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79"/>
  </p:notesMasterIdLst>
  <p:handoutMasterIdLst>
    <p:handoutMasterId r:id="rId80"/>
  </p:handoutMasterIdLst>
  <p:sldIdLst>
    <p:sldId id="396" r:id="rId5"/>
    <p:sldId id="280" r:id="rId6"/>
    <p:sldId id="382" r:id="rId7"/>
    <p:sldId id="281" r:id="rId8"/>
    <p:sldId id="369" r:id="rId9"/>
    <p:sldId id="375" r:id="rId10"/>
    <p:sldId id="384" r:id="rId11"/>
    <p:sldId id="259" r:id="rId12"/>
    <p:sldId id="260" r:id="rId13"/>
    <p:sldId id="261" r:id="rId14"/>
    <p:sldId id="385" r:id="rId15"/>
    <p:sldId id="273" r:id="rId16"/>
    <p:sldId id="269" r:id="rId17"/>
    <p:sldId id="267" r:id="rId18"/>
    <p:sldId id="268" r:id="rId19"/>
    <p:sldId id="263" r:id="rId20"/>
    <p:sldId id="266" r:id="rId21"/>
    <p:sldId id="315" r:id="rId22"/>
    <p:sldId id="383" r:id="rId23"/>
    <p:sldId id="386" r:id="rId24"/>
    <p:sldId id="360" r:id="rId25"/>
    <p:sldId id="362" r:id="rId26"/>
    <p:sldId id="363" r:id="rId27"/>
    <p:sldId id="377" r:id="rId28"/>
    <p:sldId id="257" r:id="rId29"/>
    <p:sldId id="346" r:id="rId30"/>
    <p:sldId id="289" r:id="rId31"/>
    <p:sldId id="290" r:id="rId32"/>
    <p:sldId id="292" r:id="rId33"/>
    <p:sldId id="347" r:id="rId34"/>
    <p:sldId id="297" r:id="rId35"/>
    <p:sldId id="298" r:id="rId36"/>
    <p:sldId id="355" r:id="rId37"/>
    <p:sldId id="301" r:id="rId38"/>
    <p:sldId id="304" r:id="rId39"/>
    <p:sldId id="306" r:id="rId40"/>
    <p:sldId id="348" r:id="rId41"/>
    <p:sldId id="350" r:id="rId42"/>
    <p:sldId id="402" r:id="rId43"/>
    <p:sldId id="356" r:id="rId44"/>
    <p:sldId id="349" r:id="rId45"/>
    <p:sldId id="403" r:id="rId46"/>
    <p:sldId id="311" r:id="rId47"/>
    <p:sldId id="312" r:id="rId48"/>
    <p:sldId id="399" r:id="rId49"/>
    <p:sldId id="367" r:id="rId50"/>
    <p:sldId id="400" r:id="rId51"/>
    <p:sldId id="398" r:id="rId52"/>
    <p:sldId id="351" r:id="rId53"/>
    <p:sldId id="401" r:id="rId54"/>
    <p:sldId id="404" r:id="rId55"/>
    <p:sldId id="405" r:id="rId56"/>
    <p:sldId id="406" r:id="rId57"/>
    <p:sldId id="407" r:id="rId58"/>
    <p:sldId id="352" r:id="rId59"/>
    <p:sldId id="314" r:id="rId60"/>
    <p:sldId id="393" r:id="rId61"/>
    <p:sldId id="394" r:id="rId62"/>
    <p:sldId id="370" r:id="rId63"/>
    <p:sldId id="371" r:id="rId64"/>
    <p:sldId id="378" r:id="rId65"/>
    <p:sldId id="387" r:id="rId66"/>
    <p:sldId id="282" r:id="rId67"/>
    <p:sldId id="283" r:id="rId68"/>
    <p:sldId id="284" r:id="rId69"/>
    <p:sldId id="395" r:id="rId70"/>
    <p:sldId id="286" r:id="rId71"/>
    <p:sldId id="287" r:id="rId72"/>
    <p:sldId id="317" r:id="rId73"/>
    <p:sldId id="388" r:id="rId74"/>
    <p:sldId id="389" r:id="rId75"/>
    <p:sldId id="390" r:id="rId76"/>
    <p:sldId id="391" r:id="rId77"/>
    <p:sldId id="397" r:id="rId78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clrMru>
    <a:srgbClr val="00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63" autoAdjust="0"/>
    <p:restoredTop sz="95971" autoAdjust="0"/>
  </p:normalViewPr>
  <p:slideViewPr>
    <p:cSldViewPr snapToGrid="0" snapToObjects="1">
      <p:cViewPr>
        <p:scale>
          <a:sx n="75" d="100"/>
          <a:sy n="75" d="100"/>
        </p:scale>
        <p:origin x="-1362" y="-29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6" d="100"/>
        <a:sy n="7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6E4A809-FC32-2E4B-8E92-FC63951485C8}" type="datetimeFigureOut">
              <a:rPr lang="en-US" smtClean="0"/>
              <a:pPr/>
              <a:t>11/14/2013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996F6E0-CF2B-6544-A026-5BD586CC5C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513310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6B1A26B-5357-E547-8B6A-5040269EA0DD}" type="datetimeFigureOut">
              <a:rPr lang="en-US" smtClean="0"/>
              <a:pPr/>
              <a:t>11/14/2013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764ED5D-6793-3B4E-A5A4-AECA222474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3381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</a:endParaRP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868" indent="-28571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874" indent="-228574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023" indent="-228574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174" indent="-228574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322" indent="-2285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470" indent="-2285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621" indent="-2285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770" indent="-2285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DCB9752-D793-FF41-B14C-F4AD2E295608}" type="slidenum">
              <a:rPr lang="en-US" sz="1200">
                <a:solidFill>
                  <a:prstClr val="black"/>
                </a:solidFill>
                <a:latin typeface="Century Gothic"/>
              </a:rPr>
              <a:pPr/>
              <a:t>5</a:t>
            </a:fld>
            <a:endParaRPr lang="en-US" sz="1200" dirty="0">
              <a:solidFill>
                <a:prstClr val="black"/>
              </a:solidFill>
              <a:latin typeface="Century Gothic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Char char="•"/>
            </a:pPr>
            <a:r>
              <a:rPr lang="en-US" dirty="0">
                <a:ea typeface="ＭＳ Ｐゴシック" charset="0"/>
              </a:rPr>
              <a:t>NPD data</a:t>
            </a:r>
          </a:p>
          <a:p>
            <a:pPr>
              <a:buFontTx/>
              <a:buChar char="•"/>
            </a:pPr>
            <a:r>
              <a:rPr lang="en-US" dirty="0">
                <a:ea typeface="ＭＳ Ｐゴシック" charset="0"/>
              </a:rPr>
              <a:t>Internet- think </a:t>
            </a:r>
            <a:r>
              <a:rPr lang="en-US" dirty="0" smtClean="0">
                <a:ea typeface="ＭＳ Ｐゴシック" charset="0"/>
              </a:rPr>
              <a:t>Market Hong Kong, </a:t>
            </a:r>
            <a:r>
              <a:rPr lang="en-US" dirty="0">
                <a:ea typeface="ＭＳ Ｐゴシック" charset="0"/>
              </a:rPr>
              <a:t>Motives, Cellular Labs, Timeless etc!</a:t>
            </a:r>
          </a:p>
          <a:p>
            <a:pPr>
              <a:buFontTx/>
              <a:buChar char="•"/>
            </a:pPr>
            <a:endParaRPr lang="en-US" dirty="0">
              <a:ea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B74A8E1-B0A4-9840-8A6D-6A37982B895B}" type="datetimeFigureOut">
              <a:rPr lang="en-US" smtClean="0"/>
              <a:pPr/>
              <a:t>11/14/2013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463E0C3-EC97-F04E-8D1C-312E69BF3B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48172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B74A8E1-B0A4-9840-8A6D-6A37982B895B}" type="datetimeFigureOut">
              <a:rPr lang="en-US" smtClean="0"/>
              <a:pPr/>
              <a:t>11/14/2013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463E0C3-EC97-F04E-8D1C-312E69BF3B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05465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B74A8E1-B0A4-9840-8A6D-6A37982B895B}" type="datetimeFigureOut">
              <a:rPr lang="en-US" smtClean="0"/>
              <a:pPr/>
              <a:t>11/14/2013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463E0C3-EC97-F04E-8D1C-312E69BF3B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946045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32167-09A9-634F-A57F-7F13095D674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11/14/2013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8584-6836-5F44-B997-E5A0E16498A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193009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32167-09A9-634F-A57F-7F13095D674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11/14/2013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8584-6836-5F44-B997-E5A0E16498A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30274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32167-09A9-634F-A57F-7F13095D674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11/14/2013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8584-6836-5F44-B997-E5A0E16498A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276352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32167-09A9-634F-A57F-7F13095D674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11/14/2013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8584-6836-5F44-B997-E5A0E16498A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623464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32167-09A9-634F-A57F-7F13095D674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11/14/2013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8584-6836-5F44-B997-E5A0E16498A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495252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32167-09A9-634F-A57F-7F13095D674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11/14/2013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8584-6836-5F44-B997-E5A0E16498A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062689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32167-09A9-634F-A57F-7F13095D674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11/14/2013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8584-6836-5F44-B997-E5A0E16498A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410768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32167-09A9-634F-A57F-7F13095D674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11/14/2013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8584-6836-5F44-B997-E5A0E16498A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50649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B74A8E1-B0A4-9840-8A6D-6A37982B895B}" type="datetimeFigureOut">
              <a:rPr lang="en-US" smtClean="0"/>
              <a:pPr/>
              <a:t>11/14/2013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463E0C3-EC97-F04E-8D1C-312E69BF3B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973990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32167-09A9-634F-A57F-7F13095D674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11/14/2013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8584-6836-5F44-B997-E5A0E16498A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218937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32167-09A9-634F-A57F-7F13095D674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11/14/2013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8584-6836-5F44-B997-E5A0E16498A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490817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32167-09A9-634F-A57F-7F13095D674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11/14/2013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8584-6836-5F44-B997-E5A0E16498A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579097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3F3EA48-CFFE-4A48-A22C-1F5D44641328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11/14/2013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460D14D-4C34-4C44-B68B-05DDA86EB3D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97522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3F3EA48-CFFE-4A48-A22C-1F5D44641328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11/14/2013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460D14D-4C34-4C44-B68B-05DDA86EB3D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433920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3F3EA48-CFFE-4A48-A22C-1F5D44641328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11/14/2013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460D14D-4C34-4C44-B68B-05DDA86EB3D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64189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3F3EA48-CFFE-4A48-A22C-1F5D44641328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11/14/2013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460D14D-4C34-4C44-B68B-05DDA86EB3D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435247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3F3EA48-CFFE-4A48-A22C-1F5D44641328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11/14/2013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460D14D-4C34-4C44-B68B-05DDA86EB3D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000098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3F3EA48-CFFE-4A48-A22C-1F5D44641328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11/14/2013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460D14D-4C34-4C44-B68B-05DDA86EB3D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556119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3F3EA48-CFFE-4A48-A22C-1F5D44641328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11/14/2013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460D14D-4C34-4C44-B68B-05DDA86EB3D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17925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B74A8E1-B0A4-9840-8A6D-6A37982B895B}" type="datetimeFigureOut">
              <a:rPr lang="en-US" smtClean="0"/>
              <a:pPr/>
              <a:t>11/14/2013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463E0C3-EC97-F04E-8D1C-312E69BF3B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549932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3F3EA48-CFFE-4A48-A22C-1F5D44641328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11/14/2013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460D14D-4C34-4C44-B68B-05DDA86EB3D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424143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3F3EA48-CFFE-4A48-A22C-1F5D44641328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11/14/2013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460D14D-4C34-4C44-B68B-05DDA86EB3D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131082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3F3EA48-CFFE-4A48-A22C-1F5D44641328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11/14/2013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460D14D-4C34-4C44-B68B-05DDA86EB3D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60812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3F3EA48-CFFE-4A48-A22C-1F5D44641328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11/14/2013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460D14D-4C34-4C44-B68B-05DDA86EB3D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98652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FC81A-4C2A-C745-B02D-4BC4DBEFE45B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11/14/2013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39298-B717-4C4E-A746-1CDD33FC5018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101563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FC81A-4C2A-C745-B02D-4BC4DBEFE45B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11/14/2013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39298-B717-4C4E-A746-1CDD33FC5018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992713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FC81A-4C2A-C745-B02D-4BC4DBEFE45B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11/14/2013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39298-B717-4C4E-A746-1CDD33FC5018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748579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FC81A-4C2A-C745-B02D-4BC4DBEFE45B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11/14/2013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39298-B717-4C4E-A746-1CDD33FC5018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683457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FC81A-4C2A-C745-B02D-4BC4DBEFE45B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11/14/2013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39298-B717-4C4E-A746-1CDD33FC5018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739846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FC81A-4C2A-C745-B02D-4BC4DBEFE45B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11/14/2013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39298-B717-4C4E-A746-1CDD33FC5018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26195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B74A8E1-B0A4-9840-8A6D-6A37982B895B}" type="datetimeFigureOut">
              <a:rPr lang="en-US" smtClean="0"/>
              <a:pPr/>
              <a:t>11/14/2013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463E0C3-EC97-F04E-8D1C-312E69BF3B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760016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FC81A-4C2A-C745-B02D-4BC4DBEFE45B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11/14/2013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39298-B717-4C4E-A746-1CDD33FC5018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63602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FC81A-4C2A-C745-B02D-4BC4DBEFE45B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11/14/2013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39298-B717-4C4E-A746-1CDD33FC5018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138257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FC81A-4C2A-C745-B02D-4BC4DBEFE45B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11/14/2013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39298-B717-4C4E-A746-1CDD33FC5018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24518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FC81A-4C2A-C745-B02D-4BC4DBEFE45B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11/14/2013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39298-B717-4C4E-A746-1CDD33FC5018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671345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FC81A-4C2A-C745-B02D-4BC4DBEFE45B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11/14/2013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39298-B717-4C4E-A746-1CDD33FC5018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2532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B74A8E1-B0A4-9840-8A6D-6A37982B895B}" type="datetimeFigureOut">
              <a:rPr lang="en-US" smtClean="0"/>
              <a:pPr/>
              <a:t>11/14/2013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463E0C3-EC97-F04E-8D1C-312E69BF3B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18756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B74A8E1-B0A4-9840-8A6D-6A37982B895B}" type="datetimeFigureOut">
              <a:rPr lang="en-US" smtClean="0"/>
              <a:pPr/>
              <a:t>11/14/2013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463E0C3-EC97-F04E-8D1C-312E69BF3B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25819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B74A8E1-B0A4-9840-8A6D-6A37982B895B}" type="datetimeFigureOut">
              <a:rPr lang="en-US" smtClean="0"/>
              <a:pPr/>
              <a:t>11/14/2013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463E0C3-EC97-F04E-8D1C-312E69BF3B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21493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B74A8E1-B0A4-9840-8A6D-6A37982B895B}" type="datetimeFigureOut">
              <a:rPr lang="en-US" smtClean="0"/>
              <a:pPr/>
              <a:t>11/14/2013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463E0C3-EC97-F04E-8D1C-312E69BF3B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11107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B74A8E1-B0A4-9840-8A6D-6A37982B895B}" type="datetimeFigureOut">
              <a:rPr lang="en-US" smtClean="0"/>
              <a:pPr/>
              <a:t>11/14/2013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463E0C3-EC97-F04E-8D1C-312E69BF3B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50271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otivesUBP_HeaderGraphic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3225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00507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232167-09A9-634F-A57F-7F13095D674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11/14/2013</a:t>
            </a:fld>
            <a:endParaRPr lang="en-US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118584-6836-5F44-B997-E5A0E16498A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60508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otivesUBP_HeaderGraphic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32714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44064" y="781504"/>
            <a:ext cx="6842735" cy="10135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4247" y="1795016"/>
            <a:ext cx="8682984" cy="43311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 Second level</a:t>
            </a:r>
          </a:p>
          <a:p>
            <a:pPr lvl="2"/>
            <a:r>
              <a:rPr lang="en-US" dirty="0" smtClean="0"/>
              <a:t> Third level</a:t>
            </a:r>
          </a:p>
          <a:p>
            <a:pPr lvl="3"/>
            <a:r>
              <a:rPr lang="en-US" dirty="0" smtClean="0"/>
              <a:t> Fourth level</a:t>
            </a:r>
          </a:p>
          <a:p>
            <a:pPr lvl="4"/>
            <a:r>
              <a:rPr lang="en-US" dirty="0" smtClean="0"/>
              <a:t> Fifth level</a:t>
            </a:r>
            <a:endParaRPr lang="en-US" dirty="0"/>
          </a:p>
        </p:txBody>
      </p:sp>
      <p:pic>
        <p:nvPicPr>
          <p:cNvPr id="5" name="Picture 7" descr="MotivesByLorenRidinger_#9D3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558" y="114718"/>
            <a:ext cx="1447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751740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b="1" i="0" kern="1200">
          <a:solidFill>
            <a:srgbClr val="471966"/>
          </a:solidFill>
          <a:latin typeface="Century Gothic"/>
          <a:ea typeface="+mj-ea"/>
          <a:cs typeface="Century Gothic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/>
        <a:buChar char="•"/>
        <a:defRPr sz="2800" b="0" i="0" kern="1200">
          <a:solidFill>
            <a:srgbClr val="471966"/>
          </a:solidFill>
          <a:latin typeface="Century Gothic"/>
          <a:ea typeface="+mn-ea"/>
          <a:cs typeface="Century Gothic"/>
        </a:defRPr>
      </a:lvl1pPr>
      <a:lvl2pPr marL="574675" indent="-177800" algn="l" defTabSz="457200" rtl="0" eaLnBrk="1" latinLnBrk="0" hangingPunct="1">
        <a:spcBef>
          <a:spcPct val="20000"/>
        </a:spcBef>
        <a:buFont typeface="Arial"/>
        <a:buChar char="–"/>
        <a:defRPr sz="2600" b="0" i="0" kern="1200">
          <a:solidFill>
            <a:srgbClr val="471966"/>
          </a:solidFill>
          <a:latin typeface="Century Gothic"/>
          <a:ea typeface="+mn-ea"/>
          <a:cs typeface="Century Gothic"/>
        </a:defRPr>
      </a:lvl2pPr>
      <a:lvl3pPr marL="915988" indent="-61913" algn="l" defTabSz="568325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rgbClr val="471966"/>
          </a:solidFill>
          <a:latin typeface="Century Gothic"/>
          <a:ea typeface="+mn-ea"/>
          <a:cs typeface="Century Gothic"/>
        </a:defRPr>
      </a:lvl3pPr>
      <a:lvl4pPr marL="1428750" indent="-168275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rgbClr val="471966"/>
          </a:solidFill>
          <a:latin typeface="Century Gothic"/>
          <a:ea typeface="+mn-ea"/>
          <a:cs typeface="Century Gothic"/>
        </a:defRPr>
      </a:lvl4pPr>
      <a:lvl5pPr marL="1831975" indent="-122238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rgbClr val="471966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5FC81A-4C2A-C745-B02D-4BC4DBEFE4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11/14/2013</a:t>
            </a:fld>
            <a:endParaRPr lang="en-US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139298-B717-4C4E-A746-1CDD33FC501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3984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0" Type="http://schemas.openxmlformats.org/officeDocument/2006/relationships/image" Target="../media/image28.png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17.emf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11" Type="http://schemas.openxmlformats.org/officeDocument/2006/relationships/image" Target="../media/image15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18" Type="http://schemas.openxmlformats.org/officeDocument/2006/relationships/image" Target="../media/image7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17" Type="http://schemas.openxmlformats.org/officeDocument/2006/relationships/image" Target="../media/image76.png"/><Relationship Id="rId2" Type="http://schemas.openxmlformats.org/officeDocument/2006/relationships/image" Target="../media/image61.png"/><Relationship Id="rId16" Type="http://schemas.openxmlformats.org/officeDocument/2006/relationships/image" Target="../media/image75.png"/><Relationship Id="rId20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5" Type="http://schemas.openxmlformats.org/officeDocument/2006/relationships/image" Target="../media/image74.png"/><Relationship Id="rId10" Type="http://schemas.openxmlformats.org/officeDocument/2006/relationships/image" Target="../media/image69.png"/><Relationship Id="rId19" Type="http://schemas.openxmlformats.org/officeDocument/2006/relationships/image" Target="../media/image78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5" Type="http://schemas.openxmlformats.org/officeDocument/2006/relationships/image" Target="../media/image63.png"/><Relationship Id="rId4" Type="http://schemas.openxmlformats.org/officeDocument/2006/relationships/image" Target="../media/image86.png"/><Relationship Id="rId9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68.png"/><Relationship Id="rId7" Type="http://schemas.openxmlformats.org/officeDocument/2006/relationships/image" Target="../media/image93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9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72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png"/><Relationship Id="rId5" Type="http://schemas.openxmlformats.org/officeDocument/2006/relationships/image" Target="../media/image69.png"/><Relationship Id="rId4" Type="http://schemas.openxmlformats.org/officeDocument/2006/relationships/image" Target="../media/image9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6.png"/><Relationship Id="rId4" Type="http://schemas.openxmlformats.org/officeDocument/2006/relationships/image" Target="../media/image13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13" Type="http://schemas.openxmlformats.org/officeDocument/2006/relationships/image" Target="../media/image150.png"/><Relationship Id="rId3" Type="http://schemas.openxmlformats.org/officeDocument/2006/relationships/image" Target="../media/image140.png"/><Relationship Id="rId7" Type="http://schemas.openxmlformats.org/officeDocument/2006/relationships/image" Target="../media/image144.png"/><Relationship Id="rId12" Type="http://schemas.openxmlformats.org/officeDocument/2006/relationships/image" Target="../media/image149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3.png"/><Relationship Id="rId11" Type="http://schemas.openxmlformats.org/officeDocument/2006/relationships/image" Target="../media/image148.png"/><Relationship Id="rId5" Type="http://schemas.openxmlformats.org/officeDocument/2006/relationships/image" Target="../media/image142.png"/><Relationship Id="rId10" Type="http://schemas.openxmlformats.org/officeDocument/2006/relationships/image" Target="../media/image147.png"/><Relationship Id="rId4" Type="http://schemas.openxmlformats.org/officeDocument/2006/relationships/image" Target="../media/image141.png"/><Relationship Id="rId9" Type="http://schemas.openxmlformats.org/officeDocument/2006/relationships/image" Target="../media/image14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3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3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6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3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591125"/>
            <a:ext cx="9144000" cy="26687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431" r="49721"/>
          <a:stretch>
            <a:fillRect/>
          </a:stretch>
        </p:blipFill>
        <p:spPr>
          <a:xfrm>
            <a:off x="4371974" y="2590801"/>
            <a:ext cx="265340" cy="1879600"/>
          </a:xfrm>
          <a:prstGeom prst="rect">
            <a:avLst/>
          </a:prstGeom>
        </p:spPr>
      </p:pic>
      <p:pic>
        <p:nvPicPr>
          <p:cNvPr id="6" name="Picture 5" descr="MarketHongKong&amp;Shop.com_Stacked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599" y="3010495"/>
            <a:ext cx="3381375" cy="1056680"/>
          </a:xfrm>
          <a:prstGeom prst="rect">
            <a:avLst/>
          </a:prstGeom>
        </p:spPr>
      </p:pic>
      <p:pic>
        <p:nvPicPr>
          <p:cNvPr id="8" name="Picture 7" descr="MotivesByLorenRidinger_031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4729" y="3010495"/>
            <a:ext cx="3331403" cy="105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5346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00506" y="2019782"/>
            <a:ext cx="4787900" cy="4450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/>
          <a:p>
            <a:pPr marL="342900" indent="-342900" defTabSz="4572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>
                <a:solidFill>
                  <a:srgbClr val="471966"/>
                </a:solidFill>
                <a:latin typeface="Calibri" pitchFamily="34" charset="0"/>
                <a:ea typeface="華康儷中黑" pitchFamily="49" charset="-120"/>
              </a:rPr>
              <a:t> </a:t>
            </a:r>
            <a:r>
              <a:rPr lang="en-US" sz="2000" dirty="0">
                <a:latin typeface="Calibri" pitchFamily="34" charset="0"/>
                <a:ea typeface="華康儷中黑" pitchFamily="49" charset="-120"/>
              </a:rPr>
              <a:t>Paulina Rubio</a:t>
            </a:r>
          </a:p>
          <a:p>
            <a:pPr marL="342900" indent="-342900" defTabSz="4572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>
                <a:latin typeface="Calibri" pitchFamily="34" charset="0"/>
                <a:ea typeface="華康儷中黑" pitchFamily="49" charset="-120"/>
              </a:rPr>
              <a:t> Brooke Hogan</a:t>
            </a:r>
          </a:p>
          <a:p>
            <a:pPr marL="342900" indent="-342900" defTabSz="4572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>
                <a:latin typeface="Calibri" pitchFamily="34" charset="0"/>
                <a:ea typeface="華康儷中黑" pitchFamily="49" charset="-120"/>
              </a:rPr>
              <a:t> </a:t>
            </a:r>
            <a:r>
              <a:rPr lang="en-US" sz="2000" dirty="0" smtClean="0">
                <a:latin typeface="Calibri" pitchFamily="34" charset="0"/>
                <a:ea typeface="華康儷中黑" pitchFamily="49" charset="-120"/>
              </a:rPr>
              <a:t>Jaime </a:t>
            </a:r>
            <a:r>
              <a:rPr lang="en-US" sz="2000" dirty="0" err="1">
                <a:latin typeface="Calibri" pitchFamily="34" charset="0"/>
                <a:ea typeface="華康儷中黑" pitchFamily="49" charset="-120"/>
              </a:rPr>
              <a:t>Pressly</a:t>
            </a:r>
            <a:endParaRPr lang="en-US" sz="2000" dirty="0">
              <a:latin typeface="Calibri" pitchFamily="34" charset="0"/>
              <a:ea typeface="華康儷中黑" pitchFamily="49" charset="-120"/>
            </a:endParaRPr>
          </a:p>
          <a:p>
            <a:pPr marL="342900" indent="-342900" defTabSz="4572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>
                <a:latin typeface="Calibri" pitchFamily="34" charset="0"/>
                <a:ea typeface="華康儷中黑" pitchFamily="49" charset="-120"/>
              </a:rPr>
              <a:t> Marisol Nichols</a:t>
            </a:r>
          </a:p>
          <a:p>
            <a:pPr marL="342900" indent="-342900" defTabSz="4572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>
                <a:latin typeface="Calibri" pitchFamily="34" charset="0"/>
                <a:ea typeface="華康儷中黑" pitchFamily="49" charset="-120"/>
              </a:rPr>
              <a:t> </a:t>
            </a:r>
            <a:r>
              <a:rPr lang="en-US" sz="2000" dirty="0" err="1">
                <a:latin typeface="Calibri" pitchFamily="34" charset="0"/>
                <a:ea typeface="華康儷中黑" pitchFamily="49" charset="-120"/>
              </a:rPr>
              <a:t>Kimora</a:t>
            </a:r>
            <a:r>
              <a:rPr lang="en-US" sz="2000" dirty="0">
                <a:latin typeface="Calibri" pitchFamily="34" charset="0"/>
                <a:ea typeface="華康儷中黑" pitchFamily="49" charset="-120"/>
              </a:rPr>
              <a:t> Lee Simmons</a:t>
            </a:r>
          </a:p>
          <a:p>
            <a:pPr marL="342900" indent="-342900" defTabSz="4572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>
                <a:latin typeface="Calibri" pitchFamily="34" charset="0"/>
                <a:ea typeface="華康儷中黑" pitchFamily="49" charset="-120"/>
              </a:rPr>
              <a:t> Alicia Keys</a:t>
            </a:r>
          </a:p>
          <a:p>
            <a:pPr marL="342900" indent="-342900" defTabSz="4572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>
                <a:latin typeface="Calibri" pitchFamily="34" charset="0"/>
                <a:ea typeface="華康儷中黑" pitchFamily="49" charset="-120"/>
              </a:rPr>
              <a:t> Leah </a:t>
            </a:r>
            <a:r>
              <a:rPr lang="en-US" sz="2000" dirty="0" err="1">
                <a:latin typeface="Calibri" pitchFamily="34" charset="0"/>
                <a:ea typeface="華康儷中黑" pitchFamily="49" charset="-120"/>
              </a:rPr>
              <a:t>Remini</a:t>
            </a:r>
            <a:endParaRPr lang="en-US" sz="2000" dirty="0">
              <a:latin typeface="Calibri" pitchFamily="34" charset="0"/>
              <a:ea typeface="華康儷中黑" pitchFamily="49" charset="-120"/>
            </a:endParaRPr>
          </a:p>
          <a:p>
            <a:pPr marL="342900" indent="-342900" defTabSz="4572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>
                <a:latin typeface="Calibri" pitchFamily="34" charset="0"/>
                <a:ea typeface="華康儷中黑" pitchFamily="49" charset="-120"/>
              </a:rPr>
              <a:t> Kim </a:t>
            </a:r>
            <a:r>
              <a:rPr lang="en-US" sz="2000" dirty="0" err="1">
                <a:latin typeface="Calibri" pitchFamily="34" charset="0"/>
                <a:ea typeface="華康儷中黑" pitchFamily="49" charset="-120"/>
              </a:rPr>
              <a:t>Kardashian</a:t>
            </a:r>
            <a:endParaRPr lang="en-US" sz="2000" dirty="0">
              <a:latin typeface="Calibri" pitchFamily="34" charset="0"/>
              <a:ea typeface="華康儷中黑" pitchFamily="49" charset="-120"/>
            </a:endParaRPr>
          </a:p>
          <a:p>
            <a:pPr marL="342900" indent="-342900" defTabSz="4572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>
                <a:latin typeface="Calibri" pitchFamily="34" charset="0"/>
                <a:ea typeface="華康儷中黑" pitchFamily="49" charset="-120"/>
              </a:rPr>
              <a:t> Stephanie Jacobsen</a:t>
            </a:r>
          </a:p>
          <a:p>
            <a:pPr marL="342900" indent="-342900" defTabSz="4572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>
                <a:latin typeface="Calibri" pitchFamily="34" charset="0"/>
                <a:ea typeface="華康儷中黑" pitchFamily="49" charset="-120"/>
              </a:rPr>
              <a:t> Alexis </a:t>
            </a:r>
            <a:r>
              <a:rPr lang="en-US" sz="2000" dirty="0" err="1">
                <a:latin typeface="Calibri" pitchFamily="34" charset="0"/>
                <a:ea typeface="華康儷中黑" pitchFamily="49" charset="-120"/>
              </a:rPr>
              <a:t>Dziena</a:t>
            </a:r>
            <a:endParaRPr lang="en-US" sz="2000" dirty="0">
              <a:latin typeface="Calibri" pitchFamily="34" charset="0"/>
              <a:ea typeface="華康儷中黑" pitchFamily="49" charset="-120"/>
            </a:endParaRPr>
          </a:p>
          <a:p>
            <a:pPr marL="342900" indent="-342900" defTabSz="4572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>
                <a:latin typeface="Calibri" pitchFamily="34" charset="0"/>
                <a:ea typeface="華康儷中黑" pitchFamily="49" charset="-120"/>
              </a:rPr>
              <a:t> Abigail </a:t>
            </a:r>
            <a:r>
              <a:rPr lang="en-US" sz="2000" dirty="0" err="1">
                <a:latin typeface="Calibri" pitchFamily="34" charset="0"/>
                <a:ea typeface="華康儷中黑" pitchFamily="49" charset="-120"/>
              </a:rPr>
              <a:t>Breslin</a:t>
            </a:r>
            <a:endParaRPr lang="en-US" sz="2000" dirty="0">
              <a:latin typeface="Calibri" pitchFamily="34" charset="0"/>
              <a:ea typeface="華康儷中黑" pitchFamily="49" charset="-120"/>
            </a:endParaRPr>
          </a:p>
          <a:p>
            <a:pPr marL="342900" indent="-342900" defTabSz="4572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>
                <a:latin typeface="Calibri" pitchFamily="34" charset="0"/>
                <a:ea typeface="華康儷中黑" pitchFamily="49" charset="-120"/>
              </a:rPr>
              <a:t> Miss South Carolina 2009 </a:t>
            </a:r>
            <a:br>
              <a:rPr lang="en-US" sz="2000" dirty="0">
                <a:latin typeface="Calibri" pitchFamily="34" charset="0"/>
                <a:ea typeface="華康儷中黑" pitchFamily="49" charset="-120"/>
              </a:rPr>
            </a:br>
            <a:r>
              <a:rPr lang="en-US" sz="2000" dirty="0">
                <a:latin typeface="Calibri" pitchFamily="34" charset="0"/>
                <a:ea typeface="華康儷中黑" pitchFamily="49" charset="-120"/>
              </a:rPr>
              <a:t> </a:t>
            </a:r>
            <a:r>
              <a:rPr lang="en-US" sz="2000" dirty="0" smtClean="0">
                <a:latin typeface="Calibri" pitchFamily="34" charset="0"/>
                <a:ea typeface="華康儷中黑" pitchFamily="49" charset="-120"/>
              </a:rPr>
              <a:t>Stephanie </a:t>
            </a:r>
            <a:r>
              <a:rPr lang="en-US" sz="2000" dirty="0">
                <a:latin typeface="Calibri" pitchFamily="34" charset="0"/>
                <a:ea typeface="華康儷中黑" pitchFamily="49" charset="-120"/>
              </a:rPr>
              <a:t>Smith </a:t>
            </a:r>
          </a:p>
          <a:p>
            <a:pPr marL="285750" indent="-285750" defTabSz="4572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>
                <a:latin typeface="Calibri" pitchFamily="34" charset="0"/>
                <a:ea typeface="華康儷中黑" pitchFamily="49" charset="-120"/>
              </a:rPr>
              <a:t> Cast of </a:t>
            </a:r>
            <a:r>
              <a:rPr lang="en-US" sz="2000" dirty="0" smtClean="0">
                <a:latin typeface="Calibri" pitchFamily="34" charset="0"/>
                <a:ea typeface="華康儷中黑" pitchFamily="49" charset="-120"/>
              </a:rPr>
              <a:t>“Bold </a:t>
            </a:r>
            <a:r>
              <a:rPr lang="en-US" sz="2000" dirty="0">
                <a:latin typeface="Calibri" pitchFamily="34" charset="0"/>
                <a:ea typeface="華康儷中黑" pitchFamily="49" charset="-120"/>
              </a:rPr>
              <a:t>and </a:t>
            </a:r>
            <a:r>
              <a:rPr lang="en-US" sz="2000" dirty="0" smtClean="0">
                <a:latin typeface="Calibri" pitchFamily="34" charset="0"/>
                <a:ea typeface="華康儷中黑" pitchFamily="49" charset="-120"/>
              </a:rPr>
              <a:t/>
            </a:r>
            <a:br>
              <a:rPr lang="en-US" sz="2000" dirty="0" smtClean="0">
                <a:latin typeface="Calibri" pitchFamily="34" charset="0"/>
                <a:ea typeface="華康儷中黑" pitchFamily="49" charset="-120"/>
              </a:rPr>
            </a:br>
            <a:r>
              <a:rPr lang="en-US" sz="2000" dirty="0" smtClean="0">
                <a:latin typeface="Calibri" pitchFamily="34" charset="0"/>
                <a:ea typeface="華康儷中黑" pitchFamily="49" charset="-120"/>
              </a:rPr>
              <a:t> the Beautiful”</a:t>
            </a:r>
            <a:endParaRPr lang="en-US" sz="2000" dirty="0">
              <a:latin typeface="Calibri" pitchFamily="34" charset="0"/>
              <a:ea typeface="華康儷中黑" pitchFamily="49" charset="-120"/>
            </a:endParaRPr>
          </a:p>
          <a:p>
            <a:pPr defTabSz="457200">
              <a:lnSpc>
                <a:spcPct val="70000"/>
              </a:lnSpc>
              <a:spcBef>
                <a:spcPct val="20000"/>
              </a:spcBef>
              <a:buClr>
                <a:schemeClr val="bg1"/>
              </a:buClr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000" i="1" dirty="0">
              <a:solidFill>
                <a:srgbClr val="471966"/>
              </a:solidFill>
              <a:latin typeface="Calibri" pitchFamily="34" charset="0"/>
              <a:ea typeface="華康儷中黑" pitchFamily="49" charset="-120"/>
            </a:endParaRPr>
          </a:p>
        </p:txBody>
      </p:sp>
      <p:pic>
        <p:nvPicPr>
          <p:cNvPr id="3" name="Picture 5" descr="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5874">
            <a:off x="5486400" y="1830913"/>
            <a:ext cx="1824038" cy="2743200"/>
          </a:xfrm>
          <a:prstGeom prst="rect">
            <a:avLst/>
          </a:prstGeom>
          <a:noFill/>
          <a:ln w="3175">
            <a:solidFill>
              <a:srgbClr val="888888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9" descr="MarketAmericaFriday (50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4141">
            <a:off x="4495800" y="4040713"/>
            <a:ext cx="2514600" cy="1684338"/>
          </a:xfrm>
          <a:prstGeom prst="rect">
            <a:avLst/>
          </a:prstGeom>
          <a:noFill/>
          <a:ln w="3175">
            <a:solidFill>
              <a:srgbClr val="888888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3" descr="20090509ActressMaris_M__Kovac_57400752_W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75917">
            <a:off x="5245100" y="5437713"/>
            <a:ext cx="996950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8" descr="leah-remin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3916">
            <a:off x="4495800" y="2211913"/>
            <a:ext cx="13716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DSC_0254_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6024">
            <a:off x="7086600" y="1907113"/>
            <a:ext cx="1703388" cy="2895600"/>
          </a:xfrm>
          <a:prstGeom prst="rect">
            <a:avLst/>
          </a:prstGeom>
          <a:noFill/>
          <a:ln w="3175">
            <a:solidFill>
              <a:srgbClr val="888888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2" descr="missS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5571063"/>
            <a:ext cx="160020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3" descr="SGY-01053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8270">
            <a:off x="8077200" y="2965450"/>
            <a:ext cx="1219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5"/>
          <p:cNvSpPr>
            <a:spLocks noChangeArrowheads="1"/>
          </p:cNvSpPr>
          <p:nvPr/>
        </p:nvSpPr>
        <p:spPr bwMode="auto">
          <a:xfrm>
            <a:off x="570156" y="6470123"/>
            <a:ext cx="4648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/>
          <a:p>
            <a:pPr defTabSz="457200">
              <a:lnSpc>
                <a:spcPct val="70000"/>
              </a:lnSpc>
              <a:spcBef>
                <a:spcPct val="20000"/>
              </a:spcBef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 i="1" dirty="0">
                <a:latin typeface="Calibri" pitchFamily="34" charset="0"/>
                <a:ea typeface="華康儷中黑" pitchFamily="49" charset="-120"/>
              </a:rPr>
              <a:t>Alicia Keys and Leah </a:t>
            </a:r>
            <a:r>
              <a:rPr lang="en-US" sz="1200" i="1" dirty="0" err="1">
                <a:latin typeface="Calibri" pitchFamily="34" charset="0"/>
                <a:ea typeface="華康儷中黑" pitchFamily="49" charset="-120"/>
              </a:rPr>
              <a:t>Remini</a:t>
            </a:r>
            <a:r>
              <a:rPr lang="en-US" sz="1200" i="1" dirty="0">
                <a:latin typeface="Calibri" pitchFamily="34" charset="0"/>
                <a:ea typeface="華康儷中黑" pitchFamily="49" charset="-120"/>
              </a:rPr>
              <a:t> photo courtesy </a:t>
            </a:r>
            <a:r>
              <a:rPr lang="en-US" sz="1200" i="1" dirty="0" smtClean="0">
                <a:latin typeface="Calibri" pitchFamily="34" charset="0"/>
                <a:ea typeface="華康儷中黑" pitchFamily="49" charset="-120"/>
              </a:rPr>
              <a:t/>
            </a:r>
            <a:br>
              <a:rPr lang="en-US" sz="1200" i="1" dirty="0" smtClean="0">
                <a:latin typeface="Calibri" pitchFamily="34" charset="0"/>
                <a:ea typeface="華康儷中黑" pitchFamily="49" charset="-120"/>
              </a:rPr>
            </a:br>
            <a:r>
              <a:rPr lang="en-US" sz="1200" i="1" dirty="0" smtClean="0">
                <a:latin typeface="Calibri" pitchFamily="34" charset="0"/>
                <a:ea typeface="華康儷中黑" pitchFamily="49" charset="-120"/>
              </a:rPr>
              <a:t>of Google</a:t>
            </a:r>
            <a:endParaRPr lang="en-US" sz="1200" i="1" dirty="0">
              <a:latin typeface="Calibri" pitchFamily="34" charset="0"/>
              <a:ea typeface="華康儷中黑" pitchFamily="49" charset="-120"/>
            </a:endParaRPr>
          </a:p>
        </p:txBody>
      </p:sp>
      <p:pic>
        <p:nvPicPr>
          <p:cNvPr id="11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2126">
            <a:off x="6553200" y="4504263"/>
            <a:ext cx="1828800" cy="11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3983">
            <a:off x="3124201" y="2099552"/>
            <a:ext cx="14287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4" descr="image00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1535">
            <a:off x="7848600" y="5259913"/>
            <a:ext cx="1285875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6" descr="alicia-keys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0067">
            <a:off x="3581400" y="3742263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7" descr="2009+The+CW+Network+UpFront+Wc_aKr1t2IDl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9432">
            <a:off x="4292504" y="5131421"/>
            <a:ext cx="10033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2"/>
          <p:cNvSpPr txBox="1">
            <a:spLocks/>
          </p:cNvSpPr>
          <p:nvPr/>
        </p:nvSpPr>
        <p:spPr>
          <a:xfrm>
            <a:off x="16735" y="927128"/>
            <a:ext cx="9144000" cy="101351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algn="ctr">
              <a:buClr>
                <a:srgbClr val="000000"/>
              </a:buClr>
              <a:buSzPct val="100000"/>
            </a:pPr>
            <a:r>
              <a:rPr lang="zh-TW" altLang="en-US" sz="3600" smtClean="0">
                <a:latin typeface="Calibri" pitchFamily="34" charset="0"/>
                <a:ea typeface="華康儷中黑" pitchFamily="49" charset="-120"/>
              </a:rPr>
              <a:t>忠實名人</a:t>
            </a:r>
            <a:r>
              <a:rPr lang="zh-TW" altLang="en-US" sz="3600" dirty="0" smtClean="0">
                <a:latin typeface="Calibri" pitchFamily="34" charset="0"/>
                <a:ea typeface="華康儷中黑" pitchFamily="49" charset="-120"/>
              </a:rPr>
              <a:t>擁躉：</a:t>
            </a:r>
            <a:endParaRPr lang="es-ES" sz="3600" dirty="0">
              <a:latin typeface="Calibri" pitchFamily="34" charset="0"/>
              <a:ea typeface="華康儷中黑" pitchFamily="49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50794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6" descr="Univision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21000" y="5454267"/>
            <a:ext cx="2754340" cy="69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85775" y="252413"/>
            <a:ext cx="8228013" cy="5318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endParaRPr lang="en-US" sz="3200" dirty="0">
              <a:latin typeface="Century Gothic"/>
              <a:ea typeface="ＭＳ Ｐゴシック" charset="0"/>
              <a:cs typeface="Century Gothic"/>
            </a:endParaRPr>
          </a:p>
        </p:txBody>
      </p:sp>
      <p:pic>
        <p:nvPicPr>
          <p:cNvPr id="20" name="Picture 19" descr="happi.com_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88276" y="4031457"/>
            <a:ext cx="1250950" cy="50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1"/>
          <p:cNvSpPr txBox="1">
            <a:spLocks/>
          </p:cNvSpPr>
          <p:nvPr/>
        </p:nvSpPr>
        <p:spPr>
          <a:xfrm>
            <a:off x="1" y="1089025"/>
            <a:ext cx="9144000" cy="1010285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  <a:buSzPct val="100000"/>
            </a:pPr>
            <a:r>
              <a:rPr lang="en-US" sz="3200" dirty="0" smtClean="0">
                <a:solidFill>
                  <a:prstClr val="black"/>
                </a:solidFill>
                <a:latin typeface="Calibri" pitchFamily="34" charset="0"/>
                <a:ea typeface="華康儷中黑" pitchFamily="49" charset="-120"/>
              </a:rPr>
              <a:t>MOTIVES®</a:t>
            </a:r>
            <a:r>
              <a:rPr lang="en-US" sz="3200" dirty="0" smtClean="0">
                <a:latin typeface="Calibri" pitchFamily="34" charset="0"/>
                <a:ea typeface="華康儷中黑" pitchFamily="49" charset="-120"/>
              </a:rPr>
              <a:t> BY LOREN RIDINGER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zh-TW" altLang="en-US" sz="3200" dirty="0" smtClean="0">
                <a:latin typeface="Calibri" pitchFamily="34" charset="0"/>
                <a:ea typeface="華康儷中黑" pitchFamily="49" charset="-120"/>
              </a:rPr>
              <a:t>獲媒體廣泛報導：</a:t>
            </a:r>
            <a:endParaRPr lang="en-US" sz="3200" dirty="0">
              <a:latin typeface="Calibri" pitchFamily="34" charset="0"/>
              <a:ea typeface="華康儷中黑" pitchFamily="49" charset="-120"/>
            </a:endParaRPr>
          </a:p>
        </p:txBody>
      </p:sp>
      <p:pic>
        <p:nvPicPr>
          <p:cNvPr id="24" name="Picture 23" descr="Amenforfashion.co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55493" y="3404760"/>
            <a:ext cx="2283224" cy="356028"/>
          </a:xfrm>
          <a:prstGeom prst="rect">
            <a:avLst/>
          </a:prstGeom>
        </p:spPr>
      </p:pic>
      <p:pic>
        <p:nvPicPr>
          <p:cNvPr id="25" name="Picture 15" descr="PeopleEnEspanol_Logo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05412" y="5524988"/>
            <a:ext cx="2874894" cy="139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Screen shot 2012-07-24 at 2.22.06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14987" y="1808314"/>
            <a:ext cx="2246414" cy="415304"/>
          </a:xfrm>
          <a:prstGeom prst="rect">
            <a:avLst/>
          </a:prstGeom>
        </p:spPr>
      </p:pic>
      <p:pic>
        <p:nvPicPr>
          <p:cNvPr id="3" name="Picture 2" descr="Screen shot 2012-07-24 at 2.30.28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65018" y="3615854"/>
            <a:ext cx="1412876" cy="1179984"/>
          </a:xfrm>
          <a:prstGeom prst="rect">
            <a:avLst/>
          </a:prstGeom>
        </p:spPr>
      </p:pic>
      <p:pic>
        <p:nvPicPr>
          <p:cNvPr id="7" name="Picture 6" descr="Screen shot 2012-07-24 at 2.24.20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84068" y="2203291"/>
            <a:ext cx="2022952" cy="1170070"/>
          </a:xfrm>
          <a:prstGeom prst="rect">
            <a:avLst/>
          </a:prstGeom>
        </p:spPr>
      </p:pic>
      <p:pic>
        <p:nvPicPr>
          <p:cNvPr id="12" name="Picture 11" descr="Screen shot 2012-07-24 at 2.23.51 P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9466" y="4934543"/>
            <a:ext cx="4438294" cy="662982"/>
          </a:xfrm>
          <a:prstGeom prst="rect">
            <a:avLst/>
          </a:prstGeom>
        </p:spPr>
      </p:pic>
      <p:pic>
        <p:nvPicPr>
          <p:cNvPr id="5" name="Picture 4" descr="Screen shot 2012-07-24 at 2.27.45 PM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9466" y="5392292"/>
            <a:ext cx="2114536" cy="1287108"/>
          </a:xfrm>
          <a:prstGeom prst="rect">
            <a:avLst/>
          </a:prstGeom>
        </p:spPr>
      </p:pic>
      <p:pic>
        <p:nvPicPr>
          <p:cNvPr id="18" name="Picture 1" descr="Screen Shot 2012-05-29 at 7.19.30 PM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8517" y="2047875"/>
            <a:ext cx="2095485" cy="2879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 descr="HuffPostLogo.psd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5190" y="6069330"/>
            <a:ext cx="2438400" cy="731520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17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136" y="2013585"/>
            <a:ext cx="2175179" cy="300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 descr="Screen shot 2012-07-24 at 2.22.45 PM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70565" y="4875425"/>
            <a:ext cx="3019418" cy="66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3096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09609" y="982182"/>
            <a:ext cx="30283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People Style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Watch</a:t>
            </a:r>
            <a:r>
              <a:rPr lang="zh-TW" altLang="en-US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雜誌</a:t>
            </a:r>
            <a:r>
              <a:rPr lang="en-US" dirty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/>
            </a:r>
            <a:br>
              <a:rPr lang="en-US" dirty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</a:br>
            <a:r>
              <a:rPr lang="zh-TW" altLang="en-US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發行量：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2,071,388 </a:t>
            </a:r>
          </a:p>
          <a:p>
            <a:r>
              <a:rPr lang="en-US" b="1" i="1" dirty="0" smtClean="0">
                <a:latin typeface="Calibri" pitchFamily="34" charset="0"/>
                <a:ea typeface="華康儷中黑" pitchFamily="49" charset="-120"/>
              </a:rPr>
              <a:t>MOTIVES</a:t>
            </a:r>
            <a:r>
              <a:rPr lang="zh-TW" altLang="en-US" i="1" dirty="0" smtClean="0">
                <a:latin typeface="Calibri" pitchFamily="34" charset="0"/>
                <a:ea typeface="華康儷中黑" pitchFamily="49" charset="-120"/>
              </a:rPr>
              <a:t>礦物唇膏</a:t>
            </a:r>
            <a:r>
              <a:rPr lang="en-US" i="1" dirty="0" smtClean="0">
                <a:latin typeface="Calibri" pitchFamily="34" charset="0"/>
                <a:ea typeface="華康儷中黑" pitchFamily="49" charset="-120"/>
              </a:rPr>
              <a:t> </a:t>
            </a:r>
            <a:r>
              <a:rPr lang="en-US" b="1" i="1" dirty="0" smtClean="0">
                <a:latin typeface="Calibri" pitchFamily="34" charset="0"/>
                <a:ea typeface="華康儷中黑" pitchFamily="49" charset="-120"/>
              </a:rPr>
              <a:t>“…</a:t>
            </a:r>
            <a:r>
              <a:rPr lang="zh-TW" altLang="en-US" i="1" dirty="0" smtClean="0">
                <a:latin typeface="Calibri" pitchFamily="34" charset="0"/>
                <a:ea typeface="華康儷中黑" pitchFamily="49" charset="-120"/>
              </a:rPr>
              <a:t>以更優惠價格打造動人妝容</a:t>
            </a:r>
            <a:r>
              <a:rPr lang="en-US" b="1" i="1" dirty="0" smtClean="0">
                <a:latin typeface="Calibri" pitchFamily="34" charset="0"/>
                <a:ea typeface="華康儷中黑" pitchFamily="49" charset="-120"/>
              </a:rPr>
              <a:t>…” US$60 </a:t>
            </a:r>
            <a:r>
              <a:rPr lang="en-US" b="1" i="1" dirty="0" err="1">
                <a:latin typeface="Calibri" pitchFamily="34" charset="0"/>
                <a:ea typeface="華康儷中黑" pitchFamily="49" charset="-120"/>
              </a:rPr>
              <a:t>vs</a:t>
            </a:r>
            <a:r>
              <a:rPr lang="en-US" b="1" i="1" dirty="0">
                <a:latin typeface="Calibri" pitchFamily="34" charset="0"/>
                <a:ea typeface="華康儷中黑" pitchFamily="49" charset="-120"/>
              </a:rPr>
              <a:t> MOTIVES </a:t>
            </a:r>
            <a:r>
              <a:rPr lang="en-US" b="1" i="1" dirty="0" smtClean="0">
                <a:latin typeface="Calibri" pitchFamily="34" charset="0"/>
                <a:ea typeface="華康儷中黑" pitchFamily="49" charset="-120"/>
              </a:rPr>
              <a:t>US$15.75</a:t>
            </a:r>
            <a:r>
              <a:rPr lang="en-US" b="1" i="1" dirty="0">
                <a:latin typeface="Calibri" pitchFamily="34" charset="0"/>
                <a:ea typeface="華康儷中黑" pitchFamily="49" charset="-120"/>
              </a:rPr>
              <a:t>”</a:t>
            </a:r>
          </a:p>
        </p:txBody>
      </p:sp>
      <p:pic>
        <p:nvPicPr>
          <p:cNvPr id="3" name="Picture 11" descr="Peop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083" y="650414"/>
            <a:ext cx="3184525" cy="427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52" y="2190750"/>
            <a:ext cx="3349625" cy="450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76200" cmpd="tri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Lipstick.png"/>
          <p:cNvPicPr>
            <a:picLocks noChangeAspect="1"/>
          </p:cNvPicPr>
          <p:nvPr/>
        </p:nvPicPr>
        <p:blipFill>
          <a:blip r:embed="rId4" cstate="email">
            <a:extLst/>
          </a:blip>
          <a:stretch>
            <a:fillRect/>
          </a:stretch>
        </p:blipFill>
        <p:spPr>
          <a:xfrm>
            <a:off x="3388373" y="3980797"/>
            <a:ext cx="4083870" cy="2712103"/>
          </a:xfrm>
          <a:prstGeom prst="ellipse">
            <a:avLst/>
          </a:prstGeom>
          <a:noFill/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10" descr="US_ENG_SKU_motives_mineralLipstick_prodigy-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221" y="2797175"/>
            <a:ext cx="1187450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29176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100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31" y="2590886"/>
            <a:ext cx="3636962" cy="413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9649" y="1332689"/>
            <a:ext cx="46113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100 Thousand Club</a:t>
            </a:r>
            <a:r>
              <a:rPr lang="zh-TW" altLang="en-US" b="1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雜誌</a:t>
            </a:r>
            <a:endParaRPr lang="en-US" b="1" dirty="0" smtClean="0">
              <a:solidFill>
                <a:srgbClr val="FF0000"/>
              </a:solidFill>
              <a:latin typeface="Calibri" pitchFamily="34" charset="0"/>
              <a:ea typeface="華康儷中黑" pitchFamily="49" charset="-120"/>
            </a:endParaRPr>
          </a:p>
          <a:p>
            <a:r>
              <a:rPr lang="zh-TW" altLang="en-US" b="1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發行量：每季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575,000</a:t>
            </a:r>
            <a:r>
              <a:rPr lang="en-US" dirty="0" smtClean="0">
                <a:solidFill>
                  <a:prstClr val="black"/>
                </a:solidFill>
                <a:latin typeface="Calibri" pitchFamily="34" charset="0"/>
                <a:ea typeface="華康儷中黑" pitchFamily="49" charset="-120"/>
              </a:rPr>
              <a:t/>
            </a:r>
            <a:br>
              <a:rPr lang="en-US" dirty="0" smtClean="0">
                <a:solidFill>
                  <a:prstClr val="black"/>
                </a:solidFill>
                <a:latin typeface="Calibri" pitchFamily="34" charset="0"/>
                <a:ea typeface="華康儷中黑" pitchFamily="49" charset="-120"/>
              </a:rPr>
            </a:br>
            <a:r>
              <a:rPr lang="en-US" b="1" i="1" dirty="0" smtClean="0">
                <a:latin typeface="Calibri" pitchFamily="34" charset="0"/>
                <a:ea typeface="華康儷中黑" pitchFamily="49" charset="-120"/>
              </a:rPr>
              <a:t>“</a:t>
            </a:r>
            <a:r>
              <a:rPr lang="zh-TW" altLang="en-US" b="1" i="1" dirty="0" smtClean="0">
                <a:latin typeface="Calibri" pitchFamily="34" charset="0"/>
                <a:ea typeface="華康儷中黑" pitchFamily="49" charset="-120"/>
              </a:rPr>
              <a:t>革命性新產品讓購物顧問按自己的步伐賺取收入</a:t>
            </a:r>
            <a:r>
              <a:rPr lang="en-US" b="1" i="1" dirty="0" smtClean="0">
                <a:latin typeface="Calibri" pitchFamily="34" charset="0"/>
                <a:ea typeface="華康儷中黑" pitchFamily="49" charset="-120"/>
              </a:rPr>
              <a:t>” </a:t>
            </a:r>
          </a:p>
          <a:p>
            <a:endParaRPr lang="en-US" i="1" dirty="0"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76901" y="5634196"/>
            <a:ext cx="34670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entury Gothic" pitchFamily="34" charset="0"/>
              </a:rPr>
              <a:t>Latina</a:t>
            </a:r>
            <a:r>
              <a:rPr lang="zh-TW" altLang="en-US" b="1" dirty="0" smtClean="0">
                <a:solidFill>
                  <a:srgbClr val="FF0000"/>
                </a:solidFill>
                <a:latin typeface="Century Gothic" pitchFamily="34" charset="0"/>
              </a:rPr>
              <a:t>雜誌</a:t>
            </a:r>
            <a:endParaRPr lang="en-US" b="1" dirty="0" smtClean="0">
              <a:solidFill>
                <a:srgbClr val="FF0000"/>
              </a:solidFill>
              <a:latin typeface="Century Gothic" pitchFamily="34" charset="0"/>
            </a:endParaRPr>
          </a:p>
          <a:p>
            <a:r>
              <a:rPr lang="zh-TW" altLang="en-US" b="1" dirty="0" smtClean="0">
                <a:solidFill>
                  <a:srgbClr val="FF0000"/>
                </a:solidFill>
                <a:latin typeface="Century Gothic" pitchFamily="34" charset="0"/>
              </a:rPr>
              <a:t>發行量：每月</a:t>
            </a:r>
            <a:r>
              <a:rPr lang="en-US" b="1" dirty="0" smtClean="0">
                <a:solidFill>
                  <a:srgbClr val="FF0000"/>
                </a:solidFill>
                <a:latin typeface="Century Gothic" pitchFamily="34" charset="0"/>
              </a:rPr>
              <a:t>400,000</a:t>
            </a:r>
            <a:r>
              <a:rPr lang="en-US" sz="2200" dirty="0" smtClean="0">
                <a:solidFill>
                  <a:prstClr val="black"/>
                </a:solidFill>
              </a:rPr>
              <a:t/>
            </a:r>
            <a:br>
              <a:rPr lang="en-US" sz="2200" dirty="0" smtClean="0">
                <a:solidFill>
                  <a:prstClr val="black"/>
                </a:solidFill>
              </a:rPr>
            </a:br>
            <a:r>
              <a:rPr lang="en-US" b="1" i="1" dirty="0" smtClean="0"/>
              <a:t>Latina Beauty Award</a:t>
            </a:r>
            <a:r>
              <a:rPr lang="en-US" altLang="zh-TW" b="1" i="1" dirty="0" smtClean="0"/>
              <a:t> “</a:t>
            </a:r>
            <a:r>
              <a:rPr lang="zh-TW" altLang="en-US" b="1" i="1" dirty="0" smtClean="0"/>
              <a:t>最佳眼影大獎</a:t>
            </a:r>
            <a:r>
              <a:rPr lang="en-US" altLang="zh-TW" b="1" i="1" dirty="0" smtClean="0"/>
              <a:t>”</a:t>
            </a:r>
            <a:endParaRPr lang="en-US" b="1" i="1" dirty="0" smtClean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0606">
            <a:off x="5241965" y="675994"/>
            <a:ext cx="3721100" cy="512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3" descr="RedEart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167" y="3565612"/>
            <a:ext cx="2114550" cy="305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72888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591125"/>
            <a:ext cx="9144000" cy="26687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49650" y="2301606"/>
            <a:ext cx="349234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/>
              <a:t>“helps to create a smooth surface that really will hold makeup”</a:t>
            </a:r>
          </a:p>
          <a:p>
            <a:endParaRPr lang="en-US" i="1" dirty="0"/>
          </a:p>
        </p:txBody>
      </p:sp>
      <p:pic>
        <p:nvPicPr>
          <p:cNvPr id="4" name="Picture 9" descr="CocoPerez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0" y="2762251"/>
            <a:ext cx="4119575" cy="3638418"/>
          </a:xfrm>
          <a:prstGeom prst="rect">
            <a:avLst/>
          </a:prstGeom>
          <a:noFill/>
          <a:ln>
            <a:noFill/>
          </a:ln>
          <a:effectLst>
            <a:outerShdw blurRad="63500" dist="38100" dir="63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CocoPerez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50" y="1584672"/>
            <a:ext cx="3796526" cy="716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UK_US_ENG_motives_eyeBase_31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439" y="4616614"/>
            <a:ext cx="3605213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InStyle cover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43700" y="1019176"/>
            <a:ext cx="2364806" cy="31546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667375" y="4734745"/>
            <a:ext cx="3695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InStyle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 Magazine</a:t>
            </a:r>
            <a:r>
              <a:rPr lang="zh-TW" altLang="en-US" b="1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雜誌</a:t>
            </a:r>
            <a:endParaRPr lang="en-US" b="1" dirty="0" smtClean="0">
              <a:solidFill>
                <a:srgbClr val="FF0000"/>
              </a:solidFill>
              <a:latin typeface="Calibri" pitchFamily="34" charset="0"/>
              <a:ea typeface="華康儷中黑" pitchFamily="49" charset="-120"/>
            </a:endParaRPr>
          </a:p>
          <a:p>
            <a:r>
              <a:rPr lang="zh-TW" altLang="en-US" b="1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發行量：每月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9,780,000 </a:t>
            </a:r>
          </a:p>
          <a:p>
            <a:r>
              <a:rPr lang="zh-TW" altLang="en-US" b="1" dirty="0" smtClean="0">
                <a:latin typeface="Calibri" pitchFamily="34" charset="0"/>
                <a:ea typeface="華康儷中黑" pitchFamily="49" charset="-120"/>
              </a:rPr>
              <a:t>介紹</a:t>
            </a:r>
            <a:r>
              <a:rPr lang="en-US" b="1" dirty="0" smtClean="0">
                <a:latin typeface="Calibri" pitchFamily="34" charset="0"/>
                <a:ea typeface="華康儷中黑" pitchFamily="49" charset="-120"/>
              </a:rPr>
              <a:t>Motives Cheek Contour Brush</a:t>
            </a:r>
            <a:endParaRPr lang="en-US" b="1" dirty="0">
              <a:latin typeface="Calibri" pitchFamily="34" charset="0"/>
              <a:ea typeface="華康儷中黑" pitchFamily="49" charset="-120"/>
            </a:endParaRPr>
          </a:p>
        </p:txBody>
      </p:sp>
      <p:pic>
        <p:nvPicPr>
          <p:cNvPr id="13" name="Picture 12" descr="InStyle spread - edited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68635" y="1580065"/>
            <a:ext cx="2426029" cy="3154680"/>
          </a:xfrm>
          <a:prstGeom prst="rect">
            <a:avLst/>
          </a:prstGeom>
        </p:spPr>
      </p:pic>
      <p:pic>
        <p:nvPicPr>
          <p:cNvPr id="11" name="Picture 10" descr="US_ENG_32MBR_C32MBR_motivesCheekContourBrush_0709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8996571">
            <a:off x="7190065" y="2303935"/>
            <a:ext cx="1261872" cy="31546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76057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29235" y="1450968"/>
            <a:ext cx="41751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Raine</a:t>
            </a:r>
            <a:r>
              <a:rPr lang="zh-TW" altLang="en-US" b="1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雜誌</a:t>
            </a:r>
            <a:r>
              <a:rPr lang="en-US" b="1" dirty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/>
            </a:r>
            <a:br>
              <a:rPr lang="en-US" b="1" dirty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</a:br>
            <a:r>
              <a:rPr lang="zh-TW" altLang="en-US" b="1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發行量：每季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1,875,000</a:t>
            </a:r>
          </a:p>
          <a:p>
            <a:r>
              <a:rPr lang="en-US" b="1" i="1" dirty="0" smtClean="0">
                <a:latin typeface="Calibri" pitchFamily="34" charset="0"/>
                <a:ea typeface="華康儷中黑" pitchFamily="49" charset="-120"/>
              </a:rPr>
              <a:t>“MOTIVES</a:t>
            </a:r>
            <a:r>
              <a:rPr lang="zh-TW" altLang="en-US" b="1" i="1" dirty="0" smtClean="0">
                <a:latin typeface="Calibri" pitchFamily="34" charset="0"/>
                <a:ea typeface="華康儷中黑" pitchFamily="49" charset="-120"/>
              </a:rPr>
              <a:t>是卓越的彩妝品牌，不會因價格優惠而犧牲品質</a:t>
            </a:r>
            <a:r>
              <a:rPr lang="en-US" b="1" i="1" dirty="0" smtClean="0">
                <a:latin typeface="Calibri" pitchFamily="34" charset="0"/>
                <a:ea typeface="華康儷中黑" pitchFamily="49" charset="-120"/>
              </a:rPr>
              <a:t>…”</a:t>
            </a:r>
          </a:p>
          <a:p>
            <a:endParaRPr lang="en-US" i="1" dirty="0">
              <a:latin typeface="Calibri" pitchFamily="34" charset="0"/>
              <a:ea typeface="華康儷中黑" pitchFamily="49" charset="-120"/>
            </a:endParaRPr>
          </a:p>
        </p:txBody>
      </p:sp>
      <p:pic>
        <p:nvPicPr>
          <p:cNvPr id="4" name="Picture 1" descr="raine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36" y="907382"/>
            <a:ext cx="4195839" cy="541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raine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557" y="3032788"/>
            <a:ext cx="5104816" cy="329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51325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591125"/>
            <a:ext cx="9144000" cy="26687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06880" y="5096392"/>
            <a:ext cx="35269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Lucky</a:t>
            </a:r>
            <a:r>
              <a:rPr lang="zh-TW" altLang="en-US" b="1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雜誌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  <a:ea typeface="華康儷中黑" pitchFamily="49" charset="-120"/>
              </a:rPr>
              <a:t/>
            </a:r>
            <a:br>
              <a:rPr lang="en-US" dirty="0">
                <a:solidFill>
                  <a:prstClr val="black"/>
                </a:solidFill>
                <a:latin typeface="Calibri" pitchFamily="34" charset="0"/>
                <a:ea typeface="華康儷中黑" pitchFamily="49" charset="-120"/>
              </a:rPr>
            </a:br>
            <a:r>
              <a:rPr lang="zh-TW" altLang="en-US" b="1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發行量：每月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2,821,960</a:t>
            </a:r>
          </a:p>
          <a:p>
            <a:r>
              <a:rPr lang="zh-TW" altLang="en-US" b="1" i="1" dirty="0" smtClean="0">
                <a:latin typeface="Calibri" pitchFamily="34" charset="0"/>
                <a:ea typeface="華康儷中黑" pitchFamily="49" charset="-120"/>
              </a:rPr>
              <a:t>名人</a:t>
            </a:r>
            <a:r>
              <a:rPr lang="en-US" b="1" i="1" dirty="0" err="1" smtClean="0">
                <a:latin typeface="Calibri" pitchFamily="34" charset="0"/>
                <a:ea typeface="華康儷中黑" pitchFamily="49" charset="-120"/>
              </a:rPr>
              <a:t>Khloé</a:t>
            </a:r>
            <a:r>
              <a:rPr lang="en-US" b="1" i="1" dirty="0" smtClean="0">
                <a:latin typeface="Calibri" pitchFamily="34" charset="0"/>
                <a:ea typeface="華康儷中黑" pitchFamily="49" charset="-120"/>
              </a:rPr>
              <a:t> </a:t>
            </a:r>
            <a:r>
              <a:rPr lang="en-US" b="1" i="1" dirty="0" err="1" smtClean="0">
                <a:latin typeface="Calibri" pitchFamily="34" charset="0"/>
                <a:ea typeface="華康儷中黑" pitchFamily="49" charset="-120"/>
              </a:rPr>
              <a:t>Kardashian</a:t>
            </a:r>
            <a:r>
              <a:rPr lang="zh-TW" altLang="en-US" b="1" i="1" dirty="0" smtClean="0">
                <a:latin typeface="Calibri" pitchFamily="34" charset="0"/>
                <a:ea typeface="華康儷中黑" pitchFamily="49" charset="-120"/>
              </a:rPr>
              <a:t>以</a:t>
            </a:r>
            <a:r>
              <a:rPr lang="en-US" b="1" i="1" dirty="0" smtClean="0">
                <a:latin typeface="Calibri" pitchFamily="34" charset="0"/>
                <a:ea typeface="華康儷中黑" pitchFamily="49" charset="-120"/>
              </a:rPr>
              <a:t>Motives</a:t>
            </a:r>
            <a:r>
              <a:rPr lang="en-US" b="1" i="1" baseline="30000" dirty="0" smtClean="0">
                <a:latin typeface="Calibri" pitchFamily="34" charset="0"/>
                <a:ea typeface="華康儷中黑" pitchFamily="49" charset="-120"/>
              </a:rPr>
              <a:t>®</a:t>
            </a:r>
            <a:r>
              <a:rPr lang="en-US" b="1" i="1" dirty="0" smtClean="0">
                <a:latin typeface="Calibri" pitchFamily="34" charset="0"/>
                <a:ea typeface="華康儷中黑" pitchFamily="49" charset="-120"/>
              </a:rPr>
              <a:t> by Loren </a:t>
            </a:r>
            <a:r>
              <a:rPr lang="en-US" b="1" i="1" dirty="0" err="1" smtClean="0">
                <a:latin typeface="Calibri" pitchFamily="34" charset="0"/>
                <a:ea typeface="華康儷中黑" pitchFamily="49" charset="-120"/>
              </a:rPr>
              <a:t>Ridinger</a:t>
            </a:r>
            <a:r>
              <a:rPr lang="zh-TW" altLang="en-US" b="1" i="1" dirty="0" smtClean="0">
                <a:latin typeface="Calibri" pitchFamily="34" charset="0"/>
                <a:ea typeface="華康儷中黑" pitchFamily="49" charset="-120"/>
              </a:rPr>
              <a:t>塑造的妝容登上</a:t>
            </a:r>
            <a:r>
              <a:rPr lang="en-US" b="1" i="1" dirty="0" smtClean="0">
                <a:latin typeface="Calibri" pitchFamily="34" charset="0"/>
                <a:ea typeface="華康儷中黑" pitchFamily="49" charset="-120"/>
              </a:rPr>
              <a:t>Lucky</a:t>
            </a:r>
            <a:r>
              <a:rPr lang="zh-TW" altLang="en-US" b="1" i="1" dirty="0" smtClean="0">
                <a:latin typeface="Calibri" pitchFamily="34" charset="0"/>
                <a:ea typeface="華康儷中黑" pitchFamily="49" charset="-120"/>
              </a:rPr>
              <a:t>雜誌封面</a:t>
            </a:r>
            <a:endParaRPr lang="en-US" b="1" i="1" dirty="0" smtClean="0">
              <a:latin typeface="Calibri" pitchFamily="34" charset="0"/>
              <a:ea typeface="華康儷中黑" pitchFamily="49" charset="-120"/>
            </a:endParaRPr>
          </a:p>
          <a:p>
            <a:endParaRPr lang="en-US" i="1" dirty="0">
              <a:latin typeface="Calibri" pitchFamily="34" charset="0"/>
              <a:ea typeface="華康儷中黑" pitchFamily="49" charset="-12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05" y="1240960"/>
            <a:ext cx="2784998" cy="3842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Ocean Drive Cover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88647" y="1309130"/>
            <a:ext cx="2631529" cy="3154680"/>
          </a:xfrm>
          <a:prstGeom prst="rect">
            <a:avLst/>
          </a:prstGeom>
        </p:spPr>
      </p:pic>
      <p:pic>
        <p:nvPicPr>
          <p:cNvPr id="13" name="Picture 12" descr="Ocean Drive spread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935617">
            <a:off x="3818230" y="1944767"/>
            <a:ext cx="2555291" cy="315468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210176" y="5185805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Ocean Drive</a:t>
            </a:r>
            <a:r>
              <a:rPr lang="zh-TW" altLang="en-US" b="1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雜誌</a:t>
            </a:r>
            <a:endParaRPr lang="en-US" b="1" dirty="0" smtClean="0">
              <a:solidFill>
                <a:srgbClr val="FF0000"/>
              </a:solidFill>
              <a:latin typeface="Calibri" pitchFamily="34" charset="0"/>
              <a:ea typeface="華康儷中黑" pitchFamily="49" charset="-120"/>
            </a:endParaRPr>
          </a:p>
          <a:p>
            <a:r>
              <a:rPr lang="zh-TW" altLang="en-US" b="1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發行量：每月</a:t>
            </a:r>
            <a:r>
              <a:rPr lang="en-US" altLang="zh-TW" b="1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5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0,000</a:t>
            </a:r>
          </a:p>
          <a:p>
            <a:r>
              <a:rPr lang="zh-TW" altLang="en-US" b="1" dirty="0" smtClean="0">
                <a:latin typeface="Calibri" pitchFamily="34" charset="0"/>
                <a:ea typeface="華康儷中黑" pitchFamily="49" charset="-120"/>
              </a:rPr>
              <a:t>專題報導</a:t>
            </a:r>
            <a:r>
              <a:rPr lang="en-US" b="1" dirty="0" smtClean="0">
                <a:latin typeface="Calibri" pitchFamily="34" charset="0"/>
                <a:ea typeface="華康儷中黑" pitchFamily="49" charset="-120"/>
              </a:rPr>
              <a:t>Motives</a:t>
            </a:r>
            <a:r>
              <a:rPr lang="zh-TW" altLang="en-US" b="1" dirty="0" smtClean="0">
                <a:latin typeface="Calibri" pitchFamily="34" charset="0"/>
                <a:ea typeface="華康儷中黑" pitchFamily="49" charset="-120"/>
              </a:rPr>
              <a:t>及</a:t>
            </a:r>
            <a:r>
              <a:rPr lang="en-US" b="1" dirty="0" smtClean="0">
                <a:latin typeface="Calibri" pitchFamily="34" charset="0"/>
                <a:ea typeface="華康儷中黑" pitchFamily="49" charset="-120"/>
              </a:rPr>
              <a:t>Loren Jewels</a:t>
            </a:r>
            <a:endParaRPr lang="en-US" b="1" dirty="0">
              <a:latin typeface="Calibri" pitchFamily="34" charset="0"/>
              <a:ea typeface="華康儷中黑" pitchFamily="49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9814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591125"/>
            <a:ext cx="9144000" cy="26687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19075" y="2366203"/>
            <a:ext cx="376972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prstClr val="black"/>
                </a:solidFill>
                <a:latin typeface="Calibri" pitchFamily="34" charset="0"/>
                <a:ea typeface="華康儷中黑" pitchFamily="49" charset="-120"/>
              </a:rPr>
              <a:t>Motives </a:t>
            </a:r>
            <a:r>
              <a:rPr lang="en-US" i="1" dirty="0">
                <a:solidFill>
                  <a:prstClr val="black"/>
                </a:solidFill>
                <a:latin typeface="Calibri" pitchFamily="34" charset="0"/>
                <a:ea typeface="華康儷中黑" pitchFamily="49" charset="-120"/>
              </a:rPr>
              <a:t>Gives Back</a:t>
            </a:r>
          </a:p>
          <a:p>
            <a:pPr algn="ctr"/>
            <a:r>
              <a:rPr lang="en-US" sz="1400" b="1" i="1" dirty="0" smtClean="0">
                <a:latin typeface="Calibri" pitchFamily="34" charset="0"/>
                <a:ea typeface="華康儷中黑" pitchFamily="49" charset="-120"/>
              </a:rPr>
              <a:t>Donated $5,000 to Earlier.org for Breast Cancer Research</a:t>
            </a:r>
          </a:p>
        </p:txBody>
      </p:sp>
      <p:pic>
        <p:nvPicPr>
          <p:cNvPr id="5" name="Picture 5" descr="BreastCanc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90" y="3221081"/>
            <a:ext cx="3983038" cy="264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 descr="StillBlon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915" y="1394653"/>
            <a:ext cx="5054600" cy="448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StillBlond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15" y="1415291"/>
            <a:ext cx="3275012" cy="950912"/>
          </a:xfrm>
          <a:prstGeom prst="rect">
            <a:avLst/>
          </a:prstGeom>
          <a:noFill/>
          <a:ln>
            <a:noFill/>
          </a:ln>
          <a:effectLst>
            <a:outerShdw blurRad="63500" dist="38100" dir="8100000" algn="tr" rotWithShape="0">
              <a:srgbClr val="000000">
                <a:alpha val="39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443655" y="6016835"/>
            <a:ext cx="4382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latin typeface="Calibri" pitchFamily="34" charset="0"/>
                <a:ea typeface="華康儷中黑" pitchFamily="49" charset="-120"/>
              </a:rPr>
              <a:t>Motives</a:t>
            </a:r>
            <a:r>
              <a:rPr lang="zh-TW" altLang="en-US" dirty="0" smtClean="0">
                <a:latin typeface="Calibri" pitchFamily="34" charset="0"/>
                <a:ea typeface="華康儷中黑" pitchFamily="49" charset="-120"/>
              </a:rPr>
              <a:t>積極參與公益活動，回饋社會</a:t>
            </a:r>
            <a:endParaRPr lang="zh-TW" altLang="en-US" dirty="0">
              <a:latin typeface="Calibri" pitchFamily="34" charset="0"/>
              <a:ea typeface="華康儷中黑" pitchFamily="49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6217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>
          <a:xfrm>
            <a:off x="0" y="848800"/>
            <a:ext cx="91440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000000"/>
              </a:buClr>
              <a:buSzPct val="100000"/>
            </a:pPr>
            <a:r>
              <a:rPr lang="en-US" sz="3200" b="1" dirty="0" smtClean="0">
                <a:latin typeface="Calibri" pitchFamily="34" charset="0"/>
                <a:ea typeface="華康儷中黑" pitchFamily="49" charset="-120"/>
              </a:rPr>
              <a:t>MOTIVES</a:t>
            </a:r>
            <a:r>
              <a:rPr lang="en-US" sz="3200" b="1" baseline="30000" dirty="0" smtClean="0">
                <a:latin typeface="Calibri" pitchFamily="34" charset="0"/>
                <a:ea typeface="華康儷中黑" pitchFamily="49" charset="-120"/>
              </a:rPr>
              <a:t>®</a:t>
            </a:r>
            <a:r>
              <a:rPr lang="en-US" sz="3200" b="1" dirty="0" smtClean="0">
                <a:latin typeface="Calibri" pitchFamily="34" charset="0"/>
                <a:ea typeface="華康儷中黑" pitchFamily="49" charset="-120"/>
              </a:rPr>
              <a:t> FOR LA </a:t>
            </a:r>
            <a:r>
              <a:rPr lang="en-US" sz="3200" b="1" dirty="0" err="1" smtClean="0">
                <a:latin typeface="Calibri" pitchFamily="34" charset="0"/>
                <a:ea typeface="華康儷中黑" pitchFamily="49" charset="-120"/>
              </a:rPr>
              <a:t>LA</a:t>
            </a:r>
            <a:endParaRPr lang="en-US" sz="3200" b="1" dirty="0" smtClean="0">
              <a:latin typeface="Calibri" pitchFamily="34" charset="0"/>
              <a:ea typeface="華康儷中黑" pitchFamily="49" charset="-120"/>
            </a:endParaRPr>
          </a:p>
          <a:p>
            <a:pPr>
              <a:buClr>
                <a:srgbClr val="000000"/>
              </a:buClr>
              <a:buSzPct val="100000"/>
            </a:pPr>
            <a:r>
              <a:rPr lang="zh-TW" altLang="en-US" sz="2800" dirty="0" smtClean="0">
                <a:latin typeface="Calibri" pitchFamily="34" charset="0"/>
                <a:ea typeface="華康儷中黑" pitchFamily="49" charset="-120"/>
              </a:rPr>
              <a:t>獲媒體廣泛報導：</a:t>
            </a:r>
            <a:endParaRPr lang="en-US" altLang="zh-TW" sz="2800" dirty="0">
              <a:latin typeface="Calibri" pitchFamily="34" charset="0"/>
              <a:ea typeface="華康儷中黑" pitchFamily="49" charset="-120"/>
            </a:endParaRPr>
          </a:p>
        </p:txBody>
      </p:sp>
      <p:pic>
        <p:nvPicPr>
          <p:cNvPr id="4" name="Picture 4" descr="BerrySA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891" y="4779681"/>
            <a:ext cx="1955248" cy="445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BE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487" y="2960741"/>
            <a:ext cx="1499428" cy="4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BossipComLogo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00034" y="6032465"/>
            <a:ext cx="1370575" cy="69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808080">
                <a:alpha val="39998"/>
              </a:srgbClr>
            </a:outerShdw>
          </a:effectLst>
        </p:spPr>
      </p:pic>
      <p:pic>
        <p:nvPicPr>
          <p:cNvPr id="7" name="Picture 19" descr="clutch-logo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23268" y="6124191"/>
            <a:ext cx="1794643" cy="606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808080">
                <a:alpha val="39998"/>
              </a:srgbClr>
            </a:outerShdw>
          </a:effectLst>
        </p:spPr>
      </p:pic>
      <p:pic>
        <p:nvPicPr>
          <p:cNvPr id="8" name="Picture 20" descr="DOLCEVanityLogo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43854" y="4233835"/>
            <a:ext cx="2488571" cy="478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808080">
                <a:alpha val="39998"/>
              </a:srgbClr>
            </a:outerShdw>
          </a:effectLst>
        </p:spPr>
      </p:pic>
      <p:pic>
        <p:nvPicPr>
          <p:cNvPr id="9" name="Picture 21" descr="EssenceLogo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35748" y="6124191"/>
            <a:ext cx="1922262" cy="667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808080">
                <a:alpha val="39998"/>
              </a:srgbClr>
            </a:outerShdw>
          </a:effectLst>
        </p:spPr>
      </p:pic>
      <p:pic>
        <p:nvPicPr>
          <p:cNvPr id="10" name="Picture 22" descr="CocoAndCremeLogo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811647" y="5225251"/>
            <a:ext cx="1350634" cy="732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808080">
                <a:alpha val="39998"/>
              </a:srgbClr>
            </a:outerShdw>
          </a:effectLst>
        </p:spPr>
      </p:pic>
      <p:pic>
        <p:nvPicPr>
          <p:cNvPr id="11" name="Picture 23" descr="EurWebLogo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506515" y="5453439"/>
            <a:ext cx="1483571" cy="576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808080">
                <a:alpha val="39998"/>
              </a:srgbClr>
            </a:outerShdw>
          </a:effectLst>
        </p:spPr>
      </p:pic>
      <p:pic>
        <p:nvPicPr>
          <p:cNvPr id="14" name="Picture 26" descr="lat_header_logo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343111" y="5671455"/>
            <a:ext cx="2319742" cy="358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808080">
                <a:alpha val="39998"/>
              </a:srgbClr>
            </a:outerShdw>
          </a:effectLst>
        </p:spPr>
      </p:pic>
      <p:pic>
        <p:nvPicPr>
          <p:cNvPr id="17" name="Picture 29" descr="stylebistro_flame_light_184x78.gif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90213" y="6171816"/>
            <a:ext cx="1336012" cy="56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808080">
                <a:alpha val="39998"/>
              </a:srgbClr>
            </a:outerShdw>
          </a:effectLst>
        </p:spPr>
      </p:pic>
      <p:pic>
        <p:nvPicPr>
          <p:cNvPr id="20" name="Picture 32" descr="TheInsiderComLogo.pn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502180" y="3441766"/>
            <a:ext cx="2008670" cy="744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808080">
                <a:alpha val="39998"/>
              </a:srgbClr>
            </a:outerShdw>
          </a:effectLst>
        </p:spPr>
      </p:pic>
      <p:pic>
        <p:nvPicPr>
          <p:cNvPr id="21" name="Picture 33" descr="UrbanDailyLogo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979279" y="6124191"/>
            <a:ext cx="1201746" cy="733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808080">
                <a:alpha val="39998"/>
              </a:srgbClr>
            </a:outerShdw>
          </a:effectLst>
        </p:spPr>
      </p:pic>
      <p:pic>
        <p:nvPicPr>
          <p:cNvPr id="22" name="Picture 34" descr="vixenlogo_sm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915" y="1991800"/>
            <a:ext cx="1613781" cy="573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5" descr="hollywoodlifelogo.pn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170905" y="6199733"/>
            <a:ext cx="973095" cy="53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808080">
                <a:alpha val="39998"/>
              </a:srgbClr>
            </a:outerShdw>
          </a:effectLst>
        </p:spPr>
      </p:pic>
      <p:pic>
        <p:nvPicPr>
          <p:cNvPr id="24" name="Picture 36" descr="theybf-logo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189" y="1991800"/>
            <a:ext cx="1146363" cy="827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7" descr="usmagazineLogo.png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7798975" y="2603779"/>
            <a:ext cx="1191111" cy="888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808080">
                <a:alpha val="39998"/>
              </a:srgbClr>
            </a:outerShdw>
          </a:effectLst>
        </p:spPr>
      </p:pic>
      <p:pic>
        <p:nvPicPr>
          <p:cNvPr id="28" name="Picture 41" descr="MultiCulturalBeauty.png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190213" y="5530542"/>
            <a:ext cx="2945872" cy="499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808080">
                <a:alpha val="39998"/>
              </a:srgbClr>
            </a:outerShdw>
          </a:effectLst>
        </p:spPr>
      </p:pic>
      <p:pic>
        <p:nvPicPr>
          <p:cNvPr id="30" name="Picture 29" descr="La La Latina cover.bmp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5250" y="1802531"/>
            <a:ext cx="2847771" cy="3749040"/>
          </a:xfrm>
          <a:prstGeom prst="rect">
            <a:avLst/>
          </a:prstGeom>
        </p:spPr>
      </p:pic>
      <p:pic>
        <p:nvPicPr>
          <p:cNvPr id="31" name="Picture 30" descr="La La Juicy cover.bmp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994185" y="1805363"/>
            <a:ext cx="2799739" cy="37490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3611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2943432" y="1888123"/>
            <a:ext cx="5898643" cy="34236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chemeClr val="tx1">
                    <a:tint val="75000"/>
                  </a:schemeClr>
                </a:solidFill>
                <a:latin typeface="Century Gothic"/>
                <a:ea typeface="+mn-ea"/>
                <a:cs typeface="Century Gothic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600" b="0" i="0" kern="1200">
                <a:solidFill>
                  <a:schemeClr val="tx1">
                    <a:tint val="75000"/>
                  </a:schemeClr>
                </a:solidFill>
                <a:latin typeface="Century Gothic"/>
                <a:ea typeface="+mn-ea"/>
                <a:cs typeface="Century Gothic"/>
              </a:defRPr>
            </a:lvl2pPr>
            <a:lvl3pPr marL="914400" indent="0" algn="ctr" defTabSz="568325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chemeClr val="tx1">
                    <a:tint val="75000"/>
                  </a:schemeClr>
                </a:solidFill>
                <a:latin typeface="Century Gothic"/>
                <a:ea typeface="+mn-ea"/>
                <a:cs typeface="Century Gothic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Century Gothic"/>
                <a:ea typeface="+mn-ea"/>
                <a:cs typeface="Century Gothic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Century Gothic"/>
                <a:ea typeface="+mn-ea"/>
                <a:cs typeface="Century Gothic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TW" altLang="en-US" dirty="0" smtClean="0">
                <a:solidFill>
                  <a:srgbClr val="010203"/>
                </a:solidFill>
                <a:latin typeface="Calibri" pitchFamily="34" charset="0"/>
                <a:ea typeface="華康儷中黑" pitchFamily="49" charset="-120"/>
              </a:rPr>
              <a:t>「品牌推出以來，</a:t>
            </a:r>
            <a:r>
              <a:rPr lang="en-US" altLang="zh-TW" dirty="0" smtClean="0">
                <a:solidFill>
                  <a:srgbClr val="010203"/>
                </a:solidFill>
                <a:latin typeface="Calibri" pitchFamily="34" charset="0"/>
                <a:ea typeface="華康儷中黑" pitchFamily="49" charset="-120"/>
              </a:rPr>
              <a:t>La </a:t>
            </a:r>
            <a:r>
              <a:rPr lang="en-US" altLang="zh-TW" dirty="0" err="1" smtClean="0">
                <a:solidFill>
                  <a:srgbClr val="010203"/>
                </a:solidFill>
                <a:latin typeface="Calibri" pitchFamily="34" charset="0"/>
                <a:ea typeface="華康儷中黑" pitchFamily="49" charset="-120"/>
              </a:rPr>
              <a:t>La</a:t>
            </a:r>
            <a:r>
              <a:rPr lang="en-US" altLang="zh-TW" dirty="0" smtClean="0">
                <a:solidFill>
                  <a:srgbClr val="0B141F"/>
                </a:solidFill>
                <a:latin typeface="Calibri" pitchFamily="34" charset="0"/>
                <a:ea typeface="華康儷中黑" pitchFamily="49" charset="-120"/>
              </a:rPr>
              <a:t> Anthony</a:t>
            </a:r>
            <a:r>
              <a:rPr lang="zh-TW" altLang="en-US" dirty="0" smtClean="0">
                <a:solidFill>
                  <a:srgbClr val="0B141F"/>
                </a:solidFill>
                <a:latin typeface="Calibri" pitchFamily="34" charset="0"/>
                <a:ea typeface="華康儷中黑" pitchFamily="49" charset="-120"/>
              </a:rPr>
              <a:t>與</a:t>
            </a:r>
            <a:r>
              <a:rPr lang="en-US" altLang="zh-TW" dirty="0" smtClean="0">
                <a:solidFill>
                  <a:srgbClr val="0B141F"/>
                </a:solidFill>
                <a:latin typeface="Calibri" pitchFamily="34" charset="0"/>
                <a:ea typeface="華康儷中黑" pitchFamily="49" charset="-120"/>
              </a:rPr>
              <a:t>Motives</a:t>
            </a:r>
            <a:r>
              <a:rPr lang="zh-TW" altLang="en-US" dirty="0" smtClean="0">
                <a:solidFill>
                  <a:srgbClr val="0B141F"/>
                </a:solidFill>
                <a:latin typeface="Calibri" pitchFamily="34" charset="0"/>
                <a:ea typeface="華康儷中黑" pitchFamily="49" charset="-120"/>
              </a:rPr>
              <a:t>創辦人</a:t>
            </a:r>
            <a:r>
              <a:rPr lang="en-US" altLang="zh-TW" dirty="0" smtClean="0">
                <a:solidFill>
                  <a:srgbClr val="0B141F"/>
                </a:solidFill>
                <a:latin typeface="Calibri" pitchFamily="34" charset="0"/>
                <a:ea typeface="華康儷中黑" pitchFamily="49" charset="-120"/>
              </a:rPr>
              <a:t>Loren </a:t>
            </a:r>
            <a:r>
              <a:rPr lang="en-US" altLang="zh-TW" dirty="0" err="1" smtClean="0">
                <a:solidFill>
                  <a:srgbClr val="0B141F"/>
                </a:solidFill>
                <a:latin typeface="Calibri" pitchFamily="34" charset="0"/>
                <a:ea typeface="華康儷中黑" pitchFamily="49" charset="-120"/>
              </a:rPr>
              <a:t>Ridinger</a:t>
            </a:r>
            <a:r>
              <a:rPr lang="zh-TW" altLang="en-US" dirty="0" smtClean="0">
                <a:solidFill>
                  <a:srgbClr val="0B141F"/>
                </a:solidFill>
                <a:latin typeface="Calibri" pitchFamily="34" charset="0"/>
                <a:ea typeface="華康儷中黑" pitchFamily="49" charset="-120"/>
              </a:rPr>
              <a:t>一直填補美容業忽略非洲裔及拉丁裔女性的不足</a:t>
            </a:r>
            <a:r>
              <a:rPr lang="zh-TW" altLang="zh-TW" dirty="0" smtClean="0">
                <a:solidFill>
                  <a:srgbClr val="0B141F"/>
                </a:solidFill>
                <a:latin typeface="Calibri" pitchFamily="34" charset="0"/>
                <a:ea typeface="華康儷中黑" pitchFamily="49" charset="-120"/>
              </a:rPr>
              <a:t>」</a:t>
            </a:r>
            <a:endParaRPr lang="en-US" altLang="zh-TW" dirty="0" smtClean="0">
              <a:solidFill>
                <a:srgbClr val="0B141F"/>
              </a:solidFill>
              <a:latin typeface="Calibri" pitchFamily="34" charset="0"/>
              <a:ea typeface="華康儷中黑" pitchFamily="49" charset="-120"/>
            </a:endParaRPr>
          </a:p>
          <a:p>
            <a:pPr algn="l">
              <a:lnSpc>
                <a:spcPct val="80000"/>
              </a:lnSpc>
            </a:pPr>
            <a:endParaRPr lang="en-US" sz="4000" dirty="0" smtClean="0">
              <a:latin typeface="Calibri" pitchFamily="34" charset="0"/>
              <a:ea typeface="華康儷中黑" pitchFamily="49" charset="-120"/>
            </a:endParaRPr>
          </a:p>
          <a:p>
            <a:pPr algn="r">
              <a:lnSpc>
                <a:spcPct val="70000"/>
              </a:lnSpc>
            </a:pPr>
            <a:r>
              <a:rPr lang="en-US" sz="24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-</a:t>
            </a:r>
            <a:r>
              <a:rPr lang="en-US" sz="2400" i="1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Juicy Magazine</a:t>
            </a:r>
            <a:r>
              <a:rPr lang="zh-TW" altLang="en-US" sz="2400" i="1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，</a:t>
            </a:r>
            <a:r>
              <a:rPr lang="en-US" sz="24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2012</a:t>
            </a:r>
            <a:r>
              <a:rPr lang="zh-TW" altLang="en-US" sz="24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年</a:t>
            </a:r>
            <a:r>
              <a:rPr lang="en-US" altLang="zh-TW" sz="24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7</a:t>
            </a:r>
            <a:r>
              <a:rPr lang="zh-TW" altLang="en-US" sz="24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月</a:t>
            </a:r>
            <a:r>
              <a:rPr lang="en-US" sz="24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 </a:t>
            </a:r>
            <a:br>
              <a:rPr lang="en-US" sz="24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</a:br>
            <a:endParaRPr lang="en-US" sz="2400" dirty="0" smtClean="0">
              <a:solidFill>
                <a:schemeClr val="tx1"/>
              </a:solidFill>
              <a:latin typeface="Calibri" pitchFamily="34" charset="0"/>
              <a:ea typeface="華康儷中黑" pitchFamily="49" charset="-120"/>
            </a:endParaRPr>
          </a:p>
        </p:txBody>
      </p:sp>
      <p:pic>
        <p:nvPicPr>
          <p:cNvPr id="5" name="Picture 4" descr="Body-Bling_Juicy-Magazine_July-2012_Cov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1066">
            <a:off x="357404" y="2726692"/>
            <a:ext cx="2398143" cy="323749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7093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6591125"/>
            <a:ext cx="9144000" cy="266875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9" name="Rectangle 2"/>
          <p:cNvSpPr txBox="1">
            <a:spLocks/>
          </p:cNvSpPr>
          <p:nvPr/>
        </p:nvSpPr>
        <p:spPr>
          <a:xfrm>
            <a:off x="0" y="947764"/>
            <a:ext cx="9144000" cy="10135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471966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algn="ctr"/>
            <a:r>
              <a:rPr lang="en-US" sz="3600" dirty="0" smtClean="0">
                <a:solidFill>
                  <a:prstClr val="black"/>
                </a:solidFill>
                <a:latin typeface="Calibri" pitchFamily="34" charset="0"/>
                <a:ea typeface="華康儷中黑" pitchFamily="49" charset="-120"/>
              </a:rPr>
              <a:t>MOTIVES®</a:t>
            </a:r>
            <a:r>
              <a:rPr lang="zh-TW" altLang="en-US" sz="36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目標聲明</a:t>
            </a:r>
            <a:endParaRPr lang="en-US" sz="3600" dirty="0">
              <a:solidFill>
                <a:srgbClr val="000000"/>
              </a:solidFill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10" name="Rectangle 3"/>
          <p:cNvSpPr txBox="1">
            <a:spLocks/>
          </p:cNvSpPr>
          <p:nvPr/>
        </p:nvSpPr>
        <p:spPr>
          <a:xfrm>
            <a:off x="244247" y="1855792"/>
            <a:ext cx="8682984" cy="43311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1pPr>
            <a:lvl2pPr marL="574675" indent="-1778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6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2pPr>
            <a:lvl3pPr marL="915988" indent="-61913" algn="l" defTabSz="568325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3pPr>
            <a:lvl4pPr marL="1428750" indent="-16827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4pPr>
            <a:lvl5pPr marL="1831975" indent="-122238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en-US" altLang="zh-TW" dirty="0" smtClean="0">
              <a:latin typeface="Calibri" pitchFamily="34" charset="0"/>
              <a:ea typeface="華康儷中黑" pitchFamily="49" charset="-120"/>
            </a:endParaRPr>
          </a:p>
          <a:p>
            <a:pPr algn="ctr">
              <a:buNone/>
            </a:pPr>
            <a:r>
              <a:rPr lang="zh-TW" altLang="en-US" dirty="0" smtClean="0">
                <a:solidFill>
                  <a:srgbClr val="010203"/>
                </a:solidFill>
                <a:latin typeface="Calibri" pitchFamily="34" charset="0"/>
                <a:ea typeface="華康儷中黑" pitchFamily="49" charset="-120"/>
              </a:rPr>
              <a:t>藉著授力於他人</a:t>
            </a:r>
            <a:r>
              <a:rPr lang="en-US" altLang="zh-TW" b="1" dirty="0" smtClean="0">
                <a:solidFill>
                  <a:srgbClr val="010203"/>
                </a:solidFill>
                <a:latin typeface="Calibri" pitchFamily="34" charset="0"/>
                <a:ea typeface="華康儷中黑" pitchFamily="49" charset="-120"/>
              </a:rPr>
              <a:t>…</a:t>
            </a:r>
          </a:p>
          <a:p>
            <a:pPr algn="ctr">
              <a:buNone/>
            </a:pPr>
            <a:r>
              <a:rPr lang="zh-TW" altLang="en-US" dirty="0" smtClean="0">
                <a:solidFill>
                  <a:srgbClr val="010203"/>
                </a:solidFill>
                <a:latin typeface="Calibri" pitchFamily="34" charset="0"/>
                <a:ea typeface="華康儷中黑" pitchFamily="49" charset="-120"/>
              </a:rPr>
              <a:t>「能夠讓人散發美麗自信的風采，同時達成他們一直夢寐以求的生活模式。</a:t>
            </a:r>
            <a:r>
              <a:rPr lang="zh-TW" altLang="zh-TW" dirty="0" smtClean="0">
                <a:solidFill>
                  <a:srgbClr val="010203"/>
                </a:solidFill>
                <a:latin typeface="Calibri" pitchFamily="34" charset="0"/>
                <a:ea typeface="華康儷中黑" pitchFamily="49" charset="-120"/>
              </a:rPr>
              <a:t>」</a:t>
            </a:r>
            <a:endParaRPr lang="en-US" altLang="ja-JP" dirty="0" smtClean="0">
              <a:solidFill>
                <a:srgbClr val="010203"/>
              </a:solidFill>
              <a:latin typeface="Calibri" pitchFamily="34" charset="0"/>
              <a:ea typeface="華康儷中黑" pitchFamily="49" charset="-120"/>
            </a:endParaRPr>
          </a:p>
          <a:p>
            <a:pPr marL="171450" marR="0" lvl="0" indent="-17145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itchFamily="34" charset="0"/>
              <a:ea typeface="華康儷中黑" pitchFamily="49" charset="-120"/>
              <a:cs typeface="Calibri" charset="0"/>
            </a:endParaRPr>
          </a:p>
          <a:p>
            <a:pPr marL="171450" marR="0" lvl="0" indent="-17145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itchFamily="34" charset="0"/>
              <a:ea typeface="華康儷中黑" pitchFamily="49" charset="-120"/>
              <a:cs typeface="Calibri" charset="0"/>
            </a:endParaRPr>
          </a:p>
          <a:p>
            <a:pPr marL="171450" marR="0" lvl="0" indent="-17145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  <a:ea typeface="華康儷中黑" pitchFamily="49" charset="-120"/>
                <a:cs typeface="Calibri" charset="0"/>
              </a:rPr>
              <a:t>-Loren Ridinger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itchFamily="34" charset="0"/>
              <a:ea typeface="華康儷中黑" pitchFamily="49" charset="-120"/>
              <a:cs typeface="Calibri" charset="0"/>
            </a:endParaRPr>
          </a:p>
        </p:txBody>
      </p:sp>
      <p:pic>
        <p:nvPicPr>
          <p:cNvPr id="6" name="Picture 5" descr="Motives logo on blac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8534" y="5226342"/>
            <a:ext cx="3484166" cy="11034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6364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 La Juicy cover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1515906"/>
            <a:ext cx="2353410" cy="315134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835821"/>
            <a:ext cx="9067800" cy="560544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latin typeface="Calibri" pitchFamily="34" charset="0"/>
                <a:ea typeface="華康儷中黑" pitchFamily="49" charset="-120"/>
              </a:rPr>
              <a:t>MOTIVES</a:t>
            </a:r>
            <a:r>
              <a:rPr lang="en-US" sz="3200" b="1" baseline="30000" dirty="0" smtClean="0">
                <a:latin typeface="Calibri" pitchFamily="34" charset="0"/>
                <a:ea typeface="華康儷中黑" pitchFamily="49" charset="-120"/>
              </a:rPr>
              <a:t>®</a:t>
            </a:r>
            <a:r>
              <a:rPr lang="en-US" sz="3200" b="1" dirty="0" smtClean="0">
                <a:latin typeface="Calibri" pitchFamily="34" charset="0"/>
                <a:ea typeface="華康儷中黑" pitchFamily="49" charset="-120"/>
              </a:rPr>
              <a:t> FOR LA </a:t>
            </a:r>
            <a:r>
              <a:rPr lang="en-US" sz="3200" b="1" dirty="0" err="1" smtClean="0">
                <a:latin typeface="Calibri" pitchFamily="34" charset="0"/>
                <a:ea typeface="華康儷中黑" pitchFamily="49" charset="-120"/>
              </a:rPr>
              <a:t>LA</a:t>
            </a:r>
            <a:r>
              <a:rPr lang="en-US" sz="3200" b="1" dirty="0" smtClean="0">
                <a:latin typeface="Calibri" pitchFamily="34" charset="0"/>
                <a:ea typeface="華康儷中黑" pitchFamily="49" charset="-120"/>
              </a:rPr>
              <a:t/>
            </a:r>
            <a:br>
              <a:rPr lang="en-US" sz="3200" b="1" dirty="0" smtClean="0">
                <a:latin typeface="Calibri" pitchFamily="34" charset="0"/>
                <a:ea typeface="華康儷中黑" pitchFamily="49" charset="-120"/>
              </a:rPr>
            </a:br>
            <a:r>
              <a:rPr lang="zh-TW" altLang="en-US" sz="2800" dirty="0" smtClean="0">
                <a:latin typeface="Calibri" pitchFamily="34" charset="0"/>
                <a:ea typeface="華康儷中黑" pitchFamily="49" charset="-120"/>
              </a:rPr>
              <a:t>獲媒體廣泛報導：</a:t>
            </a:r>
            <a:endParaRPr lang="en-US" altLang="zh-TW" sz="2800" dirty="0">
              <a:latin typeface="Calibri" pitchFamily="34" charset="0"/>
              <a:ea typeface="華康儷中黑" pitchFamily="49" charset="-120"/>
            </a:endParaRPr>
          </a:p>
        </p:txBody>
      </p:sp>
      <p:pic>
        <p:nvPicPr>
          <p:cNvPr id="6" name="Picture 5" descr="la la juicy spread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9150" y="4067175"/>
            <a:ext cx="4008900" cy="2743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86025" y="1998524"/>
            <a:ext cx="3429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Juicy Magazine</a:t>
            </a:r>
            <a:r>
              <a:rPr lang="zh-TW" altLang="en-US" b="1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雜誌</a:t>
            </a:r>
            <a:endParaRPr lang="en-US" b="1" dirty="0" smtClean="0">
              <a:solidFill>
                <a:srgbClr val="FF0000"/>
              </a:solidFill>
              <a:latin typeface="Calibri" pitchFamily="34" charset="0"/>
              <a:ea typeface="華康儷中黑" pitchFamily="49" charset="-120"/>
            </a:endParaRPr>
          </a:p>
          <a:p>
            <a:r>
              <a:rPr lang="zh-TW" altLang="en-US" b="1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發行量：每月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150,000 monthly</a:t>
            </a:r>
          </a:p>
          <a:p>
            <a:r>
              <a:rPr lang="en-US" b="1" dirty="0" smtClean="0">
                <a:latin typeface="Calibri" pitchFamily="34" charset="0"/>
                <a:ea typeface="華康儷中黑" pitchFamily="49" charset="-120"/>
              </a:rPr>
              <a:t>“Motives</a:t>
            </a:r>
            <a:r>
              <a:rPr lang="zh-TW" altLang="en-US" b="1" dirty="0" smtClean="0">
                <a:latin typeface="Calibri" pitchFamily="34" charset="0"/>
                <a:ea typeface="華康儷中黑" pitchFamily="49" charset="-120"/>
              </a:rPr>
              <a:t>彩妝添加抗氧化成份與維他命，可滋潤肌膚，讓肌膚散發自然光彩</a:t>
            </a:r>
            <a:r>
              <a:rPr lang="en-US" b="1" dirty="0" smtClean="0">
                <a:latin typeface="Calibri" pitchFamily="34" charset="0"/>
                <a:ea typeface="華康儷中黑" pitchFamily="49" charset="-120"/>
              </a:rPr>
              <a:t>”</a:t>
            </a:r>
            <a:endParaRPr lang="en-US" b="1" dirty="0">
              <a:latin typeface="Calibri" pitchFamily="34" charset="0"/>
              <a:ea typeface="華康儷中黑" pitchFamily="49" charset="-120"/>
            </a:endParaRPr>
          </a:p>
        </p:txBody>
      </p:sp>
      <p:pic>
        <p:nvPicPr>
          <p:cNvPr id="12" name="Picture 11" descr="Latina cover - confetti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48030" y="1520190"/>
            <a:ext cx="2253095" cy="310896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791200" y="4607600"/>
            <a:ext cx="3352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Latina Magazine</a:t>
            </a:r>
            <a:r>
              <a:rPr lang="zh-TW" altLang="en-US" b="1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雜誌</a:t>
            </a:r>
            <a:endParaRPr lang="en-US" b="1" dirty="0" smtClean="0">
              <a:solidFill>
                <a:srgbClr val="FF0000"/>
              </a:solidFill>
              <a:latin typeface="Calibri" pitchFamily="34" charset="0"/>
              <a:ea typeface="華康儷中黑" pitchFamily="49" charset="-120"/>
            </a:endParaRPr>
          </a:p>
          <a:p>
            <a:r>
              <a:rPr lang="zh-TW" altLang="en-US" b="1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發行量：每月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400,000</a:t>
            </a:r>
          </a:p>
          <a:p>
            <a:r>
              <a:rPr lang="en-US" b="1" dirty="0" smtClean="0">
                <a:latin typeface="Calibri" pitchFamily="34" charset="0"/>
                <a:ea typeface="華康儷中黑" pitchFamily="49" charset="-120"/>
              </a:rPr>
              <a:t>“Motives for La </a:t>
            </a:r>
            <a:r>
              <a:rPr lang="en-US" b="1" dirty="0" err="1" smtClean="0">
                <a:latin typeface="Calibri" pitchFamily="34" charset="0"/>
                <a:ea typeface="華康儷中黑" pitchFamily="49" charset="-120"/>
              </a:rPr>
              <a:t>La</a:t>
            </a:r>
            <a:r>
              <a:rPr lang="en-US" b="1" dirty="0" smtClean="0">
                <a:latin typeface="Calibri" pitchFamily="34" charset="0"/>
                <a:ea typeface="華康儷中黑" pitchFamily="49" charset="-120"/>
              </a:rPr>
              <a:t> Confetti </a:t>
            </a:r>
            <a:r>
              <a:rPr lang="zh-TW" altLang="en-US" b="1" dirty="0" smtClean="0">
                <a:latin typeface="Calibri" pitchFamily="34" charset="0"/>
                <a:ea typeface="華康儷中黑" pitchFamily="49" charset="-120"/>
              </a:rPr>
              <a:t>甲油</a:t>
            </a:r>
            <a:r>
              <a:rPr lang="en-US" b="1" dirty="0" smtClean="0">
                <a:latin typeface="Calibri" pitchFamily="34" charset="0"/>
                <a:ea typeface="華康儷中黑" pitchFamily="49" charset="-120"/>
              </a:rPr>
              <a:t> – </a:t>
            </a:r>
            <a:r>
              <a:rPr lang="zh-TW" altLang="en-US" b="1" dirty="0" smtClean="0">
                <a:latin typeface="Calibri" pitchFamily="34" charset="0"/>
                <a:ea typeface="華康儷中黑" pitchFamily="49" charset="-120"/>
              </a:rPr>
              <a:t>閃亮且充滿節日氣息，是送禮的最佳選擇！</a:t>
            </a:r>
            <a:r>
              <a:rPr lang="en-US" b="1" dirty="0" smtClean="0">
                <a:latin typeface="Calibri" pitchFamily="34" charset="0"/>
                <a:ea typeface="華康儷中黑" pitchFamily="49" charset="-120"/>
              </a:rPr>
              <a:t>”</a:t>
            </a:r>
            <a:endParaRPr lang="en-US" b="1" dirty="0">
              <a:latin typeface="Calibri" pitchFamily="34" charset="0"/>
              <a:ea typeface="華康儷中黑" pitchFamily="49" charset="-120"/>
            </a:endParaRPr>
          </a:p>
        </p:txBody>
      </p:sp>
      <p:pic>
        <p:nvPicPr>
          <p:cNvPr id="16" name="Picture 15" descr="US_ENG_5005MNP_motives-for-la-la_nail-lacquer_confetti_1012 copy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38800" y="2215515"/>
            <a:ext cx="1591056" cy="2651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BET_Pres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45495" y="2086667"/>
            <a:ext cx="2980566" cy="275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808080">
                <a:alpha val="39998"/>
              </a:srgbClr>
            </a:outerShdw>
          </a:effectLst>
        </p:spPr>
      </p:pic>
      <p:pic>
        <p:nvPicPr>
          <p:cNvPr id="11" name="Picture 7" descr="BE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495" y="1330004"/>
            <a:ext cx="20193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 descr="Bossip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0042" y="5108976"/>
            <a:ext cx="2483236" cy="1571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808080">
                <a:alpha val="39998"/>
              </a:srgbClr>
            </a:outerShdw>
          </a:effectLst>
        </p:spPr>
      </p:pic>
      <p:pic>
        <p:nvPicPr>
          <p:cNvPr id="15" name="Picture 9" descr="BossipComLogo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84255" y="5391150"/>
            <a:ext cx="1844675" cy="93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808080">
                <a:alpha val="39998"/>
              </a:srgbClr>
            </a:outerShdw>
          </a:effectLst>
        </p:spPr>
      </p:pic>
      <p:pic>
        <p:nvPicPr>
          <p:cNvPr id="16" name="Picture 12" descr="CocoAndCreme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3225" y="2559728"/>
            <a:ext cx="2490360" cy="3771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808080">
                <a:alpha val="39998"/>
              </a:srgbClr>
            </a:outerShdw>
          </a:effectLst>
        </p:spPr>
      </p:pic>
      <p:pic>
        <p:nvPicPr>
          <p:cNvPr id="17" name="Picture 16" descr="EssenceLogo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3225" y="1583463"/>
            <a:ext cx="2590800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808080">
                <a:alpha val="39998"/>
              </a:srgbClr>
            </a:outerShdw>
          </a:effectLst>
        </p:spPr>
      </p:pic>
      <p:pic>
        <p:nvPicPr>
          <p:cNvPr id="18" name="Picture 17" descr="usmagazine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03065" y="1977704"/>
            <a:ext cx="212586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808080">
                <a:alpha val="39998"/>
              </a:srgbClr>
            </a:outerShdw>
          </a:effectLst>
        </p:spPr>
      </p:pic>
      <p:pic>
        <p:nvPicPr>
          <p:cNvPr id="19" name="Picture 8" descr="usmagazineLogo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639479" y="3318225"/>
            <a:ext cx="1381126" cy="1029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808080">
                <a:alpha val="39998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2234286" y="803012"/>
            <a:ext cx="5017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>
                <a:latin typeface="Calibri" pitchFamily="34" charset="0"/>
                <a:ea typeface="華康儷中黑" pitchFamily="49" charset="-120"/>
              </a:rPr>
              <a:t>La </a:t>
            </a:r>
            <a:r>
              <a:rPr lang="en-US" altLang="zh-TW" dirty="0" err="1" smtClean="0">
                <a:latin typeface="Calibri" pitchFamily="34" charset="0"/>
                <a:ea typeface="華康儷中黑" pitchFamily="49" charset="-120"/>
              </a:rPr>
              <a:t>La</a:t>
            </a:r>
            <a:r>
              <a:rPr lang="en-US" altLang="zh-TW" dirty="0" smtClean="0">
                <a:latin typeface="Calibri" pitchFamily="34" charset="0"/>
                <a:ea typeface="華康儷中黑" pitchFamily="49" charset="-120"/>
              </a:rPr>
              <a:t> Anthony</a:t>
            </a:r>
            <a:r>
              <a:rPr lang="zh-TW" altLang="en-US" dirty="0" smtClean="0">
                <a:latin typeface="Calibri" pitchFamily="34" charset="0"/>
                <a:ea typeface="華康儷中黑" pitchFamily="49" charset="-120"/>
              </a:rPr>
              <a:t>推出</a:t>
            </a:r>
            <a:r>
              <a:rPr lang="en-US" altLang="zh-TW" dirty="0" smtClean="0">
                <a:latin typeface="Calibri" pitchFamily="34" charset="0"/>
                <a:ea typeface="華康儷中黑" pitchFamily="49" charset="-120"/>
              </a:rPr>
              <a:t>Motives for La </a:t>
            </a:r>
            <a:r>
              <a:rPr lang="en-US" altLang="zh-TW" dirty="0" err="1" smtClean="0">
                <a:latin typeface="Calibri" pitchFamily="34" charset="0"/>
                <a:ea typeface="華康儷中黑" pitchFamily="49" charset="-120"/>
              </a:rPr>
              <a:t>La</a:t>
            </a:r>
            <a:r>
              <a:rPr lang="zh-TW" altLang="en-US" dirty="0" smtClean="0">
                <a:latin typeface="Calibri" pitchFamily="34" charset="0"/>
                <a:ea typeface="華康儷中黑" pitchFamily="49" charset="-120"/>
              </a:rPr>
              <a:t>彩妝系列獲傳媒廣泛報導</a:t>
            </a:r>
            <a:endParaRPr lang="zh-TW" altLang="en-US" dirty="0">
              <a:latin typeface="Calibri" pitchFamily="34" charset="0"/>
              <a:ea typeface="華康儷中黑" pitchFamily="49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8973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urWebPres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78113" y="3341894"/>
            <a:ext cx="2546350" cy="3406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808080">
                <a:alpha val="39998"/>
              </a:srgbClr>
            </a:outerShdw>
          </a:effectLst>
        </p:spPr>
      </p:pic>
      <p:pic>
        <p:nvPicPr>
          <p:cNvPr id="4" name="Picture 8" descr="EurWebLogo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9163" y="5137150"/>
            <a:ext cx="1998662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808080">
                <a:alpha val="39998"/>
              </a:srgbClr>
            </a:outerShdw>
          </a:effectLst>
        </p:spPr>
      </p:pic>
      <p:pic>
        <p:nvPicPr>
          <p:cNvPr id="6" name="Picture 9" descr="Juicy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53707" y="804934"/>
            <a:ext cx="3263900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808080">
                <a:alpha val="39998"/>
              </a:srgbClr>
            </a:outerShdw>
          </a:effectLst>
        </p:spPr>
      </p:pic>
      <p:pic>
        <p:nvPicPr>
          <p:cNvPr id="7" name="Picture 10" descr="JuicyLogo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21153" y="1400595"/>
            <a:ext cx="2203450" cy="117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808080">
                <a:alpha val="39998"/>
              </a:srgbClr>
            </a:outerShdw>
          </a:effectLst>
        </p:spPr>
      </p:pic>
      <p:pic>
        <p:nvPicPr>
          <p:cNvPr id="9" name="Picture 11" descr="PR_WebPress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72835" y="4075326"/>
            <a:ext cx="3248530" cy="2673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808080">
                <a:alpha val="39998"/>
              </a:srgbClr>
            </a:outerShdw>
          </a:effectLst>
        </p:spPr>
      </p:pic>
      <p:pic>
        <p:nvPicPr>
          <p:cNvPr id="10" name="Picture 12" descr="logo_prweb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39630" y="3719584"/>
            <a:ext cx="2352674" cy="709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808080">
                <a:alpha val="39998"/>
              </a:srgbClr>
            </a:outerShdw>
          </a:effectLst>
        </p:spPr>
      </p:pic>
      <p:pic>
        <p:nvPicPr>
          <p:cNvPr id="15" name="Picture 9" descr="TheInsider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6801" y="1792494"/>
            <a:ext cx="2651312" cy="2609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808080">
                <a:alpha val="39998"/>
              </a:srgbClr>
            </a:outerShdw>
          </a:effectLst>
        </p:spPr>
      </p:pic>
      <p:pic>
        <p:nvPicPr>
          <p:cNvPr id="16" name="Picture 10" descr="TheInsiderComLogo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79451" y="963466"/>
            <a:ext cx="2238374" cy="829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808080">
                <a:alpha val="39998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2234286" y="566522"/>
            <a:ext cx="5017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>
                <a:latin typeface="Calibri" pitchFamily="34" charset="0"/>
                <a:ea typeface="華康儷中黑" pitchFamily="49" charset="-120"/>
              </a:rPr>
              <a:t>La </a:t>
            </a:r>
            <a:r>
              <a:rPr lang="en-US" altLang="zh-TW" dirty="0" err="1" smtClean="0">
                <a:latin typeface="Calibri" pitchFamily="34" charset="0"/>
                <a:ea typeface="華康儷中黑" pitchFamily="49" charset="-120"/>
              </a:rPr>
              <a:t>La</a:t>
            </a:r>
            <a:r>
              <a:rPr lang="en-US" altLang="zh-TW" dirty="0" smtClean="0">
                <a:latin typeface="Calibri" pitchFamily="34" charset="0"/>
                <a:ea typeface="華康儷中黑" pitchFamily="49" charset="-120"/>
              </a:rPr>
              <a:t> Anthony</a:t>
            </a:r>
            <a:r>
              <a:rPr lang="zh-TW" altLang="en-US" dirty="0" smtClean="0">
                <a:latin typeface="Calibri" pitchFamily="34" charset="0"/>
                <a:ea typeface="華康儷中黑" pitchFamily="49" charset="-120"/>
              </a:rPr>
              <a:t>推出</a:t>
            </a:r>
            <a:r>
              <a:rPr lang="en-US" altLang="zh-TW" dirty="0" smtClean="0">
                <a:latin typeface="Calibri" pitchFamily="34" charset="0"/>
                <a:ea typeface="華康儷中黑" pitchFamily="49" charset="-120"/>
              </a:rPr>
              <a:t>Motives for La </a:t>
            </a:r>
            <a:r>
              <a:rPr lang="en-US" altLang="zh-TW" dirty="0" err="1" smtClean="0">
                <a:latin typeface="Calibri" pitchFamily="34" charset="0"/>
                <a:ea typeface="華康儷中黑" pitchFamily="49" charset="-120"/>
              </a:rPr>
              <a:t>La</a:t>
            </a:r>
            <a:r>
              <a:rPr lang="zh-TW" altLang="en-US" dirty="0" smtClean="0">
                <a:latin typeface="Calibri" pitchFamily="34" charset="0"/>
                <a:ea typeface="華康儷中黑" pitchFamily="49" charset="-120"/>
              </a:rPr>
              <a:t>彩妝系列獲傳媒廣泛報導</a:t>
            </a:r>
            <a:endParaRPr lang="zh-TW" altLang="en-US" dirty="0">
              <a:latin typeface="Calibri" pitchFamily="34" charset="0"/>
              <a:ea typeface="華康儷中黑" pitchFamily="49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5957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MultiCulturalBeautyScreen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3199" y="3917704"/>
            <a:ext cx="5118102" cy="259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808080">
                <a:alpha val="39998"/>
              </a:srgbClr>
            </a:outerShdw>
          </a:effectLst>
        </p:spPr>
      </p:pic>
      <p:pic>
        <p:nvPicPr>
          <p:cNvPr id="4" name="Picture 10" descr="MultiCulturalBeauty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1849" y="3320804"/>
            <a:ext cx="35179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808080">
                <a:alpha val="39998"/>
              </a:srgbClr>
            </a:outerShdw>
          </a:effectLst>
        </p:spPr>
      </p:pic>
      <p:pic>
        <p:nvPicPr>
          <p:cNvPr id="6" name="Picture 3" descr="LA_Time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050" y="2079952"/>
            <a:ext cx="2911826" cy="453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lat_header_logo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34050" y="1444211"/>
            <a:ext cx="31242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808080">
                <a:alpha val="39998"/>
              </a:srgbClr>
            </a:outerShdw>
          </a:effectLst>
        </p:spPr>
      </p:pic>
      <p:pic>
        <p:nvPicPr>
          <p:cNvPr id="11" name="Picture 11" descr="TheUrbanDaily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9449" y="370061"/>
            <a:ext cx="3186112" cy="274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808080">
                <a:alpha val="39998"/>
              </a:srgbClr>
            </a:outerShdw>
          </a:effectLst>
        </p:spPr>
      </p:pic>
      <p:pic>
        <p:nvPicPr>
          <p:cNvPr id="12" name="Picture 12" descr="UrbanDailyLogo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87713" y="1926811"/>
            <a:ext cx="2033588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808080">
                <a:alpha val="39998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865561" y="797880"/>
            <a:ext cx="5017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>
                <a:latin typeface="Calibri" pitchFamily="34" charset="0"/>
                <a:ea typeface="華康儷中黑" pitchFamily="49" charset="-120"/>
              </a:rPr>
              <a:t>La </a:t>
            </a:r>
            <a:r>
              <a:rPr lang="en-US" altLang="zh-TW" dirty="0" err="1" smtClean="0">
                <a:latin typeface="Calibri" pitchFamily="34" charset="0"/>
                <a:ea typeface="華康儷中黑" pitchFamily="49" charset="-120"/>
              </a:rPr>
              <a:t>La</a:t>
            </a:r>
            <a:r>
              <a:rPr lang="en-US" altLang="zh-TW" dirty="0" smtClean="0">
                <a:latin typeface="Calibri" pitchFamily="34" charset="0"/>
                <a:ea typeface="華康儷中黑" pitchFamily="49" charset="-120"/>
              </a:rPr>
              <a:t> Anthony</a:t>
            </a:r>
            <a:r>
              <a:rPr lang="zh-TW" altLang="en-US" dirty="0" smtClean="0">
                <a:latin typeface="Calibri" pitchFamily="34" charset="0"/>
                <a:ea typeface="華康儷中黑" pitchFamily="49" charset="-120"/>
              </a:rPr>
              <a:t>推出</a:t>
            </a:r>
            <a:r>
              <a:rPr lang="en-US" altLang="zh-TW" dirty="0" smtClean="0">
                <a:latin typeface="Calibri" pitchFamily="34" charset="0"/>
                <a:ea typeface="華康儷中黑" pitchFamily="49" charset="-120"/>
              </a:rPr>
              <a:t>Motives for La </a:t>
            </a:r>
            <a:r>
              <a:rPr lang="en-US" altLang="zh-TW" dirty="0" err="1" smtClean="0">
                <a:latin typeface="Calibri" pitchFamily="34" charset="0"/>
                <a:ea typeface="華康儷中黑" pitchFamily="49" charset="-120"/>
              </a:rPr>
              <a:t>La</a:t>
            </a:r>
            <a:r>
              <a:rPr lang="zh-TW" altLang="en-US" dirty="0" smtClean="0">
                <a:latin typeface="Calibri" pitchFamily="34" charset="0"/>
                <a:ea typeface="華康儷中黑" pitchFamily="49" charset="-120"/>
              </a:rPr>
              <a:t>彩妝系列獲傳媒廣泛報導</a:t>
            </a:r>
            <a:endParaRPr lang="zh-TW" altLang="en-US" dirty="0">
              <a:latin typeface="Calibri" pitchFamily="34" charset="0"/>
              <a:ea typeface="華康儷中黑" pitchFamily="49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1694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4677643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cap="all" dirty="0" smtClean="0">
                <a:solidFill>
                  <a:prstClr val="black"/>
                </a:solidFill>
                <a:latin typeface="華康儷中黑" pitchFamily="49" charset="-120"/>
                <a:ea typeface="華康儷中黑" pitchFamily="49" charset="-120"/>
              </a:rPr>
              <a:t>產品</a:t>
            </a:r>
            <a:endParaRPr lang="en-US" sz="4000" cap="all" dirty="0">
              <a:solidFill>
                <a:prstClr val="black"/>
              </a:solidFill>
              <a:latin typeface="華康儷中黑" pitchFamily="49" charset="-120"/>
              <a:ea typeface="華康儷中黑" pitchFamily="49" charset="-12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431" r="49721"/>
          <a:stretch>
            <a:fillRect/>
          </a:stretch>
        </p:blipFill>
        <p:spPr>
          <a:xfrm>
            <a:off x="4371974" y="2590801"/>
            <a:ext cx="265340" cy="1879600"/>
          </a:xfrm>
          <a:prstGeom prst="rect">
            <a:avLst/>
          </a:prstGeom>
        </p:spPr>
      </p:pic>
      <p:pic>
        <p:nvPicPr>
          <p:cNvPr id="8" name="Picture 7" descr="MarketHongKong&amp;Shop.com_Stacked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599" y="3010495"/>
            <a:ext cx="3381375" cy="1056680"/>
          </a:xfrm>
          <a:prstGeom prst="rect">
            <a:avLst/>
          </a:prstGeom>
        </p:spPr>
      </p:pic>
      <p:pic>
        <p:nvPicPr>
          <p:cNvPr id="9" name="Picture 8" descr="MotivesByLorenRidinger_031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4729" y="3010495"/>
            <a:ext cx="3331403" cy="10566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7998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/>
          <p:cNvSpPr txBox="1">
            <a:spLocks/>
          </p:cNvSpPr>
          <p:nvPr/>
        </p:nvSpPr>
        <p:spPr>
          <a:xfrm>
            <a:off x="7939" y="4259152"/>
            <a:ext cx="9144000" cy="1565782"/>
          </a:xfrm>
          <a:prstGeom prst="rect">
            <a:avLst/>
          </a:prstGeom>
        </p:spPr>
        <p:txBody>
          <a:bodyPr numCol="2" anchor="t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79488" lvl="2" indent="-407988">
              <a:lnSpc>
                <a:spcPct val="110000"/>
              </a:lnSpc>
              <a:buFont typeface="Arial"/>
              <a:buChar char="•"/>
            </a:pPr>
            <a:r>
              <a:rPr lang="zh-TW" altLang="en-US" sz="2100" dirty="0" smtClean="0">
                <a:latin typeface="Calibri" pitchFamily="34" charset="0"/>
                <a:ea typeface="華康儷中黑" pitchFamily="49" charset="-120"/>
              </a:rPr>
              <a:t>獲獎彩妝品牌</a:t>
            </a:r>
            <a:endParaRPr lang="en-US" sz="2100" dirty="0" smtClean="0">
              <a:latin typeface="Calibri" pitchFamily="34" charset="0"/>
              <a:ea typeface="華康儷中黑" pitchFamily="49" charset="-120"/>
            </a:endParaRPr>
          </a:p>
          <a:p>
            <a:pPr marL="979488" lvl="2" indent="-407988">
              <a:lnSpc>
                <a:spcPct val="110000"/>
              </a:lnSpc>
              <a:buFont typeface="Arial"/>
              <a:buChar char="•"/>
            </a:pPr>
            <a:r>
              <a:rPr lang="zh-TW" altLang="en-US" sz="2100" dirty="0" smtClean="0">
                <a:latin typeface="Calibri" pitchFamily="34" charset="0"/>
                <a:ea typeface="華康儷中黑" pitchFamily="49" charset="-120"/>
              </a:rPr>
              <a:t>專利配方</a:t>
            </a:r>
            <a:r>
              <a:rPr lang="en-US" sz="2100" dirty="0" smtClean="0">
                <a:latin typeface="Calibri" pitchFamily="34" charset="0"/>
                <a:ea typeface="華康儷中黑" pitchFamily="49" charset="-120"/>
              </a:rPr>
              <a:t> </a:t>
            </a:r>
          </a:p>
          <a:p>
            <a:pPr marL="979488" lvl="2" indent="-407988">
              <a:lnSpc>
                <a:spcPct val="110000"/>
              </a:lnSpc>
              <a:buFont typeface="Arial"/>
              <a:buChar char="•"/>
            </a:pPr>
            <a:r>
              <a:rPr lang="zh-TW" altLang="en-US" sz="2100" dirty="0" smtClean="0">
                <a:latin typeface="Calibri" pitchFamily="34" charset="0"/>
                <a:ea typeface="華康儷中黑" pitchFamily="49" charset="-120"/>
              </a:rPr>
              <a:t>最優質成份</a:t>
            </a:r>
            <a:endParaRPr lang="en-US" sz="2100" dirty="0" smtClean="0">
              <a:latin typeface="Calibri" pitchFamily="34" charset="0"/>
              <a:ea typeface="華康儷中黑" pitchFamily="49" charset="-120"/>
            </a:endParaRPr>
          </a:p>
          <a:p>
            <a:pPr marL="979488" lvl="2" indent="-407988">
              <a:lnSpc>
                <a:spcPct val="110000"/>
              </a:lnSpc>
              <a:buFont typeface="Arial"/>
              <a:buChar char="•"/>
            </a:pPr>
            <a:r>
              <a:rPr lang="zh-TW" altLang="en-US" sz="2100" dirty="0" smtClean="0">
                <a:latin typeface="Calibri" pitchFamily="34" charset="0"/>
                <a:ea typeface="華康儷中黑" pitchFamily="49" charset="-120"/>
              </a:rPr>
              <a:t>低敏配方</a:t>
            </a:r>
            <a:endParaRPr lang="en-US" sz="2100" dirty="0" smtClean="0">
              <a:latin typeface="Calibri" pitchFamily="34" charset="0"/>
              <a:ea typeface="華康儷中黑" pitchFamily="49" charset="-120"/>
            </a:endParaRPr>
          </a:p>
          <a:p>
            <a:pPr marL="395288" lvl="2" indent="-395288">
              <a:lnSpc>
                <a:spcPct val="110000"/>
              </a:lnSpc>
              <a:buFont typeface="Arial"/>
              <a:buChar char="•"/>
            </a:pPr>
            <a:r>
              <a:rPr lang="zh-TW" altLang="en-US" sz="2100" dirty="0" smtClean="0">
                <a:latin typeface="Calibri" pitchFamily="34" charset="0"/>
                <a:ea typeface="華康儷中黑" pitchFamily="49" charset="-120"/>
              </a:rPr>
              <a:t>不誘發粉刺</a:t>
            </a:r>
            <a:endParaRPr lang="en-US" altLang="en-US" sz="2100" dirty="0" smtClean="0">
              <a:latin typeface="Calibri" pitchFamily="34" charset="0"/>
              <a:ea typeface="華康儷中黑" pitchFamily="49" charset="-120"/>
            </a:endParaRPr>
          </a:p>
          <a:p>
            <a:pPr marL="395288" lvl="2" indent="-395288">
              <a:lnSpc>
                <a:spcPct val="110000"/>
              </a:lnSpc>
              <a:buFont typeface="Arial"/>
              <a:buChar char="•"/>
            </a:pPr>
            <a:r>
              <a:rPr lang="zh-TW" altLang="en-US" sz="2100" dirty="0" smtClean="0">
                <a:latin typeface="Calibri" pitchFamily="34" charset="0"/>
                <a:ea typeface="華康儷中黑" pitchFamily="49" charset="-120"/>
              </a:rPr>
              <a:t>包裝精緻吸引</a:t>
            </a:r>
            <a:endParaRPr lang="en-US" sz="2100" dirty="0" smtClean="0">
              <a:latin typeface="Calibri" pitchFamily="34" charset="0"/>
              <a:ea typeface="華康儷中黑" pitchFamily="49" charset="-120"/>
            </a:endParaRPr>
          </a:p>
          <a:p>
            <a:pPr marL="395288" lvl="2" indent="-395288">
              <a:lnSpc>
                <a:spcPct val="110000"/>
              </a:lnSpc>
              <a:buFont typeface="Arial"/>
              <a:buChar char="•"/>
            </a:pPr>
            <a:r>
              <a:rPr lang="zh-TW" altLang="en-US" sz="2100" dirty="0" smtClean="0">
                <a:latin typeface="Calibri" pitchFamily="34" charset="0"/>
                <a:ea typeface="華康儷中黑" pitchFamily="49" charset="-120"/>
              </a:rPr>
              <a:t>價格優惠</a:t>
            </a:r>
            <a:endParaRPr lang="en-US" sz="2100" dirty="0" smtClean="0">
              <a:latin typeface="Calibri" pitchFamily="34" charset="0"/>
              <a:ea typeface="華康儷中黑" pitchFamily="49" charset="-120"/>
            </a:endParaRPr>
          </a:p>
          <a:p>
            <a:endParaRPr lang="en-US" sz="2100" dirty="0">
              <a:latin typeface="Calibri" pitchFamily="34" charset="0"/>
              <a:ea typeface="華康儷中黑" pitchFamily="49" charset="-120"/>
              <a:cs typeface="ＭＳ Ｐゴシック" charset="0"/>
            </a:endParaRPr>
          </a:p>
        </p:txBody>
      </p:sp>
      <p:pic>
        <p:nvPicPr>
          <p:cNvPr id="3" name="Picture 3" descr="1110_0403_Loren_Ridinger_FA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062" y="766024"/>
            <a:ext cx="4581525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6591125"/>
            <a:ext cx="9144000" cy="26687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6579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28830" y="0"/>
            <a:ext cx="5205645" cy="6858000"/>
          </a:xfrm>
          <a:prstGeom prst="rect">
            <a:avLst/>
          </a:prstGeom>
        </p:spPr>
      </p:pic>
      <p:sp>
        <p:nvSpPr>
          <p:cNvPr id="6" name="Rectangle 4"/>
          <p:cNvSpPr txBox="1">
            <a:spLocks/>
          </p:cNvSpPr>
          <p:nvPr/>
        </p:nvSpPr>
        <p:spPr>
          <a:xfrm>
            <a:off x="173038" y="2162161"/>
            <a:ext cx="2743200" cy="21145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000" cap="all" dirty="0" smtClean="0">
                <a:latin typeface="華康儷中黑" pitchFamily="49" charset="-120"/>
                <a:ea typeface="華康儷中黑" pitchFamily="49" charset="-120"/>
                <a:cs typeface="Century Gothic"/>
              </a:rPr>
              <a:t>底妝</a:t>
            </a:r>
            <a:r>
              <a:rPr lang="en-US" sz="5400" cap="all" dirty="0" smtClean="0">
                <a:latin typeface="華康儷中黑" pitchFamily="49" charset="-120"/>
                <a:ea typeface="華康儷中黑" pitchFamily="49" charset="-120"/>
                <a:cs typeface="Century Gothic"/>
              </a:rPr>
              <a:t> </a:t>
            </a:r>
            <a:endParaRPr lang="en-US" sz="5400" cap="all" dirty="0">
              <a:latin typeface="華康儷中黑" pitchFamily="49" charset="-120"/>
              <a:ea typeface="華康儷中黑" pitchFamily="49" charset="-120"/>
              <a:cs typeface="Century Gothic"/>
            </a:endParaRPr>
          </a:p>
        </p:txBody>
      </p:sp>
      <p:pic>
        <p:nvPicPr>
          <p:cNvPr id="7" name="Picture 6" descr="MotivesUBP_HeaderGraphi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3225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5611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>
          <a:xfrm>
            <a:off x="0" y="1172650"/>
            <a:ext cx="9144000" cy="5609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prstClr val="black"/>
                </a:solidFill>
                <a:latin typeface="Calibri" pitchFamily="34" charset="0"/>
                <a:ea typeface="華康儷中黑" pitchFamily="49" charset="-120"/>
              </a:rPr>
              <a:t>MOTIVES®</a:t>
            </a:r>
            <a:r>
              <a:rPr lang="es-ES_tradnl" sz="3600" b="1" dirty="0" smtClean="0">
                <a:latin typeface="Calibri" pitchFamily="34" charset="0"/>
                <a:ea typeface="華康儷中黑" pitchFamily="49" charset="-120"/>
                <a:cs typeface="ＭＳ Ｐゴシック" charset="0"/>
              </a:rPr>
              <a:t> </a:t>
            </a:r>
            <a:r>
              <a:rPr lang="zh-TW" altLang="en-US" sz="3600" b="1" dirty="0" smtClean="0">
                <a:latin typeface="Calibri" pitchFamily="34" charset="0"/>
                <a:ea typeface="華康儷中黑" pitchFamily="49" charset="-120"/>
                <a:cs typeface="ＭＳ Ｐゴシック" charset="0"/>
              </a:rPr>
              <a:t>無瑕美肌妝前底霜</a:t>
            </a:r>
            <a:endParaRPr lang="en-US" sz="3600" b="1" dirty="0">
              <a:latin typeface="Calibri" pitchFamily="34" charset="0"/>
              <a:ea typeface="華康儷中黑" pitchFamily="49" charset="-120"/>
              <a:cs typeface="ＭＳ Ｐゴシック" charset="0"/>
            </a:endParaRPr>
          </a:p>
        </p:txBody>
      </p:sp>
      <p:sp>
        <p:nvSpPr>
          <p:cNvPr id="3" name="Rectangle 3"/>
          <p:cNvSpPr txBox="1">
            <a:spLocks/>
          </p:cNvSpPr>
          <p:nvPr/>
        </p:nvSpPr>
        <p:spPr>
          <a:xfrm>
            <a:off x="539750" y="2101338"/>
            <a:ext cx="5688013" cy="3974939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  <a:buFont typeface="Arial" charset="0"/>
              <a:buNone/>
            </a:pPr>
            <a:r>
              <a:rPr lang="zh-TW" altLang="en-US" sz="1900" b="1" i="1" u="sng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功效</a:t>
            </a:r>
            <a:r>
              <a:rPr lang="en-US" sz="1900" b="1" i="1" u="sng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:</a:t>
            </a:r>
          </a:p>
          <a:p>
            <a:pPr algn="l">
              <a:lnSpc>
                <a:spcPct val="90000"/>
              </a:lnSpc>
              <a:buFont typeface="Arial" pitchFamily="34" charset="0"/>
              <a:buChar char="•"/>
            </a:pPr>
            <a:r>
              <a:rPr lang="zh-TW" altLang="en-US" sz="2000" dirty="0" smtClean="0">
                <a:solidFill>
                  <a:srgbClr val="0B141F"/>
                </a:solidFill>
                <a:latin typeface="Calibri" pitchFamily="34" charset="0"/>
                <a:ea typeface="華康儷中黑" pitchFamily="49" charset="-120"/>
              </a:rPr>
              <a:t> 撫平肌膚，讓粉底覆蓋泛紅部位</a:t>
            </a:r>
            <a:endParaRPr lang="en-US" altLang="zh-TW" sz="1900" dirty="0" smtClean="0">
              <a:solidFill>
                <a:srgbClr val="000000"/>
              </a:solidFill>
              <a:latin typeface="Calibri" pitchFamily="34" charset="0"/>
              <a:ea typeface="華康儷中黑" pitchFamily="49" charset="-120"/>
            </a:endParaRPr>
          </a:p>
          <a:p>
            <a:pPr marL="0" lvl="1" algn="l">
              <a:lnSpc>
                <a:spcPct val="90000"/>
              </a:lnSpc>
              <a:buFont typeface="Arial" pitchFamily="34" charset="0"/>
              <a:buChar char="•"/>
            </a:pPr>
            <a:r>
              <a:rPr lang="zh-TW" altLang="en-US" sz="19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 有助填平細紋</a:t>
            </a:r>
            <a:endParaRPr lang="en-US" altLang="zh-TW" sz="1900" dirty="0" smtClean="0">
              <a:solidFill>
                <a:srgbClr val="000000"/>
              </a:solidFill>
              <a:latin typeface="Calibri" pitchFamily="34" charset="0"/>
              <a:ea typeface="華康儷中黑" pitchFamily="49" charset="-120"/>
            </a:endParaRPr>
          </a:p>
          <a:p>
            <a:pPr marL="0" lvl="1" algn="l">
              <a:lnSpc>
                <a:spcPct val="90000"/>
              </a:lnSpc>
              <a:buFont typeface="Arial" pitchFamily="34" charset="0"/>
              <a:buChar char="•"/>
            </a:pPr>
            <a:r>
              <a:rPr lang="en-US" altLang="zh-TW" sz="19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 </a:t>
            </a:r>
            <a:r>
              <a:rPr lang="zh-TW" altLang="en-US" sz="19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令肌膚細緻平滑</a:t>
            </a:r>
            <a:endParaRPr lang="en-US" sz="1900" dirty="0" smtClean="0">
              <a:solidFill>
                <a:srgbClr val="000000"/>
              </a:solidFill>
              <a:latin typeface="Calibri" pitchFamily="34" charset="0"/>
              <a:ea typeface="華康儷中黑" pitchFamily="49" charset="-120"/>
            </a:endParaRPr>
          </a:p>
          <a:p>
            <a:pPr algn="l">
              <a:lnSpc>
                <a:spcPct val="90000"/>
              </a:lnSpc>
              <a:buFont typeface="Arial" pitchFamily="34" charset="0"/>
              <a:buChar char="•"/>
            </a:pPr>
            <a:r>
              <a:rPr lang="zh-TW" altLang="en-US" sz="19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 令妝效更持久</a:t>
            </a:r>
            <a:endParaRPr lang="en-US" altLang="en-US" sz="1900" dirty="0" smtClean="0">
              <a:solidFill>
                <a:srgbClr val="000000"/>
              </a:solidFill>
              <a:latin typeface="Calibri" pitchFamily="34" charset="0"/>
              <a:ea typeface="華康儷中黑" pitchFamily="49" charset="-120"/>
            </a:endParaRPr>
          </a:p>
          <a:p>
            <a:pPr algn="l">
              <a:lnSpc>
                <a:spcPct val="90000"/>
              </a:lnSpc>
              <a:buFont typeface="Arial" pitchFamily="34" charset="0"/>
              <a:buChar char="•"/>
            </a:pPr>
            <a:r>
              <a:rPr lang="en-US" sz="19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 </a:t>
            </a:r>
            <a:r>
              <a:rPr lang="zh-TW" altLang="en-US" sz="19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含維他命</a:t>
            </a:r>
            <a:r>
              <a:rPr lang="en-US" sz="19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A</a:t>
            </a:r>
            <a:r>
              <a:rPr lang="zh-TW" altLang="en-US" sz="19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、</a:t>
            </a:r>
            <a:r>
              <a:rPr lang="en-US" sz="19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C</a:t>
            </a:r>
            <a:r>
              <a:rPr lang="zh-TW" altLang="en-US" sz="19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及</a:t>
            </a:r>
            <a:r>
              <a:rPr lang="en-US" sz="19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E</a:t>
            </a:r>
          </a:p>
          <a:p>
            <a:pPr algn="l">
              <a:lnSpc>
                <a:spcPct val="90000"/>
              </a:lnSpc>
              <a:buFont typeface="Arial" pitchFamily="34" charset="0"/>
              <a:buChar char="•"/>
            </a:pPr>
            <a:r>
              <a:rPr lang="en-US" sz="19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 </a:t>
            </a:r>
            <a:r>
              <a:rPr lang="zh-TW" altLang="en-US" sz="19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滋潤肌膚</a:t>
            </a:r>
            <a:endParaRPr lang="en-US" sz="1900" dirty="0" smtClean="0">
              <a:solidFill>
                <a:srgbClr val="000000"/>
              </a:solidFill>
              <a:latin typeface="Calibri" pitchFamily="34" charset="0"/>
              <a:ea typeface="華康儷中黑" pitchFamily="49" charset="-120"/>
            </a:endParaRPr>
          </a:p>
          <a:p>
            <a:pPr marL="628650" lvl="1" indent="-171450" algn="l">
              <a:lnSpc>
                <a:spcPct val="80000"/>
              </a:lnSpc>
            </a:pPr>
            <a:endParaRPr lang="en-US" sz="1900" dirty="0" smtClean="0">
              <a:solidFill>
                <a:srgbClr val="000000"/>
              </a:solidFill>
              <a:latin typeface="Calibri" pitchFamily="34" charset="0"/>
              <a:ea typeface="華康儷中黑" pitchFamily="49" charset="-120"/>
            </a:endParaRPr>
          </a:p>
          <a:p>
            <a:pPr algn="l">
              <a:lnSpc>
                <a:spcPct val="90000"/>
              </a:lnSpc>
            </a:pPr>
            <a:r>
              <a:rPr lang="zh-TW" altLang="en-US" sz="1900" b="1" i="1" u="sng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獨得之處：</a:t>
            </a:r>
            <a:endParaRPr lang="en-US" sz="1900" b="1" i="1" u="sng" dirty="0" smtClean="0">
              <a:solidFill>
                <a:srgbClr val="000000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pPr algn="l">
              <a:lnSpc>
                <a:spcPct val="90000"/>
              </a:lnSpc>
            </a:pPr>
            <a:r>
              <a:rPr lang="zh-TW" altLang="en-US" sz="19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不含油份，強效保濕；可撫平肌膚及瑕疵，令妝更持久</a:t>
            </a:r>
            <a:endParaRPr lang="en-US" sz="1900" dirty="0" smtClean="0">
              <a:solidFill>
                <a:srgbClr val="000000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pPr algn="l">
              <a:lnSpc>
                <a:spcPct val="90000"/>
              </a:lnSpc>
              <a:buFont typeface="Arial" charset="0"/>
              <a:buNone/>
            </a:pPr>
            <a:endParaRPr lang="en-US" sz="1900" dirty="0">
              <a:solidFill>
                <a:srgbClr val="000000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611188" y="6237288"/>
            <a:ext cx="64087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 dirty="0" smtClean="0">
                <a:latin typeface="Calibri" pitchFamily="34" charset="0"/>
                <a:ea typeface="華康儷中黑" pitchFamily="49" charset="-120"/>
              </a:rPr>
              <a:t>SR</a:t>
            </a:r>
            <a:r>
              <a:rPr lang="en-US" sz="2000" dirty="0">
                <a:latin typeface="Calibri" pitchFamily="34" charset="0"/>
                <a:ea typeface="華康儷中黑" pitchFamily="49" charset="-120"/>
              </a:rPr>
              <a:t>: </a:t>
            </a:r>
            <a:r>
              <a:rPr lang="en-US" sz="2000" dirty="0" smtClean="0">
                <a:latin typeface="Calibri" pitchFamily="34" charset="0"/>
                <a:ea typeface="華康儷中黑" pitchFamily="49" charset="-120"/>
              </a:rPr>
              <a:t>$207.00</a:t>
            </a:r>
            <a:endParaRPr lang="en-US" sz="2000" dirty="0">
              <a:latin typeface="Calibri" pitchFamily="34" charset="0"/>
              <a:ea typeface="華康儷中黑" pitchFamily="49" charset="-120"/>
            </a:endParaRPr>
          </a:p>
        </p:txBody>
      </p:sp>
      <p:pic>
        <p:nvPicPr>
          <p:cNvPr id="6" name="Picture 9" descr="US_ENG_300FP_motives_PerfectingFacePrimer_07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188446"/>
            <a:ext cx="2779713" cy="772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26559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>
          <a:xfrm>
            <a:off x="0" y="925000"/>
            <a:ext cx="9144000" cy="6371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prstClr val="black"/>
                </a:solidFill>
                <a:latin typeface="Calibri" pitchFamily="34" charset="0"/>
                <a:ea typeface="華康儷中黑" pitchFamily="49" charset="-120"/>
              </a:rPr>
              <a:t>MOTIVES®</a:t>
            </a:r>
            <a:r>
              <a:rPr lang="es-ES_tradnl" sz="3600" b="1" dirty="0" smtClean="0">
                <a:latin typeface="Calibri" pitchFamily="34" charset="0"/>
                <a:ea typeface="華康儷中黑" pitchFamily="49" charset="-120"/>
                <a:cs typeface="ＭＳ Ｐゴシック" charset="0"/>
              </a:rPr>
              <a:t> </a:t>
            </a:r>
            <a:r>
              <a:rPr lang="zh-TW" altLang="en-US" sz="3600" b="1" dirty="0" smtClean="0">
                <a:latin typeface="Calibri" pitchFamily="34" charset="0"/>
                <a:ea typeface="華康儷中黑" pitchFamily="49" charset="-120"/>
                <a:cs typeface="ＭＳ Ｐゴシック" charset="0"/>
              </a:rPr>
              <a:t>遮瑕膏</a:t>
            </a:r>
            <a:endParaRPr lang="en-US" sz="3600" b="1" dirty="0">
              <a:latin typeface="Calibri" pitchFamily="34" charset="0"/>
              <a:ea typeface="華康儷中黑" pitchFamily="49" charset="-120"/>
              <a:cs typeface="ＭＳ Ｐゴシック" charset="0"/>
            </a:endParaRPr>
          </a:p>
        </p:txBody>
      </p:sp>
      <p:sp>
        <p:nvSpPr>
          <p:cNvPr id="3" name="Rectangle 3"/>
          <p:cNvSpPr txBox="1">
            <a:spLocks/>
          </p:cNvSpPr>
          <p:nvPr/>
        </p:nvSpPr>
        <p:spPr>
          <a:xfrm>
            <a:off x="539750" y="2101338"/>
            <a:ext cx="6219675" cy="3974939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0000"/>
              </a:lnSpc>
              <a:defRPr/>
            </a:pPr>
            <a:r>
              <a:rPr lang="zh-TW" altLang="en-US" sz="1900" b="1" i="1" u="sng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功效：</a:t>
            </a:r>
            <a:endParaRPr lang="en-US" sz="1900" b="1" i="1" dirty="0">
              <a:solidFill>
                <a:srgbClr val="000000"/>
              </a:solidFill>
              <a:latin typeface="Calibri" pitchFamily="34" charset="0"/>
              <a:ea typeface="華康儷中黑" pitchFamily="49" charset="-120"/>
            </a:endParaRPr>
          </a:p>
          <a:p>
            <a:pPr algn="l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US" sz="19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 </a:t>
            </a:r>
            <a:r>
              <a:rPr lang="zh-TW" altLang="en-US" sz="19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可遮蓋黑眼圈</a:t>
            </a:r>
            <a:r>
              <a:rPr lang="en-US" sz="19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 </a:t>
            </a:r>
          </a:p>
          <a:p>
            <a:pPr algn="l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zh-TW" altLang="en-US" sz="19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 質地柔滑，遮瑕度高</a:t>
            </a:r>
            <a:endParaRPr lang="en-US" sz="1900" dirty="0" smtClean="0">
              <a:solidFill>
                <a:srgbClr val="000000"/>
              </a:solidFill>
              <a:latin typeface="Calibri" pitchFamily="34" charset="0"/>
              <a:ea typeface="華康儷中黑" pitchFamily="49" charset="-120"/>
            </a:endParaRPr>
          </a:p>
          <a:p>
            <a:pPr algn="l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US" sz="19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 </a:t>
            </a:r>
            <a:r>
              <a:rPr lang="zh-TW" altLang="en-US" sz="19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可在塗上粉底液前使用，亦可獨立使用</a:t>
            </a:r>
            <a:endParaRPr lang="en-US" sz="1900" dirty="0" smtClean="0">
              <a:solidFill>
                <a:srgbClr val="000000"/>
              </a:solidFill>
              <a:latin typeface="Calibri" pitchFamily="34" charset="0"/>
              <a:ea typeface="華康儷中黑" pitchFamily="49" charset="-120"/>
            </a:endParaRPr>
          </a:p>
          <a:p>
            <a:pPr algn="l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US" sz="19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 </a:t>
            </a:r>
            <a:r>
              <a:rPr lang="zh-TW" altLang="en-US" sz="19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為眼下乾燥部位補充水份</a:t>
            </a:r>
            <a:endParaRPr lang="en-US" sz="1900" dirty="0">
              <a:solidFill>
                <a:srgbClr val="000000"/>
              </a:solidFill>
              <a:latin typeface="Calibri" pitchFamily="34" charset="0"/>
              <a:ea typeface="華康儷中黑" pitchFamily="49" charset="-120"/>
            </a:endParaRPr>
          </a:p>
          <a:p>
            <a:pPr algn="l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US" sz="19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 </a:t>
            </a:r>
            <a:r>
              <a:rPr lang="zh-TW" altLang="en-US" sz="19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滋潤肌膚，維他命Ｅ成份提供抗氧化保護</a:t>
            </a:r>
            <a:r>
              <a:rPr lang="en-US" sz="19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 </a:t>
            </a:r>
          </a:p>
          <a:p>
            <a:pPr algn="l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zh-TW" altLang="en-US" sz="19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 不會乾燥結塊；不會皺褶和不乾燥</a:t>
            </a:r>
            <a:endParaRPr lang="en-US" sz="1900" dirty="0" smtClean="0">
              <a:solidFill>
                <a:srgbClr val="000000"/>
              </a:solidFill>
              <a:latin typeface="Calibri" pitchFamily="34" charset="0"/>
              <a:ea typeface="華康儷中黑" pitchFamily="49" charset="-120"/>
            </a:endParaRPr>
          </a:p>
          <a:p>
            <a:pPr algn="l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US" sz="19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 </a:t>
            </a:r>
            <a:r>
              <a:rPr lang="zh-TW" altLang="en-US" sz="19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水性配方</a:t>
            </a:r>
            <a:endParaRPr lang="en-US" sz="1900" dirty="0" smtClean="0">
              <a:solidFill>
                <a:srgbClr val="000000"/>
              </a:solidFill>
              <a:latin typeface="Calibri" pitchFamily="34" charset="0"/>
              <a:ea typeface="華康儷中黑" pitchFamily="49" charset="-120"/>
            </a:endParaRPr>
          </a:p>
          <a:p>
            <a:pPr algn="l">
              <a:lnSpc>
                <a:spcPct val="80000"/>
              </a:lnSpc>
              <a:defRPr/>
            </a:pPr>
            <a:endParaRPr lang="en-US" sz="1800" b="1" u="sng" dirty="0" smtClean="0">
              <a:solidFill>
                <a:srgbClr val="000000"/>
              </a:solidFill>
              <a:latin typeface="Calibri" pitchFamily="34" charset="0"/>
              <a:ea typeface="華康儷中黑" pitchFamily="49" charset="-120"/>
            </a:endParaRPr>
          </a:p>
          <a:p>
            <a:pPr algn="l">
              <a:lnSpc>
                <a:spcPct val="80000"/>
              </a:lnSpc>
              <a:defRPr/>
            </a:pPr>
            <a:r>
              <a:rPr lang="zh-TW" altLang="en-US" sz="1800" b="1" i="1" u="sng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獨特之處</a:t>
            </a:r>
            <a:r>
              <a:rPr lang="en-US" sz="1800" b="1" i="1" u="sng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:</a:t>
            </a:r>
            <a:r>
              <a:rPr lang="zh-TW" altLang="en-US" sz="1800" b="1" i="1" u="sng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：</a:t>
            </a:r>
            <a:r>
              <a:rPr lang="en-US" sz="1800" b="1" i="1" u="sng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 </a:t>
            </a:r>
            <a:endParaRPr lang="en-US" sz="1800" b="1" i="1" u="sng" dirty="0">
              <a:solidFill>
                <a:srgbClr val="000000"/>
              </a:solidFill>
              <a:latin typeface="Calibri" pitchFamily="34" charset="0"/>
              <a:ea typeface="華康儷中黑" pitchFamily="49" charset="-120"/>
            </a:endParaRPr>
          </a:p>
          <a:p>
            <a:pPr algn="l">
              <a:lnSpc>
                <a:spcPct val="90000"/>
              </a:lnSpc>
              <a:buFont typeface="Arial" charset="0"/>
              <a:buNone/>
            </a:pPr>
            <a:r>
              <a:rPr lang="zh-TW" altLang="en-US" sz="19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配方可以滋潤肌膚，不會皺褶，並可修飾肌膚瑕疵</a:t>
            </a:r>
            <a:endParaRPr lang="en-US" sz="1900" dirty="0" smtClean="0">
              <a:solidFill>
                <a:srgbClr val="000000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611188" y="6237288"/>
            <a:ext cx="64087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19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SR</a:t>
            </a:r>
            <a:r>
              <a:rPr lang="en-US" altLang="en-US" sz="1900" dirty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: </a:t>
            </a:r>
            <a:r>
              <a:rPr lang="en-US" altLang="en-US" sz="19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$173.00 | 4 </a:t>
            </a:r>
            <a:r>
              <a:rPr lang="zh-TW" altLang="en-US" sz="19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種色調</a:t>
            </a:r>
            <a:endParaRPr lang="en-US" altLang="en-US" sz="1900" dirty="0">
              <a:solidFill>
                <a:srgbClr val="000000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</p:txBody>
      </p:sp>
      <p:pic>
        <p:nvPicPr>
          <p:cNvPr id="5" name="Picture 1" descr="CremeConceal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393862" y="3539001"/>
            <a:ext cx="4724400" cy="1472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20604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>
          <a:xfrm>
            <a:off x="0" y="782125"/>
            <a:ext cx="91440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prstClr val="black"/>
                </a:solidFill>
                <a:latin typeface="Calibri" pitchFamily="34" charset="0"/>
                <a:ea typeface="華康儷中黑" pitchFamily="49" charset="-120"/>
              </a:rPr>
              <a:t>MOTIVES®</a:t>
            </a:r>
            <a:r>
              <a:rPr lang="es-ES_tradnl" sz="3600" b="1" dirty="0" smtClean="0">
                <a:latin typeface="Calibri" pitchFamily="34" charset="0"/>
                <a:ea typeface="華康儷中黑" pitchFamily="49" charset="-120"/>
                <a:cs typeface="ＭＳ Ｐゴシック" charset="0"/>
              </a:rPr>
              <a:t> </a:t>
            </a:r>
            <a:r>
              <a:rPr lang="zh-TW" altLang="en-US" sz="3600" b="1" dirty="0" smtClean="0">
                <a:latin typeface="Calibri" pitchFamily="34" charset="0"/>
                <a:ea typeface="華康儷中黑" pitchFamily="49" charset="-120"/>
                <a:cs typeface="ＭＳ Ｐゴシック" charset="0"/>
              </a:rPr>
              <a:t>礦物粉底液</a:t>
            </a:r>
            <a:endParaRPr lang="en-US" sz="3600" b="1" dirty="0">
              <a:latin typeface="Calibri" pitchFamily="34" charset="0"/>
              <a:ea typeface="華康儷中黑" pitchFamily="49" charset="-120"/>
              <a:cs typeface="ＭＳ Ｐゴシック" charset="0"/>
            </a:endParaRPr>
          </a:p>
        </p:txBody>
      </p:sp>
      <p:sp>
        <p:nvSpPr>
          <p:cNvPr id="3" name="Rectangle 3"/>
          <p:cNvSpPr txBox="1">
            <a:spLocks/>
          </p:cNvSpPr>
          <p:nvPr/>
        </p:nvSpPr>
        <p:spPr>
          <a:xfrm>
            <a:off x="539750" y="2101338"/>
            <a:ext cx="5688013" cy="3974939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</a:pPr>
            <a:r>
              <a:rPr lang="zh-TW" altLang="en-US" sz="1900" b="1" i="1" u="sng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功效</a:t>
            </a:r>
            <a:r>
              <a:rPr lang="en-US" sz="1900" b="1" i="1" u="sng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:</a:t>
            </a:r>
            <a:endParaRPr lang="en-US" sz="1900" b="1" i="1" u="sng" dirty="0">
              <a:solidFill>
                <a:schemeClr val="tx1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pPr marL="174625" indent="-174625" algn="l">
              <a:lnSpc>
                <a:spcPct val="90000"/>
              </a:lnSpc>
              <a:buFont typeface="Arial"/>
              <a:buChar char="•"/>
            </a:pPr>
            <a:r>
              <a:rPr lang="zh-TW" altLang="en-US" sz="19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獨有的多重礦物複合物可保護肌膚，修飾不同膚色</a:t>
            </a:r>
            <a:r>
              <a:rPr lang="en-US" sz="19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                                              </a:t>
            </a:r>
            <a:endParaRPr lang="en-US" sz="1900" dirty="0">
              <a:solidFill>
                <a:schemeClr val="tx1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pPr marL="174625" indent="-174625" algn="l">
              <a:lnSpc>
                <a:spcPct val="90000"/>
              </a:lnSpc>
              <a:buFont typeface="Arial"/>
              <a:buChar char="•"/>
            </a:pPr>
            <a:r>
              <a:rPr lang="zh-TW" altLang="en-US" sz="19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可撫平肌膚及遮蔽瑕疵</a:t>
            </a:r>
            <a:endParaRPr lang="en-US" altLang="zh-TW" sz="1900" dirty="0" smtClean="0">
              <a:solidFill>
                <a:schemeClr val="tx1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pPr marL="174625" indent="-174625" algn="l">
              <a:lnSpc>
                <a:spcPct val="90000"/>
              </a:lnSpc>
              <a:buFont typeface="Arial"/>
              <a:buChar char="•"/>
            </a:pPr>
            <a:r>
              <a:rPr lang="zh-TW" altLang="en-US" sz="19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只需一個步驟，兼具底妝、滋潤及防曬功能</a:t>
            </a:r>
            <a:endParaRPr lang="en-US" sz="1900" dirty="0">
              <a:solidFill>
                <a:schemeClr val="tx1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pPr marL="174625" indent="-174625" algn="l">
              <a:lnSpc>
                <a:spcPct val="90000"/>
              </a:lnSpc>
              <a:buFont typeface="Arial"/>
              <a:buChar char="•"/>
            </a:pPr>
            <a:r>
              <a:rPr lang="zh-TW" altLang="en-US" sz="19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可順滑塗上，乾透後底妝絲般柔滑</a:t>
            </a:r>
            <a:endParaRPr lang="en-US" sz="1900" dirty="0">
              <a:solidFill>
                <a:schemeClr val="tx1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pPr marL="174625" indent="-174625" algn="l">
              <a:lnSpc>
                <a:spcPct val="90000"/>
              </a:lnSpc>
            </a:pPr>
            <a:endParaRPr lang="en-US" sz="1900" b="1" u="sng" dirty="0" smtClean="0">
              <a:solidFill>
                <a:schemeClr val="tx1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pPr marL="174625" indent="-174625" algn="l">
              <a:lnSpc>
                <a:spcPct val="90000"/>
              </a:lnSpc>
            </a:pPr>
            <a:r>
              <a:rPr lang="zh-TW" altLang="en-US" sz="1900" b="1" i="1" u="sng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獨特之處：</a:t>
            </a:r>
            <a:r>
              <a:rPr lang="en-US" sz="1900" b="1" i="1" u="sng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                </a:t>
            </a:r>
            <a:endParaRPr lang="en-US" sz="1900" b="1" i="1" u="sng" dirty="0">
              <a:solidFill>
                <a:schemeClr val="tx1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pPr algn="l">
              <a:lnSpc>
                <a:spcPct val="90000"/>
              </a:lnSpc>
            </a:pPr>
            <a:r>
              <a:rPr lang="zh-TW" altLang="en-US" sz="19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功能全面，可保護及修護肌膚，使肌膚看來更年輕</a:t>
            </a:r>
            <a:endParaRPr lang="en-US" sz="1900" dirty="0">
              <a:solidFill>
                <a:schemeClr val="tx1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pPr algn="l">
              <a:lnSpc>
                <a:spcPct val="90000"/>
              </a:lnSpc>
            </a:pPr>
            <a:endParaRPr lang="en-US" sz="1900" dirty="0">
              <a:solidFill>
                <a:schemeClr val="tx1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pPr algn="l">
              <a:lnSpc>
                <a:spcPct val="90000"/>
              </a:lnSpc>
              <a:buFont typeface="Arial" charset="0"/>
              <a:buNone/>
            </a:pPr>
            <a:endParaRPr lang="en-US" sz="2200" dirty="0">
              <a:solidFill>
                <a:schemeClr val="tx1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611187" y="6237288"/>
            <a:ext cx="73310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sz="2000" dirty="0" smtClean="0">
                <a:latin typeface="Calibri" pitchFamily="34" charset="0"/>
                <a:ea typeface="華康儷中黑" pitchFamily="49" charset="-120"/>
              </a:rPr>
              <a:t>SR</a:t>
            </a:r>
            <a:r>
              <a:rPr lang="fr-FR" sz="2000" dirty="0">
                <a:latin typeface="Calibri" pitchFamily="34" charset="0"/>
                <a:ea typeface="華康儷中黑" pitchFamily="49" charset="-120"/>
              </a:rPr>
              <a:t>: </a:t>
            </a:r>
            <a:r>
              <a:rPr lang="fr-FR" sz="2000" dirty="0" smtClean="0">
                <a:latin typeface="Calibri" pitchFamily="34" charset="0"/>
                <a:ea typeface="華康儷中黑" pitchFamily="49" charset="-120"/>
              </a:rPr>
              <a:t>$248.00</a:t>
            </a:r>
            <a:r>
              <a:rPr lang="zh-TW" altLang="en-US" sz="2000" dirty="0" smtClean="0">
                <a:latin typeface="Calibri" pitchFamily="34" charset="0"/>
                <a:ea typeface="華康儷中黑" pitchFamily="49" charset="-120"/>
              </a:rPr>
              <a:t> </a:t>
            </a:r>
            <a:r>
              <a:rPr lang="en-US" altLang="zh-TW" sz="2000" dirty="0" smtClean="0">
                <a:latin typeface="Calibri" pitchFamily="34" charset="0"/>
                <a:ea typeface="華康儷中黑" pitchFamily="49" charset="-120"/>
              </a:rPr>
              <a:t>|</a:t>
            </a:r>
            <a:r>
              <a:rPr lang="zh-TW" altLang="en-US" sz="2000" dirty="0" smtClean="0">
                <a:latin typeface="Calibri" pitchFamily="34" charset="0"/>
                <a:ea typeface="華康儷中黑" pitchFamily="49" charset="-120"/>
              </a:rPr>
              <a:t> </a:t>
            </a:r>
            <a:r>
              <a:rPr lang="fr-FR" sz="2000" dirty="0" smtClean="0">
                <a:latin typeface="Calibri" pitchFamily="34" charset="0"/>
                <a:ea typeface="華康儷中黑" pitchFamily="49" charset="-120"/>
              </a:rPr>
              <a:t>7 </a:t>
            </a:r>
            <a:r>
              <a:rPr lang="zh-TW" altLang="en-US" sz="2000" dirty="0" smtClean="0">
                <a:latin typeface="Calibri" pitchFamily="34" charset="0"/>
                <a:ea typeface="華康儷中黑" pitchFamily="49" charset="-120"/>
              </a:rPr>
              <a:t>種色調</a:t>
            </a:r>
            <a:endParaRPr lang="fr-FR" sz="2000" dirty="0">
              <a:latin typeface="Calibri" pitchFamily="34" charset="0"/>
              <a:ea typeface="華康儷中黑" pitchFamily="49" charset="-120"/>
            </a:endParaRPr>
          </a:p>
        </p:txBody>
      </p:sp>
      <p:pic>
        <p:nvPicPr>
          <p:cNvPr id="13" name="Picture 15" descr="US_ENG_13MF_motivesFoundationFawn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8730"/>
          <a:stretch>
            <a:fillRect/>
          </a:stretch>
        </p:blipFill>
        <p:spPr bwMode="auto">
          <a:xfrm>
            <a:off x="6593256" y="1800225"/>
            <a:ext cx="194310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2188" y="5048250"/>
            <a:ext cx="571500" cy="571500"/>
          </a:xfrm>
          <a:prstGeom prst="rect">
            <a:avLst/>
          </a:prstGeom>
        </p:spPr>
      </p:pic>
      <p:pic>
        <p:nvPicPr>
          <p:cNvPr id="18" name="Picture 17" descr="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2263" y="5057102"/>
            <a:ext cx="571500" cy="571500"/>
          </a:xfrm>
          <a:prstGeom prst="rect">
            <a:avLst/>
          </a:prstGeom>
        </p:spPr>
      </p:pic>
      <p:pic>
        <p:nvPicPr>
          <p:cNvPr id="19" name="Picture 18" descr="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8506" y="5057775"/>
            <a:ext cx="571500" cy="571500"/>
          </a:xfrm>
          <a:prstGeom prst="rect">
            <a:avLst/>
          </a:prstGeom>
        </p:spPr>
      </p:pic>
      <p:pic>
        <p:nvPicPr>
          <p:cNvPr id="20" name="Picture 19" descr="7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3488" y="5522913"/>
            <a:ext cx="571500" cy="571500"/>
          </a:xfrm>
          <a:prstGeom prst="rect">
            <a:avLst/>
          </a:prstGeom>
        </p:spPr>
      </p:pic>
      <p:pic>
        <p:nvPicPr>
          <p:cNvPr id="21" name="Picture 20" descr="8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4256" y="5551488"/>
            <a:ext cx="571500" cy="571500"/>
          </a:xfrm>
          <a:prstGeom prst="rect">
            <a:avLst/>
          </a:prstGeom>
        </p:spPr>
      </p:pic>
      <p:pic>
        <p:nvPicPr>
          <p:cNvPr id="22" name="Picture 21" descr="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2431" y="5562600"/>
            <a:ext cx="571500" cy="571500"/>
          </a:xfrm>
          <a:prstGeom prst="rect">
            <a:avLst/>
          </a:prstGeom>
        </p:spPr>
      </p:pic>
      <p:pic>
        <p:nvPicPr>
          <p:cNvPr id="23" name="Picture 22" descr="1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69656" y="5572125"/>
            <a:ext cx="571500" cy="5715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1498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9525" y="643838"/>
            <a:ext cx="9144000" cy="10135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471966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  <a:ea typeface="華康儷中黑" pitchFamily="49" charset="-120"/>
                <a:cs typeface="MS PGothic" charset="0"/>
              </a:rPr>
              <a:t>Loren Ridinger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itchFamily="34" charset="0"/>
              <a:ea typeface="華康儷中黑" pitchFamily="49" charset="-120"/>
              <a:cs typeface="MS PGothic" charset="0"/>
            </a:endParaRPr>
          </a:p>
        </p:txBody>
      </p:sp>
      <p:sp>
        <p:nvSpPr>
          <p:cNvPr id="15" name="Rectangle 3"/>
          <p:cNvSpPr txBox="1">
            <a:spLocks/>
          </p:cNvSpPr>
          <p:nvPr/>
        </p:nvSpPr>
        <p:spPr>
          <a:xfrm>
            <a:off x="193064" y="1692846"/>
            <a:ext cx="8686800" cy="41648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1pPr>
            <a:lvl2pPr marL="574675" indent="-1778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6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2pPr>
            <a:lvl3pPr marL="915988" indent="-61913" algn="l" defTabSz="568325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3pPr>
            <a:lvl4pPr marL="1428750" indent="-16827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4pPr>
            <a:lvl5pPr marL="1831975" indent="-122238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zh-TW" altLang="en-US" sz="22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獲選為</a:t>
            </a:r>
            <a:r>
              <a:rPr lang="en-US" sz="2200" i="1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Vogue</a:t>
            </a:r>
            <a:r>
              <a:rPr lang="zh-TW" altLang="en-US" sz="22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雜誌</a:t>
            </a:r>
            <a:r>
              <a:rPr lang="en-US" altLang="ja-JP" sz="22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100</a:t>
            </a:r>
            <a:r>
              <a:rPr lang="zh-TW" altLang="en-US" sz="22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位最具影響力女性</a:t>
            </a:r>
            <a:endParaRPr lang="en-US" altLang="ja-JP" sz="2200" dirty="0" smtClean="0">
              <a:solidFill>
                <a:srgbClr val="000000"/>
              </a:solidFill>
              <a:latin typeface="Calibri" pitchFamily="34" charset="0"/>
              <a:ea typeface="華康儷中黑" pitchFamily="49" charset="-12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22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榮獲</a:t>
            </a:r>
            <a:r>
              <a:rPr lang="en-US" sz="2200" i="1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Woman of Substance and Style</a:t>
            </a:r>
            <a:r>
              <a:rPr lang="zh-TW" altLang="en-US" sz="22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大獎</a:t>
            </a:r>
            <a:endParaRPr lang="en-US" sz="2200" dirty="0" smtClean="0">
              <a:solidFill>
                <a:srgbClr val="000000"/>
              </a:solidFill>
              <a:latin typeface="Calibri" pitchFamily="34" charset="0"/>
              <a:ea typeface="華康儷中黑" pitchFamily="49" charset="-12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22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獲</a:t>
            </a:r>
            <a:r>
              <a:rPr lang="en-US" sz="22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Fashion Group International</a:t>
            </a:r>
            <a:r>
              <a:rPr lang="zh-TW" altLang="en-US" sz="22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讚揚她對時裝及彩妝界的貢獻</a:t>
            </a:r>
            <a:endParaRPr lang="en-US" sz="2200" dirty="0" smtClean="0">
              <a:solidFill>
                <a:srgbClr val="000000"/>
              </a:solidFill>
              <a:latin typeface="Calibri" pitchFamily="34" charset="0"/>
              <a:ea typeface="華康儷中黑" pitchFamily="49" charset="-12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22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連續三年獲選為</a:t>
            </a:r>
            <a:r>
              <a:rPr lang="en-US" sz="22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Business Leader</a:t>
            </a:r>
            <a:r>
              <a:rPr lang="zh-TW" altLang="en-US" sz="22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雜誌的年度創業家</a:t>
            </a:r>
            <a:endParaRPr lang="en-US" sz="2200" dirty="0" smtClean="0">
              <a:solidFill>
                <a:srgbClr val="000000"/>
              </a:solidFill>
              <a:latin typeface="Calibri" pitchFamily="34" charset="0"/>
              <a:ea typeface="華康儷中黑" pitchFamily="49" charset="-12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22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其個人網誌</a:t>
            </a:r>
            <a:r>
              <a:rPr lang="en-US" sz="22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LorensWorld.com</a:t>
            </a:r>
            <a:r>
              <a:rPr lang="zh-TW" altLang="en-US" sz="22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獲選為福布斯</a:t>
            </a:r>
            <a:r>
              <a:rPr lang="en-US" altLang="ja-JP" sz="2200" i="1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100</a:t>
            </a:r>
            <a:r>
              <a:rPr lang="zh-TW" altLang="en-US" sz="2200" i="1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大女性網站</a:t>
            </a:r>
            <a:endParaRPr lang="en-US" altLang="ja-JP" sz="2200" i="1" dirty="0" smtClean="0">
              <a:solidFill>
                <a:srgbClr val="000000"/>
              </a:solidFill>
              <a:latin typeface="Calibri" pitchFamily="34" charset="0"/>
              <a:ea typeface="華康儷中黑" pitchFamily="49" charset="-12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22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獲選為</a:t>
            </a:r>
            <a:r>
              <a:rPr lang="en-US" altLang="zh-TW" sz="22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Under30CEO.com</a:t>
            </a:r>
            <a:r>
              <a:rPr lang="zh-TW" altLang="en-US" sz="22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的</a:t>
            </a:r>
            <a:r>
              <a:rPr lang="en-US" sz="2200" i="1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50 Most Motivational People of the Web and Twitter</a:t>
            </a:r>
          </a:p>
          <a:p>
            <a:pPr>
              <a:buFont typeface="Arial" pitchFamily="34" charset="0"/>
              <a:buChar char="•"/>
            </a:pPr>
            <a:r>
              <a:rPr lang="zh-TW" altLang="en-US" sz="22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於</a:t>
            </a:r>
            <a:r>
              <a:rPr lang="en-US" altLang="zh-TW" sz="22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Twitter</a:t>
            </a:r>
            <a:r>
              <a:rPr lang="zh-TW" altLang="en-US" sz="22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有接近</a:t>
            </a:r>
            <a:r>
              <a:rPr lang="en-US" sz="22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300,000</a:t>
            </a:r>
            <a:r>
              <a:rPr lang="zh-TW" altLang="en-US" sz="22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位追隨者</a:t>
            </a:r>
            <a:endParaRPr lang="en-US" sz="2200" dirty="0">
              <a:solidFill>
                <a:srgbClr val="000000"/>
              </a:solidFill>
              <a:latin typeface="Calibri" pitchFamily="34" charset="0"/>
              <a:ea typeface="華康儷中黑" pitchFamily="49" charset="-12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49" y="5097933"/>
            <a:ext cx="2507639" cy="167071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591125"/>
            <a:ext cx="9144000" cy="266875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4576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utterstock_107087045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648" y="0"/>
            <a:ext cx="7189430" cy="6933394"/>
          </a:xfrm>
          <a:prstGeom prst="rect">
            <a:avLst/>
          </a:prstGeom>
        </p:spPr>
      </p:pic>
      <p:pic>
        <p:nvPicPr>
          <p:cNvPr id="7" name="Picture 6" descr="MotivesUBP_HeaderGraphi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322576"/>
          </a:xfrm>
          <a:prstGeom prst="rect">
            <a:avLst/>
          </a:prstGeom>
        </p:spPr>
      </p:pic>
      <p:sp>
        <p:nvSpPr>
          <p:cNvPr id="8" name="Rectangle 3"/>
          <p:cNvSpPr txBox="1">
            <a:spLocks/>
          </p:cNvSpPr>
          <p:nvPr/>
        </p:nvSpPr>
        <p:spPr>
          <a:xfrm>
            <a:off x="268065" y="3140968"/>
            <a:ext cx="2071687" cy="990600"/>
          </a:xfrm>
          <a:prstGeom prst="rect">
            <a:avLst/>
          </a:prstGeom>
        </p:spPr>
        <p:txBody>
          <a:bodyPr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all" spc="0" normalizeH="0" baseline="0" noProof="0" dirty="0" smtClean="0">
                <a:ln>
                  <a:noFill/>
                </a:ln>
                <a:solidFill>
                  <a:srgbClr val="0B141F"/>
                </a:solidFill>
                <a:effectLst/>
                <a:uLnTx/>
                <a:uFillTx/>
                <a:latin typeface="華康儷中黑" pitchFamily="49" charset="-120"/>
                <a:ea typeface="華康儷中黑" pitchFamily="49" charset="-120"/>
                <a:cs typeface="+mj-cs"/>
              </a:rPr>
              <a:t>眼妝</a:t>
            </a:r>
            <a:endParaRPr kumimoji="0" lang="en-US" sz="4400" b="1" i="0" u="none" strike="noStrike" kern="1200" cap="all" spc="0" normalizeH="0" baseline="0" noProof="0" dirty="0" smtClean="0">
              <a:ln>
                <a:noFill/>
              </a:ln>
              <a:solidFill>
                <a:srgbClr val="0B141F"/>
              </a:solidFill>
              <a:effectLst/>
              <a:uLnTx/>
              <a:uFillTx/>
              <a:latin typeface="華康儷中黑" pitchFamily="49" charset="-120"/>
              <a:ea typeface="華康儷中黑" pitchFamily="49" charset="-120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4634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>
          <a:xfrm>
            <a:off x="0" y="763075"/>
            <a:ext cx="9144000" cy="6561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prstClr val="black"/>
                </a:solidFill>
                <a:latin typeface="Calibri" pitchFamily="34" charset="0"/>
                <a:ea typeface="華康儷中黑" pitchFamily="49" charset="-120"/>
              </a:rPr>
              <a:t>MOTIVES®</a:t>
            </a:r>
            <a:r>
              <a:rPr lang="es-ES_tradnl" sz="3600" b="1" dirty="0" smtClean="0">
                <a:latin typeface="Calibri" pitchFamily="34" charset="0"/>
                <a:ea typeface="華康儷中黑" pitchFamily="49" charset="-120"/>
                <a:cs typeface="ＭＳ Ｐゴシック" charset="0"/>
              </a:rPr>
              <a:t> </a:t>
            </a:r>
            <a:r>
              <a:rPr lang="zh-TW" altLang="en-US" sz="3600" b="1" dirty="0" smtClean="0">
                <a:latin typeface="Calibri" pitchFamily="34" charset="0"/>
                <a:ea typeface="華康儷中黑" pitchFamily="49" charset="-120"/>
                <a:cs typeface="ＭＳ Ｐゴシック" charset="0"/>
              </a:rPr>
              <a:t>無瑕美肌眼部底霜</a:t>
            </a:r>
            <a:endParaRPr lang="en-US" sz="3600" b="1" dirty="0">
              <a:latin typeface="Calibri" pitchFamily="34" charset="0"/>
              <a:ea typeface="華康儷中黑" pitchFamily="49" charset="-120"/>
              <a:cs typeface="ＭＳ Ｐゴシック" charset="0"/>
            </a:endParaRPr>
          </a:p>
        </p:txBody>
      </p:sp>
      <p:sp>
        <p:nvSpPr>
          <p:cNvPr id="3" name="Rectangle 3"/>
          <p:cNvSpPr txBox="1">
            <a:spLocks/>
          </p:cNvSpPr>
          <p:nvPr/>
        </p:nvSpPr>
        <p:spPr>
          <a:xfrm>
            <a:off x="539750" y="2101338"/>
            <a:ext cx="5688013" cy="3974939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</a:pPr>
            <a:r>
              <a:rPr lang="zh-TW" altLang="en-US" sz="1900" b="1" i="1" u="sng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功效：</a:t>
            </a:r>
            <a:endParaRPr lang="en-US" sz="1900" b="1" i="1" u="sng" dirty="0">
              <a:solidFill>
                <a:schemeClr val="tx1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pPr marL="225425" indent="-174625" algn="l">
              <a:lnSpc>
                <a:spcPct val="90000"/>
              </a:lnSpc>
              <a:buFont typeface="Arial"/>
              <a:buChar char="•"/>
            </a:pPr>
            <a:r>
              <a:rPr lang="zh-TW" altLang="en-US" sz="19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中和眼簾膚色，遮蓋膚色不均</a:t>
            </a:r>
            <a:endParaRPr lang="en-US" sz="1900" dirty="0">
              <a:solidFill>
                <a:schemeClr val="tx1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pPr marL="225425" indent="-174625" algn="l">
              <a:lnSpc>
                <a:spcPct val="90000"/>
              </a:lnSpc>
              <a:buFont typeface="Arial"/>
              <a:buChar char="•"/>
            </a:pPr>
            <a:r>
              <a:rPr lang="zh-TW" altLang="en-US" sz="19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使眼妝色澤亮麗</a:t>
            </a:r>
            <a:endParaRPr lang="en-US" sz="1900" dirty="0" smtClean="0">
              <a:solidFill>
                <a:schemeClr val="tx1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pPr marL="225425" indent="-174625" algn="l">
              <a:lnSpc>
                <a:spcPct val="90000"/>
              </a:lnSpc>
              <a:buFont typeface="Arial"/>
              <a:buChar char="•"/>
            </a:pPr>
            <a:r>
              <a:rPr lang="zh-TW" altLang="en-US" sz="19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質感細緻柔滑</a:t>
            </a:r>
            <a:r>
              <a:rPr lang="en-US" sz="19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  </a:t>
            </a:r>
          </a:p>
          <a:p>
            <a:pPr marL="225425" indent="-174625" algn="l">
              <a:lnSpc>
                <a:spcPct val="90000"/>
              </a:lnSpc>
              <a:buFont typeface="Arial"/>
              <a:buChar char="•"/>
            </a:pPr>
            <a:r>
              <a:rPr lang="zh-TW" altLang="en-US" sz="19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可避免眼妝皺摺</a:t>
            </a:r>
            <a:endParaRPr lang="en-US" altLang="zh-TW" sz="1900" dirty="0" smtClean="0">
              <a:solidFill>
                <a:schemeClr val="tx1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pPr marL="225425" indent="-174625" algn="l">
              <a:lnSpc>
                <a:spcPct val="90000"/>
              </a:lnSpc>
              <a:buFont typeface="Arial"/>
              <a:buChar char="•"/>
            </a:pPr>
            <a:r>
              <a:rPr lang="zh-TW" altLang="en-US" sz="19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有助眼影顏色維持整天</a:t>
            </a:r>
            <a:endParaRPr lang="en-US" sz="1900" dirty="0" smtClean="0">
              <a:solidFill>
                <a:schemeClr val="tx1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pPr marL="225425" indent="-174625" algn="l">
              <a:lnSpc>
                <a:spcPct val="90000"/>
              </a:lnSpc>
            </a:pPr>
            <a:endParaRPr lang="en-US" sz="1900" dirty="0" smtClean="0">
              <a:solidFill>
                <a:schemeClr val="tx1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pPr marL="225425" indent="-174625" algn="l">
              <a:lnSpc>
                <a:spcPct val="90000"/>
              </a:lnSpc>
            </a:pPr>
            <a:r>
              <a:rPr lang="zh-TW" altLang="en-US" sz="1900" b="1" i="1" u="sng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獨特之處：</a:t>
            </a:r>
            <a:endParaRPr lang="en-US" sz="1900" b="1" i="1" u="sng" dirty="0">
              <a:solidFill>
                <a:schemeClr val="tx1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pPr algn="l">
              <a:lnSpc>
                <a:spcPct val="90000"/>
              </a:lnSpc>
            </a:pPr>
            <a:r>
              <a:rPr lang="zh-TW" altLang="en-US" sz="19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質感介乎膏狀與粉狀之間，可撫平眼簾肌膚和遮蓋膚色不均，令眼影不會皺摺，色澤維持整天</a:t>
            </a:r>
            <a:endParaRPr lang="en-US" sz="1900" dirty="0">
              <a:solidFill>
                <a:schemeClr val="tx1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pPr algn="l">
              <a:lnSpc>
                <a:spcPct val="90000"/>
              </a:lnSpc>
            </a:pPr>
            <a:endParaRPr lang="en-US" sz="1900" i="1" u="sng" dirty="0">
              <a:solidFill>
                <a:schemeClr val="tx1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611188" y="6237288"/>
            <a:ext cx="76980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sz="2000" dirty="0" smtClean="0">
                <a:latin typeface="Calibri" pitchFamily="34" charset="0"/>
                <a:ea typeface="華康儷中黑" pitchFamily="49" charset="-120"/>
              </a:rPr>
              <a:t>SR</a:t>
            </a:r>
            <a:r>
              <a:rPr lang="fr-FR" sz="2000" dirty="0">
                <a:latin typeface="Calibri" pitchFamily="34" charset="0"/>
                <a:ea typeface="華康儷中黑" pitchFamily="49" charset="-120"/>
              </a:rPr>
              <a:t>: </a:t>
            </a:r>
            <a:r>
              <a:rPr lang="fr-FR" sz="2000" dirty="0" smtClean="0">
                <a:latin typeface="Calibri" pitchFamily="34" charset="0"/>
                <a:ea typeface="華康儷中黑" pitchFamily="49" charset="-120"/>
              </a:rPr>
              <a:t>$150.00</a:t>
            </a:r>
            <a:endParaRPr lang="fr-FR" sz="2000" dirty="0">
              <a:latin typeface="Calibri" pitchFamily="34" charset="0"/>
              <a:ea typeface="華康儷中黑" pitchFamily="49" charset="-120"/>
            </a:endParaRPr>
          </a:p>
        </p:txBody>
      </p:sp>
      <p:pic>
        <p:nvPicPr>
          <p:cNvPr id="5" name="Picture 6" descr="eye ba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338" y="2465534"/>
            <a:ext cx="3522662" cy="3558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79792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>
          <a:xfrm>
            <a:off x="0" y="982150"/>
            <a:ext cx="91440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prstClr val="black"/>
                </a:solidFill>
                <a:latin typeface="Calibri" pitchFamily="34" charset="0"/>
                <a:ea typeface="華康儷中黑" pitchFamily="49" charset="-120"/>
              </a:rPr>
              <a:t>MOTIVES®</a:t>
            </a:r>
            <a:r>
              <a:rPr lang="es-ES_tradnl" sz="3600" b="1" dirty="0" smtClean="0">
                <a:latin typeface="Calibri" pitchFamily="34" charset="0"/>
                <a:ea typeface="華康儷中黑" pitchFamily="49" charset="-120"/>
                <a:cs typeface="ＭＳ Ｐゴシック" charset="0"/>
              </a:rPr>
              <a:t> </a:t>
            </a:r>
            <a:r>
              <a:rPr lang="zh-TW" altLang="en-US" sz="3600" b="1" dirty="0" smtClean="0">
                <a:latin typeface="Calibri" pitchFamily="34" charset="0"/>
                <a:ea typeface="華康儷中黑" pitchFamily="49" charset="-120"/>
                <a:cs typeface="ＭＳ Ｐゴシック" charset="0"/>
              </a:rPr>
              <a:t>眼影</a:t>
            </a:r>
            <a:endParaRPr lang="en-US" sz="3600" b="1" dirty="0">
              <a:latin typeface="Calibri" pitchFamily="34" charset="0"/>
              <a:ea typeface="華康儷中黑" pitchFamily="49" charset="-120"/>
              <a:cs typeface="ＭＳ Ｐゴシック" charset="0"/>
            </a:endParaRPr>
          </a:p>
        </p:txBody>
      </p:sp>
      <p:sp>
        <p:nvSpPr>
          <p:cNvPr id="3" name="Rectangle 3"/>
          <p:cNvSpPr txBox="1">
            <a:spLocks/>
          </p:cNvSpPr>
          <p:nvPr/>
        </p:nvSpPr>
        <p:spPr>
          <a:xfrm>
            <a:off x="387350" y="2101338"/>
            <a:ext cx="5087620" cy="3974939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</a:pPr>
            <a:r>
              <a:rPr lang="zh-TW" altLang="en-US" sz="1900" b="1" i="1" u="sng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功效：</a:t>
            </a:r>
            <a:endParaRPr lang="en-US" sz="1900" b="1" i="1" u="sng" dirty="0">
              <a:solidFill>
                <a:srgbClr val="000000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pPr marL="342900" indent="-342900" algn="l">
              <a:lnSpc>
                <a:spcPct val="90000"/>
              </a:lnSpc>
              <a:buFont typeface="Arial"/>
              <a:buChar char="•"/>
            </a:pPr>
            <a:r>
              <a:rPr lang="zh-TW" altLang="en-US" sz="19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可</a:t>
            </a:r>
            <a:r>
              <a:rPr lang="zh-TW" altLang="zh-TW" sz="19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折射</a:t>
            </a:r>
            <a:r>
              <a:rPr lang="zh-TW" altLang="en-US" sz="19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光線，有效淡化細紋、瑕疵及色素沉澱，打造無瑕妝容</a:t>
            </a:r>
            <a:endParaRPr lang="en-US" sz="1900" dirty="0">
              <a:solidFill>
                <a:srgbClr val="000000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pPr marL="342900" indent="-342900" algn="l">
              <a:lnSpc>
                <a:spcPct val="90000"/>
              </a:lnSpc>
              <a:buFont typeface="Arial"/>
              <a:buChar char="•"/>
            </a:pPr>
            <a:r>
              <a:rPr lang="zh-TW" altLang="en-US" sz="19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不會溶化或皺摺</a:t>
            </a:r>
            <a:endParaRPr lang="en-US" sz="1900" dirty="0">
              <a:solidFill>
                <a:srgbClr val="000000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pPr marL="342900" indent="-342900" algn="l">
              <a:lnSpc>
                <a:spcPct val="90000"/>
              </a:lnSpc>
              <a:buFont typeface="Arial"/>
              <a:buChar char="•"/>
            </a:pPr>
            <a:r>
              <a:rPr lang="zh-TW" altLang="en-US" sz="19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持久度極佳</a:t>
            </a:r>
            <a:endParaRPr lang="en-US" sz="1900" dirty="0" smtClean="0">
              <a:solidFill>
                <a:srgbClr val="000000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pPr marL="342900" indent="-342900" algn="l">
              <a:lnSpc>
                <a:spcPct val="90000"/>
              </a:lnSpc>
              <a:buFont typeface="Arial"/>
              <a:buChar char="•"/>
            </a:pPr>
            <a:endParaRPr lang="en-US" sz="1900" b="1" i="1" u="sng" dirty="0">
              <a:solidFill>
                <a:srgbClr val="000000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pPr algn="l">
              <a:lnSpc>
                <a:spcPct val="90000"/>
              </a:lnSpc>
            </a:pPr>
            <a:r>
              <a:rPr lang="zh-TW" altLang="en-US" sz="1900" b="1" i="1" u="sng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獨特之處：</a:t>
            </a:r>
            <a:endParaRPr lang="en-US" sz="1900" b="1" i="1" u="sng" dirty="0">
              <a:solidFill>
                <a:srgbClr val="000000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pPr algn="l">
              <a:lnSpc>
                <a:spcPct val="90000"/>
              </a:lnSpc>
            </a:pPr>
            <a:r>
              <a:rPr lang="zh-TW" altLang="en-US" sz="19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色澤持久亮麗，令妝容持久無瑕</a:t>
            </a:r>
            <a:endParaRPr lang="en-US" sz="1900" dirty="0">
              <a:solidFill>
                <a:srgbClr val="000000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420688" y="6237288"/>
            <a:ext cx="769805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sz="2000" dirty="0" smtClean="0">
                <a:latin typeface="Calibri" pitchFamily="34" charset="0"/>
                <a:ea typeface="華康儷中黑" pitchFamily="49" charset="-120"/>
              </a:rPr>
              <a:t>SR</a:t>
            </a:r>
            <a:r>
              <a:rPr lang="fr-FR" sz="2000" dirty="0">
                <a:latin typeface="Calibri" pitchFamily="34" charset="0"/>
                <a:ea typeface="華康儷中黑" pitchFamily="49" charset="-120"/>
              </a:rPr>
              <a:t>: </a:t>
            </a:r>
            <a:r>
              <a:rPr lang="fr-FR" sz="2000" dirty="0" smtClean="0">
                <a:latin typeface="Calibri" pitchFamily="34" charset="0"/>
                <a:ea typeface="華康儷中黑" pitchFamily="49" charset="-120"/>
              </a:rPr>
              <a:t>$133.00 | </a:t>
            </a:r>
            <a:r>
              <a:rPr lang="en-US" sz="2000" dirty="0" smtClean="0">
                <a:latin typeface="Calibri" pitchFamily="34" charset="0"/>
                <a:ea typeface="華康儷中黑" pitchFamily="49" charset="-120"/>
              </a:rPr>
              <a:t>33 </a:t>
            </a:r>
            <a:r>
              <a:rPr lang="zh-TW" altLang="en-US" sz="2000" dirty="0" smtClean="0">
                <a:latin typeface="Calibri" pitchFamily="34" charset="0"/>
                <a:ea typeface="華康儷中黑" pitchFamily="49" charset="-120"/>
              </a:rPr>
              <a:t>種色調</a:t>
            </a:r>
            <a:endParaRPr lang="en-US" sz="2000" dirty="0" smtClean="0"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endParaRPr lang="fr-FR" sz="2000" dirty="0">
              <a:latin typeface="Calibri" pitchFamily="34" charset="0"/>
              <a:ea typeface="華康儷中黑" pitchFamily="49" charset="-120"/>
            </a:endParaRPr>
          </a:p>
        </p:txBody>
      </p:sp>
      <p:pic>
        <p:nvPicPr>
          <p:cNvPr id="5" name="Picture 4" descr="EyeShadowCatfinworkingremdup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7370" y="3404235"/>
            <a:ext cx="3291840" cy="3291840"/>
          </a:xfrm>
          <a:prstGeom prst="rect">
            <a:avLst/>
          </a:prstGeom>
        </p:spPr>
      </p:pic>
      <p:pic>
        <p:nvPicPr>
          <p:cNvPr id="6" name="Picture 5" descr="PNGs 02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6435" y="1352549"/>
            <a:ext cx="2726697" cy="220586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69256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>
          <a:xfrm>
            <a:off x="0" y="715450"/>
            <a:ext cx="91440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prstClr val="black"/>
                </a:solidFill>
                <a:latin typeface="Calibri" pitchFamily="34" charset="0"/>
                <a:ea typeface="華康儷中黑" pitchFamily="49" charset="-120"/>
              </a:rPr>
              <a:t>MOTIVES®</a:t>
            </a:r>
            <a:r>
              <a:rPr lang="es-ES_tradnl" sz="3600" b="1" dirty="0" smtClean="0">
                <a:latin typeface="Calibri" pitchFamily="34" charset="0"/>
                <a:ea typeface="華康儷中黑" pitchFamily="49" charset="-120"/>
                <a:cs typeface="ＭＳ Ｐゴシック" charset="0"/>
              </a:rPr>
              <a:t> FOR LA </a:t>
            </a:r>
            <a:r>
              <a:rPr lang="es-ES_tradnl" sz="3600" b="1" dirty="0" err="1" smtClean="0">
                <a:latin typeface="Calibri" pitchFamily="34" charset="0"/>
                <a:ea typeface="華康儷中黑" pitchFamily="49" charset="-120"/>
                <a:cs typeface="ＭＳ Ｐゴシック" charset="0"/>
              </a:rPr>
              <a:t>LA</a:t>
            </a:r>
            <a:r>
              <a:rPr lang="es-ES_tradnl" sz="3600" b="1" dirty="0" smtClean="0">
                <a:latin typeface="Calibri" pitchFamily="34" charset="0"/>
                <a:ea typeface="華康儷中黑" pitchFamily="49" charset="-120"/>
                <a:cs typeface="ＭＳ Ｐゴシック" charset="0"/>
              </a:rPr>
              <a:t/>
            </a:r>
            <a:br>
              <a:rPr lang="es-ES_tradnl" sz="3600" b="1" dirty="0" smtClean="0">
                <a:latin typeface="Calibri" pitchFamily="34" charset="0"/>
                <a:ea typeface="華康儷中黑" pitchFamily="49" charset="-120"/>
                <a:cs typeface="ＭＳ Ｐゴシック" charset="0"/>
              </a:rPr>
            </a:br>
            <a:r>
              <a:rPr lang="es-ES_tradnl" sz="3600" b="1" dirty="0" smtClean="0">
                <a:latin typeface="Calibri" pitchFamily="34" charset="0"/>
                <a:ea typeface="華康儷中黑" pitchFamily="49" charset="-120"/>
                <a:cs typeface="ＭＳ Ｐゴシック" charset="0"/>
              </a:rPr>
              <a:t> </a:t>
            </a:r>
            <a:r>
              <a:rPr lang="zh-TW" altLang="en-US" sz="3600" b="1" dirty="0" smtClean="0">
                <a:latin typeface="Calibri" pitchFamily="34" charset="0"/>
                <a:ea typeface="華康儷中黑" pitchFamily="49" charset="-120"/>
                <a:cs typeface="ＭＳ Ｐゴシック" charset="0"/>
              </a:rPr>
              <a:t>礦物眼影組合</a:t>
            </a:r>
            <a:endParaRPr lang="es-ES_tradnl" sz="3600" b="1" dirty="0">
              <a:latin typeface="Calibri" pitchFamily="34" charset="0"/>
              <a:ea typeface="華康儷中黑" pitchFamily="49" charset="-120"/>
              <a:cs typeface="ＭＳ Ｐゴシック" charset="0"/>
            </a:endParaRPr>
          </a:p>
        </p:txBody>
      </p:sp>
      <p:sp>
        <p:nvSpPr>
          <p:cNvPr id="3" name="Rectangle 3"/>
          <p:cNvSpPr txBox="1">
            <a:spLocks/>
          </p:cNvSpPr>
          <p:nvPr/>
        </p:nvSpPr>
        <p:spPr>
          <a:xfrm>
            <a:off x="301625" y="2413000"/>
            <a:ext cx="5886450" cy="3663277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l">
              <a:lnSpc>
                <a:spcPct val="90000"/>
              </a:lnSpc>
            </a:pPr>
            <a:r>
              <a:rPr lang="zh-TW" altLang="en-US" sz="1900" b="1" i="1" u="sng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功效：</a:t>
            </a:r>
            <a:r>
              <a:rPr lang="en-US" sz="1900" b="1" i="1" u="sng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 </a:t>
            </a:r>
          </a:p>
          <a:p>
            <a:pPr marL="228600" indent="-228600" algn="l">
              <a:lnSpc>
                <a:spcPct val="90000"/>
              </a:lnSpc>
              <a:buFont typeface="Arial"/>
              <a:buChar char="•"/>
            </a:pPr>
            <a:r>
              <a:rPr lang="zh-TW" altLang="en-US" sz="19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色澤持久亮麗，讓你輕易由日妝轉成夜妝</a:t>
            </a:r>
            <a:endParaRPr lang="en-US" altLang="zh-TW" sz="1900" dirty="0" smtClean="0">
              <a:solidFill>
                <a:srgbClr val="000000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pPr marL="228600" indent="-228600" algn="l">
              <a:lnSpc>
                <a:spcPct val="90000"/>
              </a:lnSpc>
              <a:buFont typeface="Arial"/>
              <a:buChar char="•"/>
            </a:pPr>
            <a:r>
              <a:rPr lang="zh-TW" altLang="en-US" sz="19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精心挑選</a:t>
            </a:r>
            <a:r>
              <a:rPr lang="en-US" altLang="zh-TW" sz="19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5</a:t>
            </a:r>
            <a:r>
              <a:rPr lang="zh-TW" altLang="en-US" sz="19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種相配顏色</a:t>
            </a:r>
            <a:endParaRPr lang="en-US" altLang="zh-TW" sz="1900" dirty="0" smtClean="0">
              <a:solidFill>
                <a:srgbClr val="000000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pPr marL="228600" indent="-228600" algn="l">
              <a:lnSpc>
                <a:spcPct val="90000"/>
              </a:lnSpc>
              <a:buFont typeface="Arial"/>
              <a:buChar char="•"/>
            </a:pPr>
            <a:r>
              <a:rPr lang="zh-TW" altLang="en-US" sz="19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採用礦物配方，令肌膚柔滑細緻，煥發迷人光彩</a:t>
            </a:r>
          </a:p>
          <a:p>
            <a:pPr marL="228600" indent="-228600" algn="l">
              <a:lnSpc>
                <a:spcPct val="90000"/>
              </a:lnSpc>
            </a:pPr>
            <a:endParaRPr lang="en-US" sz="1900" dirty="0" smtClean="0">
              <a:solidFill>
                <a:srgbClr val="000000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pPr marL="228600" indent="-228600" algn="l">
              <a:lnSpc>
                <a:spcPct val="90000"/>
              </a:lnSpc>
            </a:pPr>
            <a:r>
              <a:rPr lang="zh-TW" altLang="en-US" sz="1900" b="1" i="1" u="sng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獨特之處：</a:t>
            </a:r>
            <a:r>
              <a:rPr lang="en-US" sz="1900" b="1" i="1" u="sng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 </a:t>
            </a:r>
          </a:p>
          <a:p>
            <a:pPr marL="228600" indent="-228600" algn="l">
              <a:lnSpc>
                <a:spcPct val="90000"/>
              </a:lnSpc>
            </a:pPr>
            <a:r>
              <a:rPr lang="zh-TW" altLang="en-US" sz="19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一盒包含五種可互相配搭的礦物眼影，</a:t>
            </a:r>
            <a:endParaRPr lang="en-US" altLang="zh-TW" sz="1900" dirty="0" smtClean="0">
              <a:solidFill>
                <a:srgbClr val="000000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pPr marL="228600" indent="-228600" algn="l">
              <a:lnSpc>
                <a:spcPct val="90000"/>
              </a:lnSpc>
            </a:pPr>
            <a:r>
              <a:rPr lang="zh-TW" altLang="en-US" sz="19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讓你方便塑造不同妝效</a:t>
            </a:r>
            <a:endParaRPr lang="en-US" sz="1900" dirty="0" smtClean="0">
              <a:solidFill>
                <a:srgbClr val="000000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611188" y="6237288"/>
            <a:ext cx="76980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sz="2000" dirty="0" smtClean="0">
                <a:latin typeface="Calibri" pitchFamily="34" charset="0"/>
                <a:ea typeface="華康儷中黑" pitchFamily="49" charset="-120"/>
              </a:rPr>
              <a:t>HK5MLME | SR</a:t>
            </a:r>
            <a:r>
              <a:rPr lang="fr-FR" sz="2000" dirty="0">
                <a:latin typeface="Calibri" pitchFamily="34" charset="0"/>
                <a:ea typeface="華康儷中黑" pitchFamily="49" charset="-120"/>
              </a:rPr>
              <a:t>: </a:t>
            </a:r>
            <a:r>
              <a:rPr lang="fr-FR" sz="2000" dirty="0" smtClean="0">
                <a:latin typeface="Calibri" pitchFamily="34" charset="0"/>
                <a:ea typeface="華康儷中黑" pitchFamily="49" charset="-120"/>
              </a:rPr>
              <a:t>$360.00</a:t>
            </a:r>
            <a:endParaRPr lang="fr-FR" sz="2000" dirty="0">
              <a:latin typeface="Calibri" pitchFamily="34" charset="0"/>
              <a:ea typeface="華康儷中黑" pitchFamily="49" charset="-120"/>
            </a:endParaRPr>
          </a:p>
        </p:txBody>
      </p:sp>
      <p:pic>
        <p:nvPicPr>
          <p:cNvPr id="5" name="Picture 3" descr="DSC_2292-1-13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525" y="3776663"/>
            <a:ext cx="494347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846810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>
          <a:xfrm>
            <a:off x="0" y="848800"/>
            <a:ext cx="9144000" cy="6275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prstClr val="black"/>
                </a:solidFill>
                <a:latin typeface="Calibri" pitchFamily="34" charset="0"/>
                <a:ea typeface="華康儷中黑" pitchFamily="49" charset="-120"/>
              </a:rPr>
              <a:t>MOTIVES®</a:t>
            </a:r>
            <a:r>
              <a:rPr lang="es-ES_tradnl" sz="3600" b="1" dirty="0" smtClean="0">
                <a:latin typeface="Calibri" pitchFamily="34" charset="0"/>
                <a:ea typeface="華康儷中黑" pitchFamily="49" charset="-120"/>
                <a:cs typeface="ＭＳ Ｐゴシック" charset="0"/>
              </a:rPr>
              <a:t> </a:t>
            </a:r>
            <a:r>
              <a:rPr lang="zh-TW" altLang="en-US" sz="3600" b="1" dirty="0" smtClean="0">
                <a:latin typeface="Calibri" pitchFamily="34" charset="0"/>
                <a:ea typeface="華康儷中黑" pitchFamily="49" charset="-120"/>
                <a:cs typeface="ＭＳ Ｐゴシック" charset="0"/>
              </a:rPr>
              <a:t>柔滑眼線筆</a:t>
            </a:r>
            <a:endParaRPr lang="en-US" sz="3600" b="1" dirty="0">
              <a:latin typeface="Calibri" pitchFamily="34" charset="0"/>
              <a:ea typeface="華康儷中黑" pitchFamily="49" charset="-120"/>
              <a:cs typeface="ＭＳ Ｐゴシック" charset="0"/>
            </a:endParaRPr>
          </a:p>
        </p:txBody>
      </p:sp>
      <p:sp>
        <p:nvSpPr>
          <p:cNvPr id="3" name="Rectangle 3"/>
          <p:cNvSpPr txBox="1">
            <a:spLocks/>
          </p:cNvSpPr>
          <p:nvPr/>
        </p:nvSpPr>
        <p:spPr>
          <a:xfrm>
            <a:off x="539750" y="2101338"/>
            <a:ext cx="5314950" cy="3974939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</a:pPr>
            <a:r>
              <a:rPr lang="zh-TW" altLang="en-US" sz="1900" b="1" i="1" u="sng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功效</a:t>
            </a:r>
            <a:r>
              <a:rPr lang="en-US" sz="1900" b="1" i="1" u="sng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:</a:t>
            </a:r>
            <a:endParaRPr lang="en-US" sz="1900" b="1" i="1" u="sng" dirty="0">
              <a:solidFill>
                <a:srgbClr val="000000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pPr marL="177800" indent="-177800" algn="l">
              <a:lnSpc>
                <a:spcPct val="90000"/>
              </a:lnSpc>
              <a:buFont typeface="Arial"/>
              <a:buChar char="•"/>
            </a:pPr>
            <a:r>
              <a:rPr lang="zh-TW" altLang="en-US" sz="19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讓你輕易勾畫眼線</a:t>
            </a:r>
            <a:r>
              <a:rPr lang="en-US" sz="19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 </a:t>
            </a:r>
            <a:endParaRPr lang="en-US" sz="1900" dirty="0">
              <a:solidFill>
                <a:srgbClr val="000000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pPr marL="177800" indent="-177800" algn="l">
              <a:lnSpc>
                <a:spcPct val="90000"/>
              </a:lnSpc>
              <a:buFont typeface="Arial"/>
              <a:buChar char="•"/>
            </a:pPr>
            <a:r>
              <a:rPr lang="zh-TW" altLang="en-US" sz="19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不會拉扯眼部周圍的嬌嫩肌膚</a:t>
            </a:r>
            <a:endParaRPr lang="en-US" altLang="zh-TW" sz="1900" dirty="0" smtClean="0">
              <a:solidFill>
                <a:srgbClr val="000000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pPr marL="177800" indent="-177800" algn="l">
              <a:lnSpc>
                <a:spcPct val="90000"/>
              </a:lnSpc>
              <a:buFont typeface="Arial"/>
              <a:buChar char="•"/>
            </a:pPr>
            <a:r>
              <a:rPr lang="zh-TW" altLang="en-US" sz="19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添加抗氧化物</a:t>
            </a:r>
            <a:endParaRPr lang="en-US" sz="1900" dirty="0">
              <a:solidFill>
                <a:srgbClr val="000000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pPr marL="177800" indent="-177800" algn="l">
              <a:lnSpc>
                <a:spcPct val="90000"/>
              </a:lnSpc>
              <a:buFont typeface="Arial"/>
              <a:buChar char="•"/>
            </a:pPr>
            <a:r>
              <a:rPr lang="zh-TW" altLang="en-US" sz="19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色澤持久</a:t>
            </a:r>
            <a:endParaRPr lang="en-US" sz="1900" dirty="0" smtClean="0">
              <a:solidFill>
                <a:srgbClr val="000000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pPr marL="177800" indent="-177800" algn="l">
              <a:lnSpc>
                <a:spcPct val="90000"/>
              </a:lnSpc>
              <a:buFont typeface="Arial"/>
              <a:buChar char="•"/>
            </a:pPr>
            <a:r>
              <a:rPr lang="zh-TW" altLang="en-US" sz="19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低敏配方</a:t>
            </a:r>
            <a:r>
              <a:rPr lang="en-US" sz="19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 </a:t>
            </a:r>
            <a:endParaRPr lang="en-US" sz="1900" dirty="0">
              <a:solidFill>
                <a:srgbClr val="000000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pPr algn="l">
              <a:lnSpc>
                <a:spcPct val="90000"/>
              </a:lnSpc>
            </a:pPr>
            <a:endParaRPr lang="en-US" sz="1900" i="1" u="sng" dirty="0">
              <a:solidFill>
                <a:srgbClr val="000000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pPr algn="l">
              <a:lnSpc>
                <a:spcPct val="90000"/>
              </a:lnSpc>
            </a:pPr>
            <a:r>
              <a:rPr lang="zh-TW" altLang="en-US" sz="1900" b="1" i="1" u="sng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獨特之處：</a:t>
            </a:r>
            <a:endParaRPr lang="en-US" sz="1900" b="1" i="1" u="sng" dirty="0">
              <a:solidFill>
                <a:srgbClr val="000000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pPr algn="l">
              <a:lnSpc>
                <a:spcPct val="90000"/>
              </a:lnSpc>
            </a:pPr>
            <a:r>
              <a:rPr lang="zh-TW" altLang="en-US" sz="19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令你雙眼變成觸目焦點。柔滑眼線筆讓你完美地塑造淡雅日妝或突出夜妝</a:t>
            </a:r>
            <a:endParaRPr lang="en-US" sz="1900" dirty="0">
              <a:solidFill>
                <a:srgbClr val="000000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554038" y="6237288"/>
            <a:ext cx="76980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sz="2000" dirty="0" smtClean="0">
                <a:latin typeface="Calibri" pitchFamily="34" charset="0"/>
                <a:ea typeface="華康儷中黑" pitchFamily="49" charset="-120"/>
              </a:rPr>
              <a:t>SR</a:t>
            </a:r>
            <a:r>
              <a:rPr lang="fr-FR" sz="2000" dirty="0">
                <a:latin typeface="Calibri" pitchFamily="34" charset="0"/>
                <a:ea typeface="華康儷中黑" pitchFamily="49" charset="-120"/>
              </a:rPr>
              <a:t>: </a:t>
            </a:r>
            <a:r>
              <a:rPr lang="fr-FR" sz="2000" dirty="0" smtClean="0">
                <a:latin typeface="Calibri" pitchFamily="34" charset="0"/>
                <a:ea typeface="華康儷中黑" pitchFamily="49" charset="-120"/>
              </a:rPr>
              <a:t>$153.00 | 5 </a:t>
            </a:r>
            <a:r>
              <a:rPr lang="zh-TW" altLang="en-US" sz="2000" dirty="0" smtClean="0">
                <a:latin typeface="Calibri" pitchFamily="34" charset="0"/>
                <a:ea typeface="華康儷中黑" pitchFamily="49" charset="-120"/>
              </a:rPr>
              <a:t>種色調</a:t>
            </a:r>
            <a:endParaRPr lang="fr-FR" sz="2000" dirty="0">
              <a:latin typeface="Calibri" pitchFamily="34" charset="0"/>
              <a:ea typeface="華康儷中黑" pitchFamily="49" charset="-120"/>
            </a:endParaRPr>
          </a:p>
        </p:txBody>
      </p:sp>
      <p:pic>
        <p:nvPicPr>
          <p:cNvPr id="5" name="Picture 3" descr="IMG_78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44058">
            <a:off x="3650806" y="2201171"/>
            <a:ext cx="6896990" cy="459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57208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>
          <a:xfrm>
            <a:off x="0" y="896425"/>
            <a:ext cx="91440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prstClr val="black"/>
                </a:solidFill>
                <a:latin typeface="Calibri" pitchFamily="34" charset="0"/>
                <a:ea typeface="華康儷中黑" pitchFamily="49" charset="-120"/>
              </a:rPr>
              <a:t>MOTIVES®</a:t>
            </a:r>
            <a:r>
              <a:rPr lang="es-ES_tradnl" sz="3200" b="1" dirty="0" smtClean="0">
                <a:latin typeface="Calibri" pitchFamily="34" charset="0"/>
                <a:ea typeface="華康儷中黑" pitchFamily="49" charset="-120"/>
                <a:cs typeface="ＭＳ Ｐゴシック" charset="0"/>
              </a:rPr>
              <a:t> </a:t>
            </a:r>
            <a:r>
              <a:rPr lang="zh-TW" altLang="en-US" sz="3200" b="1" dirty="0" smtClean="0">
                <a:latin typeface="Calibri" pitchFamily="34" charset="0"/>
                <a:ea typeface="華康儷中黑" pitchFamily="49" charset="-120"/>
                <a:cs typeface="ＭＳ Ｐゴシック" charset="0"/>
              </a:rPr>
              <a:t>豐盈睫毛液</a:t>
            </a:r>
            <a:endParaRPr lang="es-ES_tradnl" sz="3200" b="1" dirty="0" smtClean="0">
              <a:latin typeface="Calibri" pitchFamily="34" charset="0"/>
              <a:ea typeface="華康儷中黑" pitchFamily="49" charset="-120"/>
              <a:cs typeface="ＭＳ Ｐゴシック" charset="0"/>
            </a:endParaRPr>
          </a:p>
        </p:txBody>
      </p:sp>
      <p:sp>
        <p:nvSpPr>
          <p:cNvPr id="3" name="Rectangle 3"/>
          <p:cNvSpPr txBox="1">
            <a:spLocks/>
          </p:cNvSpPr>
          <p:nvPr/>
        </p:nvSpPr>
        <p:spPr>
          <a:xfrm>
            <a:off x="396875" y="2101338"/>
            <a:ext cx="6108700" cy="3974939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</a:pPr>
            <a:r>
              <a:rPr lang="zh-TW" altLang="en-US" sz="1900" b="1" i="1" u="sng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功效：</a:t>
            </a:r>
            <a:endParaRPr lang="en-US" sz="1900" b="1" i="1" u="sng" dirty="0">
              <a:solidFill>
                <a:srgbClr val="000000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pPr marL="177800" indent="-177800" algn="l">
              <a:lnSpc>
                <a:spcPct val="90000"/>
              </a:lnSpc>
              <a:buFont typeface="Arial"/>
              <a:buChar char="•"/>
            </a:pPr>
            <a:r>
              <a:rPr lang="zh-TW" altLang="en-US" sz="19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令睫毛更顯豐盈纖長</a:t>
            </a:r>
            <a:endParaRPr lang="en-US" sz="1900" dirty="0" smtClean="0">
              <a:solidFill>
                <a:srgbClr val="000000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pPr marL="177800" indent="-177800" algn="l">
              <a:lnSpc>
                <a:spcPct val="90000"/>
              </a:lnSpc>
              <a:buFont typeface="Arial"/>
              <a:buChar char="•"/>
            </a:pPr>
            <a:r>
              <a:rPr lang="zh-TW" altLang="en-US" sz="19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不會於睫毛上結塊</a:t>
            </a:r>
            <a:endParaRPr lang="en-US" altLang="zh-TW" sz="1900" dirty="0" smtClean="0">
              <a:solidFill>
                <a:srgbClr val="000000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pPr marL="177800" indent="-177800" algn="l">
              <a:lnSpc>
                <a:spcPct val="90000"/>
              </a:lnSpc>
              <a:buFont typeface="Arial"/>
              <a:buChar char="•"/>
            </a:pPr>
            <a:r>
              <a:rPr lang="zh-TW" altLang="en-US" sz="19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添加泛醇，有助滋潤睫毛，令其看來更纖長</a:t>
            </a:r>
            <a:endParaRPr lang="en-US" sz="1900" dirty="0" smtClean="0">
              <a:solidFill>
                <a:srgbClr val="000000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pPr marL="177800" indent="-177800" algn="l">
              <a:lnSpc>
                <a:spcPct val="90000"/>
              </a:lnSpc>
              <a:buFont typeface="Arial"/>
              <a:buChar char="•"/>
            </a:pPr>
            <a:r>
              <a:rPr lang="zh-TW" altLang="en-US" sz="19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不暈染配方</a:t>
            </a:r>
            <a:r>
              <a:rPr lang="en-US" sz="19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 </a:t>
            </a:r>
          </a:p>
          <a:p>
            <a:pPr marL="177800" indent="-177800" algn="l">
              <a:lnSpc>
                <a:spcPct val="90000"/>
              </a:lnSpc>
            </a:pPr>
            <a:endParaRPr lang="en-US" sz="1900" dirty="0" smtClean="0">
              <a:solidFill>
                <a:srgbClr val="000000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pPr marL="177800" indent="-177800" algn="l">
              <a:lnSpc>
                <a:spcPct val="90000"/>
              </a:lnSpc>
            </a:pPr>
            <a:r>
              <a:rPr lang="zh-TW" altLang="en-US" sz="1900" b="1" i="1" u="sng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獨特之處：</a:t>
            </a:r>
            <a:endParaRPr lang="en-US" sz="1900" b="1" i="1" u="sng" dirty="0">
              <a:solidFill>
                <a:srgbClr val="000000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pPr algn="l">
              <a:lnSpc>
                <a:spcPct val="90000"/>
              </a:lnSpc>
            </a:pPr>
            <a:r>
              <a:rPr lang="zh-TW" altLang="en-US" sz="19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塑造不會暈染或脫妝的動人睫毛</a:t>
            </a:r>
            <a:endParaRPr lang="en-US" sz="1900" dirty="0">
              <a:solidFill>
                <a:srgbClr val="000000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pPr algn="l">
              <a:lnSpc>
                <a:spcPct val="90000"/>
              </a:lnSpc>
            </a:pPr>
            <a:endParaRPr lang="en-US" sz="1900" i="1" u="sng" dirty="0">
              <a:solidFill>
                <a:srgbClr val="000000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36878" y="6244530"/>
            <a:ext cx="76980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sz="2000" dirty="0" smtClean="0">
                <a:latin typeface="Calibri" pitchFamily="34" charset="0"/>
                <a:ea typeface="華康儷中黑" pitchFamily="49" charset="-120"/>
              </a:rPr>
              <a:t>SR</a:t>
            </a:r>
            <a:r>
              <a:rPr lang="fr-FR" sz="2000" dirty="0">
                <a:latin typeface="Calibri" pitchFamily="34" charset="0"/>
                <a:ea typeface="華康儷中黑" pitchFamily="49" charset="-120"/>
              </a:rPr>
              <a:t>: </a:t>
            </a:r>
            <a:r>
              <a:rPr lang="fr-FR" sz="2000" dirty="0" smtClean="0">
                <a:latin typeface="Calibri" pitchFamily="34" charset="0"/>
                <a:ea typeface="華康儷中黑" pitchFamily="49" charset="-120"/>
              </a:rPr>
              <a:t>$177.00      </a:t>
            </a:r>
          </a:p>
        </p:txBody>
      </p:sp>
      <p:pic>
        <p:nvPicPr>
          <p:cNvPr id="6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117" t="3757" r="62925" b="9364"/>
          <a:stretch>
            <a:fillRect/>
          </a:stretch>
        </p:blipFill>
        <p:spPr bwMode="auto">
          <a:xfrm>
            <a:off x="7236006" y="2133600"/>
            <a:ext cx="798928" cy="448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2974" t="3757" r="35641" b="9364"/>
          <a:stretch>
            <a:fillRect/>
          </a:stretch>
        </p:blipFill>
        <p:spPr bwMode="auto">
          <a:xfrm>
            <a:off x="7944032" y="2438400"/>
            <a:ext cx="730424" cy="420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34951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>
          <a:xfrm>
            <a:off x="0" y="886900"/>
            <a:ext cx="91440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prstClr val="black"/>
                </a:solidFill>
                <a:latin typeface="Calibri" pitchFamily="34" charset="0"/>
                <a:ea typeface="華康儷中黑" pitchFamily="49" charset="-120"/>
              </a:rPr>
              <a:t>MOTIVES®</a:t>
            </a:r>
            <a:r>
              <a:rPr lang="es-ES_tradnl" sz="3600" b="1" dirty="0" smtClean="0">
                <a:latin typeface="Calibri" pitchFamily="34" charset="0"/>
                <a:ea typeface="華康儷中黑" pitchFamily="49" charset="-120"/>
                <a:cs typeface="ＭＳ Ｐゴシック" charset="0"/>
              </a:rPr>
              <a:t> </a:t>
            </a:r>
            <a:r>
              <a:rPr lang="zh-TW" altLang="en-US" sz="3600" b="1" dirty="0" smtClean="0">
                <a:latin typeface="Calibri" pitchFamily="34" charset="0"/>
                <a:ea typeface="華康儷中黑" pitchFamily="49" charset="-120"/>
                <a:cs typeface="ＭＳ Ｐゴシック" charset="0"/>
              </a:rPr>
              <a:t>眉妝組合</a:t>
            </a:r>
            <a:endParaRPr lang="es-ES_tradnl" sz="3600" b="1" dirty="0">
              <a:latin typeface="Calibri" pitchFamily="34" charset="0"/>
              <a:ea typeface="華康儷中黑" pitchFamily="49" charset="-120"/>
              <a:cs typeface="ＭＳ Ｐゴシック" charset="0"/>
            </a:endParaRPr>
          </a:p>
        </p:txBody>
      </p:sp>
      <p:sp>
        <p:nvSpPr>
          <p:cNvPr id="3" name="Rectangle 3"/>
          <p:cNvSpPr txBox="1">
            <a:spLocks/>
          </p:cNvSpPr>
          <p:nvPr/>
        </p:nvSpPr>
        <p:spPr>
          <a:xfrm>
            <a:off x="539750" y="2101338"/>
            <a:ext cx="5314950" cy="3974939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</a:pPr>
            <a:r>
              <a:rPr lang="zh-TW" altLang="en-US" sz="1900" b="1" i="1" u="sng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功效：</a:t>
            </a:r>
            <a:endParaRPr lang="en-US" sz="1900" b="1" i="1" u="sng" dirty="0">
              <a:solidFill>
                <a:srgbClr val="000000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pPr marL="177800" lvl="0" indent="-177800" algn="l">
              <a:lnSpc>
                <a:spcPct val="90000"/>
              </a:lnSpc>
              <a:buFont typeface="Arial"/>
              <a:buChar char="•"/>
            </a:pPr>
            <a:r>
              <a:rPr lang="zh-TW" altLang="en-US" sz="19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包含柔滑眉粉和眉蠟，讓你塑造理想眉妝，並增加眼眉光澤</a:t>
            </a:r>
          </a:p>
          <a:p>
            <a:pPr marL="177800" lvl="0" indent="-177800" algn="l">
              <a:lnSpc>
                <a:spcPct val="90000"/>
              </a:lnSpc>
              <a:buFont typeface="Arial"/>
              <a:buChar char="•"/>
            </a:pPr>
            <a:r>
              <a:rPr lang="zh-TW" altLang="en-US" sz="19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不費吹灰之力打造亮麗眉型</a:t>
            </a:r>
            <a:endParaRPr lang="en-US" altLang="en-US" sz="1900" dirty="0" smtClean="0">
              <a:solidFill>
                <a:srgbClr val="000000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pPr marL="177800" indent="-177800" algn="l">
              <a:lnSpc>
                <a:spcPct val="90000"/>
              </a:lnSpc>
              <a:buFont typeface="Arial"/>
              <a:buChar char="•"/>
            </a:pPr>
            <a:r>
              <a:rPr lang="zh-TW" altLang="en-US" sz="19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塑造出色、亮麗、動人的持久眉妝</a:t>
            </a:r>
          </a:p>
          <a:p>
            <a:pPr marL="177800" indent="-177800" algn="l">
              <a:lnSpc>
                <a:spcPct val="90000"/>
              </a:lnSpc>
              <a:buFont typeface="Arial"/>
              <a:buChar char="•"/>
            </a:pPr>
            <a:endParaRPr lang="en-US" sz="1900" dirty="0" smtClean="0">
              <a:solidFill>
                <a:srgbClr val="000000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pPr marL="177800" indent="-177800" algn="l">
              <a:lnSpc>
                <a:spcPct val="90000"/>
              </a:lnSpc>
            </a:pPr>
            <a:r>
              <a:rPr lang="zh-TW" altLang="en-US" sz="1900" b="1" i="1" u="sng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獨特之處：</a:t>
            </a:r>
            <a:r>
              <a:rPr lang="en-US" sz="1900" b="1" i="1" u="sng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 </a:t>
            </a:r>
            <a:endParaRPr lang="en-US" sz="1900" b="1" i="1" u="sng" dirty="0">
              <a:solidFill>
                <a:srgbClr val="000000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pPr algn="l">
              <a:lnSpc>
                <a:spcPct val="90000"/>
              </a:lnSpc>
            </a:pPr>
            <a:r>
              <a:rPr lang="zh-TW" altLang="en-US" sz="20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獨特配方包含眉蠟和兩款色調眉粉，讓你</a:t>
            </a:r>
            <a:endParaRPr lang="en-US" altLang="zh-TW" sz="2000" dirty="0" smtClean="0">
              <a:solidFill>
                <a:schemeClr val="tx1"/>
              </a:solidFill>
              <a:latin typeface="Calibri" pitchFamily="34" charset="0"/>
              <a:ea typeface="華康儷中黑" pitchFamily="49" charset="-120"/>
            </a:endParaRPr>
          </a:p>
          <a:p>
            <a:pPr algn="l">
              <a:lnSpc>
                <a:spcPct val="90000"/>
              </a:lnSpc>
            </a:pPr>
            <a:r>
              <a:rPr lang="zh-TW" altLang="en-US" sz="20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塑造眉型</a:t>
            </a:r>
            <a:endParaRPr lang="en-US" sz="1900" i="1" u="sng" dirty="0">
              <a:solidFill>
                <a:srgbClr val="000000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611188" y="6237288"/>
            <a:ext cx="76980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sz="2000" dirty="0" smtClean="0">
                <a:latin typeface="Calibri" pitchFamily="34" charset="0"/>
                <a:ea typeface="華康儷中黑" pitchFamily="49" charset="-120"/>
              </a:rPr>
              <a:t>SR</a:t>
            </a:r>
            <a:r>
              <a:rPr lang="fr-FR" sz="2000" dirty="0">
                <a:latin typeface="Calibri" pitchFamily="34" charset="0"/>
                <a:ea typeface="華康儷中黑" pitchFamily="49" charset="-120"/>
              </a:rPr>
              <a:t>: </a:t>
            </a:r>
            <a:r>
              <a:rPr lang="fr-FR" sz="2000" dirty="0" smtClean="0">
                <a:latin typeface="Calibri" pitchFamily="34" charset="0"/>
                <a:ea typeface="華康儷中黑" pitchFamily="49" charset="-120"/>
              </a:rPr>
              <a:t>$292.00</a:t>
            </a:r>
            <a:endParaRPr lang="fr-FR" sz="2000" dirty="0">
              <a:latin typeface="Calibri" pitchFamily="34" charset="0"/>
              <a:ea typeface="華康儷中黑" pitchFamily="49" charset="-120"/>
            </a:endParaRPr>
          </a:p>
        </p:txBody>
      </p:sp>
      <p:pic>
        <p:nvPicPr>
          <p:cNvPr id="5" name="Picture 6" descr="essential bro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712" y="3060760"/>
            <a:ext cx="3976688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65146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utterstock_6383806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56198" y="0"/>
            <a:ext cx="6531429" cy="6858000"/>
          </a:xfrm>
          <a:prstGeom prst="rect">
            <a:avLst/>
          </a:prstGeom>
        </p:spPr>
      </p:pic>
      <p:sp>
        <p:nvSpPr>
          <p:cNvPr id="6" name="Rectangle 4"/>
          <p:cNvSpPr txBox="1">
            <a:spLocks/>
          </p:cNvSpPr>
          <p:nvPr/>
        </p:nvSpPr>
        <p:spPr>
          <a:xfrm>
            <a:off x="173038" y="2609850"/>
            <a:ext cx="2743200" cy="1752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70000"/>
              </a:lnSpc>
            </a:pPr>
            <a:r>
              <a:rPr lang="zh-TW" altLang="en-US" sz="5000" b="1" cap="all" dirty="0" smtClean="0">
                <a:latin typeface="Calibri" pitchFamily="34" charset="0"/>
                <a:ea typeface="華康儷中黑" pitchFamily="49" charset="-120"/>
                <a:cs typeface="Century Gothic"/>
              </a:rPr>
              <a:t>面頰</a:t>
            </a:r>
            <a:endParaRPr lang="en-US" sz="5400" b="1" cap="all" dirty="0">
              <a:latin typeface="Calibri" pitchFamily="34" charset="0"/>
              <a:ea typeface="華康儷中黑" pitchFamily="49" charset="-120"/>
              <a:cs typeface="Century Gothic"/>
            </a:endParaRPr>
          </a:p>
        </p:txBody>
      </p:sp>
      <p:pic>
        <p:nvPicPr>
          <p:cNvPr id="7" name="Picture 6" descr="MotivesUBP_HeaderGraphi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3225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4812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>
          <a:xfrm>
            <a:off x="0" y="782125"/>
            <a:ext cx="9144000" cy="6561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prstClr val="black"/>
                </a:solidFill>
                <a:latin typeface="Calibri" pitchFamily="34" charset="0"/>
                <a:ea typeface="華康儷中黑" pitchFamily="49" charset="-120"/>
              </a:rPr>
              <a:t>MOTIVES®</a:t>
            </a:r>
            <a:r>
              <a:rPr lang="es-ES_tradnl" sz="3600" b="1" dirty="0" smtClean="0">
                <a:latin typeface="Calibri" pitchFamily="34" charset="0"/>
                <a:ea typeface="華康儷中黑" pitchFamily="49" charset="-120"/>
                <a:cs typeface="ＭＳ Ｐゴシック" charset="0"/>
              </a:rPr>
              <a:t> </a:t>
            </a:r>
            <a:r>
              <a:rPr lang="zh-TW" altLang="en-US" sz="3600" b="1" dirty="0" smtClean="0">
                <a:latin typeface="Calibri" pitchFamily="34" charset="0"/>
                <a:ea typeface="華康儷中黑" pitchFamily="49" charset="-120"/>
                <a:cs typeface="ＭＳ Ｐゴシック" charset="0"/>
              </a:rPr>
              <a:t>胭脂</a:t>
            </a:r>
            <a:endParaRPr lang="es-ES_tradnl" sz="3600" b="1" dirty="0">
              <a:latin typeface="Calibri" pitchFamily="34" charset="0"/>
              <a:ea typeface="華康儷中黑" pitchFamily="49" charset="-120"/>
              <a:cs typeface="ＭＳ Ｐゴシック" charset="0"/>
            </a:endParaRPr>
          </a:p>
        </p:txBody>
      </p:sp>
      <p:sp>
        <p:nvSpPr>
          <p:cNvPr id="3" name="Rectangle 3"/>
          <p:cNvSpPr txBox="1">
            <a:spLocks/>
          </p:cNvSpPr>
          <p:nvPr/>
        </p:nvSpPr>
        <p:spPr>
          <a:xfrm>
            <a:off x="539750" y="2101338"/>
            <a:ext cx="8604250" cy="3974939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</a:pPr>
            <a:r>
              <a:rPr lang="zh-TW" altLang="en-US" sz="1900" b="1" i="1" u="sng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功效：</a:t>
            </a:r>
            <a:endParaRPr lang="en-US" sz="1900" b="1" i="1" u="sng" dirty="0" smtClean="0">
              <a:solidFill>
                <a:schemeClr val="tx1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pPr marL="177800" lvl="0" indent="-177800" algn="l">
              <a:lnSpc>
                <a:spcPct val="90000"/>
              </a:lnSpc>
              <a:buFont typeface="Arial"/>
              <a:buChar char="•"/>
            </a:pPr>
            <a:r>
              <a:rPr lang="zh-TW" altLang="en-US" sz="20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色彩</a:t>
            </a:r>
            <a:r>
              <a:rPr lang="zh-TW" altLang="en-US" sz="19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易於混和</a:t>
            </a:r>
            <a:r>
              <a:rPr lang="zh-TW" altLang="en-US" sz="20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，可掃上多層</a:t>
            </a:r>
            <a:r>
              <a:rPr lang="en-US" sz="19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 </a:t>
            </a:r>
          </a:p>
          <a:p>
            <a:pPr marL="177800" lvl="0" indent="-177800" algn="l">
              <a:lnSpc>
                <a:spcPct val="90000"/>
              </a:lnSpc>
              <a:buFont typeface="Arial"/>
              <a:buChar char="•"/>
            </a:pPr>
            <a:r>
              <a:rPr lang="zh-TW" altLang="en-US" sz="20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滋潤肌膚而不會堵塞毛孔</a:t>
            </a:r>
            <a:endParaRPr lang="en-US" altLang="zh-TW" sz="1900" dirty="0" smtClean="0">
              <a:solidFill>
                <a:schemeClr val="tx1"/>
              </a:solidFill>
              <a:latin typeface="Calibri" pitchFamily="34" charset="0"/>
              <a:ea typeface="華康儷中黑" pitchFamily="49" charset="-120"/>
            </a:endParaRPr>
          </a:p>
          <a:p>
            <a:pPr marL="177800" lvl="0" indent="-177800" algn="l">
              <a:lnSpc>
                <a:spcPct val="90000"/>
              </a:lnSpc>
              <a:buFont typeface="Arial"/>
              <a:buChar char="•"/>
            </a:pPr>
            <a:r>
              <a:rPr lang="zh-TW" altLang="en-US" sz="20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創造自然、健康、富光澤的膚色，令肌膚看起來細緻無瑕、煥發光彩</a:t>
            </a:r>
          </a:p>
          <a:p>
            <a:pPr marL="177800" lvl="0" indent="-177800" algn="l">
              <a:lnSpc>
                <a:spcPct val="90000"/>
              </a:lnSpc>
              <a:buFont typeface="Arial"/>
              <a:buChar char="•"/>
            </a:pPr>
            <a:r>
              <a:rPr lang="zh-TW" altLang="en-US" sz="20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瞬間淡化面上的瑕疵及毛孔</a:t>
            </a:r>
            <a:r>
              <a:rPr lang="en-US" sz="19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 </a:t>
            </a:r>
          </a:p>
          <a:p>
            <a:pPr marL="177800" lvl="0" indent="-177800" algn="l">
              <a:lnSpc>
                <a:spcPct val="90000"/>
              </a:lnSpc>
              <a:buFont typeface="Arial"/>
              <a:buChar char="•"/>
            </a:pPr>
            <a:r>
              <a:rPr lang="zh-TW" altLang="en-US" sz="20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不含苯甲酸酯、香味及油份</a:t>
            </a:r>
            <a:r>
              <a:rPr lang="en-US" sz="19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 </a:t>
            </a:r>
          </a:p>
          <a:p>
            <a:pPr algn="l">
              <a:lnSpc>
                <a:spcPct val="90000"/>
              </a:lnSpc>
            </a:pPr>
            <a:endParaRPr lang="en-US" sz="1900" i="1" u="sng" dirty="0" smtClean="0">
              <a:solidFill>
                <a:srgbClr val="000000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pPr algn="l">
              <a:lnSpc>
                <a:spcPct val="90000"/>
              </a:lnSpc>
            </a:pPr>
            <a:r>
              <a:rPr lang="zh-TW" altLang="en-US" sz="1900" b="1" i="1" u="sng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獨特之處：</a:t>
            </a:r>
            <a:endParaRPr lang="en-US" sz="1900" i="1" u="sng" dirty="0" smtClean="0">
              <a:solidFill>
                <a:srgbClr val="000000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pPr algn="l">
              <a:lnSpc>
                <a:spcPct val="90000"/>
              </a:lnSpc>
            </a:pPr>
            <a:r>
              <a:rPr lang="zh-TW" altLang="en-US" sz="19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多種色調選擇，令肌膚煥發健康自然的完美光彩</a:t>
            </a:r>
            <a:endParaRPr lang="en-US" sz="1900" dirty="0" smtClean="0">
              <a:solidFill>
                <a:srgbClr val="000000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pPr algn="l">
              <a:lnSpc>
                <a:spcPct val="90000"/>
              </a:lnSpc>
            </a:pPr>
            <a:endParaRPr lang="en-US" sz="1900" i="1" u="sng" dirty="0">
              <a:solidFill>
                <a:srgbClr val="000000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pPr algn="l">
              <a:lnSpc>
                <a:spcPct val="90000"/>
              </a:lnSpc>
            </a:pPr>
            <a:endParaRPr lang="en-US" sz="1900" i="1" u="sng" dirty="0">
              <a:solidFill>
                <a:srgbClr val="000000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554038" y="6237288"/>
            <a:ext cx="76980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sz="2000" dirty="0" smtClean="0">
                <a:latin typeface="Calibri" pitchFamily="34" charset="0"/>
                <a:ea typeface="華康儷中黑" pitchFamily="49" charset="-120"/>
              </a:rPr>
              <a:t>SR: $145.00 | 8 </a:t>
            </a:r>
            <a:r>
              <a:rPr lang="zh-TW" altLang="en-US" sz="2000" dirty="0" smtClean="0">
                <a:latin typeface="Calibri" pitchFamily="34" charset="0"/>
                <a:ea typeface="華康儷中黑" pitchFamily="49" charset="-120"/>
              </a:rPr>
              <a:t>種色調</a:t>
            </a:r>
            <a:endParaRPr lang="fr-FR" sz="2000" dirty="0">
              <a:latin typeface="Calibri" pitchFamily="34" charset="0"/>
              <a:ea typeface="華康儷中黑" pitchFamily="49" charset="-120"/>
            </a:endParaRP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582" y="4864101"/>
            <a:ext cx="4784512" cy="2225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00258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>
          <a:xfrm>
            <a:off x="0" y="753550"/>
            <a:ext cx="91440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prstClr val="black"/>
                </a:solidFill>
                <a:latin typeface="+mn-lt"/>
                <a:ea typeface="華康儷中黑" pitchFamily="49" charset="-120"/>
              </a:rPr>
              <a:t>MOTIVES</a:t>
            </a:r>
            <a:r>
              <a:rPr lang="es-ES_tradnl" sz="3600" b="1" baseline="30000" dirty="0" smtClean="0">
                <a:ea typeface="華康儷中黑" pitchFamily="49" charset="-120"/>
                <a:cs typeface="ＭＳ Ｐゴシック" charset="0"/>
              </a:rPr>
              <a:t>®</a:t>
            </a:r>
            <a:r>
              <a:rPr lang="es-ES_tradnl" sz="3600" b="1" dirty="0" smtClean="0">
                <a:latin typeface="+mn-lt"/>
                <a:ea typeface="華康儷中黑" pitchFamily="49" charset="-120"/>
                <a:cs typeface="ＭＳ Ｐゴシック" charset="0"/>
              </a:rPr>
              <a:t> </a:t>
            </a:r>
            <a:r>
              <a:rPr lang="zh-TW" altLang="en-US" sz="3600" b="1" dirty="0" smtClean="0">
                <a:latin typeface="+mn-lt"/>
                <a:ea typeface="華康儷中黑" pitchFamily="49" charset="-120"/>
                <a:cs typeface="ＭＳ Ｐゴシック" charset="0"/>
              </a:rPr>
              <a:t>礦物胭脂</a:t>
            </a:r>
            <a:r>
              <a:rPr lang="es-ES_tradnl" sz="3600" b="1" dirty="0" smtClean="0">
                <a:latin typeface="+mn-lt"/>
                <a:ea typeface="華康儷中黑" pitchFamily="49" charset="-120"/>
                <a:cs typeface="ＭＳ Ｐゴシック" charset="0"/>
              </a:rPr>
              <a:t> </a:t>
            </a:r>
            <a:endParaRPr lang="es-ES_tradnl" sz="3600" b="1" dirty="0">
              <a:latin typeface="+mn-lt"/>
              <a:ea typeface="華康儷中黑" pitchFamily="49" charset="-120"/>
              <a:cs typeface="ＭＳ Ｐゴシック" charset="0"/>
            </a:endParaRPr>
          </a:p>
        </p:txBody>
      </p:sp>
      <p:sp>
        <p:nvSpPr>
          <p:cNvPr id="3" name="Rectangle 3"/>
          <p:cNvSpPr txBox="1">
            <a:spLocks/>
          </p:cNvSpPr>
          <p:nvPr/>
        </p:nvSpPr>
        <p:spPr>
          <a:xfrm>
            <a:off x="539750" y="2101339"/>
            <a:ext cx="5314950" cy="3889886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-177800" algn="l">
              <a:lnSpc>
                <a:spcPct val="90000"/>
              </a:lnSpc>
            </a:pPr>
            <a:r>
              <a:rPr lang="zh-TW" altLang="en-US" sz="1900" b="1" i="1" u="sng" dirty="0" smtClean="0">
                <a:solidFill>
                  <a:schemeClr val="tx1"/>
                </a:solidFill>
                <a:ea typeface="華康儷中黑" pitchFamily="49" charset="-120"/>
                <a:cs typeface="ＭＳ Ｐゴシック" charset="0"/>
              </a:rPr>
              <a:t>功效：</a:t>
            </a:r>
            <a:endParaRPr lang="en-US" sz="1900" b="1" i="1" u="sng" dirty="0" smtClean="0">
              <a:solidFill>
                <a:srgbClr val="000000"/>
              </a:solidFill>
              <a:ea typeface="華康儷中黑" pitchFamily="49" charset="-120"/>
              <a:cs typeface="ＭＳ Ｐゴシック" charset="0"/>
            </a:endParaRPr>
          </a:p>
          <a:p>
            <a:pPr marL="177800" indent="-177800" algn="l">
              <a:lnSpc>
                <a:spcPct val="90000"/>
              </a:lnSpc>
              <a:buFont typeface="Arial"/>
              <a:buChar char="•"/>
            </a:pPr>
            <a:r>
              <a:rPr lang="zh-TW" altLang="en-US" sz="1800" dirty="0" smtClean="0">
                <a:solidFill>
                  <a:schemeClr val="tx1"/>
                </a:solidFill>
                <a:ea typeface="華康儷中黑" pitchFamily="49" charset="-120"/>
              </a:rPr>
              <a:t>採用礦物配方，締造極緻透薄妝效</a:t>
            </a:r>
          </a:p>
          <a:p>
            <a:pPr marL="177800" indent="-177800" algn="l">
              <a:lnSpc>
                <a:spcPct val="90000"/>
              </a:lnSpc>
              <a:buFont typeface="Arial"/>
              <a:buChar char="•"/>
            </a:pPr>
            <a:r>
              <a:rPr lang="zh-TW" altLang="en-US" sz="1800" dirty="0" smtClean="0">
                <a:solidFill>
                  <a:schemeClr val="tx1"/>
                </a:solidFill>
                <a:ea typeface="華康儷中黑" pitchFamily="49" charset="-120"/>
              </a:rPr>
              <a:t>透薄顏料能反射光線，不易發現粗大毛孔及細紋</a:t>
            </a:r>
            <a:endParaRPr lang="en-US" altLang="zh-TW" sz="1800" dirty="0" smtClean="0">
              <a:solidFill>
                <a:schemeClr val="tx1"/>
              </a:solidFill>
              <a:ea typeface="華康儷中黑" pitchFamily="49" charset="-120"/>
            </a:endParaRPr>
          </a:p>
          <a:p>
            <a:pPr marL="177800" indent="-177800" algn="l">
              <a:lnSpc>
                <a:spcPct val="90000"/>
              </a:lnSpc>
              <a:buFont typeface="Arial"/>
              <a:buChar char="•"/>
            </a:pPr>
            <a:r>
              <a:rPr lang="zh-TW" altLang="en-US" sz="1800" dirty="0" smtClean="0">
                <a:solidFill>
                  <a:schemeClr val="tx1"/>
                </a:solidFill>
                <a:ea typeface="華康儷中黑" pitchFamily="49" charset="-120"/>
              </a:rPr>
              <a:t>質地透薄，打造自然泛紅雙頰</a:t>
            </a:r>
            <a:endParaRPr lang="en-US" altLang="zh-TW" sz="1800" dirty="0" smtClean="0">
              <a:solidFill>
                <a:schemeClr val="tx1"/>
              </a:solidFill>
              <a:ea typeface="華康儷中黑" pitchFamily="49" charset="-120"/>
            </a:endParaRPr>
          </a:p>
          <a:p>
            <a:pPr marL="177800" indent="-177800" algn="l">
              <a:lnSpc>
                <a:spcPct val="90000"/>
              </a:lnSpc>
              <a:buFont typeface="Arial"/>
              <a:buChar char="•"/>
            </a:pPr>
            <a:r>
              <a:rPr lang="zh-TW" altLang="en-US" sz="1800" dirty="0" smtClean="0">
                <a:solidFill>
                  <a:schemeClr val="tx1"/>
                </a:solidFill>
                <a:ea typeface="華康儷中黑" pitchFamily="49" charset="-120"/>
              </a:rPr>
              <a:t>可塗上多層加強雙頰妝效</a:t>
            </a:r>
            <a:endParaRPr lang="en-US" altLang="zh-TW" sz="1800" dirty="0" smtClean="0">
              <a:solidFill>
                <a:schemeClr val="tx1"/>
              </a:solidFill>
              <a:ea typeface="華康儷中黑" pitchFamily="49" charset="-120"/>
            </a:endParaRPr>
          </a:p>
          <a:p>
            <a:pPr marL="177800" indent="-177800" algn="l">
              <a:lnSpc>
                <a:spcPct val="90000"/>
              </a:lnSpc>
              <a:buFont typeface="Arial"/>
              <a:buChar char="•"/>
            </a:pPr>
            <a:r>
              <a:rPr lang="zh-TW" altLang="en-US" sz="1800" dirty="0" smtClean="0">
                <a:solidFill>
                  <a:schemeClr val="tx1"/>
                </a:solidFill>
                <a:ea typeface="華康儷中黑" pitchFamily="49" charset="-120"/>
              </a:rPr>
              <a:t>質地細緻柔滑，令肌膚外表更平滑</a:t>
            </a:r>
            <a:endParaRPr lang="en-US" altLang="zh-TW" sz="1800" dirty="0" smtClean="0">
              <a:solidFill>
                <a:schemeClr val="tx1"/>
              </a:solidFill>
              <a:ea typeface="華康儷中黑" pitchFamily="49" charset="-120"/>
            </a:endParaRPr>
          </a:p>
          <a:p>
            <a:pPr marL="177800" indent="-177800" algn="l">
              <a:lnSpc>
                <a:spcPct val="90000"/>
              </a:lnSpc>
              <a:buFont typeface="Arial"/>
              <a:buChar char="•"/>
            </a:pPr>
            <a:r>
              <a:rPr lang="zh-TW" altLang="en-US" sz="1800" dirty="0" smtClean="0">
                <a:solidFill>
                  <a:schemeClr val="tx1"/>
                </a:solidFill>
                <a:ea typeface="華康儷中黑" pitchFamily="49" charset="-120"/>
              </a:rPr>
              <a:t>加入抗氧化物，能保護及滋潤肌膚</a:t>
            </a:r>
            <a:endParaRPr lang="en-US" altLang="zh-TW" sz="1800" dirty="0" smtClean="0">
              <a:solidFill>
                <a:schemeClr val="tx1"/>
              </a:solidFill>
              <a:ea typeface="華康儷中黑" pitchFamily="49" charset="-120"/>
            </a:endParaRPr>
          </a:p>
          <a:p>
            <a:pPr marL="177800" indent="-177800" algn="l">
              <a:lnSpc>
                <a:spcPct val="90000"/>
              </a:lnSpc>
              <a:buFont typeface="Arial"/>
              <a:buChar char="•"/>
            </a:pPr>
            <a:r>
              <a:rPr lang="zh-TW" altLang="en-US" sz="1800" dirty="0" smtClean="0">
                <a:solidFill>
                  <a:schemeClr val="tx1"/>
                </a:solidFill>
                <a:ea typeface="華康儷中黑" pitchFamily="49" charset="-120"/>
              </a:rPr>
              <a:t>不含苯甲酸酯及滑石粉</a:t>
            </a:r>
            <a:endParaRPr lang="en-US" altLang="en-US" sz="1800" dirty="0" smtClean="0">
              <a:solidFill>
                <a:schemeClr val="tx1"/>
              </a:solidFill>
              <a:ea typeface="華康儷中黑" pitchFamily="49" charset="-120"/>
            </a:endParaRPr>
          </a:p>
          <a:p>
            <a:pPr marL="177800" indent="-177800" algn="l">
              <a:lnSpc>
                <a:spcPct val="90000"/>
              </a:lnSpc>
              <a:buFont typeface="Arial"/>
              <a:buChar char="•"/>
            </a:pPr>
            <a:endParaRPr lang="en-US" sz="1900" i="1" u="sng" dirty="0" smtClean="0">
              <a:solidFill>
                <a:srgbClr val="000000"/>
              </a:solidFill>
              <a:ea typeface="華康儷中黑" pitchFamily="49" charset="-120"/>
              <a:cs typeface="ＭＳ Ｐゴシック" charset="0"/>
            </a:endParaRPr>
          </a:p>
          <a:p>
            <a:pPr algn="l">
              <a:lnSpc>
                <a:spcPct val="90000"/>
              </a:lnSpc>
            </a:pPr>
            <a:r>
              <a:rPr lang="zh-TW" altLang="en-US" sz="1900" b="1" i="1" u="sng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獨特之處：</a:t>
            </a:r>
            <a:endParaRPr lang="en-US" sz="1900" i="1" u="sng" dirty="0" smtClean="0">
              <a:solidFill>
                <a:srgbClr val="000000"/>
              </a:solidFill>
              <a:ea typeface="華康儷中黑" pitchFamily="49" charset="-120"/>
              <a:cs typeface="ＭＳ Ｐゴシック" charset="0"/>
            </a:endParaRPr>
          </a:p>
          <a:p>
            <a:pPr lvl="0" algn="l">
              <a:lnSpc>
                <a:spcPct val="90000"/>
              </a:lnSpc>
            </a:pPr>
            <a:r>
              <a:rPr lang="zh-TW" altLang="en-US" sz="1800" dirty="0" smtClean="0">
                <a:solidFill>
                  <a:schemeClr val="tx1"/>
                </a:solidFill>
                <a:ea typeface="華康儷中黑" pitchFamily="49" charset="-120"/>
              </a:rPr>
              <a:t>只需輕輕一掃，讓你淡雅亮麗的日妝轉換為魅惑迷人的夜妝。質感輕盈，而且可順滑掃上，讓你輕易塑造極緻透薄的無瑕妝容，令面頰散發白裡透紅的自然氣息。</a:t>
            </a:r>
            <a:endParaRPr lang="en-US" altLang="en-US" sz="1800" dirty="0" smtClean="0">
              <a:solidFill>
                <a:schemeClr val="tx1"/>
              </a:solidFill>
              <a:ea typeface="華康儷中黑" pitchFamily="49" charset="-120"/>
            </a:endParaRPr>
          </a:p>
          <a:p>
            <a:pPr algn="l">
              <a:lnSpc>
                <a:spcPct val="90000"/>
              </a:lnSpc>
            </a:pPr>
            <a:endParaRPr lang="en-US" sz="1900" dirty="0">
              <a:solidFill>
                <a:srgbClr val="000000"/>
              </a:solidFill>
              <a:ea typeface="華康儷中黑" pitchFamily="49" charset="-120"/>
              <a:cs typeface="ＭＳ Ｐゴシック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611188" y="6237288"/>
            <a:ext cx="76980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sz="2000" dirty="0" smtClean="0">
                <a:ea typeface="華康儷中黑" pitchFamily="49" charset="-120"/>
              </a:rPr>
              <a:t>SR: $139.00  | 2 </a:t>
            </a:r>
            <a:r>
              <a:rPr lang="zh-TW" altLang="en-US" sz="2000" dirty="0" smtClean="0">
                <a:ea typeface="華康儷中黑" pitchFamily="49" charset="-120"/>
              </a:rPr>
              <a:t>種色調</a:t>
            </a:r>
            <a:endParaRPr lang="fr-FR" sz="2000" dirty="0">
              <a:ea typeface="華康儷中黑" pitchFamily="49" charset="-120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1981200"/>
            <a:ext cx="2917869" cy="2658856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3886200"/>
            <a:ext cx="3505200" cy="3129192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9" name="Picture 8" descr="New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05800" y="1524000"/>
            <a:ext cx="688849" cy="688849"/>
          </a:xfrm>
          <a:prstGeom prst="rect">
            <a:avLst/>
          </a:prstGeom>
        </p:spPr>
      </p:pic>
      <p:pic>
        <p:nvPicPr>
          <p:cNvPr id="11" name="Picture 10" descr="New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455151" y="3429000"/>
            <a:ext cx="688849" cy="68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8224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>
          <a:xfrm>
            <a:off x="10400" y="973749"/>
            <a:ext cx="9144000" cy="10135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471966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lvl="0" algn="ctr"/>
            <a:r>
              <a:rPr lang="en-US" sz="3600" dirty="0" smtClean="0">
                <a:solidFill>
                  <a:prstClr val="black"/>
                </a:solidFill>
                <a:latin typeface="Calibri" pitchFamily="34" charset="0"/>
                <a:ea typeface="華康儷中黑" pitchFamily="49" charset="-120"/>
              </a:rPr>
              <a:t>MOTIVES®</a:t>
            </a:r>
            <a:r>
              <a:rPr lang="en-US" sz="3600" cap="all" dirty="0" smtClean="0">
                <a:solidFill>
                  <a:sysClr val="windowText" lastClr="000000"/>
                </a:solidFill>
                <a:latin typeface="Calibri" pitchFamily="34" charset="0"/>
                <a:ea typeface="華康儷中黑" pitchFamily="49" charset="-120"/>
              </a:rPr>
              <a:t> </a:t>
            </a:r>
            <a:r>
              <a:rPr lang="en-US" sz="3600" cap="all" dirty="0">
                <a:solidFill>
                  <a:sysClr val="windowText" lastClr="000000"/>
                </a:solidFill>
                <a:latin typeface="Calibri" pitchFamily="34" charset="0"/>
                <a:ea typeface="華康儷中黑" pitchFamily="49" charset="-120"/>
              </a:rPr>
              <a:t>BY LOREN RIDINGER</a:t>
            </a:r>
            <a:endParaRPr kumimoji="0" lang="en-US" sz="3600" b="1" i="0" u="none" strike="noStrike" kern="1200" cap="all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5" name="Rectangle 3"/>
          <p:cNvSpPr txBox="1">
            <a:spLocks/>
          </p:cNvSpPr>
          <p:nvPr/>
        </p:nvSpPr>
        <p:spPr>
          <a:xfrm>
            <a:off x="244247" y="2112516"/>
            <a:ext cx="5071613" cy="433114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1pPr>
            <a:lvl2pPr marL="574675" indent="-1778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6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2pPr>
            <a:lvl3pPr marL="915988" indent="-61913" algn="l" defTabSz="568325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3pPr>
            <a:lvl4pPr marL="1428750" indent="-16827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4pPr>
            <a:lvl5pPr marL="1831975" indent="-122238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zh-TW" altLang="en-US" sz="2400" b="1" dirty="0" smtClean="0">
                <a:solidFill>
                  <a:sysClr val="windowText" lastClr="000000"/>
                </a:solidFill>
                <a:latin typeface="Calibri" pitchFamily="34" charset="0"/>
                <a:ea typeface="華康儷中黑" pitchFamily="49" charset="-120"/>
                <a:cs typeface="MS PGothic" charset="0"/>
              </a:rPr>
              <a:t>我們將化妝品專櫃帶到你家裡</a:t>
            </a:r>
            <a:r>
              <a:rPr lang="en-US" sz="2400" b="1" dirty="0" smtClean="0">
                <a:solidFill>
                  <a:sysClr val="windowText" lastClr="000000"/>
                </a:solidFill>
                <a:latin typeface="Calibri" pitchFamily="34" charset="0"/>
                <a:ea typeface="華康儷中黑" pitchFamily="49" charset="-120"/>
                <a:cs typeface="MS PGothic" charset="0"/>
              </a:rPr>
              <a:t>!</a:t>
            </a:r>
            <a:endParaRPr lang="en-US" sz="2400" dirty="0">
              <a:solidFill>
                <a:sysClr val="windowText" lastClr="000000"/>
              </a:solidFill>
              <a:latin typeface="Calibri" pitchFamily="34" charset="0"/>
              <a:ea typeface="華康儷中黑" pitchFamily="49" charset="-120"/>
              <a:cs typeface="MS PGothic" charset="0"/>
            </a:endParaRPr>
          </a:p>
          <a:p>
            <a:pPr lvl="0">
              <a:defRPr/>
            </a:pPr>
            <a:endParaRPr lang="en-US" altLang="zh-TW" sz="2400" dirty="0" smtClean="0">
              <a:solidFill>
                <a:sysClr val="windowText" lastClr="000000"/>
              </a:solidFill>
              <a:latin typeface="Calibri" pitchFamily="34" charset="0"/>
              <a:ea typeface="華康儷中黑" pitchFamily="49" charset="-120"/>
              <a:cs typeface="MS PGothic" charset="0"/>
            </a:endParaRPr>
          </a:p>
          <a:p>
            <a:pPr lvl="0">
              <a:defRPr/>
            </a:pPr>
            <a:r>
              <a:rPr lang="zh-TW" altLang="en-US" sz="2400" dirty="0" smtClean="0">
                <a:solidFill>
                  <a:sysClr val="windowText" lastClr="000000"/>
                </a:solidFill>
                <a:latin typeface="Calibri" pitchFamily="34" charset="0"/>
                <a:ea typeface="華康儷中黑" pitchFamily="49" charset="-120"/>
                <a:cs typeface="MS PGothic" charset="0"/>
              </a:rPr>
              <a:t>適合所有不同年齡、膚色及膚質使用</a:t>
            </a:r>
            <a:r>
              <a:rPr lang="en-US" sz="2400" dirty="0" smtClean="0">
                <a:solidFill>
                  <a:sysClr val="windowText" lastClr="000000"/>
                </a:solidFill>
                <a:latin typeface="Calibri" pitchFamily="34" charset="0"/>
                <a:ea typeface="華康儷中黑" pitchFamily="49" charset="-120"/>
                <a:cs typeface="MS PGothic" charset="0"/>
              </a:rPr>
              <a:t> </a:t>
            </a:r>
            <a:endParaRPr lang="en-US" sz="2400" dirty="0">
              <a:solidFill>
                <a:sysClr val="windowText" lastClr="000000"/>
              </a:solidFill>
              <a:latin typeface="Calibri" pitchFamily="34" charset="0"/>
              <a:ea typeface="華康儷中黑" pitchFamily="49" charset="-120"/>
              <a:cs typeface="MS PGothic" charset="0"/>
            </a:endParaRPr>
          </a:p>
          <a:p>
            <a:pPr lvl="0">
              <a:defRPr/>
            </a:pPr>
            <a:r>
              <a:rPr lang="zh-TW" altLang="en-US" sz="2400" dirty="0" smtClean="0">
                <a:solidFill>
                  <a:sysClr val="windowText" lastClr="000000"/>
                </a:solidFill>
                <a:latin typeface="Calibri" pitchFamily="34" charset="0"/>
                <a:ea typeface="華康儷中黑" pitchFamily="49" charset="-120"/>
                <a:cs typeface="MS PGothic" charset="0"/>
              </a:rPr>
              <a:t>完美的配方，使用方法簡單</a:t>
            </a:r>
            <a:endParaRPr lang="en-US" altLang="zh-TW" sz="2400" dirty="0" smtClean="0">
              <a:solidFill>
                <a:sysClr val="windowText" lastClr="000000"/>
              </a:solidFill>
              <a:latin typeface="Calibri" pitchFamily="34" charset="0"/>
              <a:ea typeface="華康儷中黑" pitchFamily="49" charset="-120"/>
              <a:cs typeface="MS PGothic" charset="0"/>
            </a:endParaRPr>
          </a:p>
          <a:p>
            <a:pPr>
              <a:spcBef>
                <a:spcPct val="10000"/>
              </a:spcBef>
            </a:pPr>
            <a:r>
              <a:rPr lang="zh-TW" altLang="en-US" sz="2400" dirty="0" smtClean="0">
                <a:solidFill>
                  <a:sysClr val="windowText" lastClr="000000"/>
                </a:solidFill>
                <a:latin typeface="Calibri" pitchFamily="34" charset="0"/>
                <a:ea typeface="華康儷中黑" pitchFamily="49" charset="-120"/>
                <a:cs typeface="MS PGothic" charset="0"/>
              </a:rPr>
              <a:t>粉狀產品特製成噴霧式微粒，能打造柔滑無瑕的妝容</a:t>
            </a:r>
            <a:endParaRPr lang="en-US" altLang="zh-TW" sz="2400" dirty="0" smtClean="0">
              <a:solidFill>
                <a:sysClr val="windowText" lastClr="000000"/>
              </a:solidFill>
              <a:latin typeface="Calibri" pitchFamily="34" charset="0"/>
              <a:ea typeface="華康儷中黑" pitchFamily="49" charset="-120"/>
              <a:cs typeface="MS PGothic" charset="0"/>
            </a:endParaRPr>
          </a:p>
          <a:p>
            <a:pPr lvl="0">
              <a:defRPr/>
            </a:pPr>
            <a:r>
              <a:rPr lang="zh-TW" altLang="en-US" sz="2400" dirty="0" smtClean="0">
                <a:solidFill>
                  <a:sysClr val="windowText" lastClr="000000"/>
                </a:solidFill>
                <a:latin typeface="Calibri" pitchFamily="34" charset="0"/>
                <a:ea typeface="華康儷中黑" pitchFamily="49" charset="-120"/>
                <a:cs typeface="MS PGothic" charset="0"/>
              </a:rPr>
              <a:t>化妝品顯色度高，可供拍攝和時裝展使用</a:t>
            </a:r>
            <a:endParaRPr lang="en-US" sz="2400" dirty="0" smtClean="0">
              <a:solidFill>
                <a:sysClr val="windowText" lastClr="000000"/>
              </a:solidFill>
              <a:latin typeface="Calibri" pitchFamily="34" charset="0"/>
              <a:ea typeface="華康儷中黑" pitchFamily="49" charset="-120"/>
              <a:cs typeface="MS PGothic" charset="0"/>
            </a:endParaRP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938" y="2730211"/>
            <a:ext cx="4456112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57880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>
          <a:xfrm>
            <a:off x="0" y="753550"/>
            <a:ext cx="91440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prstClr val="black"/>
                </a:solidFill>
                <a:latin typeface="Calibri" pitchFamily="34" charset="0"/>
                <a:ea typeface="華康儷中黑" pitchFamily="49" charset="-120"/>
              </a:rPr>
              <a:t>MOTIVES®</a:t>
            </a:r>
            <a:r>
              <a:rPr lang="es-ES_tradnl" sz="3600" b="1" dirty="0" smtClean="0">
                <a:latin typeface="Calibri" pitchFamily="34" charset="0"/>
                <a:ea typeface="華康儷中黑" pitchFamily="49" charset="-120"/>
                <a:cs typeface="ＭＳ Ｐゴシック" charset="0"/>
              </a:rPr>
              <a:t> </a:t>
            </a:r>
            <a:r>
              <a:rPr lang="es-ES_tradnl" sz="3600" b="1" dirty="0">
                <a:latin typeface="Calibri" pitchFamily="34" charset="0"/>
                <a:ea typeface="華康儷中黑" pitchFamily="49" charset="-120"/>
                <a:cs typeface="ＭＳ Ｐゴシック" charset="0"/>
              </a:rPr>
              <a:t>FOR LA LA</a:t>
            </a:r>
            <a:br>
              <a:rPr lang="es-ES_tradnl" sz="3600" b="1" dirty="0">
                <a:latin typeface="Calibri" pitchFamily="34" charset="0"/>
                <a:ea typeface="華康儷中黑" pitchFamily="49" charset="-120"/>
                <a:cs typeface="ＭＳ Ｐゴシック" charset="0"/>
              </a:rPr>
            </a:br>
            <a:r>
              <a:rPr lang="zh-TW" altLang="en-US" sz="3600" b="1" dirty="0" smtClean="0">
                <a:latin typeface="Calibri" pitchFamily="34" charset="0"/>
                <a:ea typeface="華康儷中黑" pitchFamily="49" charset="-120"/>
                <a:cs typeface="ＭＳ Ｐゴシック" charset="0"/>
              </a:rPr>
              <a:t>礦物胭脂</a:t>
            </a:r>
            <a:r>
              <a:rPr lang="es-ES_tradnl" sz="3600" b="1" dirty="0" smtClean="0">
                <a:latin typeface="Calibri" pitchFamily="34" charset="0"/>
                <a:ea typeface="華康儷中黑" pitchFamily="49" charset="-120"/>
                <a:cs typeface="ＭＳ Ｐゴシック" charset="0"/>
              </a:rPr>
              <a:t> </a:t>
            </a:r>
            <a:endParaRPr lang="es-ES_tradnl" sz="3600" b="1" dirty="0">
              <a:latin typeface="Calibri" pitchFamily="34" charset="0"/>
              <a:ea typeface="華康儷中黑" pitchFamily="49" charset="-120"/>
              <a:cs typeface="ＭＳ Ｐゴシック" charset="0"/>
            </a:endParaRPr>
          </a:p>
        </p:txBody>
      </p:sp>
      <p:sp>
        <p:nvSpPr>
          <p:cNvPr id="3" name="Rectangle 3"/>
          <p:cNvSpPr txBox="1">
            <a:spLocks/>
          </p:cNvSpPr>
          <p:nvPr/>
        </p:nvSpPr>
        <p:spPr>
          <a:xfrm>
            <a:off x="539750" y="2101339"/>
            <a:ext cx="5314950" cy="3889886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-177800" algn="l">
              <a:lnSpc>
                <a:spcPct val="90000"/>
              </a:lnSpc>
            </a:pPr>
            <a:r>
              <a:rPr lang="zh-TW" altLang="en-US" sz="1900" b="1" i="1" u="sng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功效：</a:t>
            </a:r>
            <a:endParaRPr lang="en-US" sz="1900" b="1" i="1" u="sng" dirty="0" smtClean="0">
              <a:solidFill>
                <a:srgbClr val="000000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pPr marL="177800" indent="-177800" algn="l">
              <a:lnSpc>
                <a:spcPct val="90000"/>
              </a:lnSpc>
              <a:buFont typeface="Arial"/>
              <a:buChar char="•"/>
            </a:pPr>
            <a:r>
              <a:rPr lang="zh-TW" altLang="en-US" sz="20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折射光線，可淡化瑕疵，並備有閃亮和啞光色系</a:t>
            </a:r>
          </a:p>
          <a:p>
            <a:pPr marL="177800" indent="-177800" algn="l">
              <a:lnSpc>
                <a:spcPct val="90000"/>
              </a:lnSpc>
              <a:buFont typeface="Arial"/>
              <a:buChar char="•"/>
            </a:pPr>
            <a:r>
              <a:rPr lang="zh-TW" altLang="en-US" sz="20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塗上透薄一層，並暈開塑造多層次的妝效</a:t>
            </a:r>
            <a:endParaRPr lang="en-US" sz="1900" dirty="0" smtClean="0">
              <a:solidFill>
                <a:schemeClr val="tx1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pPr marL="177800" indent="-177800" algn="l">
              <a:lnSpc>
                <a:spcPct val="90000"/>
              </a:lnSpc>
              <a:buFont typeface="Arial"/>
              <a:buChar char="•"/>
            </a:pPr>
            <a:endParaRPr lang="en-US" sz="1900" i="1" u="sng" dirty="0" smtClean="0">
              <a:solidFill>
                <a:srgbClr val="000000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pPr algn="l">
              <a:lnSpc>
                <a:spcPct val="90000"/>
              </a:lnSpc>
            </a:pPr>
            <a:r>
              <a:rPr lang="zh-TW" altLang="en-US" sz="1900" b="1" i="1" u="sng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獨特之處：</a:t>
            </a:r>
            <a:endParaRPr lang="en-US" sz="1900" i="1" u="sng" dirty="0" smtClean="0">
              <a:solidFill>
                <a:srgbClr val="000000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pPr lvl="0" algn="l">
              <a:lnSpc>
                <a:spcPct val="90000"/>
              </a:lnSpc>
            </a:pPr>
            <a:r>
              <a:rPr lang="zh-TW" altLang="en-US" sz="19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採用礦物配方，滋潤肌膚而不會堵塞毛孔，令肌膚散發健康自然光彩</a:t>
            </a:r>
            <a:endParaRPr lang="en-US" altLang="en-US" sz="1900" dirty="0" smtClean="0">
              <a:solidFill>
                <a:srgbClr val="000000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pPr algn="l">
              <a:lnSpc>
                <a:spcPct val="90000"/>
              </a:lnSpc>
            </a:pPr>
            <a:endParaRPr lang="en-US" sz="1900" dirty="0">
              <a:solidFill>
                <a:srgbClr val="000000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611188" y="6237288"/>
            <a:ext cx="76980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sz="2000" dirty="0" smtClean="0">
                <a:latin typeface="Calibri" pitchFamily="34" charset="0"/>
                <a:ea typeface="華康儷中黑" pitchFamily="49" charset="-120"/>
              </a:rPr>
              <a:t>SR: $170.00  | 2 </a:t>
            </a:r>
            <a:r>
              <a:rPr lang="zh-TW" altLang="en-US" sz="2000" dirty="0" smtClean="0">
                <a:latin typeface="Calibri" pitchFamily="34" charset="0"/>
                <a:ea typeface="華康儷中黑" pitchFamily="49" charset="-120"/>
              </a:rPr>
              <a:t>種色調</a:t>
            </a:r>
            <a:endParaRPr lang="fr-FR" sz="2000" dirty="0">
              <a:latin typeface="Calibri" pitchFamily="34" charset="0"/>
              <a:ea typeface="華康儷中黑" pitchFamily="49" charset="-120"/>
            </a:endParaRPr>
          </a:p>
        </p:txBody>
      </p:sp>
      <p:pic>
        <p:nvPicPr>
          <p:cNvPr id="7" name="Picture 8" descr="DSC_2274-1-1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3079">
            <a:off x="6071202" y="2378531"/>
            <a:ext cx="2904287" cy="4032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68224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utterstock_77261530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732" t="25317" r="10034" b="-2640"/>
          <a:stretch>
            <a:fillRect/>
          </a:stretch>
        </p:blipFill>
        <p:spPr>
          <a:xfrm>
            <a:off x="2238375" y="247650"/>
            <a:ext cx="7620000" cy="6848475"/>
          </a:xfrm>
          <a:prstGeom prst="rect">
            <a:avLst/>
          </a:prstGeom>
        </p:spPr>
      </p:pic>
      <p:sp>
        <p:nvSpPr>
          <p:cNvPr id="6" name="Rectangle 4"/>
          <p:cNvSpPr txBox="1">
            <a:spLocks/>
          </p:cNvSpPr>
          <p:nvPr/>
        </p:nvSpPr>
        <p:spPr>
          <a:xfrm>
            <a:off x="125413" y="2857500"/>
            <a:ext cx="2743200" cy="1752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70000"/>
              </a:lnSpc>
            </a:pPr>
            <a:r>
              <a:rPr lang="zh-TW" altLang="en-US" sz="5400" b="1" cap="all" dirty="0" smtClean="0">
                <a:latin typeface="華康儷中黑" pitchFamily="49" charset="-120"/>
                <a:ea typeface="華康儷中黑" pitchFamily="49" charset="-120"/>
                <a:cs typeface="Century Gothic"/>
              </a:rPr>
              <a:t>唇妝</a:t>
            </a:r>
            <a:endParaRPr lang="en-US" sz="5400" b="1" cap="all" dirty="0">
              <a:latin typeface="華康儷中黑" pitchFamily="49" charset="-120"/>
              <a:ea typeface="華康儷中黑" pitchFamily="49" charset="-120"/>
              <a:cs typeface="Century Gothic"/>
            </a:endParaRPr>
          </a:p>
        </p:txBody>
      </p:sp>
      <p:pic>
        <p:nvPicPr>
          <p:cNvPr id="7" name="Picture 6" descr="MotivesUBP_HeaderGraphi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3225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3846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>
          <a:xfrm>
            <a:off x="0" y="914400"/>
            <a:ext cx="91440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prstClr val="black"/>
                </a:solidFill>
                <a:latin typeface="+mn-lt"/>
                <a:ea typeface="華康儷中黑" pitchFamily="49" charset="-120"/>
              </a:rPr>
              <a:t>MOTIVES</a:t>
            </a:r>
            <a:r>
              <a:rPr lang="es-ES_tradnl" sz="3600" b="1" baseline="30000" dirty="0" smtClean="0">
                <a:ea typeface="華康儷中黑" pitchFamily="49" charset="-120"/>
                <a:cs typeface="ＭＳ Ｐゴシック" charset="0"/>
              </a:rPr>
              <a:t>®</a:t>
            </a:r>
            <a:r>
              <a:rPr lang="zh-TW" altLang="en-US" sz="3600" b="1" dirty="0" smtClean="0">
                <a:latin typeface="+mn-lt"/>
                <a:ea typeface="華康儷中黑" pitchFamily="49" charset="-120"/>
                <a:cs typeface="ＭＳ Ｐゴシック" charset="0"/>
              </a:rPr>
              <a:t>專業美甲修容組合</a:t>
            </a:r>
            <a:endParaRPr lang="es-ES_tradnl" altLang="en-US" sz="3600" b="1" dirty="0">
              <a:latin typeface="+mn-lt"/>
              <a:ea typeface="華康儷中黑" pitchFamily="49" charset="-120"/>
              <a:cs typeface="ＭＳ Ｐゴシック" charset="0"/>
            </a:endParaRPr>
          </a:p>
        </p:txBody>
      </p:sp>
      <p:sp>
        <p:nvSpPr>
          <p:cNvPr id="3" name="Rectangle 3"/>
          <p:cNvSpPr txBox="1">
            <a:spLocks/>
          </p:cNvSpPr>
          <p:nvPr/>
        </p:nvSpPr>
        <p:spPr>
          <a:xfrm>
            <a:off x="381000" y="2057400"/>
            <a:ext cx="4498975" cy="3835400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l">
              <a:lnSpc>
                <a:spcPct val="90000"/>
              </a:lnSpc>
            </a:pPr>
            <a:r>
              <a:rPr lang="zh-TW" altLang="en-US" sz="1900" b="1" i="1" u="sng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功效：</a:t>
            </a:r>
            <a:r>
              <a:rPr lang="en-US" sz="1900" b="1" i="1" u="sng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 </a:t>
            </a:r>
          </a:p>
          <a:p>
            <a:pPr marL="228600" indent="-228600" algn="l">
              <a:lnSpc>
                <a:spcPct val="90000"/>
              </a:lnSpc>
              <a:buFont typeface="Arial"/>
              <a:buChar char="•"/>
            </a:pPr>
            <a:r>
              <a:rPr lang="en-US" altLang="en-US" sz="1900" dirty="0" err="1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提升</a:t>
            </a:r>
            <a:r>
              <a:rPr lang="zh-TW" altLang="en-US" sz="1900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雙唇豐盈度達</a:t>
            </a:r>
            <a:r>
              <a:rPr lang="en-US" altLang="en-US" sz="1900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40%</a:t>
            </a:r>
            <a:endParaRPr lang="en-US" altLang="zh-TW" sz="1900" dirty="0" smtClean="0">
              <a:solidFill>
                <a:srgbClr val="000000"/>
              </a:solidFill>
              <a:ea typeface="華康儷中黑" pitchFamily="49" charset="-120"/>
              <a:cs typeface="ＭＳ Ｐゴシック" charset="0"/>
            </a:endParaRPr>
          </a:p>
          <a:p>
            <a:pPr marL="228600" indent="-228600" algn="l">
              <a:lnSpc>
                <a:spcPct val="90000"/>
              </a:lnSpc>
              <a:buFont typeface="Arial"/>
              <a:buChar char="•"/>
            </a:pPr>
            <a:r>
              <a:rPr lang="zh-TW" altLang="en-US" sz="1900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有助令雙唇外表更豐潤柔滑</a:t>
            </a:r>
            <a:endParaRPr lang="en-US" altLang="zh-TW" sz="1900" dirty="0" smtClean="0">
              <a:solidFill>
                <a:srgbClr val="000000"/>
              </a:solidFill>
              <a:ea typeface="華康儷中黑" pitchFamily="49" charset="-120"/>
              <a:cs typeface="ＭＳ Ｐゴシック" charset="0"/>
            </a:endParaRPr>
          </a:p>
          <a:p>
            <a:pPr marL="228600" indent="-228600" algn="l">
              <a:lnSpc>
                <a:spcPct val="90000"/>
              </a:lnSpc>
              <a:buFont typeface="Arial"/>
              <a:buChar char="•"/>
            </a:pPr>
            <a:r>
              <a:rPr lang="zh-TW" altLang="en-US" sz="1900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有助增強雙唇輪廓</a:t>
            </a:r>
            <a:endParaRPr lang="en-US" altLang="zh-TW" sz="1900" dirty="0" smtClean="0">
              <a:solidFill>
                <a:srgbClr val="000000"/>
              </a:solidFill>
              <a:ea typeface="華康儷中黑" pitchFamily="49" charset="-120"/>
              <a:cs typeface="ＭＳ Ｐゴシック" charset="0"/>
            </a:endParaRPr>
          </a:p>
          <a:p>
            <a:pPr marL="228600" indent="-228600" algn="l">
              <a:lnSpc>
                <a:spcPct val="90000"/>
              </a:lnSpc>
              <a:buFont typeface="Arial"/>
              <a:buChar char="•"/>
            </a:pPr>
            <a:r>
              <a:rPr lang="zh-TW" altLang="en-US" sz="1900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有助減淡唇部周圍的細紋</a:t>
            </a:r>
            <a:endParaRPr lang="en-US" altLang="zh-TW" sz="1900" dirty="0" smtClean="0">
              <a:solidFill>
                <a:srgbClr val="000000"/>
              </a:solidFill>
              <a:ea typeface="華康儷中黑" pitchFamily="49" charset="-120"/>
              <a:cs typeface="ＭＳ Ｐゴシック" charset="0"/>
            </a:endParaRPr>
          </a:p>
          <a:p>
            <a:pPr marL="228600" indent="-228600" algn="l">
              <a:lnSpc>
                <a:spcPct val="90000"/>
              </a:lnSpc>
              <a:buFont typeface="Arial"/>
              <a:buChar char="•"/>
            </a:pPr>
            <a:r>
              <a:rPr lang="zh-TW" altLang="en-US" sz="1900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令雙唇外表更加健康</a:t>
            </a:r>
            <a:endParaRPr lang="en-US" altLang="zh-TW" sz="1900" dirty="0" smtClean="0">
              <a:solidFill>
                <a:srgbClr val="000000"/>
              </a:solidFill>
              <a:ea typeface="華康儷中黑" pitchFamily="49" charset="-120"/>
              <a:cs typeface="ＭＳ Ｐゴシック" charset="0"/>
            </a:endParaRPr>
          </a:p>
          <a:p>
            <a:pPr marL="228600" indent="-228600" algn="l">
              <a:lnSpc>
                <a:spcPct val="90000"/>
              </a:lnSpc>
              <a:buFont typeface="Arial"/>
              <a:buChar char="•"/>
            </a:pPr>
            <a:r>
              <a:rPr lang="zh-TW" altLang="en-US" sz="1900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有助減淡及預防皺紋</a:t>
            </a:r>
            <a:endParaRPr lang="en-US" altLang="zh-TW" sz="1900" dirty="0" smtClean="0">
              <a:solidFill>
                <a:srgbClr val="000000"/>
              </a:solidFill>
              <a:ea typeface="華康儷中黑" pitchFamily="49" charset="-120"/>
              <a:cs typeface="ＭＳ Ｐゴシック" charset="0"/>
            </a:endParaRPr>
          </a:p>
          <a:p>
            <a:pPr marL="228600" indent="-228600" algn="l">
              <a:lnSpc>
                <a:spcPct val="90000"/>
              </a:lnSpc>
            </a:pPr>
            <a:endParaRPr lang="en-US" sz="1900" dirty="0" smtClean="0">
              <a:solidFill>
                <a:srgbClr val="000000"/>
              </a:solidFill>
              <a:ea typeface="華康儷中黑" pitchFamily="49" charset="-120"/>
              <a:cs typeface="ＭＳ Ｐゴシック" charset="0"/>
            </a:endParaRPr>
          </a:p>
          <a:p>
            <a:pPr marL="228600" indent="-228600" algn="l">
              <a:lnSpc>
                <a:spcPct val="90000"/>
              </a:lnSpc>
            </a:pPr>
            <a:r>
              <a:rPr lang="zh-TW" altLang="en-US" sz="1900" b="1" i="1" u="sng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獨特之處：</a:t>
            </a:r>
            <a:r>
              <a:rPr lang="en-US" sz="1900" b="1" i="1" u="sng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 </a:t>
            </a:r>
          </a:p>
          <a:p>
            <a:pPr algn="l">
              <a:lnSpc>
                <a:spcPct val="90000"/>
              </a:lnSpc>
            </a:pPr>
            <a:r>
              <a:rPr lang="zh-TW" altLang="en-US" sz="1900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只需</a:t>
            </a:r>
            <a:r>
              <a:rPr lang="en-US" altLang="en-US" sz="1900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29</a:t>
            </a:r>
            <a:r>
              <a:rPr lang="zh-TW" altLang="en-US" sz="1900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日，擁有更性感的雙唇。明顯令雙唇更平滑豐盈，同時減淡唇部細紋及皺紋</a:t>
            </a:r>
            <a:endParaRPr lang="en-US" altLang="en-US" sz="1900" dirty="0" smtClean="0">
              <a:solidFill>
                <a:srgbClr val="000000"/>
              </a:solidFill>
              <a:ea typeface="華康儷中黑" pitchFamily="49" charset="-120"/>
              <a:cs typeface="ＭＳ Ｐゴシック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609600" y="6324600"/>
            <a:ext cx="769805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sz="2000" dirty="0" smtClean="0">
                <a:ea typeface="華康儷中黑" pitchFamily="49" charset="-120"/>
              </a:rPr>
              <a:t>SR</a:t>
            </a:r>
            <a:r>
              <a:rPr lang="fr-FR" sz="2000" dirty="0">
                <a:ea typeface="華康儷中黑" pitchFamily="49" charset="-120"/>
              </a:rPr>
              <a:t>: </a:t>
            </a:r>
            <a:r>
              <a:rPr lang="fr-FR" sz="2000" dirty="0" smtClean="0">
                <a:ea typeface="華康儷中黑" pitchFamily="49" charset="-120"/>
              </a:rPr>
              <a:t>$255.00</a:t>
            </a:r>
          </a:p>
          <a:p>
            <a:endParaRPr lang="fr-FR" sz="2000" dirty="0">
              <a:ea typeface="華康儷中黑" pitchFamily="49" charset="-12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029200" y="2590800"/>
            <a:ext cx="3692256" cy="3692256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63500"/>
          </a:effectLst>
        </p:spPr>
      </p:pic>
      <p:pic>
        <p:nvPicPr>
          <p:cNvPr id="9" name="Picture 8" descr="New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67600" y="1981200"/>
            <a:ext cx="1146049" cy="114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46810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>
          <a:xfrm>
            <a:off x="0" y="772600"/>
            <a:ext cx="91440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prstClr val="black"/>
                </a:solidFill>
                <a:latin typeface="Calibri" pitchFamily="34" charset="0"/>
                <a:ea typeface="華康儷中黑" pitchFamily="49" charset="-120"/>
              </a:rPr>
              <a:t>MOTIVES®</a:t>
            </a:r>
            <a:r>
              <a:rPr lang="es-ES_tradnl" sz="3600" b="1" dirty="0" smtClean="0">
                <a:latin typeface="Calibri" pitchFamily="34" charset="0"/>
                <a:ea typeface="華康儷中黑" pitchFamily="49" charset="-120"/>
                <a:cs typeface="ＭＳ Ｐゴシック" charset="0"/>
              </a:rPr>
              <a:t> </a:t>
            </a:r>
            <a:r>
              <a:rPr lang="zh-TW" altLang="en-US" sz="3600" b="1" dirty="0" smtClean="0">
                <a:latin typeface="Calibri" pitchFamily="34" charset="0"/>
                <a:ea typeface="華康儷中黑" pitchFamily="49" charset="-120"/>
                <a:cs typeface="ＭＳ Ｐゴシック" charset="0"/>
              </a:rPr>
              <a:t>持久色澤唇線筆</a:t>
            </a:r>
            <a:endParaRPr lang="es-ES_tradnl" sz="3600" b="1" dirty="0">
              <a:latin typeface="Calibri" pitchFamily="34" charset="0"/>
              <a:ea typeface="華康儷中黑" pitchFamily="49" charset="-120"/>
              <a:cs typeface="ＭＳ Ｐゴシック" charset="0"/>
            </a:endParaRPr>
          </a:p>
        </p:txBody>
      </p:sp>
      <p:sp>
        <p:nvSpPr>
          <p:cNvPr id="3" name="Rectangle 3"/>
          <p:cNvSpPr txBox="1">
            <a:spLocks/>
          </p:cNvSpPr>
          <p:nvPr/>
        </p:nvSpPr>
        <p:spPr>
          <a:xfrm>
            <a:off x="539750" y="2101338"/>
            <a:ext cx="5314950" cy="3974939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</a:pPr>
            <a:r>
              <a:rPr lang="zh-TW" altLang="en-US" sz="1900" b="1" i="1" u="sng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功效：</a:t>
            </a:r>
            <a:endParaRPr lang="en-US" sz="1900" b="1" i="1" u="sng" dirty="0">
              <a:solidFill>
                <a:srgbClr val="000000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pPr marL="177800" indent="-177800" algn="l">
              <a:lnSpc>
                <a:spcPct val="90000"/>
              </a:lnSpc>
              <a:buFont typeface="Arial"/>
              <a:buChar char="•"/>
            </a:pPr>
            <a:r>
              <a:rPr lang="zh-TW" altLang="en-US" sz="19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輕易描繪出色唇型</a:t>
            </a:r>
            <a:r>
              <a:rPr lang="en-US" altLang="en-US" sz="19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 </a:t>
            </a:r>
            <a:endParaRPr lang="en-US" altLang="en-US" sz="1900" dirty="0">
              <a:solidFill>
                <a:srgbClr val="000000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pPr marL="177800" indent="-177800" algn="l">
              <a:lnSpc>
                <a:spcPct val="90000"/>
              </a:lnSpc>
              <a:buFont typeface="Arial"/>
              <a:buChar char="•"/>
            </a:pPr>
            <a:r>
              <a:rPr lang="zh-TW" altLang="en-US" sz="19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配方細緻柔滑</a:t>
            </a:r>
            <a:r>
              <a:rPr lang="en-US" altLang="en-US" sz="19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 </a:t>
            </a:r>
            <a:endParaRPr lang="en-US" altLang="en-US" sz="1900" dirty="0">
              <a:solidFill>
                <a:srgbClr val="000000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pPr marL="177800" indent="-177800" algn="l">
              <a:lnSpc>
                <a:spcPct val="90000"/>
              </a:lnSpc>
              <a:buFont typeface="Arial"/>
              <a:buChar char="•"/>
            </a:pPr>
            <a:r>
              <a:rPr lang="zh-TW" altLang="en-US" sz="19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持久力佳</a:t>
            </a:r>
            <a:r>
              <a:rPr lang="en-US" altLang="en-US" sz="19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 </a:t>
            </a:r>
          </a:p>
          <a:p>
            <a:pPr marL="177800" indent="-177800" algn="l">
              <a:lnSpc>
                <a:spcPct val="90000"/>
              </a:lnSpc>
              <a:buFont typeface="Arial"/>
              <a:buChar char="•"/>
            </a:pPr>
            <a:r>
              <a:rPr lang="zh-TW" altLang="en-US" sz="19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添加抗氧化物</a:t>
            </a:r>
            <a:endParaRPr lang="en-US" altLang="en-US" sz="1900" dirty="0">
              <a:solidFill>
                <a:srgbClr val="000000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pPr marL="177800" indent="-177800" algn="l">
              <a:lnSpc>
                <a:spcPct val="90000"/>
              </a:lnSpc>
              <a:buFont typeface="Arial"/>
              <a:buChar char="•"/>
            </a:pPr>
            <a:r>
              <a:rPr lang="zh-TW" altLang="en-US" sz="19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不會造成粉刺，低過敏</a:t>
            </a:r>
            <a:endParaRPr lang="en-US" altLang="en-US" sz="1900" dirty="0" smtClean="0">
              <a:solidFill>
                <a:srgbClr val="000000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pPr marL="177800" indent="-177800" algn="l">
              <a:lnSpc>
                <a:spcPct val="90000"/>
              </a:lnSpc>
            </a:pPr>
            <a:endParaRPr lang="en-US" sz="1900" dirty="0" smtClean="0">
              <a:solidFill>
                <a:srgbClr val="000000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pPr marL="177800" indent="-177800" algn="l">
              <a:lnSpc>
                <a:spcPct val="90000"/>
              </a:lnSpc>
            </a:pPr>
            <a:r>
              <a:rPr lang="zh-TW" altLang="en-US" sz="1900" b="1" i="1" u="sng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獨特之處：</a:t>
            </a:r>
            <a:endParaRPr lang="en-US" sz="1900" b="1" i="1" u="sng" dirty="0">
              <a:solidFill>
                <a:srgbClr val="000000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pPr algn="l">
              <a:lnSpc>
                <a:spcPct val="90000"/>
              </a:lnSpc>
            </a:pPr>
            <a:r>
              <a:rPr lang="zh-TW" altLang="en-US" sz="19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配方持久柔滑，讓你輕易描繪出色唇型</a:t>
            </a:r>
            <a:r>
              <a:rPr lang="en-US" sz="19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/>
            </a:r>
            <a:br>
              <a:rPr lang="en-US" sz="19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</a:br>
            <a:endParaRPr lang="en-US" sz="1900" i="1" u="sng" dirty="0">
              <a:solidFill>
                <a:srgbClr val="000000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611188" y="6237288"/>
            <a:ext cx="76980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sz="2000" dirty="0" smtClean="0">
                <a:latin typeface="Calibri" pitchFamily="34" charset="0"/>
                <a:ea typeface="華康儷中黑" pitchFamily="49" charset="-120"/>
              </a:rPr>
              <a:t>SR</a:t>
            </a:r>
            <a:r>
              <a:rPr lang="fr-FR" sz="2000" dirty="0">
                <a:latin typeface="Calibri" pitchFamily="34" charset="0"/>
                <a:ea typeface="華康儷中黑" pitchFamily="49" charset="-120"/>
              </a:rPr>
              <a:t>: </a:t>
            </a:r>
            <a:r>
              <a:rPr lang="fr-FR" sz="2000" dirty="0" smtClean="0">
                <a:latin typeface="Calibri" pitchFamily="34" charset="0"/>
                <a:ea typeface="華康儷中黑" pitchFamily="49" charset="-120"/>
              </a:rPr>
              <a:t>$153.00  | 6 </a:t>
            </a:r>
            <a:r>
              <a:rPr lang="zh-TW" altLang="en-US" sz="2000" dirty="0" smtClean="0">
                <a:latin typeface="Calibri" pitchFamily="34" charset="0"/>
                <a:ea typeface="華康儷中黑" pitchFamily="49" charset="-120"/>
              </a:rPr>
              <a:t>種色調</a:t>
            </a:r>
            <a:endParaRPr lang="fr-FR" sz="2000" dirty="0">
              <a:latin typeface="Calibri" pitchFamily="34" charset="0"/>
              <a:ea typeface="華康儷中黑" pitchFamily="49" charset="-120"/>
            </a:endParaRP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97106">
            <a:off x="4370389" y="1760539"/>
            <a:ext cx="5703887" cy="524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86917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>
          <a:xfrm>
            <a:off x="0" y="1086925"/>
            <a:ext cx="9144000" cy="60852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prstClr val="black"/>
                </a:solidFill>
                <a:latin typeface="Calibri" pitchFamily="34" charset="0"/>
                <a:ea typeface="華康儷中黑" pitchFamily="49" charset="-120"/>
              </a:rPr>
              <a:t>MOTIVES®</a:t>
            </a:r>
            <a:r>
              <a:rPr lang="es-ES_tradnl" sz="3600" b="1" dirty="0" smtClean="0">
                <a:latin typeface="Calibri" pitchFamily="34" charset="0"/>
                <a:ea typeface="華康儷中黑" pitchFamily="49" charset="-120"/>
                <a:cs typeface="ＭＳ Ｐゴシック" charset="0"/>
              </a:rPr>
              <a:t> </a:t>
            </a:r>
            <a:r>
              <a:rPr lang="zh-TW" altLang="en-US" sz="3600" b="1" dirty="0" smtClean="0">
                <a:latin typeface="Calibri" pitchFamily="34" charset="0"/>
                <a:ea typeface="華康儷中黑" pitchFamily="49" charset="-120"/>
                <a:cs typeface="ＭＳ Ｐゴシック" charset="0"/>
              </a:rPr>
              <a:t>極緻滋潤唇膏</a:t>
            </a:r>
            <a:endParaRPr lang="es-ES_tradnl" sz="3600" b="1" dirty="0">
              <a:latin typeface="Calibri" pitchFamily="34" charset="0"/>
              <a:ea typeface="華康儷中黑" pitchFamily="49" charset="-120"/>
              <a:cs typeface="ＭＳ Ｐゴシック" charset="0"/>
            </a:endParaRPr>
          </a:p>
        </p:txBody>
      </p:sp>
      <p:sp>
        <p:nvSpPr>
          <p:cNvPr id="3" name="Rectangle 3"/>
          <p:cNvSpPr txBox="1">
            <a:spLocks/>
          </p:cNvSpPr>
          <p:nvPr/>
        </p:nvSpPr>
        <p:spPr>
          <a:xfrm>
            <a:off x="539750" y="2101338"/>
            <a:ext cx="5165725" cy="3974939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</a:pPr>
            <a:r>
              <a:rPr lang="zh-TW" altLang="en-US" sz="1900" b="1" i="1" u="sng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功效：</a:t>
            </a:r>
            <a:endParaRPr lang="en-US" sz="1900" b="1" i="1" u="sng" dirty="0">
              <a:solidFill>
                <a:srgbClr val="000000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pPr marL="177800" lvl="0" indent="-177800" algn="l">
              <a:lnSpc>
                <a:spcPct val="90000"/>
              </a:lnSpc>
              <a:buFont typeface="Arial" pitchFamily="34" charset="0"/>
              <a:buChar char="•"/>
            </a:pPr>
            <a:r>
              <a:rPr lang="zh-TW" altLang="en-US" sz="19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為櫻唇增添華麗、均勻的色彩</a:t>
            </a:r>
            <a:endParaRPr lang="en-US" altLang="en-US" sz="1900" dirty="0" smtClean="0">
              <a:solidFill>
                <a:srgbClr val="000000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pPr marL="177800" lvl="0" indent="-177800" algn="l">
              <a:lnSpc>
                <a:spcPct val="90000"/>
              </a:lnSpc>
              <a:buFont typeface="Arial" pitchFamily="34" charset="0"/>
              <a:buChar char="•"/>
            </a:pPr>
            <a:r>
              <a:rPr lang="zh-TW" altLang="en-US" sz="19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蘊含豐富礦物質及維他命，提升色澤和持久度</a:t>
            </a:r>
            <a:endParaRPr lang="en-US" altLang="zh-TW" sz="1900" dirty="0" smtClean="0">
              <a:solidFill>
                <a:srgbClr val="000000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pPr marL="177800" lvl="0" indent="-177800" algn="l">
              <a:lnSpc>
                <a:spcPct val="90000"/>
              </a:lnSpc>
              <a:buFont typeface="Arial" pitchFamily="34" charset="0"/>
              <a:buChar char="•"/>
            </a:pPr>
            <a:r>
              <a:rPr lang="zh-TW" altLang="en-US" sz="19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塗上後雙唇綻放水潤亮彩</a:t>
            </a:r>
          </a:p>
          <a:p>
            <a:pPr marL="177800" lvl="0" indent="-177800" algn="l">
              <a:lnSpc>
                <a:spcPct val="90000"/>
              </a:lnSpc>
              <a:buFont typeface="Arial" pitchFamily="34" charset="0"/>
              <a:buChar char="•"/>
            </a:pPr>
            <a:r>
              <a:rPr lang="zh-CN" altLang="en-US" sz="19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不含苯甲酸酯</a:t>
            </a:r>
          </a:p>
          <a:p>
            <a:pPr marL="177800" indent="-177800" algn="l">
              <a:lnSpc>
                <a:spcPct val="90000"/>
              </a:lnSpc>
              <a:buFont typeface="Arial"/>
              <a:buChar char="•"/>
            </a:pPr>
            <a:endParaRPr lang="en-US" sz="1900" dirty="0" smtClean="0">
              <a:solidFill>
                <a:srgbClr val="000000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pPr marL="177800" indent="-177800" algn="l">
              <a:lnSpc>
                <a:spcPct val="90000"/>
              </a:lnSpc>
            </a:pPr>
            <a:r>
              <a:rPr lang="zh-TW" altLang="en-US" sz="1900" b="1" i="1" u="sng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獨特之處：</a:t>
            </a:r>
            <a:endParaRPr lang="en-US" sz="1900" b="1" i="1" u="sng" dirty="0" smtClean="0">
              <a:solidFill>
                <a:srgbClr val="000000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pPr algn="l">
              <a:lnSpc>
                <a:spcPct val="90000"/>
              </a:lnSpc>
            </a:pPr>
            <a:r>
              <a:rPr lang="zh-TW" altLang="en-US" sz="19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補濕配方，可呵護櫻唇，更為其添上動人色彩</a:t>
            </a:r>
            <a:endParaRPr lang="en-US" altLang="zh-TW" sz="1900" dirty="0" smtClean="0">
              <a:solidFill>
                <a:srgbClr val="000000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pPr algn="l">
              <a:lnSpc>
                <a:spcPct val="90000"/>
              </a:lnSpc>
            </a:pPr>
            <a:endParaRPr lang="en-US" sz="1900" i="1" u="sng" dirty="0" smtClean="0">
              <a:solidFill>
                <a:srgbClr val="000000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pPr algn="l">
              <a:lnSpc>
                <a:spcPct val="90000"/>
              </a:lnSpc>
            </a:pPr>
            <a:endParaRPr lang="en-US" sz="1900" i="1" u="sng" dirty="0">
              <a:solidFill>
                <a:srgbClr val="000000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611188" y="6237288"/>
            <a:ext cx="76980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sz="2000" dirty="0" smtClean="0">
                <a:latin typeface="Calibri" pitchFamily="34" charset="0"/>
                <a:ea typeface="華康儷中黑" pitchFamily="49" charset="-120"/>
              </a:rPr>
              <a:t>SR</a:t>
            </a:r>
            <a:r>
              <a:rPr lang="fr-FR" sz="2000" dirty="0">
                <a:latin typeface="Calibri" pitchFamily="34" charset="0"/>
                <a:ea typeface="華康儷中黑" pitchFamily="49" charset="-120"/>
              </a:rPr>
              <a:t>: </a:t>
            </a:r>
            <a:r>
              <a:rPr lang="fr-FR" sz="2000" dirty="0" smtClean="0">
                <a:latin typeface="Calibri" pitchFamily="34" charset="0"/>
                <a:ea typeface="華康儷中黑" pitchFamily="49" charset="-120"/>
              </a:rPr>
              <a:t>$153.00 | 24 </a:t>
            </a:r>
            <a:r>
              <a:rPr lang="zh-TW" altLang="en-US" sz="2000" dirty="0" smtClean="0">
                <a:latin typeface="Calibri" pitchFamily="34" charset="0"/>
                <a:ea typeface="華康儷中黑" pitchFamily="49" charset="-120"/>
              </a:rPr>
              <a:t>種色調</a:t>
            </a:r>
            <a:endParaRPr lang="fr-FR" sz="2000" dirty="0">
              <a:latin typeface="Calibri" pitchFamily="34" charset="0"/>
              <a:ea typeface="華康儷中黑" pitchFamily="49" charset="-120"/>
            </a:endParaRPr>
          </a:p>
        </p:txBody>
      </p:sp>
      <p:pic>
        <p:nvPicPr>
          <p:cNvPr id="7" name="Picture 6" descr="DSC_2922-1-8worki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1145" y="2181220"/>
            <a:ext cx="3566160" cy="35661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8630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>
          <a:xfrm>
            <a:off x="0" y="848800"/>
            <a:ext cx="91440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prstClr val="black"/>
                </a:solidFill>
                <a:latin typeface="+mn-lt"/>
                <a:ea typeface="華康儷中黑" pitchFamily="49" charset="-120"/>
              </a:rPr>
              <a:t>MOTIVES</a:t>
            </a:r>
            <a:r>
              <a:rPr lang="es-ES_tradnl" sz="3600" b="1" baseline="30000" dirty="0" smtClean="0">
                <a:ea typeface="華康儷中黑" pitchFamily="49" charset="-120"/>
                <a:cs typeface="ＭＳ Ｐゴシック" charset="0"/>
              </a:rPr>
              <a:t>®</a:t>
            </a:r>
            <a:r>
              <a:rPr lang="es-ES_tradnl" sz="3600" b="1" dirty="0" smtClean="0">
                <a:latin typeface="+mn-lt"/>
                <a:ea typeface="華康儷中黑" pitchFamily="49" charset="-120"/>
                <a:cs typeface="ＭＳ Ｐゴシック" charset="0"/>
              </a:rPr>
              <a:t> </a:t>
            </a:r>
            <a:r>
              <a:rPr lang="zh-TW" altLang="en-US" sz="3600" b="1" dirty="0" smtClean="0">
                <a:latin typeface="+mn-lt"/>
                <a:ea typeface="華康儷中黑" pitchFamily="49" charset="-120"/>
                <a:cs typeface="ＭＳ Ｐゴシック" charset="0"/>
              </a:rPr>
              <a:t>礦物唇膏</a:t>
            </a:r>
            <a:endParaRPr lang="es-ES_tradnl" sz="3600" b="1" dirty="0">
              <a:latin typeface="+mn-lt"/>
              <a:ea typeface="華康儷中黑" pitchFamily="49" charset="-120"/>
              <a:cs typeface="ＭＳ Ｐゴシック" charset="0"/>
            </a:endParaRPr>
          </a:p>
        </p:txBody>
      </p:sp>
      <p:sp>
        <p:nvSpPr>
          <p:cNvPr id="3" name="Rectangle 3"/>
          <p:cNvSpPr txBox="1">
            <a:spLocks/>
          </p:cNvSpPr>
          <p:nvPr/>
        </p:nvSpPr>
        <p:spPr>
          <a:xfrm>
            <a:off x="539749" y="2101339"/>
            <a:ext cx="4767719" cy="3991776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-177800" algn="l">
              <a:lnSpc>
                <a:spcPct val="90000"/>
              </a:lnSpc>
            </a:pPr>
            <a:r>
              <a:rPr lang="zh-TW" altLang="en-US" sz="1900" b="1" i="1" u="sng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功效：</a:t>
            </a:r>
            <a:r>
              <a:rPr lang="en-US" sz="1900" b="1" i="1" u="sng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 </a:t>
            </a:r>
          </a:p>
          <a:p>
            <a:pPr marL="177800" indent="-177800" algn="l">
              <a:lnSpc>
                <a:spcPct val="90000"/>
              </a:lnSpc>
              <a:buFont typeface="Arial"/>
              <a:buChar char="•"/>
            </a:pPr>
            <a:r>
              <a:rPr lang="zh-TW" altLang="en-US" sz="1900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持久迷人色調</a:t>
            </a:r>
            <a:endParaRPr lang="en-US" altLang="en-US" sz="1900" dirty="0">
              <a:solidFill>
                <a:srgbClr val="000000"/>
              </a:solidFill>
              <a:ea typeface="華康儷中黑" pitchFamily="49" charset="-120"/>
              <a:cs typeface="ＭＳ Ｐゴシック" charset="0"/>
            </a:endParaRPr>
          </a:p>
          <a:p>
            <a:pPr marL="177800" indent="-177800" algn="l">
              <a:lnSpc>
                <a:spcPct val="90000"/>
              </a:lnSpc>
              <a:buFont typeface="Arial"/>
              <a:buChar char="•"/>
            </a:pPr>
            <a:r>
              <a:rPr lang="zh-TW" altLang="en-US" sz="1900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礦物配方令唇膏質感幼滑，讓你打造透薄唇妝，亦可塗上多層締造不同深淺效果</a:t>
            </a:r>
            <a:endParaRPr lang="en-US" altLang="zh-TW" sz="1900" dirty="0" smtClean="0">
              <a:solidFill>
                <a:srgbClr val="000000"/>
              </a:solidFill>
              <a:ea typeface="華康儷中黑" pitchFamily="49" charset="-120"/>
              <a:cs typeface="ＭＳ Ｐゴシック" charset="0"/>
            </a:endParaRPr>
          </a:p>
          <a:p>
            <a:pPr marL="177800" indent="-177800" algn="l">
              <a:lnSpc>
                <a:spcPct val="90000"/>
              </a:lnSpc>
              <a:buFont typeface="Arial"/>
              <a:buChar char="•"/>
            </a:pPr>
            <a:r>
              <a:rPr lang="zh-TW" altLang="en-US" sz="1900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加入抗氧化物，能保護及滋潤雙唇</a:t>
            </a:r>
            <a:endParaRPr lang="en-US" altLang="zh-TW" sz="1900" dirty="0" smtClean="0">
              <a:solidFill>
                <a:srgbClr val="000000"/>
              </a:solidFill>
              <a:ea typeface="華康儷中黑" pitchFamily="49" charset="-120"/>
              <a:cs typeface="ＭＳ Ｐゴシック" charset="0"/>
            </a:endParaRPr>
          </a:p>
          <a:p>
            <a:pPr marL="177800" indent="-177800" algn="l">
              <a:lnSpc>
                <a:spcPct val="90000"/>
              </a:lnSpc>
              <a:buFont typeface="Arial"/>
              <a:buChar char="•"/>
            </a:pPr>
            <a:endParaRPr lang="en-US" altLang="en-US" sz="1900" dirty="0" smtClean="0">
              <a:solidFill>
                <a:srgbClr val="000000"/>
              </a:solidFill>
              <a:ea typeface="華康儷中黑" pitchFamily="49" charset="-120"/>
              <a:cs typeface="ＭＳ Ｐゴシック" charset="0"/>
            </a:endParaRPr>
          </a:p>
          <a:p>
            <a:pPr marL="177800" indent="-177800" algn="l">
              <a:lnSpc>
                <a:spcPct val="90000"/>
              </a:lnSpc>
            </a:pPr>
            <a:r>
              <a:rPr lang="zh-TW" altLang="en-US" sz="1900" b="1" i="1" u="sng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獨特之處：</a:t>
            </a:r>
            <a:endParaRPr lang="en-US" sz="1900" b="1" i="1" u="sng" dirty="0">
              <a:solidFill>
                <a:srgbClr val="000000"/>
              </a:solidFill>
              <a:ea typeface="華康儷中黑" pitchFamily="49" charset="-120"/>
              <a:cs typeface="ＭＳ Ｐゴシック" charset="0"/>
            </a:endParaRPr>
          </a:p>
          <a:p>
            <a:pPr algn="l">
              <a:lnSpc>
                <a:spcPct val="90000"/>
              </a:lnSpc>
            </a:pPr>
            <a:r>
              <a:rPr lang="zh-TW" altLang="en-US" sz="1900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為雙唇提供長效滋潤；質感細緻柔滑，並具修護功效，令雙唇回復柔軟、年輕，同時為雙唇增添持久色澤。讓你不論晝夜都保持動人妝容。</a:t>
            </a:r>
            <a:endParaRPr lang="en-US" altLang="en-US" sz="1900" dirty="0" smtClean="0">
              <a:solidFill>
                <a:srgbClr val="000000"/>
              </a:solidFill>
              <a:ea typeface="華康儷中黑" pitchFamily="49" charset="-120"/>
              <a:cs typeface="ＭＳ Ｐゴシック" charset="0"/>
            </a:endParaRPr>
          </a:p>
          <a:p>
            <a:pPr algn="l">
              <a:lnSpc>
                <a:spcPct val="90000"/>
              </a:lnSpc>
            </a:pPr>
            <a:endParaRPr lang="en-US" sz="1900" dirty="0" smtClean="0">
              <a:solidFill>
                <a:srgbClr val="000000"/>
              </a:solidFill>
              <a:ea typeface="華康儷中黑" pitchFamily="49" charset="-120"/>
              <a:cs typeface="ＭＳ Ｐゴシック" charset="0"/>
            </a:endParaRPr>
          </a:p>
          <a:p>
            <a:pPr algn="l">
              <a:lnSpc>
                <a:spcPct val="90000"/>
              </a:lnSpc>
            </a:pPr>
            <a:endParaRPr lang="en-US" sz="1900" dirty="0">
              <a:solidFill>
                <a:srgbClr val="000000"/>
              </a:solidFill>
              <a:ea typeface="華康儷中黑" pitchFamily="49" charset="-120"/>
              <a:cs typeface="ＭＳ Ｐゴシック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611188" y="6237288"/>
            <a:ext cx="76980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sz="2000" dirty="0" smtClean="0">
                <a:ea typeface="華康儷中黑" pitchFamily="49" charset="-120"/>
              </a:rPr>
              <a:t>SR</a:t>
            </a:r>
            <a:r>
              <a:rPr lang="fr-FR" sz="2000" dirty="0">
                <a:ea typeface="華康儷中黑" pitchFamily="49" charset="-120"/>
              </a:rPr>
              <a:t>: </a:t>
            </a:r>
            <a:r>
              <a:rPr lang="fr-FR" sz="2000" dirty="0" smtClean="0">
                <a:ea typeface="華康儷中黑" pitchFamily="49" charset="-120"/>
              </a:rPr>
              <a:t>$1</a:t>
            </a:r>
            <a:r>
              <a:rPr lang="en-US" sz="2000" dirty="0" smtClean="0">
                <a:ea typeface="華康儷中黑" pitchFamily="49" charset="-120"/>
              </a:rPr>
              <a:t>55</a:t>
            </a:r>
            <a:r>
              <a:rPr lang="fr-FR" sz="2000" dirty="0" smtClean="0">
                <a:ea typeface="華康儷中黑" pitchFamily="49" charset="-120"/>
              </a:rPr>
              <a:t>.00 | 3 </a:t>
            </a:r>
            <a:r>
              <a:rPr lang="zh-TW" altLang="en-US" sz="2000" dirty="0" smtClean="0">
                <a:ea typeface="華康儷中黑" pitchFamily="49" charset="-120"/>
              </a:rPr>
              <a:t>種色調</a:t>
            </a:r>
            <a:endParaRPr lang="fr-FR" sz="2000" dirty="0">
              <a:ea typeface="華康儷中黑" pitchFamily="49" charset="-120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2" cstate="print"/>
          <a:srcRect b="31254"/>
          <a:stretch>
            <a:fillRect/>
          </a:stretch>
        </p:blipFill>
        <p:spPr bwMode="auto">
          <a:xfrm>
            <a:off x="4876800" y="1752600"/>
            <a:ext cx="2859059" cy="47244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3" cstate="print"/>
          <a:srcRect b="31689"/>
          <a:stretch>
            <a:fillRect/>
          </a:stretch>
        </p:blipFill>
        <p:spPr bwMode="auto">
          <a:xfrm>
            <a:off x="7086600" y="1752600"/>
            <a:ext cx="2890696" cy="45720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4" cstate="print"/>
          <a:srcRect b="28287"/>
          <a:stretch>
            <a:fillRect/>
          </a:stretch>
        </p:blipFill>
        <p:spPr bwMode="auto">
          <a:xfrm>
            <a:off x="6172200" y="1752600"/>
            <a:ext cx="2528627" cy="48006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9" name="Picture 8" descr="New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72400" y="1143000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3583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>
          <a:xfrm>
            <a:off x="0" y="848800"/>
            <a:ext cx="91440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prstClr val="black"/>
                </a:solidFill>
                <a:latin typeface="Calibri" pitchFamily="34" charset="0"/>
                <a:ea typeface="華康儷中黑" pitchFamily="49" charset="-120"/>
              </a:rPr>
              <a:t>MOTIVES®</a:t>
            </a:r>
            <a:r>
              <a:rPr lang="es-ES_tradnl" sz="3600" b="1" dirty="0" smtClean="0">
                <a:latin typeface="Calibri" pitchFamily="34" charset="0"/>
                <a:ea typeface="華康儷中黑" pitchFamily="49" charset="-120"/>
                <a:cs typeface="ＭＳ Ｐゴシック" charset="0"/>
              </a:rPr>
              <a:t> </a:t>
            </a:r>
            <a:r>
              <a:rPr lang="es-ES_tradnl" sz="3600" b="1" dirty="0">
                <a:latin typeface="Calibri" pitchFamily="34" charset="0"/>
                <a:ea typeface="華康儷中黑" pitchFamily="49" charset="-120"/>
                <a:cs typeface="ＭＳ Ｐゴシック" charset="0"/>
              </a:rPr>
              <a:t>FOR LA LA</a:t>
            </a:r>
            <a:br>
              <a:rPr lang="es-ES_tradnl" sz="3600" b="1" dirty="0">
                <a:latin typeface="Calibri" pitchFamily="34" charset="0"/>
                <a:ea typeface="華康儷中黑" pitchFamily="49" charset="-120"/>
                <a:cs typeface="ＭＳ Ｐゴシック" charset="0"/>
              </a:rPr>
            </a:br>
            <a:r>
              <a:rPr lang="zh-TW" altLang="en-US" sz="3600" b="1" dirty="0" smtClean="0">
                <a:latin typeface="Calibri" pitchFamily="34" charset="0"/>
                <a:ea typeface="華康儷中黑" pitchFamily="49" charset="-120"/>
                <a:cs typeface="ＭＳ Ｐゴシック" charset="0"/>
              </a:rPr>
              <a:t>礦物唇膏</a:t>
            </a:r>
            <a:endParaRPr lang="es-ES_tradnl" sz="3600" b="1" dirty="0">
              <a:latin typeface="Calibri" pitchFamily="34" charset="0"/>
              <a:ea typeface="華康儷中黑" pitchFamily="49" charset="-120"/>
              <a:cs typeface="ＭＳ Ｐゴシック" charset="0"/>
            </a:endParaRPr>
          </a:p>
        </p:txBody>
      </p:sp>
      <p:sp>
        <p:nvSpPr>
          <p:cNvPr id="3" name="Rectangle 3"/>
          <p:cNvSpPr txBox="1">
            <a:spLocks/>
          </p:cNvSpPr>
          <p:nvPr/>
        </p:nvSpPr>
        <p:spPr>
          <a:xfrm>
            <a:off x="539749" y="2101339"/>
            <a:ext cx="4767719" cy="3991776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-177800" algn="l">
              <a:lnSpc>
                <a:spcPct val="90000"/>
              </a:lnSpc>
            </a:pPr>
            <a:r>
              <a:rPr lang="zh-TW" altLang="en-US" sz="1900" b="1" i="1" u="sng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功效：</a:t>
            </a:r>
            <a:r>
              <a:rPr lang="en-US" sz="1900" b="1" i="1" u="sng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 </a:t>
            </a:r>
          </a:p>
          <a:p>
            <a:pPr marL="177800" indent="-177800" algn="l">
              <a:lnSpc>
                <a:spcPct val="90000"/>
              </a:lnSpc>
              <a:buFont typeface="Arial"/>
              <a:buChar char="•"/>
            </a:pPr>
            <a:r>
              <a:rPr lang="zh-TW" altLang="en-US" sz="19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滋潤及保護雙唇</a:t>
            </a:r>
            <a:endParaRPr lang="en-US" sz="1900" dirty="0">
              <a:solidFill>
                <a:srgbClr val="000000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pPr marL="177800" indent="-177800" algn="l">
              <a:lnSpc>
                <a:spcPct val="90000"/>
              </a:lnSpc>
              <a:buFont typeface="Arial"/>
              <a:buChar char="•"/>
            </a:pPr>
            <a:r>
              <a:rPr lang="zh-TW" altLang="en-US" sz="19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全部均是</a:t>
            </a:r>
            <a:r>
              <a:rPr lang="en-US" altLang="en-US" sz="19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La </a:t>
            </a:r>
            <a:r>
              <a:rPr lang="en-US" altLang="en-US" sz="1900" dirty="0" err="1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La</a:t>
            </a:r>
            <a:r>
              <a:rPr lang="zh-TW" altLang="en-US" sz="19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喜愛的鮮明顏色</a:t>
            </a:r>
            <a:endParaRPr lang="en-US" sz="1900" dirty="0" smtClean="0">
              <a:solidFill>
                <a:srgbClr val="000000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pPr marL="177800" indent="-177800" algn="l">
              <a:lnSpc>
                <a:spcPct val="90000"/>
              </a:lnSpc>
            </a:pPr>
            <a:endParaRPr lang="en-US" sz="1900" dirty="0" smtClean="0">
              <a:solidFill>
                <a:srgbClr val="000000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pPr marL="177800" indent="-177800" algn="l">
              <a:lnSpc>
                <a:spcPct val="90000"/>
              </a:lnSpc>
            </a:pPr>
            <a:r>
              <a:rPr lang="zh-TW" altLang="en-US" sz="1900" b="1" i="1" u="sng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獨特之處：</a:t>
            </a:r>
            <a:endParaRPr lang="en-US" sz="1900" b="1" i="1" u="sng" dirty="0">
              <a:solidFill>
                <a:srgbClr val="000000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pPr algn="l">
              <a:lnSpc>
                <a:spcPct val="90000"/>
              </a:lnSpc>
            </a:pPr>
            <a:r>
              <a:rPr lang="zh-TW" altLang="en-US" sz="19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為你的雙唇塗上豐富奪目的色彩；配方含維他命Ｅ，可滋潤及保護雙唇</a:t>
            </a:r>
            <a:endParaRPr lang="en-US" sz="1900" dirty="0" smtClean="0">
              <a:solidFill>
                <a:srgbClr val="000000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pPr algn="l">
              <a:lnSpc>
                <a:spcPct val="90000"/>
              </a:lnSpc>
            </a:pPr>
            <a:endParaRPr lang="en-US" sz="1900" dirty="0">
              <a:solidFill>
                <a:srgbClr val="000000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611188" y="6237288"/>
            <a:ext cx="76980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sz="2000" dirty="0" smtClean="0">
                <a:latin typeface="Calibri" pitchFamily="34" charset="0"/>
                <a:ea typeface="華康儷中黑" pitchFamily="49" charset="-120"/>
              </a:rPr>
              <a:t>SR</a:t>
            </a:r>
            <a:r>
              <a:rPr lang="fr-FR" sz="2000" dirty="0">
                <a:latin typeface="Calibri" pitchFamily="34" charset="0"/>
                <a:ea typeface="華康儷中黑" pitchFamily="49" charset="-120"/>
              </a:rPr>
              <a:t>: </a:t>
            </a:r>
            <a:r>
              <a:rPr lang="fr-FR" sz="2000" dirty="0" smtClean="0">
                <a:latin typeface="Calibri" pitchFamily="34" charset="0"/>
                <a:ea typeface="華康儷中黑" pitchFamily="49" charset="-120"/>
              </a:rPr>
              <a:t>$160.00 | 5 </a:t>
            </a:r>
            <a:r>
              <a:rPr lang="zh-TW" altLang="en-US" sz="2000" dirty="0" smtClean="0">
                <a:latin typeface="Calibri" pitchFamily="34" charset="0"/>
                <a:ea typeface="華康儷中黑" pitchFamily="49" charset="-120"/>
              </a:rPr>
              <a:t>種色調</a:t>
            </a:r>
            <a:endParaRPr lang="fr-FR" sz="2000" dirty="0">
              <a:latin typeface="Calibri" pitchFamily="34" charset="0"/>
              <a:ea typeface="華康儷中黑" pitchFamily="49" charset="-12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5307469" y="2059391"/>
            <a:ext cx="3642666" cy="4179864"/>
            <a:chOff x="3563938" y="1844675"/>
            <a:chExt cx="4273550" cy="4903788"/>
          </a:xfrm>
        </p:grpSpPr>
        <p:pic>
          <p:nvPicPr>
            <p:cNvPr id="12" name="Picture 4" descr="DSC_2248-1-95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4450" y="2014538"/>
              <a:ext cx="1443038" cy="4733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7" descr="DSC_2251-1-95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938" y="2382838"/>
              <a:ext cx="1109662" cy="414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8" descr="DSC_2252-1-95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4288" y="2482850"/>
              <a:ext cx="1052512" cy="404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3" descr="DSC_2247-1-95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2288" y="2074863"/>
              <a:ext cx="1144587" cy="467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6" descr="DSC_2250-1-95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7388" y="1844675"/>
              <a:ext cx="1187450" cy="485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83583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>
          <a:xfrm>
            <a:off x="0" y="639250"/>
            <a:ext cx="91440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3600" b="1" dirty="0" smtClean="0">
                <a:latin typeface="+mn-lt"/>
                <a:ea typeface="華康儷中黑" pitchFamily="49" charset="-120"/>
                <a:cs typeface="ＭＳ Ｐゴシック" charset="0"/>
              </a:rPr>
              <a:t>MOTIVES</a:t>
            </a:r>
            <a:r>
              <a:rPr lang="es-ES_tradnl" sz="3600" b="1" baseline="30000" dirty="0" smtClean="0">
                <a:latin typeface="+mn-lt"/>
                <a:ea typeface="華康儷中黑" pitchFamily="49" charset="-120"/>
                <a:cs typeface="ＭＳ Ｐゴシック" charset="0"/>
              </a:rPr>
              <a:t>®</a:t>
            </a:r>
            <a:r>
              <a:rPr lang="es-ES_tradnl" sz="3600" b="1" dirty="0" smtClean="0">
                <a:latin typeface="+mn-lt"/>
                <a:ea typeface="華康儷中黑" pitchFamily="49" charset="-120"/>
                <a:cs typeface="ＭＳ Ｐゴシック" charset="0"/>
              </a:rPr>
              <a:t> </a:t>
            </a:r>
            <a:r>
              <a:rPr lang="zh-TW" altLang="en-US" sz="3600" b="1" dirty="0" smtClean="0">
                <a:latin typeface="+mn-lt"/>
                <a:ea typeface="華康儷中黑" pitchFamily="49" charset="-120"/>
                <a:cs typeface="ＭＳ Ｐゴシック" charset="0"/>
              </a:rPr>
              <a:t>礦物唇彩</a:t>
            </a:r>
            <a:r>
              <a:rPr lang="es-ES_tradnl" sz="3600" b="1" dirty="0" smtClean="0">
                <a:latin typeface="+mn-lt"/>
                <a:ea typeface="華康儷中黑" pitchFamily="49" charset="-120"/>
                <a:cs typeface="ＭＳ Ｐゴシック" charset="0"/>
              </a:rPr>
              <a:t> </a:t>
            </a:r>
            <a:endParaRPr lang="es-ES_tradnl" sz="3600" b="1" dirty="0">
              <a:latin typeface="+mn-lt"/>
              <a:ea typeface="華康儷中黑" pitchFamily="49" charset="-120"/>
              <a:cs typeface="ＭＳ Ｐゴシック" charset="0"/>
            </a:endParaRPr>
          </a:p>
        </p:txBody>
      </p:sp>
      <p:sp>
        <p:nvSpPr>
          <p:cNvPr id="3" name="Rectangle 3"/>
          <p:cNvSpPr txBox="1">
            <a:spLocks/>
          </p:cNvSpPr>
          <p:nvPr/>
        </p:nvSpPr>
        <p:spPr>
          <a:xfrm>
            <a:off x="539750" y="2101338"/>
            <a:ext cx="4679950" cy="3994661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-177800" algn="l">
              <a:lnSpc>
                <a:spcPct val="90000"/>
              </a:lnSpc>
            </a:pPr>
            <a:r>
              <a:rPr lang="zh-TW" altLang="en-US" sz="1900" b="1" i="1" u="sng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功效：</a:t>
            </a:r>
            <a:r>
              <a:rPr lang="en-US" sz="1900" b="1" i="1" u="sng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 </a:t>
            </a:r>
          </a:p>
          <a:p>
            <a:pPr marL="177800" indent="-177800" algn="l">
              <a:lnSpc>
                <a:spcPct val="90000"/>
              </a:lnSpc>
              <a:buFont typeface="Arial"/>
              <a:buChar char="•"/>
            </a:pPr>
            <a:r>
              <a:rPr lang="zh-TW" altLang="en-US" sz="1900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採用礦物配方，具強效補濕及修護功效，令雙唇水潤亮澤</a:t>
            </a:r>
            <a:endParaRPr lang="en-US" altLang="en-US" sz="1900" dirty="0" smtClean="0">
              <a:solidFill>
                <a:srgbClr val="000000"/>
              </a:solidFill>
              <a:ea typeface="華康儷中黑" pitchFamily="49" charset="-120"/>
              <a:cs typeface="ＭＳ Ｐゴシック" charset="0"/>
            </a:endParaRPr>
          </a:p>
          <a:p>
            <a:pPr marL="177800" indent="-177800" algn="l">
              <a:lnSpc>
                <a:spcPct val="90000"/>
              </a:lnSpc>
              <a:buFont typeface="Arial"/>
              <a:buChar char="•"/>
            </a:pPr>
            <a:r>
              <a:rPr lang="zh-TW" altLang="en-US" sz="1900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保持雙唇滋潤</a:t>
            </a:r>
            <a:endParaRPr lang="en-US" altLang="zh-TW" sz="1900" dirty="0" smtClean="0">
              <a:solidFill>
                <a:srgbClr val="000000"/>
              </a:solidFill>
              <a:ea typeface="華康儷中黑" pitchFamily="49" charset="-120"/>
              <a:cs typeface="ＭＳ Ｐゴシック" charset="0"/>
            </a:endParaRPr>
          </a:p>
          <a:p>
            <a:pPr marL="177800" indent="-177800" algn="l">
              <a:lnSpc>
                <a:spcPct val="90000"/>
              </a:lnSpc>
              <a:buFont typeface="Arial"/>
              <a:buChar char="•"/>
            </a:pPr>
            <a:r>
              <a:rPr lang="zh-TW" altLang="en-US" sz="1900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唇彩掃設計可沾上更多唇彩</a:t>
            </a:r>
            <a:endParaRPr lang="en-US" altLang="zh-TW" sz="1900" dirty="0" smtClean="0">
              <a:solidFill>
                <a:srgbClr val="000000"/>
              </a:solidFill>
              <a:ea typeface="華康儷中黑" pitchFamily="49" charset="-120"/>
              <a:cs typeface="ＭＳ Ｐゴシック" charset="0"/>
            </a:endParaRPr>
          </a:p>
          <a:p>
            <a:pPr marL="177800" indent="-177800" algn="l">
              <a:lnSpc>
                <a:spcPct val="90000"/>
              </a:lnSpc>
              <a:buFont typeface="Arial"/>
              <a:buChar char="•"/>
            </a:pPr>
            <a:r>
              <a:rPr lang="zh-TW" altLang="en-US" sz="1900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適合各種不同膚色的女士</a:t>
            </a:r>
            <a:endParaRPr lang="en-US" altLang="zh-TW" sz="1900" dirty="0" smtClean="0">
              <a:solidFill>
                <a:srgbClr val="000000"/>
              </a:solidFill>
              <a:ea typeface="華康儷中黑" pitchFamily="49" charset="-120"/>
              <a:cs typeface="ＭＳ Ｐゴシック" charset="0"/>
            </a:endParaRPr>
          </a:p>
          <a:p>
            <a:pPr marL="177800" indent="-177800" algn="l">
              <a:lnSpc>
                <a:spcPct val="90000"/>
              </a:lnSpc>
              <a:buFont typeface="Arial"/>
              <a:buChar char="•"/>
            </a:pPr>
            <a:r>
              <a:rPr lang="zh-TW" altLang="en-US" sz="1900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不含苯甲酸酯</a:t>
            </a:r>
          </a:p>
          <a:p>
            <a:pPr marL="177800" indent="-177800" algn="l">
              <a:lnSpc>
                <a:spcPct val="90000"/>
              </a:lnSpc>
            </a:pPr>
            <a:endParaRPr lang="en-US" sz="1900" dirty="0" smtClean="0">
              <a:solidFill>
                <a:srgbClr val="000000"/>
              </a:solidFill>
              <a:ea typeface="華康儷中黑" pitchFamily="49" charset="-120"/>
              <a:cs typeface="ＭＳ Ｐゴシック" charset="0"/>
            </a:endParaRPr>
          </a:p>
          <a:p>
            <a:pPr marL="177800" indent="-177800" algn="l">
              <a:lnSpc>
                <a:spcPct val="90000"/>
              </a:lnSpc>
            </a:pPr>
            <a:r>
              <a:rPr lang="zh-TW" altLang="en-US" sz="1900" b="1" i="1" u="sng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獨特之處：</a:t>
            </a:r>
            <a:r>
              <a:rPr lang="en-US" sz="1900" b="1" i="1" u="sng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 </a:t>
            </a:r>
          </a:p>
          <a:p>
            <a:pPr algn="l">
              <a:lnSpc>
                <a:spcPct val="90000"/>
              </a:lnSpc>
            </a:pPr>
            <a:r>
              <a:rPr lang="zh-TW" altLang="en-US" sz="1900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採用礦物配方，色澤動人，提供額外光澤和保護，令雙唇柔軟亮麗。唇彩掃可沾上更多唇彩，使用簡便，每一掃都使雙唇更閃亮。令任何妝容都更加完美！</a:t>
            </a:r>
            <a:r>
              <a:rPr lang="en-US" altLang="en-US" sz="1900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/>
            </a:r>
            <a:br>
              <a:rPr lang="en-US" altLang="en-US" sz="1900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</a:br>
            <a:endParaRPr lang="en-US" altLang="en-US" sz="1900" dirty="0" smtClean="0">
              <a:solidFill>
                <a:srgbClr val="000000"/>
              </a:solidFill>
              <a:ea typeface="華康儷中黑" pitchFamily="49" charset="-120"/>
              <a:cs typeface="ＭＳ Ｐゴシック" charset="0"/>
            </a:endParaRPr>
          </a:p>
          <a:p>
            <a:pPr algn="l">
              <a:lnSpc>
                <a:spcPct val="90000"/>
              </a:lnSpc>
            </a:pPr>
            <a:endParaRPr lang="en-US" sz="1900" i="1" u="sng" dirty="0">
              <a:solidFill>
                <a:srgbClr val="000000"/>
              </a:solidFill>
              <a:ea typeface="華康儷中黑" pitchFamily="49" charset="-120"/>
              <a:cs typeface="ＭＳ Ｐゴシック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573088" y="6237288"/>
            <a:ext cx="76980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sz="2000" dirty="0" smtClean="0">
                <a:ea typeface="華康儷中黑" pitchFamily="49" charset="-120"/>
              </a:rPr>
              <a:t>SR</a:t>
            </a:r>
            <a:r>
              <a:rPr lang="fr-FR" sz="2000" dirty="0">
                <a:ea typeface="華康儷中黑" pitchFamily="49" charset="-120"/>
              </a:rPr>
              <a:t>: </a:t>
            </a:r>
            <a:r>
              <a:rPr lang="fr-FR" sz="2000" dirty="0" smtClean="0">
                <a:ea typeface="華康儷中黑" pitchFamily="49" charset="-120"/>
              </a:rPr>
              <a:t>$175.00 | 7 </a:t>
            </a:r>
            <a:r>
              <a:rPr lang="zh-TW" altLang="en-US" sz="2000" dirty="0" smtClean="0">
                <a:ea typeface="華康儷中黑" pitchFamily="49" charset="-120"/>
              </a:rPr>
              <a:t>種色調</a:t>
            </a:r>
            <a:endParaRPr lang="fr-FR" sz="2000" dirty="0">
              <a:ea typeface="華康儷中黑" pitchFamily="49" charset="-120"/>
            </a:endParaRPr>
          </a:p>
        </p:txBody>
      </p:sp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2" cstate="print"/>
          <a:srcRect b="13484"/>
          <a:stretch>
            <a:fillRect/>
          </a:stretch>
        </p:blipFill>
        <p:spPr bwMode="auto">
          <a:xfrm>
            <a:off x="5420058" y="1676400"/>
            <a:ext cx="3723942" cy="40386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6" name="Picture 5" descr="ne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77200" y="2133600"/>
            <a:ext cx="595778" cy="584003"/>
          </a:xfrm>
          <a:prstGeom prst="rect">
            <a:avLst/>
          </a:prstGeom>
        </p:spPr>
      </p:pic>
      <p:pic>
        <p:nvPicPr>
          <p:cNvPr id="7" name="Picture 6" descr="ne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68540" y="2133600"/>
            <a:ext cx="595778" cy="584003"/>
          </a:xfrm>
          <a:prstGeom prst="rect">
            <a:avLst/>
          </a:prstGeom>
        </p:spPr>
      </p:pic>
      <p:pic>
        <p:nvPicPr>
          <p:cNvPr id="8" name="Picture 7" descr="ne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63690" y="2133600"/>
            <a:ext cx="595778" cy="584003"/>
          </a:xfrm>
          <a:prstGeom prst="rect">
            <a:avLst/>
          </a:prstGeom>
        </p:spPr>
      </p:pic>
      <p:pic>
        <p:nvPicPr>
          <p:cNvPr id="9" name="Picture 8" descr="ne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3600" y="2133600"/>
            <a:ext cx="595778" cy="58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0187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HK_MotivesLaLa_MineralLipShineTrendsetter_HK101MLMG.png"/>
          <p:cNvPicPr>
            <a:picLocks noChangeAspect="1"/>
          </p:cNvPicPr>
          <p:nvPr/>
        </p:nvPicPr>
        <p:blipFill>
          <a:blip r:embed="rId2" cstate="print"/>
          <a:srcRect l="38710" t="3226" r="38710" b="3226"/>
          <a:stretch>
            <a:fillRect/>
          </a:stretch>
        </p:blipFill>
        <p:spPr>
          <a:xfrm>
            <a:off x="5638800" y="1752600"/>
            <a:ext cx="643759" cy="266700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" name="Rectangle 2"/>
          <p:cNvSpPr txBox="1">
            <a:spLocks/>
          </p:cNvSpPr>
          <p:nvPr/>
        </p:nvSpPr>
        <p:spPr>
          <a:xfrm>
            <a:off x="0" y="639250"/>
            <a:ext cx="91440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3600" b="1" dirty="0" smtClean="0">
                <a:solidFill>
                  <a:prstClr val="black"/>
                </a:solidFill>
                <a:latin typeface="+mn-lt"/>
                <a:ea typeface="華康儷中黑" pitchFamily="49" charset="-120"/>
                <a:cs typeface="ＭＳ Ｐゴシック" charset="0"/>
              </a:rPr>
              <a:t>MOTIVES</a:t>
            </a:r>
            <a:r>
              <a:rPr lang="es-ES_tradnl" sz="3600" b="1" baseline="30000" dirty="0" smtClean="0">
                <a:solidFill>
                  <a:prstClr val="black"/>
                </a:solidFill>
                <a:latin typeface="+mn-lt"/>
                <a:ea typeface="華康儷中黑" pitchFamily="49" charset="-120"/>
                <a:cs typeface="ＭＳ Ｐゴシック" charset="0"/>
              </a:rPr>
              <a:t>®</a:t>
            </a:r>
            <a:r>
              <a:rPr lang="es-ES_tradnl" sz="3600" b="1" dirty="0" smtClean="0">
                <a:solidFill>
                  <a:prstClr val="black"/>
                </a:solidFill>
                <a:latin typeface="+mn-lt"/>
                <a:ea typeface="華康儷中黑" pitchFamily="49" charset="-120"/>
                <a:cs typeface="ＭＳ Ｐゴシック" charset="0"/>
              </a:rPr>
              <a:t> </a:t>
            </a:r>
            <a:r>
              <a:rPr lang="es-ES_tradnl" sz="3600" b="1" dirty="0">
                <a:solidFill>
                  <a:prstClr val="black"/>
                </a:solidFill>
                <a:latin typeface="+mn-lt"/>
                <a:ea typeface="華康儷中黑" pitchFamily="49" charset="-120"/>
                <a:cs typeface="ＭＳ Ｐゴシック" charset="0"/>
              </a:rPr>
              <a:t>FOR LA LA</a:t>
            </a:r>
            <a:br>
              <a:rPr lang="es-ES_tradnl" sz="3600" b="1" dirty="0">
                <a:solidFill>
                  <a:prstClr val="black"/>
                </a:solidFill>
                <a:latin typeface="+mn-lt"/>
                <a:ea typeface="華康儷中黑" pitchFamily="49" charset="-120"/>
                <a:cs typeface="ＭＳ Ｐゴシック" charset="0"/>
              </a:rPr>
            </a:br>
            <a:r>
              <a:rPr lang="zh-TW" altLang="en-US" sz="3600" b="1" dirty="0" smtClean="0">
                <a:solidFill>
                  <a:prstClr val="black"/>
                </a:solidFill>
                <a:latin typeface="+mn-lt"/>
                <a:ea typeface="華康儷中黑" pitchFamily="49" charset="-120"/>
                <a:cs typeface="ＭＳ Ｐゴシック" charset="0"/>
              </a:rPr>
              <a:t>礦物唇彩</a:t>
            </a:r>
            <a:r>
              <a:rPr lang="es-ES_tradnl" sz="3600" b="1" dirty="0" smtClean="0">
                <a:solidFill>
                  <a:prstClr val="black"/>
                </a:solidFill>
                <a:latin typeface="+mn-lt"/>
                <a:ea typeface="華康儷中黑" pitchFamily="49" charset="-120"/>
                <a:cs typeface="ＭＳ Ｐゴシック" charset="0"/>
              </a:rPr>
              <a:t> </a:t>
            </a:r>
            <a:endParaRPr lang="es-ES_tradnl" sz="3600" b="1" dirty="0">
              <a:solidFill>
                <a:prstClr val="black"/>
              </a:solidFill>
              <a:latin typeface="+mn-lt"/>
              <a:ea typeface="華康儷中黑" pitchFamily="49" charset="-120"/>
              <a:cs typeface="ＭＳ Ｐゴシック" charset="0"/>
            </a:endParaRPr>
          </a:p>
        </p:txBody>
      </p:sp>
      <p:sp>
        <p:nvSpPr>
          <p:cNvPr id="3" name="Rectangle 3"/>
          <p:cNvSpPr txBox="1">
            <a:spLocks/>
          </p:cNvSpPr>
          <p:nvPr/>
        </p:nvSpPr>
        <p:spPr>
          <a:xfrm>
            <a:off x="539750" y="2101339"/>
            <a:ext cx="4679950" cy="3737486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-177800" algn="l">
              <a:lnSpc>
                <a:spcPct val="90000"/>
              </a:lnSpc>
            </a:pPr>
            <a:r>
              <a:rPr lang="zh-TW" altLang="en-US" sz="1900" b="1" i="1" u="sng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功效：</a:t>
            </a:r>
            <a:r>
              <a:rPr lang="en-US" sz="1900" b="1" i="1" u="sng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 </a:t>
            </a:r>
          </a:p>
          <a:p>
            <a:pPr marL="177800" indent="-177800" algn="l">
              <a:lnSpc>
                <a:spcPct val="90000"/>
              </a:lnSpc>
              <a:buFont typeface="Arial"/>
              <a:buChar char="•"/>
            </a:pPr>
            <a:r>
              <a:rPr lang="zh-TW" altLang="en-US" sz="1900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透薄至全面遮覆力，為櫻唇增添亮澤</a:t>
            </a:r>
            <a:endParaRPr lang="en-US" altLang="en-US" sz="1900" dirty="0" smtClean="0">
              <a:solidFill>
                <a:srgbClr val="000000"/>
              </a:solidFill>
              <a:ea typeface="華康儷中黑" pitchFamily="49" charset="-120"/>
              <a:cs typeface="ＭＳ Ｐゴシック" charset="0"/>
            </a:endParaRPr>
          </a:p>
          <a:p>
            <a:pPr marL="177800" indent="-177800" algn="l">
              <a:lnSpc>
                <a:spcPct val="90000"/>
              </a:lnSpc>
              <a:buFont typeface="Arial"/>
              <a:buChar char="•"/>
            </a:pPr>
            <a:r>
              <a:rPr lang="zh-TW" altLang="en-US" sz="1900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礦物配方，為櫻唇提供補濕及修護功</a:t>
            </a:r>
            <a:endParaRPr lang="en-US" altLang="zh-TW" sz="1900" dirty="0" smtClean="0">
              <a:solidFill>
                <a:srgbClr val="000000"/>
              </a:solidFill>
              <a:ea typeface="華康儷中黑" pitchFamily="49" charset="-120"/>
              <a:cs typeface="ＭＳ Ｐゴシック" charset="0"/>
            </a:endParaRPr>
          </a:p>
          <a:p>
            <a:pPr marL="177800" indent="-177800" algn="l">
              <a:lnSpc>
                <a:spcPct val="90000"/>
              </a:lnSpc>
              <a:buFont typeface="Arial"/>
              <a:buChar char="•"/>
            </a:pPr>
            <a:r>
              <a:rPr lang="zh-TW" altLang="en-US" sz="1900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唇彩掃設計有助準確及均勻塗上唇彩</a:t>
            </a:r>
          </a:p>
          <a:p>
            <a:pPr marL="177800" indent="-177800" algn="l">
              <a:lnSpc>
                <a:spcPct val="90000"/>
              </a:lnSpc>
            </a:pPr>
            <a:endParaRPr lang="en-US" sz="1900" dirty="0" smtClean="0">
              <a:solidFill>
                <a:srgbClr val="000000"/>
              </a:solidFill>
              <a:ea typeface="華康儷中黑" pitchFamily="49" charset="-120"/>
              <a:cs typeface="ＭＳ Ｐゴシック" charset="0"/>
            </a:endParaRPr>
          </a:p>
          <a:p>
            <a:pPr marL="177800" indent="-177800" algn="l">
              <a:lnSpc>
                <a:spcPct val="90000"/>
              </a:lnSpc>
            </a:pPr>
            <a:r>
              <a:rPr lang="zh-TW" altLang="en-US" sz="1900" b="1" i="1" u="sng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獨特之處：</a:t>
            </a:r>
            <a:r>
              <a:rPr lang="en-US" sz="1900" b="1" i="1" u="sng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 </a:t>
            </a:r>
          </a:p>
          <a:p>
            <a:pPr algn="l">
              <a:lnSpc>
                <a:spcPct val="90000"/>
              </a:lnSpc>
            </a:pPr>
            <a:r>
              <a:rPr lang="zh-TW" altLang="en-US" sz="1900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多種色彩選擇，礦物配方為雙唇提供額外保護，令雙唇柔軟亮麗</a:t>
            </a:r>
            <a:endParaRPr lang="en-US" altLang="en-US" sz="1900" dirty="0" smtClean="0">
              <a:solidFill>
                <a:srgbClr val="000000"/>
              </a:solidFill>
              <a:ea typeface="華康儷中黑" pitchFamily="49" charset="-120"/>
              <a:cs typeface="ＭＳ Ｐゴシック" charset="0"/>
            </a:endParaRPr>
          </a:p>
          <a:p>
            <a:pPr algn="l">
              <a:lnSpc>
                <a:spcPct val="90000"/>
              </a:lnSpc>
            </a:pPr>
            <a:endParaRPr lang="en-US" sz="1900" i="1" u="sng" dirty="0">
              <a:solidFill>
                <a:srgbClr val="000000"/>
              </a:solidFill>
              <a:ea typeface="華康儷中黑" pitchFamily="49" charset="-120"/>
              <a:cs typeface="ＭＳ Ｐゴシック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573088" y="6237288"/>
            <a:ext cx="76980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457200"/>
            <a:r>
              <a:rPr lang="fr-FR" sz="2000" dirty="0">
                <a:solidFill>
                  <a:prstClr val="black"/>
                </a:solidFill>
                <a:ea typeface="華康儷中黑" pitchFamily="49" charset="-120"/>
              </a:rPr>
              <a:t>SR: $175.00 | </a:t>
            </a:r>
            <a:r>
              <a:rPr lang="fr-FR" sz="2000" dirty="0" smtClean="0">
                <a:solidFill>
                  <a:prstClr val="black"/>
                </a:solidFill>
                <a:ea typeface="華康儷中黑" pitchFamily="49" charset="-120"/>
              </a:rPr>
              <a:t>13 </a:t>
            </a:r>
            <a:r>
              <a:rPr lang="zh-TW" altLang="en-US" sz="2000" dirty="0">
                <a:solidFill>
                  <a:prstClr val="black"/>
                </a:solidFill>
                <a:ea typeface="華康儷中黑" pitchFamily="49" charset="-120"/>
              </a:rPr>
              <a:t>種色調</a:t>
            </a:r>
            <a:endParaRPr lang="fr-FR" sz="2000" dirty="0">
              <a:solidFill>
                <a:prstClr val="black"/>
              </a:solidFill>
              <a:ea typeface="華康儷中黑" pitchFamily="49" charset="-120"/>
            </a:endParaRPr>
          </a:p>
        </p:txBody>
      </p:sp>
      <p:pic>
        <p:nvPicPr>
          <p:cNvPr id="11" name="Picture 12" descr="DSC_2243-1-9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61619" y="1771649"/>
            <a:ext cx="692105" cy="2664645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DSC_2235-1-83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52903" y="1693094"/>
            <a:ext cx="608716" cy="2743200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 descr="DSC_2237-1-85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62260" y="1721669"/>
            <a:ext cx="697709" cy="2743200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 descr="DSC_2238-1-86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429000"/>
            <a:ext cx="548781" cy="2743200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7" descr="DSC_2239-1-87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26521" y="1700501"/>
            <a:ext cx="635739" cy="2743200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1" descr="DSC_2242-1-90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75810" y="3433378"/>
            <a:ext cx="571617" cy="2665508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4" descr="DSC_2245-1-93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46024" y="3412836"/>
            <a:ext cx="632471" cy="2743200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 descr="DSC_2244-1-92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019800" y="3429000"/>
            <a:ext cx="650631" cy="2743200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8" descr="DSC_2240-1-88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471105" y="4503684"/>
            <a:ext cx="2743200" cy="602590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HK_MotivesLaLa_MineralLipShineGossip_HK105MLMG.png"/>
          <p:cNvPicPr>
            <a:picLocks noChangeAspect="1"/>
          </p:cNvPicPr>
          <p:nvPr/>
        </p:nvPicPr>
        <p:blipFill>
          <a:blip r:embed="rId12" cstate="print"/>
          <a:srcRect l="38095" t="2381" r="40476" b="4762"/>
          <a:stretch>
            <a:fillRect/>
          </a:stretch>
        </p:blipFill>
        <p:spPr>
          <a:xfrm>
            <a:off x="5322570" y="3467100"/>
            <a:ext cx="597877" cy="259080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1" name="Picture 20" descr="new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715000" y="1828800"/>
            <a:ext cx="440305" cy="431603"/>
          </a:xfrm>
          <a:prstGeom prst="rect">
            <a:avLst/>
          </a:prstGeom>
        </p:spPr>
      </p:pic>
      <p:pic>
        <p:nvPicPr>
          <p:cNvPr id="23" name="Picture 22" descr="new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096000" y="3505200"/>
            <a:ext cx="440305" cy="431603"/>
          </a:xfrm>
          <a:prstGeom prst="rect">
            <a:avLst/>
          </a:prstGeom>
        </p:spPr>
      </p:pic>
      <p:pic>
        <p:nvPicPr>
          <p:cNvPr id="24" name="Picture 23" descr="new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410200" y="3505200"/>
            <a:ext cx="440305" cy="43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0187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>
          <a:xfrm>
            <a:off x="0" y="1125025"/>
            <a:ext cx="9144000" cy="6180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b="1" dirty="0" smtClean="0">
                <a:latin typeface="華康儷中黑" pitchFamily="49" charset="-120"/>
                <a:ea typeface="華康儷中黑" pitchFamily="49" charset="-120"/>
                <a:cs typeface="ＭＳ Ｐゴシック" charset="0"/>
              </a:rPr>
              <a:t>其他產品及工具</a:t>
            </a:r>
            <a:endParaRPr lang="es-ES_tradnl" sz="3600" b="1" dirty="0">
              <a:latin typeface="華康儷中黑" pitchFamily="49" charset="-120"/>
              <a:ea typeface="華康儷中黑" pitchFamily="49" charset="-120"/>
              <a:cs typeface="ＭＳ Ｐゴシック" charset="0"/>
            </a:endParaRPr>
          </a:p>
        </p:txBody>
      </p:sp>
      <p:pic>
        <p:nvPicPr>
          <p:cNvPr id="5" name="Picture 6" descr="essent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882" t="5515" b="13833"/>
          <a:stretch>
            <a:fillRect/>
          </a:stretch>
        </p:blipFill>
        <p:spPr bwMode="auto">
          <a:xfrm>
            <a:off x="1724025" y="1598613"/>
            <a:ext cx="4846638" cy="420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US_ENG_SKUmotivesMakeUpSettingSpray_07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7" y="1389063"/>
            <a:ext cx="2295525" cy="614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loren6naillacquersgroupsho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41" t="3412" r="1823"/>
          <a:stretch>
            <a:fillRect/>
          </a:stretch>
        </p:blipFill>
        <p:spPr>
          <a:xfrm>
            <a:off x="4334193" y="4152900"/>
            <a:ext cx="4663440" cy="285091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5196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1258888" y="6165850"/>
            <a:ext cx="6632575" cy="836613"/>
          </a:xfrm>
        </p:spPr>
        <p:txBody>
          <a:bodyPr anchor="t"/>
          <a:lstStyle/>
          <a:p>
            <a:pPr algn="ctr">
              <a:lnSpc>
                <a:spcPct val="70000"/>
              </a:lnSpc>
              <a:defRPr/>
            </a:pPr>
            <a:r>
              <a:rPr lang="zh-TW" altLang="en-US" b="0" dirty="0" smtClean="0">
                <a:solidFill>
                  <a:schemeClr val="bg1"/>
                </a:solidFill>
                <a:latin typeface="華康儷中黑" pitchFamily="49" charset="-120"/>
                <a:ea typeface="華康儷中黑" pitchFamily="49" charset="-120"/>
                <a:cs typeface="MS PGothic" charset="0"/>
              </a:rPr>
              <a:t>不同膚色   同樣動人</a:t>
            </a:r>
            <a:endParaRPr lang="en-US" b="0" dirty="0" smtClean="0">
              <a:solidFill>
                <a:schemeClr val="bg1"/>
              </a:solidFill>
              <a:latin typeface="華康儷中黑" pitchFamily="49" charset="-120"/>
              <a:ea typeface="華康儷中黑" pitchFamily="49" charset="-120"/>
              <a:cs typeface="MS PGothic" charset="0"/>
            </a:endParaRPr>
          </a:p>
        </p:txBody>
      </p:sp>
      <p:pic>
        <p:nvPicPr>
          <p:cNvPr id="25606" name="Picture 1" descr="LaLaAndLoren_F01_Smal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0" y="1430338"/>
            <a:ext cx="5994400" cy="455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motiveslala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400" y="238380"/>
            <a:ext cx="2980944" cy="993647"/>
          </a:xfrm>
          <a:prstGeom prst="rect">
            <a:avLst/>
          </a:prstGeom>
        </p:spPr>
      </p:pic>
      <p:pic>
        <p:nvPicPr>
          <p:cNvPr id="8" name="Picture 7" descr="motives logo.ps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410" y="289793"/>
            <a:ext cx="2973090" cy="94223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60086556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93738"/>
            <a:ext cx="8229600" cy="744537"/>
          </a:xfrm>
        </p:spPr>
        <p:txBody>
          <a:bodyPr/>
          <a:lstStyle/>
          <a:p>
            <a:r>
              <a:rPr lang="en-US" sz="3600" b="1" dirty="0" smtClean="0">
                <a:solidFill>
                  <a:prstClr val="black"/>
                </a:solidFill>
                <a:latin typeface="+mn-lt"/>
                <a:ea typeface="華康儷中黑" pitchFamily="49" charset="-120"/>
              </a:rPr>
              <a:t>MOTIVES</a:t>
            </a:r>
            <a:r>
              <a:rPr lang="es-ES_tradnl" sz="3600" b="1" baseline="30000" dirty="0" smtClean="0">
                <a:ea typeface="華康儷中黑" pitchFamily="49" charset="-120"/>
                <a:cs typeface="ＭＳ Ｐゴシック" charset="0"/>
              </a:rPr>
              <a:t>®</a:t>
            </a:r>
            <a:r>
              <a:rPr lang="en-US" sz="3600" b="1" cap="all" baseline="30000" dirty="0" smtClean="0">
                <a:latin typeface="+mn-lt"/>
                <a:ea typeface="華康儷中黑" pitchFamily="49" charset="-120"/>
              </a:rPr>
              <a:t> </a:t>
            </a:r>
            <a:r>
              <a:rPr lang="en-US" sz="3600" b="1" cap="all" dirty="0" smtClean="0">
                <a:latin typeface="+mn-lt"/>
                <a:ea typeface="華康儷中黑" pitchFamily="49" charset="-120"/>
              </a:rPr>
              <a:t> </a:t>
            </a:r>
            <a:r>
              <a:rPr lang="zh-TW" altLang="en-US" sz="3600" b="1" cap="all" dirty="0" smtClean="0">
                <a:latin typeface="+mn-lt"/>
                <a:ea typeface="華康儷中黑" pitchFamily="49" charset="-120"/>
              </a:rPr>
              <a:t>持久絕色甲油</a:t>
            </a:r>
            <a:endParaRPr lang="en-US" sz="3600" b="1" cap="all" baseline="30000" dirty="0">
              <a:latin typeface="+mn-lt"/>
              <a:ea typeface="華康儷中黑" pitchFamily="49" charset="-12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2057401"/>
            <a:ext cx="4705350" cy="2495549"/>
          </a:xfrm>
        </p:spPr>
        <p:txBody>
          <a:bodyPr/>
          <a:lstStyle/>
          <a:p>
            <a:pPr>
              <a:buNone/>
            </a:pPr>
            <a:r>
              <a:rPr lang="zh-TW" altLang="en-US" sz="1900" b="1" i="1" u="sng" dirty="0" smtClean="0">
                <a:ea typeface="華康儷中黑" pitchFamily="49" charset="-120"/>
              </a:rPr>
              <a:t>功效：</a:t>
            </a:r>
            <a:r>
              <a:rPr lang="en-US" sz="1900" b="1" i="1" u="sng" dirty="0" smtClean="0">
                <a:ea typeface="華康儷中黑" pitchFamily="49" charset="-120"/>
              </a:rPr>
              <a:t> </a:t>
            </a:r>
          </a:p>
          <a:p>
            <a:r>
              <a:rPr lang="zh-TW" altLang="en-US" sz="1900" dirty="0" smtClean="0">
                <a:ea typeface="華康儷中黑" pitchFamily="49" charset="-120"/>
              </a:rPr>
              <a:t>色彩亮麗、不易剝落</a:t>
            </a:r>
            <a:endParaRPr lang="en-US" sz="1900" dirty="0" smtClean="0">
              <a:ea typeface="華康儷中黑" pitchFamily="49" charset="-120"/>
            </a:endParaRPr>
          </a:p>
          <a:p>
            <a:r>
              <a:rPr lang="zh-TW" altLang="en-US" sz="1900" dirty="0" smtClean="0">
                <a:ea typeface="華康儷中黑" pitchFamily="49" charset="-120"/>
              </a:rPr>
              <a:t>色澤持久</a:t>
            </a:r>
            <a:endParaRPr lang="en-US" sz="1900" dirty="0" smtClean="0">
              <a:ea typeface="華康儷中黑" pitchFamily="49" charset="-120"/>
            </a:endParaRPr>
          </a:p>
          <a:p>
            <a:r>
              <a:rPr lang="zh-TW" altLang="en-US" sz="1900" dirty="0" smtClean="0">
                <a:ea typeface="華康儷中黑" pitchFamily="49" charset="-120"/>
              </a:rPr>
              <a:t>可輕易順滑塗上</a:t>
            </a:r>
            <a:endParaRPr lang="en-US" sz="1900" dirty="0" smtClean="0">
              <a:ea typeface="華康儷中黑" pitchFamily="49" charset="-120"/>
            </a:endParaRPr>
          </a:p>
          <a:p>
            <a:pPr lvl="0">
              <a:buNone/>
            </a:pPr>
            <a:endParaRPr lang="en-US" sz="800" dirty="0" smtClean="0">
              <a:ea typeface="華康儷中黑" pitchFamily="49" charset="-120"/>
            </a:endParaRPr>
          </a:p>
          <a:p>
            <a:pPr>
              <a:buNone/>
            </a:pPr>
            <a:r>
              <a:rPr lang="zh-TW" altLang="en-US" sz="1900" b="1" i="1" u="sng" dirty="0" smtClean="0">
                <a:ea typeface="華康儷中黑" pitchFamily="49" charset="-120"/>
              </a:rPr>
              <a:t>獨特之處：</a:t>
            </a:r>
            <a:r>
              <a:rPr lang="en-US" sz="1900" b="1" i="1" u="sng" dirty="0" smtClean="0">
                <a:ea typeface="華康儷中黑" pitchFamily="49" charset="-120"/>
              </a:rPr>
              <a:t> </a:t>
            </a:r>
          </a:p>
          <a:p>
            <a:r>
              <a:rPr lang="zh-TW" altLang="en-US" sz="2000" dirty="0" smtClean="0">
                <a:ea typeface="華康儷中黑" pitchFamily="49" charset="-120"/>
              </a:rPr>
              <a:t>包含多種時尚的顏色選擇，</a:t>
            </a:r>
            <a:r>
              <a:rPr lang="en-US" altLang="zh-TW" sz="2000" dirty="0" smtClean="0">
                <a:ea typeface="華康儷中黑" pitchFamily="49" charset="-120"/>
              </a:rPr>
              <a:t/>
            </a:r>
            <a:br>
              <a:rPr lang="en-US" altLang="zh-TW" sz="2000" dirty="0" smtClean="0">
                <a:ea typeface="華康儷中黑" pitchFamily="49" charset="-120"/>
              </a:rPr>
            </a:br>
            <a:r>
              <a:rPr lang="zh-TW" altLang="en-US" sz="2000" dirty="0" smtClean="0">
                <a:ea typeface="華康儷中黑" pitchFamily="49" charset="-120"/>
              </a:rPr>
              <a:t>可配合不同形象風格。為</a:t>
            </a:r>
            <a:r>
              <a:rPr lang="en-US" altLang="zh-TW" sz="2000" dirty="0" smtClean="0">
                <a:ea typeface="華康儷中黑" pitchFamily="49" charset="-120"/>
              </a:rPr>
              <a:t/>
            </a:r>
            <a:br>
              <a:rPr lang="en-US" altLang="zh-TW" sz="2000" dirty="0" smtClean="0">
                <a:ea typeface="華康儷中黑" pitchFamily="49" charset="-120"/>
              </a:rPr>
            </a:br>
            <a:r>
              <a:rPr lang="zh-TW" altLang="en-US" sz="2000" dirty="0" smtClean="0">
                <a:ea typeface="華康儷中黑" pitchFamily="49" charset="-120"/>
              </a:rPr>
              <a:t>指甲塗上大熱新色，讓</a:t>
            </a:r>
            <a:r>
              <a:rPr lang="en-US" altLang="zh-TW" sz="2000" dirty="0" smtClean="0">
                <a:ea typeface="華康儷中黑" pitchFamily="49" charset="-120"/>
              </a:rPr>
              <a:t/>
            </a:r>
            <a:br>
              <a:rPr lang="en-US" altLang="zh-TW" sz="2000" dirty="0" smtClean="0">
                <a:ea typeface="華康儷中黑" pitchFamily="49" charset="-120"/>
              </a:rPr>
            </a:br>
            <a:r>
              <a:rPr lang="zh-TW" altLang="en-US" sz="2000" dirty="0" smtClean="0">
                <a:ea typeface="華康儷中黑" pitchFamily="49" charset="-120"/>
              </a:rPr>
              <a:t>它們轉換好玩的新形象</a:t>
            </a: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105489"/>
            <a:ext cx="355257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ea typeface="華康儷中黑" pitchFamily="49" charset="-120"/>
                <a:cs typeface="Times New Roman" pitchFamily="18" charset="0"/>
              </a:rPr>
              <a:t>Free of toluene, formaldehyde and dibutyl phthalate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ea typeface="華康儷中黑" pitchFamily="49" charset="-12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105489"/>
            <a:ext cx="355257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ea typeface="華康儷中黑" pitchFamily="49" charset="-120"/>
                <a:cs typeface="Times New Roman" pitchFamily="18" charset="0"/>
              </a:rPr>
              <a:t>Free of toluene, formaldehyde and dibutyl phthalate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ea typeface="華康儷中黑" pitchFamily="49" charset="-120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487363" y="6237288"/>
            <a:ext cx="76980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sz="2000" dirty="0" smtClean="0">
                <a:ea typeface="華康儷中黑" pitchFamily="49" charset="-120"/>
              </a:rPr>
              <a:t>SR</a:t>
            </a:r>
            <a:r>
              <a:rPr lang="fr-FR" sz="2000" dirty="0">
                <a:ea typeface="華康儷中黑" pitchFamily="49" charset="-120"/>
              </a:rPr>
              <a:t>: </a:t>
            </a:r>
            <a:r>
              <a:rPr lang="fr-FR" sz="2000" dirty="0" smtClean="0">
                <a:ea typeface="華康儷中黑" pitchFamily="49" charset="-120"/>
              </a:rPr>
              <a:t>$70.00 | 30</a:t>
            </a:r>
            <a:r>
              <a:rPr lang="zh-TW" altLang="en-US" sz="2000" dirty="0" smtClean="0">
                <a:ea typeface="華康儷中黑" pitchFamily="49" charset="-120"/>
              </a:rPr>
              <a:t>種色調</a:t>
            </a:r>
            <a:endParaRPr lang="fr-FR" sz="2000" dirty="0">
              <a:ea typeface="華康儷中黑" pitchFamily="49" charset="-120"/>
            </a:endParaRPr>
          </a:p>
        </p:txBody>
      </p:sp>
      <p:pic>
        <p:nvPicPr>
          <p:cNvPr id="8" name="Picture 2" descr="O:\Product_SC\Communications\Graphics\Products Image\Motives\Untitled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0002" b="15819"/>
          <a:stretch>
            <a:fillRect/>
          </a:stretch>
        </p:blipFill>
        <p:spPr bwMode="auto">
          <a:xfrm>
            <a:off x="4033172" y="2667000"/>
            <a:ext cx="5110828" cy="3791161"/>
          </a:xfrm>
          <a:prstGeom prst="rect">
            <a:avLst/>
          </a:prstGeom>
          <a:noFill/>
        </p:spPr>
      </p:pic>
      <p:pic>
        <p:nvPicPr>
          <p:cNvPr id="13" name="Picture 12" descr="New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67600" y="1524000"/>
            <a:ext cx="1219200" cy="12192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>
          <a:xfrm>
            <a:off x="0" y="914400"/>
            <a:ext cx="91440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prstClr val="black"/>
                </a:solidFill>
                <a:latin typeface="+mn-lt"/>
                <a:ea typeface="華康儷中黑" pitchFamily="49" charset="-120"/>
              </a:rPr>
              <a:t>MOTIVES</a:t>
            </a:r>
            <a:r>
              <a:rPr lang="es-ES_tradnl" sz="3600" b="1" baseline="30000" dirty="0" smtClean="0">
                <a:ea typeface="華康儷中黑" pitchFamily="49" charset="-120"/>
                <a:cs typeface="ＭＳ Ｐゴシック" charset="0"/>
              </a:rPr>
              <a:t>®</a:t>
            </a:r>
            <a:r>
              <a:rPr lang="zh-TW" altLang="en-US" sz="3600" b="1" dirty="0" smtClean="0">
                <a:latin typeface="+mn-lt"/>
                <a:ea typeface="華康儷中黑" pitchFamily="49" charset="-120"/>
                <a:cs typeface="ＭＳ Ｐゴシック" charset="0"/>
              </a:rPr>
              <a:t>專業美甲修容組合</a:t>
            </a:r>
            <a:endParaRPr lang="es-ES_tradnl" altLang="en-US" sz="3600" b="1" dirty="0">
              <a:latin typeface="+mn-lt"/>
              <a:ea typeface="華康儷中黑" pitchFamily="49" charset="-120"/>
              <a:cs typeface="ＭＳ Ｐゴシック" charset="0"/>
            </a:endParaRPr>
          </a:p>
        </p:txBody>
      </p:sp>
      <p:sp>
        <p:nvSpPr>
          <p:cNvPr id="3" name="Rectangle 3"/>
          <p:cNvSpPr txBox="1">
            <a:spLocks/>
          </p:cNvSpPr>
          <p:nvPr/>
        </p:nvSpPr>
        <p:spPr>
          <a:xfrm>
            <a:off x="381000" y="2057400"/>
            <a:ext cx="4498975" cy="3835400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l">
              <a:lnSpc>
                <a:spcPct val="90000"/>
              </a:lnSpc>
            </a:pPr>
            <a:r>
              <a:rPr lang="zh-TW" altLang="en-US" sz="1900" b="1" i="1" u="sng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功效：</a:t>
            </a:r>
            <a:r>
              <a:rPr lang="en-US" sz="1900" b="1" i="1" u="sng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 </a:t>
            </a:r>
          </a:p>
          <a:p>
            <a:pPr marL="228600" indent="-228600" algn="l">
              <a:lnSpc>
                <a:spcPct val="90000"/>
              </a:lnSpc>
              <a:buFont typeface="Arial"/>
              <a:buChar char="•"/>
            </a:pPr>
            <a:r>
              <a:rPr lang="zh-TW" altLang="en-US" sz="1900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包含多種工具，令你的指甲保持整潔美觀</a:t>
            </a:r>
            <a:endParaRPr lang="en-US" altLang="zh-TW" sz="1900" dirty="0" smtClean="0">
              <a:solidFill>
                <a:srgbClr val="000000"/>
              </a:solidFill>
              <a:ea typeface="華康儷中黑" pitchFamily="49" charset="-120"/>
              <a:cs typeface="ＭＳ Ｐゴシック" charset="0"/>
            </a:endParaRPr>
          </a:p>
          <a:p>
            <a:pPr marL="228600" indent="-228600" algn="l">
              <a:lnSpc>
                <a:spcPct val="90000"/>
              </a:lnSpc>
              <a:buFont typeface="Arial"/>
              <a:buChar char="•"/>
            </a:pPr>
            <a:r>
              <a:rPr lang="zh-TW" altLang="en-US" sz="1900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優質不鏽綱組件</a:t>
            </a:r>
            <a:endParaRPr lang="en-US" altLang="zh-TW" sz="1900" dirty="0" smtClean="0">
              <a:solidFill>
                <a:srgbClr val="000000"/>
              </a:solidFill>
              <a:ea typeface="華康儷中黑" pitchFamily="49" charset="-120"/>
              <a:cs typeface="ＭＳ Ｐゴシック" charset="0"/>
            </a:endParaRPr>
          </a:p>
          <a:p>
            <a:pPr marL="228600" indent="-228600" algn="l">
              <a:lnSpc>
                <a:spcPct val="90000"/>
              </a:lnSpc>
              <a:buFont typeface="Arial"/>
              <a:buChar char="•"/>
            </a:pPr>
            <a:r>
              <a:rPr lang="zh-TW" altLang="en-US" sz="1900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小巧易攜</a:t>
            </a:r>
            <a:endParaRPr lang="en-US" altLang="zh-TW" sz="1900" dirty="0" smtClean="0">
              <a:solidFill>
                <a:srgbClr val="000000"/>
              </a:solidFill>
              <a:ea typeface="華康儷中黑" pitchFamily="49" charset="-120"/>
              <a:cs typeface="ＭＳ Ｐゴシック" charset="0"/>
            </a:endParaRPr>
          </a:p>
          <a:p>
            <a:pPr marL="228600" indent="-228600" algn="l">
              <a:lnSpc>
                <a:spcPct val="90000"/>
              </a:lnSpc>
              <a:buFont typeface="Arial"/>
              <a:buChar char="•"/>
            </a:pPr>
            <a:r>
              <a:rPr lang="zh-TW" altLang="en-US" sz="1900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適合旅行使用</a:t>
            </a:r>
          </a:p>
          <a:p>
            <a:pPr marL="228600" indent="-228600" algn="l">
              <a:lnSpc>
                <a:spcPct val="90000"/>
              </a:lnSpc>
            </a:pPr>
            <a:endParaRPr lang="en-US" sz="1900" dirty="0" smtClean="0">
              <a:solidFill>
                <a:srgbClr val="000000"/>
              </a:solidFill>
              <a:ea typeface="華康儷中黑" pitchFamily="49" charset="-120"/>
              <a:cs typeface="ＭＳ Ｐゴシック" charset="0"/>
            </a:endParaRPr>
          </a:p>
          <a:p>
            <a:pPr marL="228600" indent="-228600" algn="l">
              <a:lnSpc>
                <a:spcPct val="90000"/>
              </a:lnSpc>
            </a:pPr>
            <a:r>
              <a:rPr lang="zh-TW" altLang="en-US" sz="1900" b="1" i="1" u="sng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獨特之處：</a:t>
            </a:r>
            <a:r>
              <a:rPr lang="en-US" sz="1900" b="1" i="1" u="sng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 </a:t>
            </a:r>
          </a:p>
          <a:p>
            <a:pPr algn="l">
              <a:lnSpc>
                <a:spcPct val="90000"/>
              </a:lnSpc>
            </a:pPr>
            <a:r>
              <a:rPr lang="zh-TW" altLang="en-US" sz="1900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讓你隨時方便修整指甲及修容。組合包含七件工具，可滿足你所有護甲及修容需要。</a:t>
            </a:r>
            <a:endParaRPr lang="en-US" altLang="en-US" sz="1900" dirty="0" smtClean="0">
              <a:solidFill>
                <a:srgbClr val="000000"/>
              </a:solidFill>
              <a:ea typeface="華康儷中黑" pitchFamily="49" charset="-120"/>
              <a:cs typeface="ＭＳ Ｐゴシック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609600" y="6324600"/>
            <a:ext cx="769805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sz="2000" dirty="0" smtClean="0">
                <a:ea typeface="華康儷中黑" pitchFamily="49" charset="-120"/>
              </a:rPr>
              <a:t>SR</a:t>
            </a:r>
            <a:r>
              <a:rPr lang="fr-FR" sz="2000" dirty="0">
                <a:ea typeface="華康儷中黑" pitchFamily="49" charset="-120"/>
              </a:rPr>
              <a:t>: </a:t>
            </a:r>
            <a:r>
              <a:rPr lang="fr-FR" sz="2000" dirty="0" smtClean="0">
                <a:ea typeface="華康儷中黑" pitchFamily="49" charset="-120"/>
              </a:rPr>
              <a:t>$255.00</a:t>
            </a:r>
          </a:p>
          <a:p>
            <a:endParaRPr lang="fr-FR" sz="2000" dirty="0">
              <a:ea typeface="華康儷中黑" pitchFamily="49" charset="-12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257800" y="2362200"/>
            <a:ext cx="3692256" cy="3692256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 descr="ne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72400" y="2819400"/>
            <a:ext cx="906722" cy="88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46810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>
          <a:xfrm>
            <a:off x="0" y="914400"/>
            <a:ext cx="91440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prstClr val="black"/>
                </a:solidFill>
                <a:latin typeface="+mn-lt"/>
                <a:ea typeface="華康儷中黑" pitchFamily="49" charset="-120"/>
              </a:rPr>
              <a:t>MOTIVES</a:t>
            </a:r>
            <a:r>
              <a:rPr lang="es-ES_tradnl" sz="3600" b="1" baseline="30000" dirty="0" smtClean="0">
                <a:ea typeface="華康儷中黑" pitchFamily="49" charset="-120"/>
                <a:cs typeface="ＭＳ Ｐゴシック" charset="0"/>
              </a:rPr>
              <a:t>®</a:t>
            </a:r>
            <a:r>
              <a:rPr lang="zh-TW" altLang="en-US" sz="3600" b="1" dirty="0" smtClean="0">
                <a:latin typeface="+mn-lt"/>
                <a:ea typeface="華康儷中黑" pitchFamily="49" charset="-120"/>
                <a:cs typeface="ＭＳ Ｐゴシック" charset="0"/>
              </a:rPr>
              <a:t>卸妝潔面紙</a:t>
            </a:r>
            <a:endParaRPr lang="es-ES_tradnl" altLang="en-US" sz="3600" b="1" dirty="0">
              <a:latin typeface="+mn-lt"/>
              <a:ea typeface="華康儷中黑" pitchFamily="49" charset="-120"/>
              <a:cs typeface="ＭＳ Ｐゴシック" charset="0"/>
            </a:endParaRPr>
          </a:p>
        </p:txBody>
      </p:sp>
      <p:sp>
        <p:nvSpPr>
          <p:cNvPr id="3" name="Rectangle 3"/>
          <p:cNvSpPr txBox="1">
            <a:spLocks/>
          </p:cNvSpPr>
          <p:nvPr/>
        </p:nvSpPr>
        <p:spPr>
          <a:xfrm>
            <a:off x="381000" y="2057400"/>
            <a:ext cx="4498975" cy="3835400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l">
              <a:lnSpc>
                <a:spcPct val="90000"/>
              </a:lnSpc>
            </a:pPr>
            <a:r>
              <a:rPr lang="zh-TW" altLang="en-US" sz="1900" b="1" i="1" u="sng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功效：</a:t>
            </a:r>
            <a:r>
              <a:rPr lang="en-US" sz="1900" b="1" i="1" u="sng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 </a:t>
            </a:r>
          </a:p>
          <a:p>
            <a:pPr lvl="0" indent="228600" algn="l">
              <a:buFont typeface="Arial" pitchFamily="34" charset="0"/>
              <a:buChar char="•"/>
            </a:pPr>
            <a:r>
              <a:rPr lang="zh-TW" altLang="en-US" sz="1900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去除肌膚上的化妝、污垢與油脂</a:t>
            </a:r>
            <a:endParaRPr lang="en-US" altLang="en-US" sz="1900" dirty="0" smtClean="0">
              <a:solidFill>
                <a:srgbClr val="000000"/>
              </a:solidFill>
              <a:ea typeface="華康儷中黑" pitchFamily="49" charset="-120"/>
              <a:cs typeface="ＭＳ Ｐゴシック" charset="0"/>
            </a:endParaRPr>
          </a:p>
          <a:p>
            <a:pPr lvl="0" indent="228600" algn="l">
              <a:buFont typeface="Arial" pitchFamily="34" charset="0"/>
              <a:buChar char="•"/>
            </a:pPr>
            <a:r>
              <a:rPr lang="zh-TW" altLang="en-US" sz="1900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採用獨特的泡沫配方，可潔淨肌膚</a:t>
            </a:r>
            <a:endParaRPr lang="en-US" altLang="en-US" sz="1900" dirty="0" smtClean="0">
              <a:solidFill>
                <a:srgbClr val="000000"/>
              </a:solidFill>
              <a:ea typeface="華康儷中黑" pitchFamily="49" charset="-120"/>
              <a:cs typeface="ＭＳ Ｐゴシック" charset="0"/>
            </a:endParaRPr>
          </a:p>
          <a:p>
            <a:pPr lvl="0" indent="228600" algn="l">
              <a:buFont typeface="Arial" pitchFamily="34" charset="0"/>
              <a:buChar char="•"/>
            </a:pPr>
            <a:r>
              <a:rPr lang="en-US" altLang="en-US" sz="1900" dirty="0" err="1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乾透後不留殘餘物</a:t>
            </a:r>
            <a:r>
              <a:rPr lang="en-US" altLang="en-US" sz="1900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 </a:t>
            </a:r>
          </a:p>
          <a:p>
            <a:pPr lvl="0" indent="228600" algn="l">
              <a:buFont typeface="Arial" pitchFamily="34" charset="0"/>
              <a:buChar char="•"/>
            </a:pPr>
            <a:r>
              <a:rPr lang="zh-TW" altLang="en-US" sz="1900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性質溫和，敏感肌膚亦可使用</a:t>
            </a:r>
            <a:endParaRPr lang="en-US" altLang="en-US" sz="1900" dirty="0" smtClean="0">
              <a:solidFill>
                <a:srgbClr val="000000"/>
              </a:solidFill>
              <a:ea typeface="華康儷中黑" pitchFamily="49" charset="-120"/>
              <a:cs typeface="ＭＳ Ｐゴシック" charset="0"/>
            </a:endParaRPr>
          </a:p>
          <a:p>
            <a:pPr lvl="0" indent="228600" algn="l">
              <a:buFont typeface="Arial" pitchFamily="34" charset="0"/>
              <a:buChar char="•"/>
            </a:pPr>
            <a:r>
              <a:rPr lang="en-US" altLang="en-US" sz="1900" dirty="0" err="1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旅行的必備產品</a:t>
            </a:r>
            <a:endParaRPr lang="en-US" altLang="en-US" sz="1900" dirty="0" smtClean="0">
              <a:solidFill>
                <a:srgbClr val="000000"/>
              </a:solidFill>
              <a:ea typeface="華康儷中黑" pitchFamily="49" charset="-120"/>
              <a:cs typeface="ＭＳ Ｐゴシック" charset="0"/>
            </a:endParaRPr>
          </a:p>
          <a:p>
            <a:pPr marL="228600" indent="-228600" algn="l">
              <a:lnSpc>
                <a:spcPct val="90000"/>
              </a:lnSpc>
            </a:pPr>
            <a:endParaRPr lang="en-US" sz="1900" dirty="0" smtClean="0">
              <a:solidFill>
                <a:srgbClr val="000000"/>
              </a:solidFill>
              <a:ea typeface="華康儷中黑" pitchFamily="49" charset="-120"/>
              <a:cs typeface="ＭＳ Ｐゴシック" charset="0"/>
            </a:endParaRPr>
          </a:p>
          <a:p>
            <a:pPr marL="228600" indent="-228600" algn="l">
              <a:lnSpc>
                <a:spcPct val="90000"/>
              </a:lnSpc>
            </a:pPr>
            <a:r>
              <a:rPr lang="zh-TW" altLang="en-US" sz="1900" b="1" i="1" u="sng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獨特之處：</a:t>
            </a:r>
            <a:r>
              <a:rPr lang="en-US" sz="1900" b="1" i="1" u="sng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 </a:t>
            </a:r>
          </a:p>
          <a:p>
            <a:pPr algn="l">
              <a:lnSpc>
                <a:spcPct val="90000"/>
              </a:lnSpc>
            </a:pPr>
            <a:r>
              <a:rPr lang="zh-TW" altLang="en-US" sz="1900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溫和潔淨肌膚，一次過輕易去除化妝、污垢與油脂。獨特的泡沫配方有效卸妝，乾透後不留殘餘物，所以無需以清水沖洗</a:t>
            </a:r>
            <a:endParaRPr lang="en-US" altLang="en-US" sz="1900" dirty="0" err="1" smtClean="0">
              <a:solidFill>
                <a:srgbClr val="000000"/>
              </a:solidFill>
              <a:ea typeface="華康儷中黑" pitchFamily="49" charset="-120"/>
              <a:cs typeface="ＭＳ Ｐゴシック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609600" y="6324600"/>
            <a:ext cx="769805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sz="2000" dirty="0" smtClean="0">
                <a:ea typeface="華康儷中黑" pitchFamily="49" charset="-120"/>
              </a:rPr>
              <a:t>SR</a:t>
            </a:r>
            <a:r>
              <a:rPr lang="fr-FR" sz="2000" dirty="0">
                <a:ea typeface="華康儷中黑" pitchFamily="49" charset="-120"/>
              </a:rPr>
              <a:t>: </a:t>
            </a:r>
            <a:r>
              <a:rPr lang="fr-FR" sz="2000" dirty="0" smtClean="0">
                <a:ea typeface="華康儷中黑" pitchFamily="49" charset="-120"/>
              </a:rPr>
              <a:t>$59.00</a:t>
            </a:r>
          </a:p>
          <a:p>
            <a:endParaRPr lang="fr-FR" sz="2000" dirty="0">
              <a:ea typeface="華康儷中黑" pitchFamily="49" charset="-12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257800" y="3132156"/>
            <a:ext cx="3692256" cy="2152343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7" name="Picture 6" descr="New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0" y="2514600"/>
            <a:ext cx="1030225" cy="103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46810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>
          <a:xfrm>
            <a:off x="0" y="914400"/>
            <a:ext cx="91440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prstClr val="black"/>
                </a:solidFill>
                <a:latin typeface="+mn-lt"/>
                <a:ea typeface="華康儷中黑" pitchFamily="49" charset="-120"/>
              </a:rPr>
              <a:t>MOTIVES</a:t>
            </a:r>
            <a:r>
              <a:rPr lang="es-ES_tradnl" sz="3600" b="1" baseline="30000" dirty="0" smtClean="0">
                <a:ea typeface="華康儷中黑" pitchFamily="49" charset="-120"/>
                <a:cs typeface="ＭＳ Ｐゴシック" charset="0"/>
              </a:rPr>
              <a:t>®</a:t>
            </a:r>
            <a:r>
              <a:rPr lang="zh-TW" altLang="en-US" sz="3600" b="1" dirty="0" smtClean="0">
                <a:latin typeface="+mn-lt"/>
                <a:ea typeface="華康儷中黑" pitchFamily="49" charset="-120"/>
                <a:cs typeface="ＭＳ Ｐゴシック" charset="0"/>
              </a:rPr>
              <a:t>捲翹睫毛夾</a:t>
            </a:r>
            <a:endParaRPr lang="es-ES_tradnl" altLang="en-US" sz="3600" b="1" dirty="0">
              <a:latin typeface="+mn-lt"/>
              <a:ea typeface="華康儷中黑" pitchFamily="49" charset="-120"/>
              <a:cs typeface="ＭＳ Ｐゴシック" charset="0"/>
            </a:endParaRPr>
          </a:p>
        </p:txBody>
      </p:sp>
      <p:sp>
        <p:nvSpPr>
          <p:cNvPr id="3" name="Rectangle 3"/>
          <p:cNvSpPr txBox="1">
            <a:spLocks/>
          </p:cNvSpPr>
          <p:nvPr/>
        </p:nvSpPr>
        <p:spPr>
          <a:xfrm>
            <a:off x="381000" y="2057400"/>
            <a:ext cx="4498975" cy="3835400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l">
              <a:lnSpc>
                <a:spcPct val="90000"/>
              </a:lnSpc>
            </a:pPr>
            <a:r>
              <a:rPr lang="zh-TW" altLang="en-US" sz="1900" b="1" i="1" u="sng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功效：</a:t>
            </a:r>
            <a:r>
              <a:rPr lang="en-US" sz="1900" b="1" i="1" u="sng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 </a:t>
            </a:r>
          </a:p>
          <a:p>
            <a:pPr marL="228600" indent="-228600" algn="l">
              <a:lnSpc>
                <a:spcPct val="90000"/>
              </a:lnSpc>
              <a:buFont typeface="Arial"/>
              <a:buChar char="•"/>
            </a:pPr>
            <a:r>
              <a:rPr lang="zh-TW" altLang="en-US" sz="1900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令睫毛捲翹，眼睛看來更圓大</a:t>
            </a:r>
            <a:endParaRPr lang="en-US" altLang="zh-TW" sz="1900" dirty="0" smtClean="0">
              <a:solidFill>
                <a:srgbClr val="000000"/>
              </a:solidFill>
              <a:ea typeface="華康儷中黑" pitchFamily="49" charset="-120"/>
              <a:cs typeface="ＭＳ Ｐゴシック" charset="0"/>
            </a:endParaRPr>
          </a:p>
          <a:p>
            <a:pPr marL="228600" indent="-228600" algn="l">
              <a:lnSpc>
                <a:spcPct val="90000"/>
              </a:lnSpc>
              <a:buFont typeface="Arial"/>
              <a:buChar char="•"/>
            </a:pPr>
            <a:r>
              <a:rPr lang="zh-TW" altLang="en-US" sz="1900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設計精準，力度恰到好處</a:t>
            </a:r>
            <a:endParaRPr lang="en-US" altLang="zh-TW" sz="1900" dirty="0" smtClean="0">
              <a:solidFill>
                <a:srgbClr val="000000"/>
              </a:solidFill>
              <a:ea typeface="華康儷中黑" pitchFamily="49" charset="-120"/>
              <a:cs typeface="ＭＳ Ｐゴシック" charset="0"/>
            </a:endParaRPr>
          </a:p>
          <a:p>
            <a:pPr marL="228600" indent="-228600" algn="l">
              <a:lnSpc>
                <a:spcPct val="90000"/>
              </a:lnSpc>
              <a:buFont typeface="Arial"/>
              <a:buChar char="•"/>
            </a:pPr>
            <a:r>
              <a:rPr lang="zh-TW" altLang="en-US" sz="1900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締造更纖長、更明顯的睫毛</a:t>
            </a:r>
            <a:endParaRPr lang="en-US" altLang="zh-TW" sz="1900" dirty="0" smtClean="0">
              <a:solidFill>
                <a:srgbClr val="000000"/>
              </a:solidFill>
              <a:ea typeface="華康儷中黑" pitchFamily="49" charset="-120"/>
              <a:cs typeface="ＭＳ Ｐゴシック" charset="0"/>
            </a:endParaRPr>
          </a:p>
          <a:p>
            <a:pPr marL="228600" indent="-228600" algn="l">
              <a:lnSpc>
                <a:spcPct val="90000"/>
              </a:lnSpc>
              <a:buFont typeface="Arial"/>
              <a:buChar char="•"/>
            </a:pPr>
            <a:r>
              <a:rPr lang="zh-TW" altLang="en-US" sz="1900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方便易用，效果細緻出眾</a:t>
            </a:r>
            <a:endParaRPr lang="en-US" altLang="zh-TW" sz="1900" dirty="0" smtClean="0">
              <a:solidFill>
                <a:srgbClr val="000000"/>
              </a:solidFill>
              <a:ea typeface="華康儷中黑" pitchFamily="49" charset="-120"/>
              <a:cs typeface="ＭＳ Ｐゴシック" charset="0"/>
            </a:endParaRPr>
          </a:p>
          <a:p>
            <a:pPr marL="228600" indent="-228600" algn="l">
              <a:lnSpc>
                <a:spcPct val="90000"/>
              </a:lnSpc>
              <a:buFont typeface="Arial"/>
              <a:buChar char="•"/>
            </a:pPr>
            <a:r>
              <a:rPr lang="zh-TW" altLang="en-US" sz="1900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採用時尚啞黑色</a:t>
            </a:r>
            <a:endParaRPr lang="en-US" altLang="zh-TW" sz="1900" dirty="0" smtClean="0">
              <a:solidFill>
                <a:srgbClr val="000000"/>
              </a:solidFill>
              <a:ea typeface="華康儷中黑" pitchFamily="49" charset="-120"/>
              <a:cs typeface="ＭＳ Ｐゴシック" charset="0"/>
            </a:endParaRPr>
          </a:p>
          <a:p>
            <a:pPr marL="228600" indent="-228600" algn="l">
              <a:lnSpc>
                <a:spcPct val="90000"/>
              </a:lnSpc>
              <a:buFont typeface="Arial"/>
              <a:buChar char="•"/>
            </a:pPr>
            <a:r>
              <a:rPr lang="zh-TW" altLang="en-US" sz="1900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弧度適合任何眼型</a:t>
            </a:r>
          </a:p>
          <a:p>
            <a:pPr marL="228600" indent="-228600" algn="l">
              <a:lnSpc>
                <a:spcPct val="90000"/>
              </a:lnSpc>
            </a:pPr>
            <a:endParaRPr lang="en-US" sz="1900" dirty="0" smtClean="0">
              <a:solidFill>
                <a:srgbClr val="000000"/>
              </a:solidFill>
              <a:ea typeface="華康儷中黑" pitchFamily="49" charset="-120"/>
              <a:cs typeface="ＭＳ Ｐゴシック" charset="0"/>
            </a:endParaRPr>
          </a:p>
          <a:p>
            <a:pPr marL="228600" indent="-228600" algn="l">
              <a:lnSpc>
                <a:spcPct val="90000"/>
              </a:lnSpc>
            </a:pPr>
            <a:r>
              <a:rPr lang="zh-TW" altLang="en-US" sz="1900" b="1" i="1" u="sng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獨特之處：</a:t>
            </a:r>
            <a:r>
              <a:rPr lang="en-US" sz="1900" b="1" i="1" u="sng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 </a:t>
            </a:r>
          </a:p>
          <a:p>
            <a:pPr algn="l">
              <a:lnSpc>
                <a:spcPct val="90000"/>
              </a:lnSpc>
            </a:pPr>
            <a:r>
              <a:rPr lang="zh-TW" altLang="en-US" sz="1900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讓你雙眼即時明亮圓大，之後再塗上睫毛液妝效更出眾。</a:t>
            </a:r>
            <a:endParaRPr lang="en-US" altLang="en-US" sz="1900" dirty="0" smtClean="0">
              <a:solidFill>
                <a:srgbClr val="000000"/>
              </a:solidFill>
              <a:ea typeface="華康儷中黑" pitchFamily="49" charset="-120"/>
              <a:cs typeface="ＭＳ Ｐゴシック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609600" y="6324600"/>
            <a:ext cx="769805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sz="2000" dirty="0" smtClean="0">
                <a:ea typeface="華康儷中黑" pitchFamily="49" charset="-120"/>
              </a:rPr>
              <a:t>SR</a:t>
            </a:r>
            <a:r>
              <a:rPr lang="fr-FR" sz="2000" dirty="0">
                <a:ea typeface="華康儷中黑" pitchFamily="49" charset="-120"/>
              </a:rPr>
              <a:t>: </a:t>
            </a:r>
            <a:r>
              <a:rPr lang="fr-FR" sz="2000" dirty="0" smtClean="0">
                <a:ea typeface="華康儷中黑" pitchFamily="49" charset="-120"/>
              </a:rPr>
              <a:t>$90.00</a:t>
            </a:r>
          </a:p>
          <a:p>
            <a:endParaRPr lang="fr-FR" sz="2000" dirty="0">
              <a:ea typeface="華康儷中黑" pitchFamily="49" charset="-12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105400" y="2286000"/>
            <a:ext cx="3692256" cy="3692256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7" name="Picture 6" descr="New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61376" y="1905000"/>
            <a:ext cx="1182624" cy="118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46810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>
          <a:xfrm>
            <a:off x="0" y="914400"/>
            <a:ext cx="91440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prstClr val="black"/>
                </a:solidFill>
                <a:latin typeface="+mn-lt"/>
                <a:ea typeface="華康儷中黑" pitchFamily="49" charset="-120"/>
              </a:rPr>
              <a:t>MOTIVES</a:t>
            </a:r>
            <a:r>
              <a:rPr lang="es-ES_tradnl" sz="3600" b="1" baseline="30000" dirty="0" smtClean="0">
                <a:ea typeface="華康儷中黑" pitchFamily="49" charset="-120"/>
                <a:cs typeface="ＭＳ Ｐゴシック" charset="0"/>
              </a:rPr>
              <a:t>®</a:t>
            </a:r>
            <a:r>
              <a:rPr lang="zh-TW" altLang="en-US" sz="3600" b="1" dirty="0" smtClean="0">
                <a:latin typeface="+mn-lt"/>
                <a:ea typeface="華康儷中黑" pitchFamily="49" charset="-120"/>
                <a:cs typeface="ＭＳ Ｐゴシック" charset="0"/>
              </a:rPr>
              <a:t>化妝專用筆刨</a:t>
            </a:r>
            <a:endParaRPr lang="es-ES_tradnl" altLang="en-US" sz="3600" b="1" dirty="0" smtClean="0">
              <a:latin typeface="+mn-lt"/>
              <a:ea typeface="華康儷中黑" pitchFamily="49" charset="-120"/>
              <a:cs typeface="ＭＳ Ｐゴシック" charset="0"/>
            </a:endParaRPr>
          </a:p>
        </p:txBody>
      </p:sp>
      <p:sp>
        <p:nvSpPr>
          <p:cNvPr id="3" name="Rectangle 3"/>
          <p:cNvSpPr txBox="1">
            <a:spLocks/>
          </p:cNvSpPr>
          <p:nvPr/>
        </p:nvSpPr>
        <p:spPr>
          <a:xfrm>
            <a:off x="381000" y="2057400"/>
            <a:ext cx="5029200" cy="3835400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l">
              <a:lnSpc>
                <a:spcPct val="90000"/>
              </a:lnSpc>
            </a:pPr>
            <a:r>
              <a:rPr lang="zh-TW" altLang="en-US" sz="1900" b="1" i="1" u="sng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功效：</a:t>
            </a:r>
            <a:r>
              <a:rPr lang="en-US" sz="1900" b="1" i="1" u="sng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 </a:t>
            </a:r>
          </a:p>
          <a:p>
            <a:pPr marL="228600" indent="-228600" algn="l">
              <a:lnSpc>
                <a:spcPct val="90000"/>
              </a:lnSpc>
              <a:buFont typeface="Arial"/>
              <a:buChar char="•"/>
            </a:pPr>
            <a:r>
              <a:rPr lang="zh-TW" altLang="en-US" sz="1900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削出理想筆尖，讓你上妝更加得心應手</a:t>
            </a:r>
            <a:endParaRPr lang="en-US" altLang="zh-TW" sz="1900" dirty="0" smtClean="0">
              <a:solidFill>
                <a:srgbClr val="000000"/>
              </a:solidFill>
              <a:ea typeface="華康儷中黑" pitchFamily="49" charset="-120"/>
              <a:cs typeface="ＭＳ Ｐゴシック" charset="0"/>
            </a:endParaRPr>
          </a:p>
          <a:p>
            <a:pPr marL="228600" indent="-228600" algn="l">
              <a:lnSpc>
                <a:spcPct val="90000"/>
              </a:lnSpc>
              <a:buFont typeface="Arial"/>
              <a:buChar char="•"/>
            </a:pPr>
            <a:r>
              <a:rPr lang="zh-TW" altLang="en-US" sz="1900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附有工具，方便清潔</a:t>
            </a:r>
            <a:endParaRPr lang="en-US" altLang="zh-TW" sz="1900" dirty="0" smtClean="0">
              <a:solidFill>
                <a:srgbClr val="000000"/>
              </a:solidFill>
              <a:ea typeface="華康儷中黑" pitchFamily="49" charset="-120"/>
              <a:cs typeface="ＭＳ Ｐゴシック" charset="0"/>
            </a:endParaRPr>
          </a:p>
          <a:p>
            <a:pPr marL="228600" indent="-228600" algn="l">
              <a:lnSpc>
                <a:spcPct val="90000"/>
              </a:lnSpc>
              <a:buFont typeface="Arial"/>
              <a:buChar char="•"/>
            </a:pPr>
            <a:r>
              <a:rPr lang="zh-TW" altLang="en-US" sz="1900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小巧易攜</a:t>
            </a:r>
            <a:endParaRPr lang="en-US" altLang="zh-TW" sz="1900" dirty="0" smtClean="0">
              <a:solidFill>
                <a:srgbClr val="000000"/>
              </a:solidFill>
              <a:ea typeface="華康儷中黑" pitchFamily="49" charset="-120"/>
              <a:cs typeface="ＭＳ Ｐゴシック" charset="0"/>
            </a:endParaRPr>
          </a:p>
          <a:p>
            <a:pPr marL="228600" indent="-228600" algn="l">
              <a:lnSpc>
                <a:spcPct val="90000"/>
              </a:lnSpc>
              <a:buFont typeface="Arial"/>
              <a:buChar char="•"/>
            </a:pPr>
            <a:r>
              <a:rPr lang="zh-TW" altLang="en-US" sz="1900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所有化妝師和化妝人士的必備產品</a:t>
            </a:r>
            <a:endParaRPr lang="en-US" altLang="zh-TW" sz="1900" dirty="0" smtClean="0">
              <a:solidFill>
                <a:srgbClr val="000000"/>
              </a:solidFill>
              <a:ea typeface="華康儷中黑" pitchFamily="49" charset="-120"/>
              <a:cs typeface="ＭＳ Ｐゴシック" charset="0"/>
            </a:endParaRPr>
          </a:p>
          <a:p>
            <a:pPr marL="228600" indent="-228600" algn="l">
              <a:lnSpc>
                <a:spcPct val="90000"/>
              </a:lnSpc>
            </a:pPr>
            <a:endParaRPr lang="en-US" sz="1900" dirty="0" smtClean="0">
              <a:solidFill>
                <a:srgbClr val="000000"/>
              </a:solidFill>
              <a:ea typeface="華康儷中黑" pitchFamily="49" charset="-120"/>
              <a:cs typeface="ＭＳ Ｐゴシック" charset="0"/>
            </a:endParaRPr>
          </a:p>
          <a:p>
            <a:pPr marL="228600" indent="-228600" algn="l">
              <a:lnSpc>
                <a:spcPct val="90000"/>
              </a:lnSpc>
            </a:pPr>
            <a:r>
              <a:rPr lang="zh-TW" altLang="en-US" sz="1900" b="1" i="1" u="sng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獨特之處：</a:t>
            </a:r>
            <a:r>
              <a:rPr lang="en-US" sz="1900" b="1" i="1" u="sng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 </a:t>
            </a:r>
          </a:p>
          <a:p>
            <a:pPr algn="l">
              <a:lnSpc>
                <a:spcPct val="90000"/>
              </a:lnSpc>
            </a:pPr>
            <a:r>
              <a:rPr lang="zh-TW" altLang="en-US" sz="1900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設計實用便利，可為唇線筆及眼妝筆削出理想尖度，讓你上妝更加得心應手</a:t>
            </a:r>
            <a:endParaRPr lang="en-US" altLang="en-US" sz="1900" dirty="0" smtClean="0">
              <a:solidFill>
                <a:srgbClr val="000000"/>
              </a:solidFill>
              <a:ea typeface="華康儷中黑" pitchFamily="49" charset="-120"/>
              <a:cs typeface="ＭＳ Ｐゴシック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609600" y="6324600"/>
            <a:ext cx="769805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sz="2000" dirty="0" smtClean="0">
                <a:ea typeface="華康儷中黑" pitchFamily="49" charset="-120"/>
              </a:rPr>
              <a:t>SR</a:t>
            </a:r>
            <a:r>
              <a:rPr lang="fr-FR" sz="2000" dirty="0">
                <a:ea typeface="華康儷中黑" pitchFamily="49" charset="-120"/>
              </a:rPr>
              <a:t>: </a:t>
            </a:r>
            <a:r>
              <a:rPr lang="fr-FR" sz="2000" dirty="0" smtClean="0">
                <a:ea typeface="華康儷中黑" pitchFamily="49" charset="-120"/>
              </a:rPr>
              <a:t>$33.00</a:t>
            </a:r>
          </a:p>
          <a:p>
            <a:endParaRPr lang="fr-FR" sz="2000" dirty="0">
              <a:ea typeface="華康儷中黑" pitchFamily="49" charset="-12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 t="10319" b="15385"/>
          <a:stretch>
            <a:fillRect/>
          </a:stretch>
        </p:blipFill>
        <p:spPr bwMode="auto">
          <a:xfrm>
            <a:off x="5105400" y="3352800"/>
            <a:ext cx="3692256" cy="27432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7" name="Picture 6" descr="New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39000" y="2438400"/>
            <a:ext cx="1335025" cy="133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46810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>
          <a:xfrm>
            <a:off x="0" y="886900"/>
            <a:ext cx="91440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prstClr val="black"/>
                </a:solidFill>
                <a:latin typeface="Calibri" pitchFamily="34" charset="0"/>
                <a:ea typeface="華康儷中黑" pitchFamily="49" charset="-120"/>
              </a:rPr>
              <a:t>MOTIVES®</a:t>
            </a:r>
            <a:r>
              <a:rPr lang="es-ES_tradnl" sz="3600" b="1" dirty="0" smtClean="0">
                <a:latin typeface="Calibri" pitchFamily="34" charset="0"/>
                <a:ea typeface="華康儷中黑" pitchFamily="49" charset="-120"/>
                <a:cs typeface="ＭＳ Ｐゴシック" charset="0"/>
              </a:rPr>
              <a:t> </a:t>
            </a:r>
            <a:r>
              <a:rPr lang="zh-TW" altLang="en-US" sz="3600" b="1" dirty="0" smtClean="0">
                <a:latin typeface="Calibri" pitchFamily="34" charset="0"/>
                <a:ea typeface="華康儷中黑" pitchFamily="49" charset="-120"/>
              </a:rPr>
              <a:t>瞬間無瑕定妝噴霧</a:t>
            </a:r>
            <a:endParaRPr lang="es-ES_tradnl" sz="3600" b="1" dirty="0">
              <a:latin typeface="Calibri" pitchFamily="34" charset="0"/>
              <a:ea typeface="華康儷中黑" pitchFamily="49" charset="-120"/>
              <a:cs typeface="ＭＳ Ｐゴシック" charset="0"/>
            </a:endParaRPr>
          </a:p>
        </p:txBody>
      </p:sp>
      <p:sp>
        <p:nvSpPr>
          <p:cNvPr id="3" name="Rectangle 3"/>
          <p:cNvSpPr txBox="1">
            <a:spLocks/>
          </p:cNvSpPr>
          <p:nvPr/>
        </p:nvSpPr>
        <p:spPr>
          <a:xfrm>
            <a:off x="539750" y="2101338"/>
            <a:ext cx="5314950" cy="3974939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</a:pPr>
            <a:r>
              <a:rPr lang="zh-TW" altLang="en-US" sz="1900" b="1" i="1" u="sng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功效：</a:t>
            </a:r>
            <a:endParaRPr lang="en-US" sz="1900" b="1" i="1" u="sng" dirty="0">
              <a:solidFill>
                <a:schemeClr val="tx1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pPr marL="177800" indent="-177800" algn="l">
              <a:lnSpc>
                <a:spcPct val="90000"/>
              </a:lnSpc>
              <a:buFont typeface="Arial"/>
              <a:buChar char="•"/>
            </a:pPr>
            <a:r>
              <a:rPr lang="zh-TW" altLang="en-US" sz="20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有助淡化細紋及皺紋</a:t>
            </a:r>
            <a:endParaRPr lang="en-US" sz="1900" dirty="0">
              <a:solidFill>
                <a:schemeClr val="tx1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pPr marL="177800" indent="-177800" algn="l">
              <a:lnSpc>
                <a:spcPct val="90000"/>
              </a:lnSpc>
              <a:buFont typeface="Arial"/>
              <a:buChar char="•"/>
            </a:pPr>
            <a:r>
              <a:rPr lang="zh-TW" altLang="en-US" sz="20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六種補濕因子能紓緩妝容乾裂及粉狀情況</a:t>
            </a:r>
            <a:r>
              <a:rPr lang="en-US" sz="19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  </a:t>
            </a:r>
            <a:endParaRPr lang="en-US" sz="1900" dirty="0">
              <a:solidFill>
                <a:schemeClr val="tx1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pPr marL="177800" indent="-177800" algn="l">
              <a:lnSpc>
                <a:spcPct val="90000"/>
              </a:lnSpc>
              <a:buFont typeface="Arial"/>
              <a:buChar char="•"/>
            </a:pPr>
            <a:r>
              <a:rPr lang="zh-TW" altLang="en-US" sz="20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有助減少化妝品滲進毛孔、紋理及疤痕</a:t>
            </a:r>
            <a:endParaRPr lang="en-US" sz="1900" dirty="0">
              <a:solidFill>
                <a:schemeClr val="tx1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pPr marL="177800" indent="-177800" algn="l">
              <a:lnSpc>
                <a:spcPct val="90000"/>
              </a:lnSpc>
              <a:buFont typeface="Arial"/>
              <a:buChar char="•"/>
            </a:pPr>
            <a:r>
              <a:rPr lang="zh-TW" altLang="en-US" sz="20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有助防止溶妝，用後能減少補妝次數</a:t>
            </a:r>
            <a:endParaRPr lang="en-US" sz="1900" dirty="0" smtClean="0">
              <a:solidFill>
                <a:schemeClr val="tx1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pPr marL="177800" indent="-177800" algn="l">
              <a:lnSpc>
                <a:spcPct val="90000"/>
              </a:lnSpc>
              <a:buFont typeface="Arial"/>
              <a:buChar char="•"/>
            </a:pPr>
            <a:endParaRPr lang="en-US" sz="1900" b="1" i="1" u="sng" dirty="0" smtClean="0">
              <a:solidFill>
                <a:schemeClr val="tx1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pPr marL="177800" indent="-177800" algn="l">
              <a:lnSpc>
                <a:spcPct val="90000"/>
              </a:lnSpc>
            </a:pPr>
            <a:r>
              <a:rPr lang="zh-TW" altLang="en-US" sz="1900" b="1" i="1" u="sng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獨特之處：</a:t>
            </a:r>
            <a:r>
              <a:rPr lang="en-US" sz="1900" b="1" i="1" u="sng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 </a:t>
            </a:r>
          </a:p>
          <a:p>
            <a:pPr algn="l">
              <a:lnSpc>
                <a:spcPct val="90000"/>
              </a:lnSpc>
            </a:pPr>
            <a:r>
              <a:rPr lang="zh-TW" altLang="en-US" sz="20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獨特配方有助遮蓋不平滑的表面，並有助定妝</a:t>
            </a:r>
            <a:endParaRPr lang="en-US" sz="1900" i="1" u="sng" dirty="0">
              <a:solidFill>
                <a:schemeClr val="tx1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573088" y="6237288"/>
            <a:ext cx="76980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sz="2000" dirty="0" smtClean="0">
                <a:latin typeface="Calibri" pitchFamily="34" charset="0"/>
                <a:ea typeface="華康儷中黑" pitchFamily="49" charset="-120"/>
              </a:rPr>
              <a:t>SR</a:t>
            </a:r>
            <a:r>
              <a:rPr lang="fr-FR" sz="2000" dirty="0">
                <a:latin typeface="Calibri" pitchFamily="34" charset="0"/>
                <a:ea typeface="華康儷中黑" pitchFamily="49" charset="-120"/>
              </a:rPr>
              <a:t>: </a:t>
            </a:r>
            <a:r>
              <a:rPr lang="fr-FR" sz="2000" dirty="0" smtClean="0">
                <a:latin typeface="Calibri" pitchFamily="34" charset="0"/>
                <a:ea typeface="華康儷中黑" pitchFamily="49" charset="-120"/>
              </a:rPr>
              <a:t>$277.00</a:t>
            </a:r>
            <a:endParaRPr lang="fr-FR" sz="2000" dirty="0">
              <a:latin typeface="Calibri" pitchFamily="34" charset="0"/>
              <a:ea typeface="華康儷中黑" pitchFamily="49" charset="-120"/>
            </a:endParaRPr>
          </a:p>
        </p:txBody>
      </p:sp>
      <p:pic>
        <p:nvPicPr>
          <p:cNvPr id="5" name="Picture 5" descr="US_ENG_SKUmotivesMakeUpSettingSpray_07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020" y="1485901"/>
            <a:ext cx="2508660" cy="6715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1636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>
          <a:xfrm>
            <a:off x="0" y="848800"/>
            <a:ext cx="91440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prstClr val="black"/>
                </a:solidFill>
                <a:latin typeface="Calibri" pitchFamily="34" charset="0"/>
                <a:ea typeface="華康儷中黑" pitchFamily="49" charset="-120"/>
              </a:rPr>
              <a:t>MOTIVES®</a:t>
            </a:r>
            <a:r>
              <a:rPr lang="en-US" sz="36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 </a:t>
            </a:r>
            <a:r>
              <a:rPr lang="zh-TW" altLang="en-US" sz="36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基本化妝掃套裝</a:t>
            </a:r>
            <a:endParaRPr lang="es-ES_tradnl" sz="3600" b="1" dirty="0">
              <a:latin typeface="Calibri" pitchFamily="34" charset="0"/>
              <a:ea typeface="華康儷中黑" pitchFamily="49" charset="-120"/>
              <a:cs typeface="ＭＳ Ｐゴシック" charset="0"/>
            </a:endParaRPr>
          </a:p>
        </p:txBody>
      </p:sp>
      <p:sp>
        <p:nvSpPr>
          <p:cNvPr id="3" name="Rectangle 3"/>
          <p:cNvSpPr txBox="1">
            <a:spLocks/>
          </p:cNvSpPr>
          <p:nvPr/>
        </p:nvSpPr>
        <p:spPr>
          <a:xfrm>
            <a:off x="539750" y="2101338"/>
            <a:ext cx="6115050" cy="3974939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-177800" algn="l">
              <a:lnSpc>
                <a:spcPct val="90000"/>
              </a:lnSpc>
            </a:pPr>
            <a:r>
              <a:rPr lang="zh-TW" altLang="en-US" sz="1900" b="1" i="1" u="sng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功效：</a:t>
            </a:r>
            <a:endParaRPr lang="en-US" sz="1900" b="1" i="1" u="sng" dirty="0" smtClean="0">
              <a:solidFill>
                <a:srgbClr val="000000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pPr marL="177800" lvl="0" indent="-177800" algn="l">
              <a:lnSpc>
                <a:spcPct val="90000"/>
              </a:lnSpc>
              <a:buFont typeface="Arial" pitchFamily="34" charset="0"/>
              <a:buChar char="•"/>
            </a:pPr>
            <a:r>
              <a:rPr lang="zh-TW" altLang="en-US" sz="19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以最優質物料製造天然及合成掃頭</a:t>
            </a:r>
            <a:endParaRPr lang="en-US" altLang="zh-TW" sz="1900" dirty="0" smtClean="0">
              <a:solidFill>
                <a:srgbClr val="000000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pPr marL="177800" lvl="0" indent="-177800" algn="l">
              <a:lnSpc>
                <a:spcPct val="90000"/>
              </a:lnSpc>
              <a:buFont typeface="Arial" pitchFamily="34" charset="0"/>
              <a:buChar char="•"/>
            </a:pPr>
            <a:r>
              <a:rPr lang="zh-TW" altLang="en-US" sz="19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黑色</a:t>
            </a:r>
            <a:r>
              <a:rPr lang="en-US" altLang="zh-TW" sz="19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clutch</a:t>
            </a:r>
            <a:r>
              <a:rPr lang="zh-TW" altLang="en-US" sz="19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設計時尚、簡約、易於攜帶</a:t>
            </a:r>
            <a:endParaRPr lang="en-US" altLang="zh-TW" sz="1900" dirty="0" smtClean="0">
              <a:solidFill>
                <a:srgbClr val="000000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pPr marL="177800" lvl="0" indent="-177800" algn="l">
              <a:lnSpc>
                <a:spcPct val="90000"/>
              </a:lnSpc>
              <a:buFont typeface="Arial" pitchFamily="34" charset="0"/>
              <a:buChar char="•"/>
            </a:pPr>
            <a:r>
              <a:rPr lang="zh-TW" altLang="en-US" sz="19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保持化妝掃乾淨、整齊</a:t>
            </a:r>
          </a:p>
          <a:p>
            <a:pPr marL="177800" indent="-177800" algn="l">
              <a:lnSpc>
                <a:spcPct val="90000"/>
              </a:lnSpc>
            </a:pPr>
            <a:endParaRPr lang="en-US" sz="1900" dirty="0" smtClean="0">
              <a:solidFill>
                <a:srgbClr val="000000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pPr marL="177800" indent="-177800" algn="l">
              <a:lnSpc>
                <a:spcPct val="90000"/>
              </a:lnSpc>
            </a:pPr>
            <a:r>
              <a:rPr lang="zh-TW" altLang="en-US" sz="1900" b="1" i="1" u="sng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獨特之處：</a:t>
            </a:r>
            <a:endParaRPr lang="en-US" sz="1900" b="1" i="1" u="sng" dirty="0" smtClean="0">
              <a:solidFill>
                <a:srgbClr val="000000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pPr marL="177800" indent="-177800" algn="l">
              <a:lnSpc>
                <a:spcPct val="90000"/>
              </a:lnSpc>
            </a:pPr>
            <a:r>
              <a:rPr lang="zh-TW" altLang="en-US" sz="19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便攜式的多功能組合，讓你隨時隨地</a:t>
            </a:r>
            <a:endParaRPr lang="en-US" altLang="zh-TW" sz="1900" dirty="0" smtClean="0">
              <a:solidFill>
                <a:srgbClr val="000000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pPr algn="l">
              <a:lnSpc>
                <a:spcPct val="90000"/>
              </a:lnSpc>
            </a:pPr>
            <a:r>
              <a:rPr lang="zh-TW" altLang="en-US" sz="19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塑造妝容</a:t>
            </a:r>
            <a:endParaRPr lang="en-US" altLang="zh-TW" sz="1900" dirty="0" smtClean="0">
              <a:solidFill>
                <a:srgbClr val="000000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pPr algn="l">
              <a:lnSpc>
                <a:spcPct val="90000"/>
              </a:lnSpc>
            </a:pPr>
            <a:endParaRPr lang="en-US" sz="1900" dirty="0">
              <a:solidFill>
                <a:srgbClr val="000000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pPr algn="l">
              <a:lnSpc>
                <a:spcPct val="90000"/>
              </a:lnSpc>
            </a:pPr>
            <a:endParaRPr lang="en-US" sz="1900" i="1" u="sng" dirty="0">
              <a:solidFill>
                <a:srgbClr val="000000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pPr algn="l">
              <a:lnSpc>
                <a:spcPct val="90000"/>
              </a:lnSpc>
            </a:pPr>
            <a:endParaRPr lang="en-US" sz="1900" i="1" u="sng" dirty="0">
              <a:solidFill>
                <a:srgbClr val="000000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534988" y="6237288"/>
            <a:ext cx="76980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sz="2000" dirty="0" smtClean="0">
                <a:latin typeface="Calibri" pitchFamily="34" charset="0"/>
                <a:ea typeface="華康儷中黑" pitchFamily="49" charset="-120"/>
              </a:rPr>
              <a:t>SR</a:t>
            </a:r>
            <a:r>
              <a:rPr lang="fr-FR" sz="2000" dirty="0">
                <a:latin typeface="Calibri" pitchFamily="34" charset="0"/>
                <a:ea typeface="華康儷中黑" pitchFamily="49" charset="-120"/>
              </a:rPr>
              <a:t>: </a:t>
            </a:r>
            <a:r>
              <a:rPr lang="fr-FR" sz="2000" dirty="0" smtClean="0">
                <a:latin typeface="Calibri" pitchFamily="34" charset="0"/>
                <a:ea typeface="華康儷中黑" pitchFamily="49" charset="-120"/>
              </a:rPr>
              <a:t>$325.00</a:t>
            </a:r>
            <a:endParaRPr lang="fr-FR" sz="2000" dirty="0">
              <a:latin typeface="Calibri" pitchFamily="34" charset="0"/>
              <a:ea typeface="華康儷中黑" pitchFamily="49" charset="-120"/>
            </a:endParaRPr>
          </a:p>
        </p:txBody>
      </p:sp>
      <p:pic>
        <p:nvPicPr>
          <p:cNvPr id="5" name="Picture 6" descr="essent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466" y="3124200"/>
            <a:ext cx="4710534" cy="319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106782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1895475"/>
          </a:xfrm>
          <a:prstGeom prst="rect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162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 rot="21216171">
            <a:off x="-565570" y="378834"/>
            <a:ext cx="9836798" cy="329112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umiere de Vie_logo_872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486025" y="434702"/>
            <a:ext cx="4816306" cy="1399378"/>
          </a:xfrm>
          <a:prstGeom prst="rect">
            <a:avLst/>
          </a:prstGeom>
        </p:spPr>
      </p:pic>
      <p:pic>
        <p:nvPicPr>
          <p:cNvPr id="9" name="Picture 8" descr="06White copy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771775" y="1508569"/>
            <a:ext cx="4352924" cy="5803241"/>
          </a:xfrm>
          <a:prstGeom prst="rect">
            <a:avLst/>
          </a:prstGeom>
          <a:effectLst>
            <a:outerShdw blurRad="76200" dir="8520000" sy="23000" kx="1200000" algn="br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um de Vie arch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2451" y="-21957"/>
            <a:ext cx="9896475" cy="353006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cap="all" dirty="0" err="1" smtClean="0">
                <a:latin typeface="Calibri" pitchFamily="34" charset="0"/>
                <a:ea typeface="華康儷中黑" pitchFamily="49" charset="-120"/>
              </a:rPr>
              <a:t>Lumiere</a:t>
            </a:r>
            <a:r>
              <a:rPr lang="en-US" sz="3600" b="1" cap="all" dirty="0" smtClean="0">
                <a:latin typeface="Calibri" pitchFamily="34" charset="0"/>
                <a:ea typeface="華康儷中黑" pitchFamily="49" charset="-120"/>
              </a:rPr>
              <a:t> de Vie</a:t>
            </a:r>
            <a:r>
              <a:rPr lang="en-US" sz="3600" b="1" cap="all" dirty="0" smtClean="0">
                <a:latin typeface="Calibri"/>
                <a:ea typeface="華康儷中黑" pitchFamily="49" charset="-120"/>
              </a:rPr>
              <a:t>™</a:t>
            </a:r>
            <a:endParaRPr lang="en-US" sz="3600" b="1" cap="all" dirty="0"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2400" dirty="0" smtClean="0">
                <a:latin typeface="Calibri" pitchFamily="34" charset="0"/>
                <a:ea typeface="華康儷中黑" pitchFamily="49" charset="-120"/>
              </a:rPr>
              <a:t>新一代的護膚系列</a:t>
            </a:r>
            <a:endParaRPr lang="en-US" altLang="zh-TW" sz="2400" dirty="0" smtClean="0">
              <a:latin typeface="Calibri" pitchFamily="34" charset="0"/>
              <a:ea typeface="華康儷中黑" pitchFamily="49" charset="-120"/>
            </a:endParaRPr>
          </a:p>
          <a:p>
            <a:endParaRPr lang="en-US" sz="900" dirty="0" smtClean="0">
              <a:latin typeface="Calibri" pitchFamily="34" charset="0"/>
              <a:ea typeface="華康儷中黑" pitchFamily="49" charset="-120"/>
            </a:endParaRPr>
          </a:p>
          <a:p>
            <a:r>
              <a:rPr lang="zh-TW" altLang="en-US" sz="2400" dirty="0" smtClean="0">
                <a:latin typeface="Calibri" pitchFamily="34" charset="0"/>
                <a:ea typeface="華康儷中黑" pitchFamily="49" charset="-120"/>
              </a:rPr>
              <a:t>可促進肌膚自然修復過程，賦活不同性質和年齡的肌膚。</a:t>
            </a:r>
            <a:r>
              <a:rPr lang="en-US" altLang="zh-TW" sz="2400" dirty="0" err="1" smtClean="0">
                <a:latin typeface="Calibri" pitchFamily="34" charset="0"/>
                <a:ea typeface="華康儷中黑" pitchFamily="49" charset="-120"/>
              </a:rPr>
              <a:t>Lumiere</a:t>
            </a:r>
            <a:r>
              <a:rPr lang="en-US" altLang="zh-TW" sz="2400" dirty="0" smtClean="0">
                <a:latin typeface="Calibri" pitchFamily="34" charset="0"/>
                <a:ea typeface="華康儷中黑" pitchFamily="49" charset="-120"/>
              </a:rPr>
              <a:t> de Vie</a:t>
            </a:r>
            <a:r>
              <a:rPr lang="en-US" altLang="zh-TW" sz="2400" dirty="0" smtClean="0">
                <a:latin typeface="Calibri"/>
                <a:ea typeface="華康儷中黑" pitchFamily="49" charset="-120"/>
              </a:rPr>
              <a:t>™</a:t>
            </a:r>
            <a:r>
              <a:rPr lang="en-US" altLang="zh-TW" sz="2400" dirty="0" smtClean="0">
                <a:latin typeface="Calibri" pitchFamily="34" charset="0"/>
                <a:ea typeface="華康儷中黑" pitchFamily="49" charset="-120"/>
              </a:rPr>
              <a:t> </a:t>
            </a:r>
            <a:r>
              <a:rPr lang="zh-TW" altLang="en-US" sz="2400" dirty="0" smtClean="0">
                <a:latin typeface="Calibri" pitchFamily="34" charset="0"/>
                <a:ea typeface="華康儷中黑" pitchFamily="49" charset="-120"/>
              </a:rPr>
              <a:t>融匯海洋及大地蘊藏的力量，令肌膚剔透明亮，煥發年輕再生光彩</a:t>
            </a:r>
            <a:endParaRPr lang="en-US" sz="2400" dirty="0" smtClean="0">
              <a:latin typeface="Calibri" pitchFamily="34" charset="0"/>
              <a:ea typeface="華康儷中黑" pitchFamily="49" charset="-120"/>
            </a:endParaRPr>
          </a:p>
          <a:p>
            <a:endParaRPr lang="en-US" sz="800" dirty="0" smtClean="0">
              <a:latin typeface="Calibri" pitchFamily="34" charset="0"/>
              <a:ea typeface="華康儷中黑" pitchFamily="49" charset="-120"/>
            </a:endParaRPr>
          </a:p>
          <a:p>
            <a:r>
              <a:rPr lang="zh-TW" altLang="en-US" sz="2400" dirty="0" smtClean="0">
                <a:latin typeface="Calibri" pitchFamily="34" charset="0"/>
                <a:ea typeface="華康儷中黑" pitchFamily="49" charset="-120"/>
              </a:rPr>
              <a:t>系列採用最優質的天然成份，加上其強效配方，有助賦活、紓緩、滋潤並保護肌膚，就如肌膚的急救箱一樣</a:t>
            </a:r>
            <a:endParaRPr lang="en-US" sz="2400" dirty="0" smtClean="0">
              <a:latin typeface="Calibri" pitchFamily="34" charset="0"/>
              <a:ea typeface="華康儷中黑" pitchFamily="49" charset="-120"/>
            </a:endParaRPr>
          </a:p>
          <a:p>
            <a:pPr>
              <a:buNone/>
            </a:pPr>
            <a:endParaRPr lang="en-US" sz="2400" dirty="0" smtClean="0">
              <a:latin typeface="Calibri" pitchFamily="34" charset="0"/>
              <a:ea typeface="華康儷中黑" pitchFamily="49" charset="-120"/>
            </a:endParaRPr>
          </a:p>
        </p:txBody>
      </p:sp>
      <p:pic>
        <p:nvPicPr>
          <p:cNvPr id="9" name="Picture 8" descr="06White copy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543675" y="3762526"/>
            <a:ext cx="2419350" cy="3225434"/>
          </a:xfrm>
          <a:prstGeom prst="rect">
            <a:avLst/>
          </a:prstGeom>
          <a:effectLst>
            <a:outerShdw blurRad="76200" dir="8520000" sy="23000" kx="1200000" algn="br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ellLabsUBP_HeaderGraphi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770" cy="2322808"/>
          </a:xfrm>
          <a:prstGeom prst="rect">
            <a:avLst/>
          </a:prstGeom>
        </p:spPr>
      </p:pic>
      <p:pic>
        <p:nvPicPr>
          <p:cNvPr id="7" name="Picture 2" descr="DSC_2792-1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5" y="1844675"/>
            <a:ext cx="7232650" cy="535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ellularLaboratories_031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955675"/>
            <a:ext cx="3956050" cy="11334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8387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/>
          </p:cNvSpPr>
          <p:nvPr/>
        </p:nvSpPr>
        <p:spPr>
          <a:xfrm>
            <a:off x="0" y="947764"/>
            <a:ext cx="9144000" cy="101351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algn="ctr"/>
            <a:r>
              <a:rPr lang="en-US" sz="3600" cap="all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Calibri" charset="0"/>
              </a:rPr>
              <a:t>La </a:t>
            </a:r>
            <a:r>
              <a:rPr lang="en-US" sz="3700" cap="all" dirty="0" err="1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Calibri" charset="0"/>
              </a:rPr>
              <a:t>La</a:t>
            </a:r>
            <a:r>
              <a:rPr lang="en-US" sz="3600" cap="all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Calibri" charset="0"/>
              </a:rPr>
              <a:t> Anthony          </a:t>
            </a:r>
            <a:endParaRPr lang="en-US" sz="3600" cap="all" dirty="0">
              <a:solidFill>
                <a:prstClr val="black"/>
              </a:solidFill>
              <a:latin typeface="Century Gothic" charset="0"/>
              <a:ea typeface="ＭＳ Ｐゴシック" charset="0"/>
              <a:cs typeface="Calibri" charset="0"/>
            </a:endParaRPr>
          </a:p>
        </p:txBody>
      </p:sp>
      <p:pic>
        <p:nvPicPr>
          <p:cNvPr id="8" name="Picture 7" descr="LV-Motives-310r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955" y="1313172"/>
            <a:ext cx="2495870" cy="3840480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390525" y="1752600"/>
            <a:ext cx="7772400" cy="4114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chemeClr val="tx1">
                    <a:tint val="75000"/>
                  </a:schemeClr>
                </a:solidFill>
                <a:latin typeface="Century Gothic"/>
                <a:ea typeface="+mn-ea"/>
                <a:cs typeface="Century Gothic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600" b="0" i="0" kern="1200">
                <a:solidFill>
                  <a:schemeClr val="tx1">
                    <a:tint val="75000"/>
                  </a:schemeClr>
                </a:solidFill>
                <a:latin typeface="Century Gothic"/>
                <a:ea typeface="+mn-ea"/>
                <a:cs typeface="Century Gothic"/>
              </a:defRPr>
            </a:lvl2pPr>
            <a:lvl3pPr marL="914400" indent="0" algn="ctr" defTabSz="568325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chemeClr val="tx1">
                    <a:tint val="75000"/>
                  </a:schemeClr>
                </a:solidFill>
                <a:latin typeface="Century Gothic"/>
                <a:ea typeface="+mn-ea"/>
                <a:cs typeface="Century Gothic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Century Gothic"/>
                <a:ea typeface="+mn-ea"/>
                <a:cs typeface="Century Gothic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Century Gothic"/>
                <a:ea typeface="+mn-ea"/>
                <a:cs typeface="Century Gothic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itchFamily="34" charset="0"/>
              <a:buChar char="•"/>
            </a:pPr>
            <a:r>
              <a:rPr lang="zh-TW" altLang="en-US" sz="2400" dirty="0" smtClean="0">
                <a:solidFill>
                  <a:schemeClr val="tx1"/>
                </a:solidFill>
                <a:latin typeface="Century Gothic" pitchFamily="34" charset="0"/>
                <a:ea typeface="華康儷中黑" pitchFamily="49" charset="-120"/>
              </a:rPr>
              <a:t>電台名人</a:t>
            </a:r>
            <a:endParaRPr lang="en-US" sz="2400" dirty="0" smtClean="0">
              <a:solidFill>
                <a:schemeClr val="tx1"/>
              </a:solidFill>
              <a:latin typeface="Century Gothic" pitchFamily="34" charset="0"/>
              <a:ea typeface="華康儷中黑" pitchFamily="49" charset="-120"/>
            </a:endParaRPr>
          </a:p>
          <a:p>
            <a:pPr marL="342900" indent="-342900" algn="l">
              <a:buFont typeface="Arial" pitchFamily="34" charset="0"/>
              <a:buChar char="•"/>
            </a:pPr>
            <a:r>
              <a:rPr lang="zh-TW" altLang="en-US" sz="2400" dirty="0" smtClean="0">
                <a:solidFill>
                  <a:schemeClr val="tx1"/>
                </a:solidFill>
                <a:latin typeface="Century Gothic" pitchFamily="34" charset="0"/>
                <a:ea typeface="華康儷中黑" pitchFamily="49" charset="-120"/>
              </a:rPr>
              <a:t>網絡達人</a:t>
            </a:r>
            <a:r>
              <a:rPr lang="en-US" sz="2400" dirty="0" smtClean="0">
                <a:solidFill>
                  <a:schemeClr val="tx1"/>
                </a:solidFill>
                <a:latin typeface="Century Gothic" pitchFamily="34" charset="0"/>
                <a:ea typeface="華康儷中黑" pitchFamily="49" charset="-120"/>
              </a:rPr>
              <a:t> 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zh-TW" altLang="en-US" sz="2400" dirty="0" smtClean="0">
                <a:solidFill>
                  <a:schemeClr val="tx1"/>
                </a:solidFill>
                <a:latin typeface="Century Gothic" pitchFamily="34" charset="0"/>
                <a:ea typeface="華康儷中黑" pitchFamily="49" charset="-120"/>
              </a:rPr>
              <a:t>時裝潮流達人</a:t>
            </a:r>
            <a:r>
              <a:rPr lang="en-US" sz="2400" dirty="0" smtClean="0">
                <a:solidFill>
                  <a:schemeClr val="tx1"/>
                </a:solidFill>
                <a:latin typeface="Century Gothic" pitchFamily="34" charset="0"/>
                <a:ea typeface="華康儷中黑" pitchFamily="49" charset="-120"/>
              </a:rPr>
              <a:t> 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zh-TW" altLang="en-US" sz="2400" dirty="0" smtClean="0">
                <a:solidFill>
                  <a:schemeClr val="tx1"/>
                </a:solidFill>
                <a:latin typeface="Century Gothic" pitchFamily="34" charset="0"/>
                <a:ea typeface="華康儷中黑" pitchFamily="49" charset="-120"/>
              </a:rPr>
              <a:t>電視明星</a:t>
            </a:r>
            <a:endParaRPr lang="en-US" sz="2400" dirty="0" smtClean="0">
              <a:solidFill>
                <a:schemeClr val="tx1"/>
              </a:solidFill>
              <a:latin typeface="Century Gothic" pitchFamily="34" charset="0"/>
              <a:ea typeface="華康儷中黑" pitchFamily="49" charset="-120"/>
            </a:endParaRPr>
          </a:p>
          <a:p>
            <a:pPr marL="800100" lvl="1" indent="-342900" algn="l">
              <a:buFont typeface="Lucida Grande" charset="0"/>
              <a:buChar char="-"/>
            </a:pPr>
            <a:r>
              <a:rPr lang="en-US" sz="2400" dirty="0" smtClean="0">
                <a:solidFill>
                  <a:schemeClr val="tx1"/>
                </a:solidFill>
                <a:latin typeface="Century Gothic" pitchFamily="34" charset="0"/>
                <a:ea typeface="華康儷中黑" pitchFamily="49" charset="-120"/>
              </a:rPr>
              <a:t>MTV</a:t>
            </a:r>
            <a:r>
              <a:rPr lang="en-US" sz="2400" baseline="30000" dirty="0" smtClean="0">
                <a:solidFill>
                  <a:schemeClr val="tx1"/>
                </a:solidFill>
                <a:latin typeface="Century Gothic" pitchFamily="34" charset="0"/>
                <a:ea typeface="華康儷中黑" pitchFamily="49" charset="-120"/>
              </a:rPr>
              <a:t>®</a:t>
            </a:r>
            <a:r>
              <a:rPr lang="zh-TW" altLang="en-US" sz="2400" dirty="0" smtClean="0">
                <a:solidFill>
                  <a:schemeClr val="tx1"/>
                </a:solidFill>
                <a:latin typeface="Century Gothic" pitchFamily="34" charset="0"/>
                <a:ea typeface="華康儷中黑" pitchFamily="49" charset="-120"/>
              </a:rPr>
              <a:t>頻道主持人</a:t>
            </a:r>
            <a:endParaRPr lang="en-US" sz="2400" dirty="0" smtClean="0">
              <a:solidFill>
                <a:schemeClr val="tx1"/>
              </a:solidFill>
              <a:latin typeface="Century Gothic" pitchFamily="34" charset="0"/>
              <a:ea typeface="華康儷中黑" pitchFamily="49" charset="-120"/>
            </a:endParaRPr>
          </a:p>
          <a:p>
            <a:pPr marL="800100" lvl="1" indent="-342900" algn="l">
              <a:buFont typeface="Lucida Grande" charset="0"/>
              <a:buChar char="-"/>
            </a:pPr>
            <a:r>
              <a:rPr lang="en-US" altLang="ja-JP" sz="2400" dirty="0" smtClean="0">
                <a:solidFill>
                  <a:schemeClr val="tx1"/>
                </a:solidFill>
                <a:latin typeface="Century Gothic" pitchFamily="34" charset="0"/>
                <a:ea typeface="華康儷中黑" pitchFamily="49" charset="-120"/>
              </a:rPr>
              <a:t>VH1</a:t>
            </a:r>
            <a:r>
              <a:rPr lang="en-US" altLang="ja-JP" sz="2400" baseline="30000" dirty="0" smtClean="0">
                <a:solidFill>
                  <a:schemeClr val="tx1"/>
                </a:solidFill>
                <a:latin typeface="Century Gothic" pitchFamily="34" charset="0"/>
                <a:ea typeface="華康儷中黑" pitchFamily="49" charset="-120"/>
              </a:rPr>
              <a:t>®</a:t>
            </a:r>
            <a:r>
              <a:rPr lang="zh-TW" altLang="en-US" sz="2400" dirty="0" smtClean="0">
                <a:solidFill>
                  <a:schemeClr val="tx1"/>
                </a:solidFill>
                <a:latin typeface="Century Gothic" pitchFamily="34" charset="0"/>
                <a:ea typeface="華康儷中黑" pitchFamily="49" charset="-120"/>
              </a:rPr>
              <a:t>頻道真人騷節目</a:t>
            </a:r>
            <a:endParaRPr lang="en-US" altLang="zh-TW" sz="2400" dirty="0" smtClean="0">
              <a:solidFill>
                <a:schemeClr val="tx1"/>
              </a:solidFill>
              <a:latin typeface="Century Gothic" pitchFamily="34" charset="0"/>
              <a:ea typeface="華康儷中黑" pitchFamily="49" charset="-120"/>
            </a:endParaRPr>
          </a:p>
          <a:p>
            <a:pPr marL="800100" lvl="1" indent="-342900" algn="l"/>
            <a:r>
              <a:rPr lang="en-US" sz="2400" i="1" dirty="0" smtClean="0">
                <a:solidFill>
                  <a:schemeClr val="tx1"/>
                </a:solidFill>
                <a:latin typeface="Century Gothic" pitchFamily="34" charset="0"/>
                <a:ea typeface="華康儷中黑" pitchFamily="49" charset="-120"/>
              </a:rPr>
              <a:t>	La </a:t>
            </a:r>
            <a:r>
              <a:rPr lang="en-US" sz="2400" i="1" dirty="0" err="1" smtClean="0">
                <a:solidFill>
                  <a:schemeClr val="tx1"/>
                </a:solidFill>
                <a:latin typeface="Century Gothic" pitchFamily="34" charset="0"/>
                <a:ea typeface="華康儷中黑" pitchFamily="49" charset="-120"/>
              </a:rPr>
              <a:t>La</a:t>
            </a:r>
            <a:r>
              <a:rPr lang="ja-JP" altLang="en-US" sz="2400" i="1" smtClean="0">
                <a:solidFill>
                  <a:schemeClr val="tx1"/>
                </a:solidFill>
                <a:latin typeface="Century Gothic" pitchFamily="34" charset="0"/>
              </a:rPr>
              <a:t>’</a:t>
            </a:r>
            <a:r>
              <a:rPr lang="en-US" altLang="ja-JP" sz="2400" i="1" dirty="0" smtClean="0">
                <a:solidFill>
                  <a:schemeClr val="tx1"/>
                </a:solidFill>
                <a:latin typeface="Century Gothic" pitchFamily="34" charset="0"/>
                <a:ea typeface="華康儷中黑" pitchFamily="49" charset="-120"/>
              </a:rPr>
              <a:t>s Full Court Life</a:t>
            </a:r>
            <a:r>
              <a:rPr lang="zh-TW" altLang="en-US" sz="2400" dirty="0" smtClean="0">
                <a:solidFill>
                  <a:schemeClr val="tx1"/>
                </a:solidFill>
                <a:latin typeface="Century Gothic" pitchFamily="34" charset="0"/>
                <a:ea typeface="華康儷中黑" pitchFamily="49" charset="-120"/>
              </a:rPr>
              <a:t>明星</a:t>
            </a:r>
            <a:r>
              <a:rPr lang="en-US" altLang="ja-JP" sz="2400" dirty="0" smtClean="0">
                <a:solidFill>
                  <a:schemeClr val="tx1"/>
                </a:solidFill>
                <a:latin typeface="Century Gothic" pitchFamily="34" charset="0"/>
                <a:ea typeface="華康儷中黑" pitchFamily="49" charset="-120"/>
              </a:rPr>
              <a:t>  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zh-TW" altLang="en-US" sz="2400" dirty="0" smtClean="0">
                <a:solidFill>
                  <a:schemeClr val="tx1"/>
                </a:solidFill>
                <a:latin typeface="Century Gothic" pitchFamily="34" charset="0"/>
                <a:ea typeface="華康儷中黑" pitchFamily="49" charset="-120"/>
              </a:rPr>
              <a:t>影星</a:t>
            </a:r>
            <a:endParaRPr lang="en-US" sz="2400" dirty="0" smtClean="0">
              <a:solidFill>
                <a:schemeClr val="tx1"/>
              </a:solidFill>
              <a:latin typeface="Century Gothic" pitchFamily="34" charset="0"/>
              <a:ea typeface="華康儷中黑" pitchFamily="49" charset="-120"/>
            </a:endParaRPr>
          </a:p>
          <a:p>
            <a:pPr marL="800100" lvl="1" indent="-342900" algn="l">
              <a:buFont typeface="Lucida Grande" charset="0"/>
              <a:buChar char="-"/>
            </a:pPr>
            <a:r>
              <a:rPr lang="zh-TW" altLang="en-US" sz="2400" dirty="0" smtClean="0">
                <a:solidFill>
                  <a:schemeClr val="tx1"/>
                </a:solidFill>
                <a:latin typeface="Century Gothic" pitchFamily="34" charset="0"/>
                <a:ea typeface="華康儷中黑" pitchFamily="49" charset="-120"/>
              </a:rPr>
              <a:t>參演電影包括</a:t>
            </a:r>
            <a:r>
              <a:rPr lang="en-US" altLang="zh-TW" sz="2400" dirty="0" smtClean="0">
                <a:solidFill>
                  <a:schemeClr val="tx1"/>
                </a:solidFill>
                <a:latin typeface="Century Gothic" pitchFamily="34" charset="0"/>
                <a:ea typeface="華康儷中黑" pitchFamily="49" charset="-120"/>
              </a:rPr>
              <a:t>Tyler Perry</a:t>
            </a:r>
            <a:r>
              <a:rPr lang="zh-TW" altLang="en-US" sz="2400" dirty="0" smtClean="0">
                <a:solidFill>
                  <a:schemeClr val="tx1"/>
                </a:solidFill>
                <a:latin typeface="Century Gothic" pitchFamily="34" charset="0"/>
                <a:ea typeface="華康儷中黑" pitchFamily="49" charset="-120"/>
              </a:rPr>
              <a:t>的</a:t>
            </a:r>
            <a:r>
              <a:rPr lang="en-US" sz="2400" i="1" dirty="0" smtClean="0">
                <a:solidFill>
                  <a:schemeClr val="tx1"/>
                </a:solidFill>
                <a:latin typeface="Century Gothic" pitchFamily="34" charset="0"/>
                <a:ea typeface="華康儷中黑" pitchFamily="49" charset="-120"/>
              </a:rPr>
              <a:t>Think Like a Man</a:t>
            </a:r>
            <a:r>
              <a:rPr lang="zh-TW" altLang="en-US" sz="2400" dirty="0" smtClean="0">
                <a:solidFill>
                  <a:schemeClr val="tx1"/>
                </a:solidFill>
                <a:latin typeface="Century Gothic" pitchFamily="34" charset="0"/>
                <a:ea typeface="華康儷中黑" pitchFamily="49" charset="-120"/>
              </a:rPr>
              <a:t>等</a:t>
            </a:r>
            <a:endParaRPr lang="en-US" sz="2400" dirty="0" smtClean="0">
              <a:solidFill>
                <a:schemeClr val="tx1"/>
              </a:solidFill>
              <a:latin typeface="Century Gothic" pitchFamily="34" charset="0"/>
              <a:ea typeface="華康儷中黑" pitchFamily="49" charset="-120"/>
            </a:endParaRPr>
          </a:p>
          <a:p>
            <a:pPr marL="342900" indent="-342900" algn="l">
              <a:buFont typeface="Arial" pitchFamily="34" charset="0"/>
              <a:buChar char="•"/>
            </a:pPr>
            <a:r>
              <a:rPr lang="zh-TW" altLang="en-US" sz="2400" dirty="0" smtClean="0">
                <a:solidFill>
                  <a:schemeClr val="tx1"/>
                </a:solidFill>
                <a:latin typeface="Century Gothic" pitchFamily="34" charset="0"/>
                <a:ea typeface="華康儷中黑" pitchFamily="49" charset="-120"/>
              </a:rPr>
              <a:t>其他參演電影</a:t>
            </a:r>
            <a:endParaRPr lang="en-US" sz="2400" dirty="0" smtClean="0">
              <a:solidFill>
                <a:schemeClr val="tx1"/>
              </a:solidFill>
              <a:latin typeface="Century Gothic" pitchFamily="34" charset="0"/>
              <a:ea typeface="華康儷中黑" pitchFamily="49" charset="-120"/>
            </a:endParaRPr>
          </a:p>
          <a:p>
            <a:pPr marL="800100" lvl="1" indent="-342900" algn="l">
              <a:buFont typeface="Lucida Grande" charset="0"/>
              <a:buChar char="-"/>
            </a:pPr>
            <a:r>
              <a:rPr lang="en-US" sz="2400" i="1" dirty="0" smtClean="0">
                <a:solidFill>
                  <a:schemeClr val="tx1"/>
                </a:solidFill>
                <a:latin typeface="Century Gothic" pitchFamily="34" charset="0"/>
                <a:ea typeface="華康儷中黑" pitchFamily="49" charset="-120"/>
              </a:rPr>
              <a:t>Love, Loss and What I Wore</a:t>
            </a:r>
            <a:endParaRPr lang="en-US" sz="2400" dirty="0">
              <a:solidFill>
                <a:schemeClr val="tx1"/>
              </a:solidFill>
              <a:latin typeface="Century Gothic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7998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ellLabsUBP_HeaderGraphi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770" cy="2322808"/>
          </a:xfrm>
          <a:prstGeom prst="rect">
            <a:avLst/>
          </a:prstGeom>
        </p:spPr>
      </p:pic>
      <p:sp>
        <p:nvSpPr>
          <p:cNvPr id="6" name="Rectangle 3"/>
          <p:cNvSpPr txBox="1">
            <a:spLocks/>
          </p:cNvSpPr>
          <p:nvPr/>
        </p:nvSpPr>
        <p:spPr>
          <a:xfrm>
            <a:off x="539750" y="1901313"/>
            <a:ext cx="8159750" cy="4280411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90000"/>
              </a:lnSpc>
            </a:pPr>
            <a:endParaRPr lang="en-US" sz="800" dirty="0">
              <a:solidFill>
                <a:srgbClr val="000000"/>
              </a:solidFill>
              <a:latin typeface="Calibri" pitchFamily="34" charset="0"/>
              <a:ea typeface="華康儷中黑" pitchFamily="49" charset="-120"/>
              <a:cs typeface="Century Gothic"/>
            </a:endParaRPr>
          </a:p>
          <a:p>
            <a:pPr marL="342900" indent="-342900" algn="l">
              <a:lnSpc>
                <a:spcPct val="90000"/>
              </a:lnSpc>
              <a:buFont typeface="Arial"/>
              <a:buChar char="•"/>
            </a:pPr>
            <a:r>
              <a:rPr lang="zh-TW" altLang="en-US" sz="24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採科學工程技術研製，以達到撫平紋路及皺紋的效果，同時可保護肌膚，抵禦紫外線及環境壓力對肌膚造成的損害</a:t>
            </a:r>
            <a:endParaRPr lang="en-US" sz="2400" dirty="0" smtClean="0">
              <a:solidFill>
                <a:schemeClr val="tx1"/>
              </a:solidFill>
              <a:latin typeface="Calibri" pitchFamily="34" charset="0"/>
              <a:ea typeface="華康儷中黑" pitchFamily="49" charset="-120"/>
            </a:endParaRPr>
          </a:p>
          <a:p>
            <a:pPr marL="342900" indent="-342900" algn="l">
              <a:lnSpc>
                <a:spcPct val="90000"/>
              </a:lnSpc>
              <a:buFont typeface="Arial"/>
              <a:buChar char="•"/>
            </a:pPr>
            <a:endParaRPr lang="en-US" sz="800" dirty="0">
              <a:solidFill>
                <a:schemeClr val="tx1"/>
              </a:solidFill>
              <a:latin typeface="Calibri" pitchFamily="34" charset="0"/>
              <a:ea typeface="華康儷中黑" pitchFamily="49" charset="-120"/>
              <a:cs typeface="Century Gothic"/>
            </a:endParaRPr>
          </a:p>
          <a:p>
            <a:pPr marL="342900" indent="-342900" algn="l">
              <a:lnSpc>
                <a:spcPct val="90000"/>
              </a:lnSpc>
              <a:buFont typeface="Arial"/>
              <a:buChar char="•"/>
            </a:pPr>
            <a:r>
              <a:rPr lang="zh-TW" altLang="en-US" sz="22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  <a:cs typeface="Century Gothic"/>
              </a:rPr>
              <a:t>部份產品是適合所有膚質使用，但系列主要採用抗衰老配方，針對中性至乾性皮膚並有</a:t>
            </a:r>
            <a:r>
              <a:rPr lang="zh-TW" altLang="en-US" sz="24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細紋及皺紋的顧客</a:t>
            </a:r>
            <a:endParaRPr lang="en-US" sz="2200" dirty="0" smtClean="0">
              <a:solidFill>
                <a:schemeClr val="tx1"/>
              </a:solidFill>
              <a:latin typeface="Calibri" pitchFamily="34" charset="0"/>
              <a:ea typeface="華康儷中黑" pitchFamily="49" charset="-120"/>
              <a:cs typeface="Century Gothic"/>
            </a:endParaRPr>
          </a:p>
          <a:p>
            <a:pPr marL="342900" indent="-342900" algn="l">
              <a:lnSpc>
                <a:spcPct val="90000"/>
              </a:lnSpc>
            </a:pPr>
            <a:endParaRPr lang="en-US" sz="800" dirty="0">
              <a:solidFill>
                <a:schemeClr val="tx1"/>
              </a:solidFill>
              <a:latin typeface="Calibri" pitchFamily="34" charset="0"/>
              <a:ea typeface="華康儷中黑" pitchFamily="49" charset="-120"/>
              <a:cs typeface="Century Gothic"/>
            </a:endParaRPr>
          </a:p>
          <a:p>
            <a:pPr marL="342900" indent="-342900" algn="l">
              <a:lnSpc>
                <a:spcPct val="90000"/>
              </a:lnSpc>
              <a:buFont typeface="Arial"/>
              <a:buChar char="•"/>
            </a:pPr>
            <a:r>
              <a:rPr lang="zh-TW" altLang="en-US" sz="24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長期使用全系列產品能使肌膚更年輕、更緊緻</a:t>
            </a:r>
            <a:r>
              <a:rPr lang="en-US" sz="22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  <a:cs typeface="Century Gothic"/>
              </a:rPr>
              <a:t> </a:t>
            </a:r>
            <a:endParaRPr lang="en-US" sz="1900" dirty="0">
              <a:solidFill>
                <a:schemeClr val="tx1"/>
              </a:solidFill>
              <a:latin typeface="Calibri" pitchFamily="34" charset="0"/>
              <a:ea typeface="華康儷中黑" pitchFamily="49" charset="-120"/>
              <a:cs typeface="Century Gothic"/>
            </a:endParaRPr>
          </a:p>
          <a:p>
            <a:pPr algn="l">
              <a:lnSpc>
                <a:spcPct val="90000"/>
              </a:lnSpc>
            </a:pPr>
            <a:endParaRPr lang="en-US" sz="1900" u="sng" dirty="0">
              <a:solidFill>
                <a:schemeClr val="tx1"/>
              </a:solidFill>
              <a:latin typeface="Calibri" pitchFamily="34" charset="0"/>
              <a:ea typeface="華康儷中黑" pitchFamily="49" charset="-120"/>
              <a:cs typeface="Century Gothic"/>
            </a:endParaRPr>
          </a:p>
        </p:txBody>
      </p:sp>
      <p:sp>
        <p:nvSpPr>
          <p:cNvPr id="9" name="Rectangle 2"/>
          <p:cNvSpPr txBox="1">
            <a:spLocks/>
          </p:cNvSpPr>
          <p:nvPr/>
        </p:nvSpPr>
        <p:spPr>
          <a:xfrm>
            <a:off x="0" y="848800"/>
            <a:ext cx="91440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3600" b="1" cap="all" dirty="0" err="1">
                <a:latin typeface="Calibri" pitchFamily="34" charset="0"/>
                <a:ea typeface="華康儷中黑" pitchFamily="49" charset="-120"/>
                <a:cs typeface="Century Gothic"/>
              </a:rPr>
              <a:t>Cellular</a:t>
            </a:r>
            <a:r>
              <a:rPr lang="es-ES_tradnl" sz="3600" b="1" cap="all" dirty="0">
                <a:latin typeface="Calibri" pitchFamily="34" charset="0"/>
                <a:ea typeface="華康儷中黑" pitchFamily="49" charset="-120"/>
                <a:cs typeface="Century Gothic"/>
              </a:rPr>
              <a:t> </a:t>
            </a:r>
            <a:r>
              <a:rPr lang="es-ES_tradnl" sz="3600" b="1" cap="all" dirty="0" err="1" smtClean="0">
                <a:latin typeface="Calibri" pitchFamily="34" charset="0"/>
                <a:ea typeface="華康儷中黑" pitchFamily="49" charset="-120"/>
                <a:cs typeface="Century Gothic"/>
              </a:rPr>
              <a:t>Laboratories</a:t>
            </a:r>
            <a:r>
              <a:rPr lang="es-ES_tradnl" sz="3600" b="1" baseline="30000" dirty="0" smtClean="0">
                <a:latin typeface="Calibri" pitchFamily="34" charset="0"/>
                <a:ea typeface="華康儷中黑" pitchFamily="49" charset="-120"/>
                <a:cs typeface="Century Gothic"/>
              </a:rPr>
              <a:t>™</a:t>
            </a:r>
            <a:r>
              <a:rPr lang="es-ES_tradnl" sz="3600" b="1" dirty="0" smtClean="0">
                <a:latin typeface="Calibri" pitchFamily="34" charset="0"/>
                <a:ea typeface="華康儷中黑" pitchFamily="49" charset="-120"/>
                <a:cs typeface="Century Gothic"/>
              </a:rPr>
              <a:t> </a:t>
            </a:r>
            <a:endParaRPr lang="es-ES_tradnl" sz="3600" b="1" dirty="0">
              <a:latin typeface="Calibri" pitchFamily="34" charset="0"/>
              <a:ea typeface="華康儷中黑" pitchFamily="49" charset="-120"/>
              <a:cs typeface="Century Gothic"/>
            </a:endParaRPr>
          </a:p>
        </p:txBody>
      </p:sp>
      <p:pic>
        <p:nvPicPr>
          <p:cNvPr id="10" name="Picture 5" descr="DSC_2792-1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278" y="4854574"/>
            <a:ext cx="2708022" cy="2003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34134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4677643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cap="all" dirty="0" smtClean="0">
                <a:solidFill>
                  <a:prstClr val="black"/>
                </a:solidFill>
                <a:latin typeface="Calibri" pitchFamily="34" charset="0"/>
                <a:ea typeface="華康儷中黑" pitchFamily="49" charset="-120"/>
                <a:cs typeface="Century Gothic"/>
              </a:rPr>
              <a:t>事業</a:t>
            </a:r>
            <a:endParaRPr lang="en-US" sz="4000" b="1" cap="all" dirty="0">
              <a:solidFill>
                <a:prstClr val="black"/>
              </a:solidFill>
              <a:latin typeface="Calibri" pitchFamily="34" charset="0"/>
              <a:ea typeface="華康儷中黑" pitchFamily="49" charset="-120"/>
              <a:cs typeface="Century Gothic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431" r="49721"/>
          <a:stretch>
            <a:fillRect/>
          </a:stretch>
        </p:blipFill>
        <p:spPr>
          <a:xfrm>
            <a:off x="4371974" y="2590801"/>
            <a:ext cx="265340" cy="1879600"/>
          </a:xfrm>
          <a:prstGeom prst="rect">
            <a:avLst/>
          </a:prstGeom>
        </p:spPr>
      </p:pic>
      <p:pic>
        <p:nvPicPr>
          <p:cNvPr id="8" name="Picture 7" descr="MarketHongKong&amp;Shop.com_Stacked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599" y="3010495"/>
            <a:ext cx="3381375" cy="1056680"/>
          </a:xfrm>
          <a:prstGeom prst="rect">
            <a:avLst/>
          </a:prstGeom>
        </p:spPr>
      </p:pic>
      <p:pic>
        <p:nvPicPr>
          <p:cNvPr id="9" name="Picture 8" descr="MotivesByLorenRidinger_031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4729" y="3010495"/>
            <a:ext cx="3331403" cy="10566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7998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Face Mer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470"/>
          <a:stretch>
            <a:fillRect/>
          </a:stretch>
        </p:blipFill>
        <p:spPr bwMode="auto">
          <a:xfrm>
            <a:off x="1033892" y="2016696"/>
            <a:ext cx="7076215" cy="4401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/>
          </p:cNvSpPr>
          <p:nvPr/>
        </p:nvSpPr>
        <p:spPr>
          <a:xfrm>
            <a:off x="0" y="1003184"/>
            <a:ext cx="9144000" cy="101351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algn="ctr"/>
            <a:r>
              <a:rPr lang="zh-TW" altLang="en-US" sz="4000" dirty="0" smtClean="0">
                <a:latin typeface="Calibri" pitchFamily="34" charset="0"/>
                <a:ea typeface="華康儷中黑" pitchFamily="49" charset="-120"/>
                <a:cs typeface="Calibri" charset="0"/>
              </a:rPr>
              <a:t>現在是時候創造你的財務未來！</a:t>
            </a:r>
            <a:endParaRPr lang="en-US" dirty="0">
              <a:latin typeface="Calibri" pitchFamily="34" charset="0"/>
              <a:ea typeface="華康儷中黑" pitchFamily="49" charset="-120"/>
              <a:cs typeface="Calibri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591125"/>
            <a:ext cx="9144000" cy="26687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itchFamily="34" charset="0"/>
              <a:ea typeface="華康儷中黑" pitchFamily="49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836424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>
          <a:xfrm>
            <a:off x="10400" y="1002324"/>
            <a:ext cx="9144000" cy="10135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471966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lvl="0" algn="ctr"/>
            <a:r>
              <a:rPr lang="en-US" dirty="0" smtClean="0">
                <a:solidFill>
                  <a:prstClr val="black"/>
                </a:solidFill>
                <a:latin typeface="Calibri" pitchFamily="34" charset="0"/>
                <a:ea typeface="華康儷中黑" pitchFamily="49" charset="-120"/>
              </a:rPr>
              <a:t>MOTIVES®</a:t>
            </a:r>
            <a:r>
              <a:rPr lang="en-US" cap="all" dirty="0" smtClean="0">
                <a:solidFill>
                  <a:sysClr val="windowText" lastClr="000000"/>
                </a:solidFill>
                <a:latin typeface="Calibri" pitchFamily="34" charset="0"/>
                <a:ea typeface="華康儷中黑" pitchFamily="49" charset="-120"/>
              </a:rPr>
              <a:t> </a:t>
            </a:r>
            <a:r>
              <a:rPr lang="zh-TW" altLang="en-US" cap="all" dirty="0" smtClean="0">
                <a:solidFill>
                  <a:sysClr val="windowText" lastClr="000000"/>
                </a:solidFill>
                <a:latin typeface="Calibri" pitchFamily="34" charset="0"/>
                <a:ea typeface="華康儷中黑" pitchFamily="49" charset="-120"/>
              </a:rPr>
              <a:t>獨特的事業模式</a:t>
            </a:r>
            <a:endParaRPr kumimoji="0" lang="en-US" b="1" i="0" u="none" strike="noStrike" kern="1200" cap="all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3" name="Rectangle 3"/>
          <p:cNvSpPr txBox="1">
            <a:spLocks/>
          </p:cNvSpPr>
          <p:nvPr/>
        </p:nvSpPr>
        <p:spPr>
          <a:xfrm>
            <a:off x="244247" y="2112516"/>
            <a:ext cx="5071613" cy="43311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1pPr>
            <a:lvl2pPr marL="574675" indent="-1778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6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2pPr>
            <a:lvl3pPr marL="915988" indent="-61913" algn="l" defTabSz="568325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3pPr>
            <a:lvl4pPr marL="1428750" indent="-16827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4pPr>
            <a:lvl5pPr marL="1831975" indent="-122238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zh-TW" altLang="en-US" sz="2400" dirty="0" smtClean="0">
                <a:solidFill>
                  <a:sysClr val="windowText" lastClr="000000"/>
                </a:solidFill>
                <a:latin typeface="Calibri" pitchFamily="34" charset="0"/>
                <a:ea typeface="華康儷中黑" pitchFamily="49" charset="-120"/>
                <a:cs typeface="MS PGothic" charset="0"/>
              </a:rPr>
              <a:t>透過從事你一直想做的事賺取收入</a:t>
            </a:r>
            <a:endParaRPr lang="en-US" altLang="zh-TW" sz="2400" dirty="0" smtClean="0">
              <a:solidFill>
                <a:sysClr val="windowText" lastClr="000000"/>
              </a:solidFill>
              <a:latin typeface="Calibri" pitchFamily="34" charset="0"/>
              <a:ea typeface="華康儷中黑" pitchFamily="49" charset="-120"/>
              <a:cs typeface="MS PGothic" charset="0"/>
            </a:endParaRPr>
          </a:p>
          <a:p>
            <a:pPr lvl="0">
              <a:defRPr/>
            </a:pPr>
            <a:r>
              <a:rPr lang="zh-TW" altLang="en-US" sz="2400" dirty="0" smtClean="0">
                <a:solidFill>
                  <a:sysClr val="windowText" lastClr="000000"/>
                </a:solidFill>
                <a:latin typeface="Calibri" pitchFamily="34" charset="0"/>
                <a:ea typeface="華康儷中黑" pitchFamily="49" charset="-120"/>
                <a:cs typeface="MS PGothic" charset="0"/>
              </a:rPr>
              <a:t>擁有個人網站</a:t>
            </a:r>
            <a:endParaRPr lang="en-US" sz="2400" dirty="0">
              <a:solidFill>
                <a:sysClr val="windowText" lastClr="000000"/>
              </a:solidFill>
              <a:latin typeface="Calibri" pitchFamily="34" charset="0"/>
              <a:ea typeface="華康儷中黑" pitchFamily="49" charset="-120"/>
              <a:cs typeface="MS PGothic" charset="0"/>
            </a:endParaRPr>
          </a:p>
          <a:p>
            <a:pPr lvl="0">
              <a:defRPr/>
            </a:pPr>
            <a:r>
              <a:rPr lang="zh-TW" altLang="en-US" sz="2400" dirty="0" smtClean="0">
                <a:solidFill>
                  <a:sysClr val="windowText" lastClr="000000"/>
                </a:solidFill>
                <a:latin typeface="Calibri" pitchFamily="34" charset="0"/>
                <a:ea typeface="華康儷中黑" pitchFamily="49" charset="-120"/>
                <a:cs typeface="MS PGothic" charset="0"/>
              </a:rPr>
              <a:t>提供訓練、工具、行銷策略和支援，幫助你成功</a:t>
            </a:r>
            <a:endParaRPr lang="en-US" sz="2400" dirty="0">
              <a:solidFill>
                <a:sysClr val="windowText" lastClr="000000"/>
              </a:solidFill>
              <a:latin typeface="Calibri" pitchFamily="34" charset="0"/>
              <a:ea typeface="華康儷中黑" pitchFamily="49" charset="-120"/>
              <a:cs typeface="MS PGothic" charset="0"/>
            </a:endParaRPr>
          </a:p>
          <a:p>
            <a:pPr lvl="0">
              <a:defRPr/>
            </a:pPr>
            <a:r>
              <a:rPr lang="zh-TW" altLang="en-US" sz="24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  <a:cs typeface="MS PGothic" charset="0"/>
              </a:rPr>
              <a:t>成為老闆，自己決定工作時間</a:t>
            </a:r>
            <a:endParaRPr lang="en-US" altLang="zh-TW" sz="2400" dirty="0" smtClean="0">
              <a:solidFill>
                <a:schemeClr val="tx1"/>
              </a:solidFill>
              <a:latin typeface="Calibri" pitchFamily="34" charset="0"/>
              <a:ea typeface="華康儷中黑" pitchFamily="49" charset="-120"/>
              <a:cs typeface="MS PGothic" charset="0"/>
            </a:endParaRPr>
          </a:p>
          <a:p>
            <a:pPr lvl="0">
              <a:defRPr/>
            </a:pPr>
            <a:r>
              <a:rPr lang="zh-TW" altLang="en-US" sz="2400" dirty="0" smtClean="0">
                <a:solidFill>
                  <a:sysClr val="windowText" lastClr="000000"/>
                </a:solidFill>
                <a:latin typeface="Calibri" pitchFamily="34" charset="0"/>
                <a:ea typeface="華康儷中黑" pitchFamily="49" charset="-120"/>
                <a:cs typeface="MS PGothic" charset="0"/>
              </a:rPr>
              <a:t>可在家或網上工作</a:t>
            </a:r>
            <a:endParaRPr lang="en-US" sz="2400" dirty="0">
              <a:solidFill>
                <a:sysClr val="windowText" lastClr="000000"/>
              </a:solidFill>
              <a:latin typeface="Calibri" pitchFamily="34" charset="0"/>
              <a:ea typeface="華康儷中黑" pitchFamily="49" charset="-120"/>
              <a:cs typeface="MS PGothic" charset="0"/>
            </a:endParaRPr>
          </a:p>
          <a:p>
            <a:pPr lvl="0">
              <a:defRPr/>
            </a:pPr>
            <a:r>
              <a:rPr lang="zh-TW" altLang="en-US" sz="2400" dirty="0" smtClean="0">
                <a:solidFill>
                  <a:sysClr val="windowText" lastClr="000000"/>
                </a:solidFill>
                <a:latin typeface="Calibri" pitchFamily="34" charset="0"/>
                <a:ea typeface="華康儷中黑" pitchFamily="49" charset="-120"/>
                <a:cs typeface="MS PGothic" charset="0"/>
              </a:rPr>
              <a:t>證實可行的事業系統</a:t>
            </a:r>
            <a:endParaRPr lang="en-US" sz="2400" dirty="0">
              <a:solidFill>
                <a:sysClr val="windowText" lastClr="000000"/>
              </a:solidFill>
              <a:latin typeface="Calibri" pitchFamily="34" charset="0"/>
              <a:ea typeface="華康儷中黑" pitchFamily="49" charset="-120"/>
              <a:cs typeface="MS PGothic" charset="0"/>
            </a:endParaRPr>
          </a:p>
          <a:p>
            <a:pPr lvl="0">
              <a:defRPr/>
            </a:pPr>
            <a:r>
              <a:rPr lang="zh-TW" altLang="en-US" sz="2400" dirty="0" smtClean="0">
                <a:solidFill>
                  <a:sysClr val="windowText" lastClr="000000"/>
                </a:solidFill>
                <a:latin typeface="Calibri" pitchFamily="34" charset="0"/>
                <a:ea typeface="華康儷中黑" pitchFamily="49" charset="-120"/>
                <a:cs typeface="MS PGothic" charset="0"/>
              </a:rPr>
              <a:t>賺取永續收入</a:t>
            </a:r>
            <a:endParaRPr lang="en-US" sz="2400" dirty="0">
              <a:solidFill>
                <a:sysClr val="windowText" lastClr="000000"/>
              </a:solidFill>
              <a:latin typeface="Calibri" pitchFamily="34" charset="0"/>
              <a:ea typeface="華康儷中黑" pitchFamily="49" charset="-120"/>
              <a:cs typeface="MS PGothic" charset="0"/>
            </a:endParaRPr>
          </a:p>
        </p:txBody>
      </p:sp>
      <p:pic>
        <p:nvPicPr>
          <p:cNvPr id="4" name="Picture 1029" descr="motivesop_pi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586" y="2638425"/>
            <a:ext cx="3704203" cy="2468209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5525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>
          <a:xfrm>
            <a:off x="10400" y="1021374"/>
            <a:ext cx="9144000" cy="10135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471966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lvl="0" algn="ctr"/>
            <a:r>
              <a:rPr lang="zh-TW" altLang="en-US" sz="3600" cap="all" dirty="0" smtClean="0">
                <a:solidFill>
                  <a:sysClr val="windowText" lastClr="000000"/>
                </a:solidFill>
                <a:latin typeface="Calibri" pitchFamily="34" charset="0"/>
                <a:ea typeface="華康儷中黑" pitchFamily="49" charset="-120"/>
              </a:rPr>
              <a:t>通向成功的事業</a:t>
            </a:r>
            <a:endParaRPr kumimoji="0" lang="en-US" sz="3600" b="1" i="0" u="none" strike="noStrike" kern="1200" cap="all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3" name="Rectangle 3"/>
          <p:cNvSpPr txBox="1">
            <a:spLocks/>
          </p:cNvSpPr>
          <p:nvPr/>
        </p:nvSpPr>
        <p:spPr>
          <a:xfrm>
            <a:off x="244247" y="2112516"/>
            <a:ext cx="4691909" cy="433114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1714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1pPr>
            <a:lvl2pPr marL="574675" indent="-1778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6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2pPr>
            <a:lvl3pPr marL="915988" indent="-61913" algn="l" defTabSz="568325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3pPr>
            <a:lvl4pPr marL="1428750" indent="-16827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4pPr>
            <a:lvl5pPr marL="1831975" indent="-122238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zh-TW" altLang="en-US" sz="22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無論是初學者或專業彩妝人員，都可開展</a:t>
            </a:r>
            <a:r>
              <a:rPr lang="en-US" sz="2400" dirty="0" smtClean="0">
                <a:solidFill>
                  <a:prstClr val="black"/>
                </a:solidFill>
                <a:latin typeface="Calibri" pitchFamily="34" charset="0"/>
                <a:ea typeface="華康儷中黑" pitchFamily="49" charset="-120"/>
              </a:rPr>
              <a:t>Motives®</a:t>
            </a:r>
            <a:r>
              <a:rPr lang="zh-TW" altLang="en-US" sz="22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事業</a:t>
            </a:r>
            <a:endParaRPr lang="en-US" sz="2200" dirty="0">
              <a:solidFill>
                <a:schemeClr val="tx1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zh-TW" altLang="en-US" sz="22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基礎至進階訓練</a:t>
            </a:r>
            <a:endParaRPr lang="en-US" sz="2200" dirty="0" smtClean="0">
              <a:solidFill>
                <a:schemeClr val="tx1"/>
              </a:solidFill>
              <a:latin typeface="Calibri" pitchFamily="34" charset="0"/>
              <a:ea typeface="華康儷中黑" pitchFamily="49" charset="-120"/>
            </a:endParaRP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zh-TW" altLang="en-US" sz="22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基礎至專業套裝</a:t>
            </a:r>
            <a:endParaRPr lang="en-US" sz="2200" dirty="0" smtClean="0">
              <a:solidFill>
                <a:schemeClr val="tx1"/>
              </a:solidFill>
              <a:latin typeface="Calibri" pitchFamily="34" charset="0"/>
              <a:ea typeface="華康儷中黑" pitchFamily="49" charset="-120"/>
            </a:endParaRP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zh-TW" altLang="en-US" sz="22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可免費下載不同工具助你建立事業</a:t>
            </a:r>
            <a:endParaRPr lang="en-US" sz="2200" dirty="0" smtClean="0">
              <a:solidFill>
                <a:schemeClr val="tx1"/>
              </a:solidFill>
              <a:latin typeface="Calibri" pitchFamily="34" charset="0"/>
              <a:ea typeface="華康儷中黑" pitchFamily="49" charset="-120"/>
            </a:endParaRP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zh-TW" altLang="en-US" sz="22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有效的行銷工具</a:t>
            </a:r>
            <a:r>
              <a:rPr lang="en-US" sz="22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/>
            </a:r>
            <a:br>
              <a:rPr lang="en-US" sz="22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</a:br>
            <a:endParaRPr lang="en-US" sz="2200" dirty="0" smtClean="0">
              <a:solidFill>
                <a:schemeClr val="tx1"/>
              </a:solidFill>
              <a:latin typeface="Calibri" pitchFamily="34" charset="0"/>
              <a:ea typeface="華康儷中黑" pitchFamily="49" charset="-120"/>
            </a:endParaRP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zh-TW" altLang="en-US" sz="22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無論你的專長是甚麼，跟隨已證實可行的系統你都一定會成功</a:t>
            </a:r>
            <a:endParaRPr lang="en-US" sz="2200" dirty="0">
              <a:solidFill>
                <a:schemeClr val="tx1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</p:txBody>
      </p:sp>
      <p:pic>
        <p:nvPicPr>
          <p:cNvPr id="5" name="Picture 4" descr="makeup artis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525" y="1624483"/>
            <a:ext cx="3810000" cy="523351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6051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542" y="697057"/>
            <a:ext cx="9066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 smtClean="0">
                <a:latin typeface="Calibri" pitchFamily="34" charset="0"/>
                <a:ea typeface="華康儷中黑" pitchFamily="49" charset="-120"/>
              </a:rPr>
              <a:t>下載</a:t>
            </a:r>
            <a:endParaRPr lang="en-US" sz="3600" b="1" dirty="0"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541" y="1297865"/>
            <a:ext cx="90432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i="1" dirty="0" smtClean="0">
                <a:latin typeface="Calibri" pitchFamily="34" charset="0"/>
                <a:ea typeface="華康儷中黑" pitchFamily="49" charset="-120"/>
              </a:rPr>
              <a:t>免費工具助你建立事業</a:t>
            </a:r>
            <a:endParaRPr lang="en-US" sz="2000" i="1" dirty="0"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6813526" y="4992540"/>
            <a:ext cx="1985963" cy="4572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dirty="0" smtClean="0">
                <a:latin typeface="Calibri" pitchFamily="34" charset="0"/>
                <a:ea typeface="華康儷中黑" pitchFamily="49" charset="-120"/>
              </a:rPr>
              <a:t>講義</a:t>
            </a:r>
            <a:endParaRPr lang="en-US" dirty="0"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4005400" y="5020434"/>
            <a:ext cx="1577487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dirty="0" smtClean="0">
                <a:latin typeface="Calibri" pitchFamily="34" charset="0"/>
                <a:ea typeface="華康儷中黑" pitchFamily="49" charset="-120"/>
              </a:rPr>
              <a:t>宣傳單張</a:t>
            </a:r>
            <a:endParaRPr lang="en-US" dirty="0"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282732" y="5846077"/>
            <a:ext cx="2830491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mtClean="0">
                <a:latin typeface="Calibri" pitchFamily="34" charset="0"/>
                <a:ea typeface="華康儷中黑" pitchFamily="49" charset="-120"/>
              </a:rPr>
              <a:t>事業工具</a:t>
            </a:r>
            <a:endParaRPr lang="en-US" dirty="0">
              <a:latin typeface="Calibri" pitchFamily="34" charset="0"/>
              <a:ea typeface="華康儷中黑" pitchFamily="49" charset="-120"/>
            </a:endParaRPr>
          </a:p>
        </p:txBody>
      </p:sp>
      <p:pic>
        <p:nvPicPr>
          <p:cNvPr id="13350" name="Picture 3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50916">
            <a:off x="6733647" y="1982964"/>
            <a:ext cx="2247900" cy="28765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 descr="face Chart 201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16580">
            <a:off x="282590" y="2763914"/>
            <a:ext cx="2225874" cy="28908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 descr="HK Cell Labs flyer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2163" y="2000250"/>
            <a:ext cx="2803987" cy="28003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14518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Title 3"/>
          <p:cNvSpPr>
            <a:spLocks noGrp="1"/>
          </p:cNvSpPr>
          <p:nvPr>
            <p:ph type="title"/>
          </p:nvPr>
        </p:nvSpPr>
        <p:spPr>
          <a:xfrm>
            <a:off x="457200" y="1270000"/>
            <a:ext cx="8229600" cy="1081088"/>
          </a:xfrm>
        </p:spPr>
        <p:txBody>
          <a:bodyPr/>
          <a:lstStyle/>
          <a:p>
            <a:pPr>
              <a:defRPr/>
            </a:pPr>
            <a:r>
              <a:rPr lang="zh-TW" altLang="en-US" sz="3600" b="1" dirty="0" smtClean="0">
                <a:latin typeface="Calibri" pitchFamily="34" charset="0"/>
                <a:ea typeface="華康儷中黑" pitchFamily="49" charset="-120"/>
              </a:rPr>
              <a:t>與潛在顧客分享影片</a:t>
            </a:r>
            <a:endParaRPr lang="en-US" sz="3600" b="1" cap="all" dirty="0" smtClean="0">
              <a:latin typeface="Calibri" pitchFamily="34" charset="0"/>
              <a:ea typeface="華康儷中黑" pitchFamily="49" charset="-120"/>
            </a:endParaRPr>
          </a:p>
        </p:txBody>
      </p:sp>
      <p:pic>
        <p:nvPicPr>
          <p:cNvPr id="18944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741084">
            <a:off x="261938" y="2689225"/>
            <a:ext cx="4846637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944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76047">
            <a:off x="4084638" y="2876550"/>
            <a:ext cx="4846637" cy="296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9445" name="TextBox 4"/>
          <p:cNvSpPr txBox="1">
            <a:spLocks noChangeArrowheads="1"/>
          </p:cNvSpPr>
          <p:nvPr/>
        </p:nvSpPr>
        <p:spPr bwMode="auto">
          <a:xfrm>
            <a:off x="1979613" y="5876925"/>
            <a:ext cx="50403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dirty="0" smtClean="0">
                <a:latin typeface="Calibri" pitchFamily="34" charset="0"/>
                <a:ea typeface="華康儷中黑" pitchFamily="49" charset="-120"/>
              </a:rPr>
              <a:t>瀏覽美安香港</a:t>
            </a:r>
            <a:r>
              <a:rPr lang="en-US" altLang="zh-TW" dirty="0" smtClean="0">
                <a:latin typeface="Calibri" pitchFamily="34" charset="0"/>
                <a:ea typeface="華康儷中黑" pitchFamily="49" charset="-120"/>
              </a:rPr>
              <a:t>YouTube.com</a:t>
            </a:r>
            <a:r>
              <a:rPr lang="zh-TW" altLang="en-US" dirty="0" smtClean="0">
                <a:latin typeface="Calibri" pitchFamily="34" charset="0"/>
                <a:ea typeface="華康儷中黑" pitchFamily="49" charset="-120"/>
              </a:rPr>
              <a:t>的影片</a:t>
            </a:r>
            <a:endParaRPr lang="en-US" altLang="zh-TW" dirty="0">
              <a:latin typeface="Calibri" pitchFamily="34" charset="0"/>
              <a:ea typeface="華康儷中黑" pitchFamily="49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>
          <a:xfrm>
            <a:off x="29450" y="676543"/>
            <a:ext cx="9144000" cy="10135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471966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lvl="0" algn="ctr"/>
            <a:r>
              <a:rPr lang="en-US" cap="all" dirty="0" smtClean="0">
                <a:solidFill>
                  <a:sysClr val="windowText" lastClr="000000"/>
                </a:solidFill>
                <a:latin typeface="Calibri" pitchFamily="34" charset="0"/>
                <a:ea typeface="華康儷中黑" pitchFamily="49" charset="-120"/>
              </a:rPr>
              <a:t>MOTIVES.COM.hk</a:t>
            </a:r>
            <a:endParaRPr lang="en-US" cap="all" dirty="0">
              <a:solidFill>
                <a:sysClr val="windowText" lastClr="000000"/>
              </a:solidFill>
              <a:latin typeface="Calibri" pitchFamily="34" charset="0"/>
              <a:ea typeface="華康儷中黑" pitchFamily="49" charset="-120"/>
            </a:endParaRPr>
          </a:p>
          <a:p>
            <a:pPr lvl="0" algn="ctr"/>
            <a:r>
              <a:rPr lang="zh-TW" altLang="en-US" cap="all" dirty="0" smtClean="0">
                <a:solidFill>
                  <a:sysClr val="windowText" lastClr="000000"/>
                </a:solidFill>
                <a:latin typeface="Calibri" pitchFamily="34" charset="0"/>
                <a:ea typeface="華康儷中黑" pitchFamily="49" charset="-120"/>
              </a:rPr>
              <a:t>擴大銷售額</a:t>
            </a:r>
            <a:endParaRPr lang="en-US" cap="all" dirty="0">
              <a:solidFill>
                <a:sysClr val="windowText" lastClr="000000"/>
              </a:solidFill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3" name="Rectangle 3"/>
          <p:cNvSpPr txBox="1">
            <a:spLocks/>
          </p:cNvSpPr>
          <p:nvPr/>
        </p:nvSpPr>
        <p:spPr>
          <a:xfrm>
            <a:off x="244247" y="2088703"/>
            <a:ext cx="4691909" cy="43311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1pPr>
            <a:lvl2pPr marL="574675" indent="-1778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6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2pPr>
            <a:lvl3pPr marL="915988" indent="-61913" algn="l" defTabSz="568325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3pPr>
            <a:lvl4pPr marL="1428750" indent="-16827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4pPr>
            <a:lvl5pPr marL="1831975" indent="-122238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ct val="40000"/>
              </a:spcBef>
            </a:pPr>
            <a:r>
              <a:rPr lang="zh-TW" altLang="en-US" sz="22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進入美容業內增長速度最快的媒介</a:t>
            </a:r>
            <a:endParaRPr lang="en-US" sz="2200" dirty="0">
              <a:solidFill>
                <a:schemeClr val="tx1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pPr>
              <a:lnSpc>
                <a:spcPct val="90000"/>
              </a:lnSpc>
              <a:spcBef>
                <a:spcPct val="40000"/>
              </a:spcBef>
            </a:pPr>
            <a:r>
              <a:rPr lang="zh-TW" altLang="en-US" sz="22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針對美容彩妝顧客，增加銷售額</a:t>
            </a:r>
            <a:endParaRPr lang="en-US" sz="2200" dirty="0">
              <a:solidFill>
                <a:schemeClr val="tx1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pPr>
              <a:lnSpc>
                <a:spcPct val="90000"/>
              </a:lnSpc>
              <a:spcBef>
                <a:spcPct val="40000"/>
              </a:spcBef>
            </a:pPr>
            <a:r>
              <a:rPr lang="zh-TW" altLang="en-US" sz="22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持續更新的個人化網站</a:t>
            </a:r>
            <a:endParaRPr lang="en-US" sz="2200" dirty="0">
              <a:solidFill>
                <a:schemeClr val="tx1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pPr>
              <a:lnSpc>
                <a:spcPct val="90000"/>
              </a:lnSpc>
              <a:spcBef>
                <a:spcPct val="40000"/>
              </a:spcBef>
            </a:pPr>
            <a:r>
              <a:rPr lang="zh-TW" altLang="en-US" sz="22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讓你隨時隨地銷售產品</a:t>
            </a:r>
            <a:endParaRPr lang="en-US" sz="2200" dirty="0">
              <a:solidFill>
                <a:schemeClr val="tx1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pPr>
              <a:lnSpc>
                <a:spcPct val="90000"/>
              </a:lnSpc>
              <a:spcBef>
                <a:spcPct val="40000"/>
              </a:spcBef>
            </a:pPr>
            <a:r>
              <a:rPr lang="zh-TW" altLang="en-US" sz="22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吸引新顧客和彩妝顧問</a:t>
            </a:r>
            <a:endParaRPr lang="en-US" sz="2200" dirty="0">
              <a:solidFill>
                <a:schemeClr val="tx1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</p:txBody>
      </p:sp>
      <p:pic>
        <p:nvPicPr>
          <p:cNvPr id="7" name="Picture 6" descr="HK Motives1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1957" y="1690055"/>
            <a:ext cx="3449846" cy="2288613"/>
          </a:xfrm>
          <a:prstGeom prst="rect">
            <a:avLst/>
          </a:prstGeom>
        </p:spPr>
      </p:pic>
      <p:pic>
        <p:nvPicPr>
          <p:cNvPr id="8" name="Picture 7" descr="HK Join Now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376" y="4016768"/>
            <a:ext cx="3536664" cy="274293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3188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97057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prstClr val="black"/>
                </a:solidFill>
                <a:latin typeface="Calibri" pitchFamily="34" charset="0"/>
                <a:ea typeface="華康儷中黑" pitchFamily="49" charset="-120"/>
              </a:rPr>
              <a:t>MOTIVES® </a:t>
            </a:r>
            <a:r>
              <a:rPr lang="zh-TW" altLang="en-US" sz="3600" b="1" dirty="0" smtClean="0">
                <a:solidFill>
                  <a:prstClr val="black"/>
                </a:solidFill>
                <a:latin typeface="Calibri" pitchFamily="34" charset="0"/>
                <a:ea typeface="華康儷中黑" pitchFamily="49" charset="-120"/>
              </a:rPr>
              <a:t>顧客的好處</a:t>
            </a:r>
            <a:endParaRPr lang="en-US" sz="3600" b="1" dirty="0">
              <a:solidFill>
                <a:prstClr val="black"/>
              </a:solidFill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3" name="Rectangle 3"/>
          <p:cNvSpPr txBox="1">
            <a:spLocks/>
          </p:cNvSpPr>
          <p:nvPr/>
        </p:nvSpPr>
        <p:spPr>
          <a:xfrm>
            <a:off x="244247" y="2079178"/>
            <a:ext cx="4691909" cy="43311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1pPr>
            <a:lvl2pPr marL="574675" indent="-1778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6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2pPr>
            <a:lvl3pPr marL="915988" indent="-61913" algn="l" defTabSz="568325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3pPr>
            <a:lvl4pPr marL="1428750" indent="-16827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4pPr>
            <a:lvl5pPr marL="1831975" indent="-122238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lnSpc>
                <a:spcPct val="90000"/>
              </a:lnSpc>
              <a:spcBef>
                <a:spcPct val="40000"/>
              </a:spcBef>
            </a:pPr>
            <a:r>
              <a:rPr lang="zh-TW" altLang="en-US" sz="22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顧客可以自訂他們產品</a:t>
            </a:r>
            <a:endParaRPr lang="en-US" sz="2200" dirty="0">
              <a:solidFill>
                <a:schemeClr val="tx1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pPr marL="228600" indent="-228600">
              <a:lnSpc>
                <a:spcPct val="90000"/>
              </a:lnSpc>
              <a:spcBef>
                <a:spcPct val="40000"/>
              </a:spcBef>
            </a:pPr>
            <a:r>
              <a:rPr lang="en-US" altLang="zh-TW" sz="22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Motives®</a:t>
            </a:r>
            <a:r>
              <a:rPr lang="zh-TW" altLang="en-US" sz="22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彩妝顧問因應顧客膚質為顧客選擇最合適的產品</a:t>
            </a:r>
            <a:endParaRPr lang="en-US" sz="2200" dirty="0" smtClean="0">
              <a:solidFill>
                <a:schemeClr val="tx1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pPr marL="228600" indent="-228600">
              <a:lnSpc>
                <a:spcPct val="90000"/>
              </a:lnSpc>
              <a:spcBef>
                <a:spcPct val="40000"/>
              </a:spcBef>
            </a:pPr>
            <a:r>
              <a:rPr lang="en-US" altLang="zh-TW" sz="22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Motives</a:t>
            </a:r>
            <a:r>
              <a:rPr lang="zh-TW" altLang="en-US" sz="22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彩妝顧問因應顧客膚色為顧客選擇最合適的顏色</a:t>
            </a:r>
            <a:endParaRPr lang="en-US" sz="2200" dirty="0" smtClean="0">
              <a:solidFill>
                <a:schemeClr val="tx1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pPr marL="228600" indent="-228600">
              <a:lnSpc>
                <a:spcPct val="90000"/>
              </a:lnSpc>
              <a:spcBef>
                <a:spcPct val="40000"/>
              </a:spcBef>
            </a:pPr>
            <a:r>
              <a:rPr lang="en-US" altLang="zh-TW" sz="22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Motives®</a:t>
            </a:r>
            <a:r>
              <a:rPr lang="zh-TW" altLang="en-US" sz="22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彩妝顧問指導顧客如何使用產品</a:t>
            </a:r>
            <a:endParaRPr lang="en-US" sz="2200" b="1" dirty="0">
              <a:solidFill>
                <a:schemeClr val="tx1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pPr marL="228600" indent="-228600">
              <a:lnSpc>
                <a:spcPct val="90000"/>
              </a:lnSpc>
              <a:spcBef>
                <a:spcPct val="40000"/>
              </a:spcBef>
            </a:pPr>
            <a:r>
              <a:rPr lang="zh-TW" altLang="en-US" sz="22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顧客可在購買前試用產品</a:t>
            </a:r>
            <a:endParaRPr lang="en-US" sz="2200" dirty="0" smtClean="0">
              <a:solidFill>
                <a:schemeClr val="tx1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pPr marL="228600" indent="-228600">
              <a:lnSpc>
                <a:spcPct val="90000"/>
              </a:lnSpc>
              <a:spcBef>
                <a:spcPct val="40000"/>
              </a:spcBef>
            </a:pPr>
            <a:r>
              <a:rPr lang="zh-TW" altLang="en-US" sz="22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  <a:cs typeface="ＭＳ Ｐゴシック" charset="0"/>
              </a:rPr>
              <a:t>顧客可透過合格消費賺取現金回贈</a:t>
            </a:r>
            <a:endParaRPr lang="en-US" sz="2200" dirty="0">
              <a:solidFill>
                <a:schemeClr val="tx1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  <a:p>
            <a:pPr>
              <a:lnSpc>
                <a:spcPct val="90000"/>
              </a:lnSpc>
              <a:spcBef>
                <a:spcPct val="40000"/>
              </a:spcBef>
            </a:pPr>
            <a:endParaRPr lang="en-US" sz="2200" dirty="0">
              <a:solidFill>
                <a:schemeClr val="tx1"/>
              </a:solidFill>
              <a:latin typeface="Calibri" pitchFamily="34" charset="0"/>
              <a:ea typeface="華康儷中黑" pitchFamily="49" charset="-120"/>
              <a:cs typeface="ＭＳ Ｐゴシック" charset="0"/>
            </a:endParaRPr>
          </a:p>
        </p:txBody>
      </p:sp>
      <p:pic>
        <p:nvPicPr>
          <p:cNvPr id="4" name="Picture 1028" descr="Lip Glo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038" t="14796"/>
          <a:stretch>
            <a:fillRect/>
          </a:stretch>
        </p:blipFill>
        <p:spPr bwMode="auto">
          <a:xfrm>
            <a:off x="4819650" y="1774275"/>
            <a:ext cx="4574761" cy="6203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56685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otivesCatalogCov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08012">
            <a:off x="467051" y="1665356"/>
            <a:ext cx="3114422" cy="2786587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0" y="80962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Calibri" pitchFamily="34" charset="0"/>
                <a:ea typeface="華康儷中黑" pitchFamily="49" charset="-120"/>
              </a:rPr>
              <a:t> </a:t>
            </a:r>
            <a:r>
              <a:rPr lang="en-US" sz="3600" b="1" dirty="0" smtClean="0">
                <a:latin typeface="Calibri" pitchFamily="34" charset="0"/>
                <a:ea typeface="華康儷中黑" pitchFamily="49" charset="-120"/>
              </a:rPr>
              <a:t>MOTIVES</a:t>
            </a:r>
            <a:r>
              <a:rPr lang="en-US" sz="3600" dirty="0" smtClean="0">
                <a:latin typeface="Calibri" pitchFamily="34" charset="0"/>
                <a:ea typeface="華康儷中黑" pitchFamily="49" charset="-120"/>
              </a:rPr>
              <a:t>®</a:t>
            </a:r>
            <a:r>
              <a:rPr lang="en-US" sz="3600" b="1" dirty="0" smtClean="0">
                <a:latin typeface="Calibri" pitchFamily="34" charset="0"/>
                <a:ea typeface="華康儷中黑" pitchFamily="49" charset="-120"/>
              </a:rPr>
              <a:t> </a:t>
            </a:r>
            <a:r>
              <a:rPr lang="zh-TW" altLang="en-US" sz="3600" b="1" dirty="0" smtClean="0">
                <a:latin typeface="Calibri" pitchFamily="34" charset="0"/>
                <a:ea typeface="華康儷中黑" pitchFamily="49" charset="-120"/>
              </a:rPr>
              <a:t>行銷工具</a:t>
            </a:r>
            <a:endParaRPr lang="en-US" sz="3600" b="1" dirty="0">
              <a:latin typeface="Calibri" pitchFamily="34" charset="0"/>
              <a:ea typeface="華康儷中黑" pitchFamily="49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4731"/>
          <a:stretch>
            <a:fillRect/>
          </a:stretch>
        </p:blipFill>
        <p:spPr bwMode="auto">
          <a:xfrm>
            <a:off x="5343525" y="1455956"/>
            <a:ext cx="3452813" cy="3619561"/>
          </a:xfrm>
          <a:prstGeom prst="rect">
            <a:avLst/>
          </a:prstGeom>
          <a:ln w="158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6" descr="Screen Shot 2012-05-27 at 7.00.3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263" y="4140366"/>
            <a:ext cx="3688115" cy="2593809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38384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4677643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cap="all" dirty="0" smtClean="0">
                <a:solidFill>
                  <a:prstClr val="black"/>
                </a:solidFill>
                <a:latin typeface="華康儷中黑" pitchFamily="49" charset="-120"/>
                <a:ea typeface="華康儷中黑" pitchFamily="49" charset="-120"/>
                <a:cs typeface="Century Gothic"/>
              </a:rPr>
              <a:t>知名度</a:t>
            </a:r>
            <a:endParaRPr lang="en-US" sz="4000" cap="all" dirty="0">
              <a:solidFill>
                <a:prstClr val="black"/>
              </a:solidFill>
              <a:latin typeface="華康儷中黑" pitchFamily="49" charset="-120"/>
              <a:ea typeface="華康儷中黑" pitchFamily="49" charset="-120"/>
              <a:cs typeface="Century Gothic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431" r="49721"/>
          <a:stretch>
            <a:fillRect/>
          </a:stretch>
        </p:blipFill>
        <p:spPr>
          <a:xfrm>
            <a:off x="4371974" y="2610717"/>
            <a:ext cx="265340" cy="1879600"/>
          </a:xfrm>
          <a:prstGeom prst="rect">
            <a:avLst/>
          </a:prstGeom>
        </p:spPr>
      </p:pic>
      <p:pic>
        <p:nvPicPr>
          <p:cNvPr id="8" name="Picture 7" descr="MarketHongKong&amp;Shop.com_Stacked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599" y="3030411"/>
            <a:ext cx="3381375" cy="1056680"/>
          </a:xfrm>
          <a:prstGeom prst="rect">
            <a:avLst/>
          </a:prstGeom>
        </p:spPr>
      </p:pic>
      <p:pic>
        <p:nvPicPr>
          <p:cNvPr id="9" name="Picture 8" descr="MotivesByLorenRidinger_031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4729" y="3030411"/>
            <a:ext cx="3331403" cy="10566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1378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6113"/>
            <a:ext cx="8229600" cy="639762"/>
          </a:xfrm>
        </p:spPr>
        <p:txBody>
          <a:bodyPr/>
          <a:lstStyle/>
          <a:p>
            <a:r>
              <a:rPr lang="zh-TW" altLang="en-US" sz="3600" b="1" dirty="0" smtClean="0">
                <a:latin typeface="Calibri" pitchFamily="34" charset="0"/>
                <a:ea typeface="華康儷中黑" pitchFamily="49" charset="-120"/>
              </a:rPr>
              <a:t>你可以賺取甚麼？</a:t>
            </a:r>
            <a:endParaRPr lang="en-US" sz="3600" b="1" dirty="0"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buNone/>
            </a:pPr>
            <a:r>
              <a:rPr lang="zh-TW" altLang="en-US" sz="2400" dirty="0" smtClean="0">
                <a:latin typeface="Calibri" pitchFamily="34" charset="0"/>
                <a:ea typeface="華康儷中黑" pitchFamily="49" charset="-120"/>
              </a:rPr>
              <a:t>作為 </a:t>
            </a:r>
            <a:r>
              <a:rPr lang="en-US" sz="2400" dirty="0" smtClean="0">
                <a:latin typeface="Calibri" pitchFamily="34" charset="0"/>
                <a:ea typeface="華康儷中黑" pitchFamily="49" charset="-120"/>
              </a:rPr>
              <a:t>Motives® </a:t>
            </a:r>
            <a:r>
              <a:rPr lang="zh-TW" altLang="en-US" sz="2400" dirty="0" smtClean="0">
                <a:latin typeface="Calibri" pitchFamily="34" charset="0"/>
                <a:ea typeface="華康儷中黑" pitchFamily="49" charset="-120"/>
              </a:rPr>
              <a:t>彩妝顧問：</a:t>
            </a:r>
            <a:endParaRPr lang="en-US" sz="2400" dirty="0" smtClean="0">
              <a:latin typeface="Calibri" pitchFamily="34" charset="0"/>
              <a:ea typeface="華康儷中黑" pitchFamily="49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400" dirty="0" smtClean="0">
                <a:latin typeface="Calibri" pitchFamily="34" charset="0"/>
                <a:ea typeface="華康儷中黑" pitchFamily="49" charset="-120"/>
              </a:rPr>
              <a:t>可從你的銷售賺取</a:t>
            </a:r>
            <a:r>
              <a:rPr lang="en-US" sz="2400" dirty="0" smtClean="0">
                <a:latin typeface="Calibri" pitchFamily="34" charset="0"/>
                <a:ea typeface="華康儷中黑" pitchFamily="49" charset="-120"/>
              </a:rPr>
              <a:t>30%</a:t>
            </a:r>
            <a:r>
              <a:rPr lang="zh-TW" altLang="en-US" sz="2400" dirty="0" smtClean="0">
                <a:latin typeface="Calibri" pitchFamily="34" charset="0"/>
                <a:ea typeface="華康儷中黑" pitchFamily="49" charset="-120"/>
              </a:rPr>
              <a:t>或以上零售利潤</a:t>
            </a:r>
            <a:endParaRPr lang="en-US" sz="2400" dirty="0" smtClean="0">
              <a:latin typeface="Calibri" pitchFamily="34" charset="0"/>
              <a:ea typeface="華康儷中黑" pitchFamily="49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400" dirty="0" smtClean="0">
                <a:latin typeface="Calibri" pitchFamily="34" charset="0"/>
                <a:ea typeface="華康儷中黑" pitchFamily="49" charset="-120"/>
              </a:rPr>
              <a:t>從每次彩妝活動賺取</a:t>
            </a:r>
            <a:r>
              <a:rPr lang="en-US" altLang="zh-TW" sz="2400" dirty="0" smtClean="0">
                <a:latin typeface="Calibri" pitchFamily="34" charset="0"/>
                <a:ea typeface="華康儷中黑" pitchFamily="49" charset="-120"/>
              </a:rPr>
              <a:t>HK</a:t>
            </a:r>
            <a:r>
              <a:rPr lang="en-US" sz="2400" dirty="0" smtClean="0">
                <a:latin typeface="Calibri" pitchFamily="34" charset="0"/>
                <a:ea typeface="華康儷中黑" pitchFamily="49" charset="-120"/>
              </a:rPr>
              <a:t>$2,300</a:t>
            </a:r>
            <a:r>
              <a:rPr lang="zh-TW" altLang="en-US" sz="2400" dirty="0" smtClean="0">
                <a:latin typeface="Calibri" pitchFamily="34" charset="0"/>
                <a:ea typeface="華康儷中黑" pitchFamily="49" charset="-120"/>
              </a:rPr>
              <a:t>或以上</a:t>
            </a:r>
            <a:endParaRPr lang="en-US" altLang="zh-TW" sz="2400" dirty="0" smtClean="0">
              <a:latin typeface="Calibri" pitchFamily="34" charset="0"/>
              <a:ea typeface="華康儷中黑" pitchFamily="49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400" dirty="0" smtClean="0">
                <a:latin typeface="Calibri" pitchFamily="34" charset="0"/>
                <a:ea typeface="華康儷中黑" pitchFamily="49" charset="-120"/>
              </a:rPr>
              <a:t>每月舉辦兩次活動可賺取</a:t>
            </a:r>
            <a:r>
              <a:rPr lang="en-US" altLang="zh-TW" sz="2400" dirty="0" smtClean="0">
                <a:latin typeface="Calibri" pitchFamily="34" charset="0"/>
                <a:ea typeface="華康儷中黑" pitchFamily="49" charset="-120"/>
              </a:rPr>
              <a:t>HK</a:t>
            </a:r>
            <a:r>
              <a:rPr lang="en-US" sz="2400" dirty="0" smtClean="0">
                <a:latin typeface="Calibri" pitchFamily="34" charset="0"/>
                <a:ea typeface="華康儷中黑" pitchFamily="49" charset="-120"/>
              </a:rPr>
              <a:t>$</a:t>
            </a:r>
            <a:r>
              <a:rPr lang="en-US" altLang="zh-TW" sz="2400" dirty="0" smtClean="0">
                <a:latin typeface="Calibri" pitchFamily="34" charset="0"/>
                <a:ea typeface="華康儷中黑" pitchFamily="49" charset="-120"/>
              </a:rPr>
              <a:t>4</a:t>
            </a:r>
            <a:r>
              <a:rPr lang="en-US" sz="2400" dirty="0" smtClean="0">
                <a:latin typeface="Calibri" pitchFamily="34" charset="0"/>
                <a:ea typeface="華康儷中黑" pitchFamily="49" charset="-120"/>
              </a:rPr>
              <a:t>,600 </a:t>
            </a:r>
            <a:r>
              <a:rPr lang="zh-TW" altLang="en-US" sz="2400" dirty="0" smtClean="0">
                <a:latin typeface="Calibri" pitchFamily="34" charset="0"/>
                <a:ea typeface="華康儷中黑" pitchFamily="49" charset="-120"/>
              </a:rPr>
              <a:t>以上零售利潤</a:t>
            </a:r>
            <a:endParaRPr lang="en-US" sz="2400" dirty="0" smtClean="0">
              <a:latin typeface="Calibri" pitchFamily="34" charset="0"/>
              <a:ea typeface="華康儷中黑" pitchFamily="49" charset="-120"/>
            </a:endParaRPr>
          </a:p>
          <a:p>
            <a:pPr>
              <a:buNone/>
            </a:pPr>
            <a:endParaRPr lang="en-US" sz="2000" dirty="0"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6126163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itchFamily="34" charset="0"/>
                <a:ea typeface="華康儷中黑" pitchFamily="49" charset="-120"/>
              </a:rPr>
              <a:t>*</a:t>
            </a:r>
            <a:r>
              <a:rPr lang="zh-TW" altLang="en-US" dirty="0" smtClean="0">
                <a:latin typeface="Calibri" pitchFamily="34" charset="0"/>
                <a:ea typeface="華康儷中黑" pitchFamily="49" charset="-120"/>
              </a:rPr>
              <a:t>每次彩妝活動平均產生銷售額</a:t>
            </a:r>
            <a:r>
              <a:rPr lang="en-US" dirty="0" smtClean="0">
                <a:latin typeface="Calibri" pitchFamily="34" charset="0"/>
                <a:ea typeface="華康儷中黑" pitchFamily="49" charset="-120"/>
              </a:rPr>
              <a:t>HK$7,600 </a:t>
            </a:r>
            <a:r>
              <a:rPr lang="zh-TW" altLang="en-US" dirty="0" smtClean="0">
                <a:latin typeface="Calibri" pitchFamily="34" charset="0"/>
                <a:ea typeface="華康儷中黑" pitchFamily="49" charset="-120"/>
              </a:rPr>
              <a:t>或以上</a:t>
            </a:r>
            <a:endParaRPr lang="en-US" dirty="0">
              <a:latin typeface="Calibri" pitchFamily="34" charset="0"/>
              <a:ea typeface="華康儷中黑" pitchFamily="49" charset="-120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5638"/>
            <a:ext cx="8229600" cy="715962"/>
          </a:xfrm>
        </p:spPr>
        <p:txBody>
          <a:bodyPr/>
          <a:lstStyle/>
          <a:p>
            <a:r>
              <a:rPr lang="zh-TW" altLang="en-US" sz="3600" b="1" dirty="0" smtClean="0">
                <a:latin typeface="Calibri" pitchFamily="34" charset="0"/>
                <a:ea typeface="華康儷中黑" pitchFamily="49" charset="-120"/>
              </a:rPr>
              <a:t>你可以賺取甚麼？</a:t>
            </a:r>
            <a:endParaRPr lang="en-US" sz="3600" b="1" dirty="0"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buNone/>
            </a:pPr>
            <a:r>
              <a:rPr lang="zh-TW" altLang="en-US" sz="2400" dirty="0" smtClean="0">
                <a:latin typeface="Calibri" pitchFamily="34" charset="0"/>
                <a:ea typeface="華康儷中黑" pitchFamily="49" charset="-120"/>
              </a:rPr>
              <a:t>作為建立</a:t>
            </a:r>
            <a:r>
              <a:rPr lang="en-US" sz="2400" dirty="0" smtClean="0">
                <a:latin typeface="Calibri" pitchFamily="34" charset="0"/>
                <a:ea typeface="華康儷中黑" pitchFamily="49" charset="-120"/>
              </a:rPr>
              <a:t>Motives®</a:t>
            </a:r>
            <a:r>
              <a:rPr lang="zh-TW" altLang="en-US" sz="2400" dirty="0" smtClean="0">
                <a:latin typeface="Calibri" pitchFamily="34" charset="0"/>
                <a:ea typeface="華康儷中黑" pitchFamily="49" charset="-120"/>
              </a:rPr>
              <a:t>事業領袖</a:t>
            </a:r>
            <a:r>
              <a:rPr lang="en-US" sz="2400" dirty="0" smtClean="0">
                <a:latin typeface="Calibri" pitchFamily="34" charset="0"/>
                <a:ea typeface="華康儷中黑" pitchFamily="49" charset="-120"/>
              </a:rPr>
              <a:t>… </a:t>
            </a:r>
            <a:r>
              <a:rPr lang="zh-TW" altLang="en-US" sz="2400" dirty="0" smtClean="0">
                <a:latin typeface="Calibri" pitchFamily="34" charset="0"/>
                <a:ea typeface="華康儷中黑" pitchFamily="49" charset="-120"/>
              </a:rPr>
              <a:t>令努力成果倍增</a:t>
            </a:r>
            <a:endParaRPr lang="en-US" sz="2400" dirty="0" smtClean="0">
              <a:latin typeface="Calibri" pitchFamily="34" charset="0"/>
              <a:ea typeface="華康儷中黑" pitchFamily="49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400" dirty="0" smtClean="0">
                <a:latin typeface="Calibri" pitchFamily="34" charset="0"/>
                <a:ea typeface="華康儷中黑" pitchFamily="49" charset="-120"/>
              </a:rPr>
              <a:t>與其他彩妝顧問合作</a:t>
            </a:r>
            <a:endParaRPr lang="en-US" sz="2400" dirty="0" smtClean="0">
              <a:latin typeface="Calibri" pitchFamily="34" charset="0"/>
              <a:ea typeface="華康儷中黑" pitchFamily="49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400" dirty="0" smtClean="0">
                <a:latin typeface="Calibri" pitchFamily="34" charset="0"/>
                <a:ea typeface="華康儷中黑" pitchFamily="49" charset="-120"/>
              </a:rPr>
              <a:t>他們可賺取</a:t>
            </a:r>
            <a:r>
              <a:rPr lang="en-US" sz="2400" dirty="0" smtClean="0">
                <a:latin typeface="Calibri" pitchFamily="34" charset="0"/>
                <a:ea typeface="華康儷中黑" pitchFamily="49" charset="-120"/>
              </a:rPr>
              <a:t>30%</a:t>
            </a:r>
            <a:r>
              <a:rPr lang="zh-TW" altLang="en-US" sz="2400" dirty="0" smtClean="0">
                <a:latin typeface="Calibri" pitchFamily="34" charset="0"/>
                <a:ea typeface="華康儷中黑" pitchFamily="49" charset="-120"/>
              </a:rPr>
              <a:t>或以上零售利潤，你可以賺取額外收入</a:t>
            </a:r>
            <a:endParaRPr lang="en-US" sz="2400" dirty="0" smtClean="0">
              <a:latin typeface="Calibri" pitchFamily="34" charset="0"/>
              <a:ea typeface="華康儷中黑" pitchFamily="49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400" dirty="0" smtClean="0">
                <a:latin typeface="Calibri" pitchFamily="34" charset="0"/>
                <a:ea typeface="華康儷中黑" pitchFamily="49" charset="-120"/>
              </a:rPr>
              <a:t>建立兩個</a:t>
            </a:r>
            <a:r>
              <a:rPr lang="en-US" altLang="zh-TW" sz="2400" dirty="0" smtClean="0">
                <a:latin typeface="Calibri" pitchFamily="34" charset="0"/>
                <a:ea typeface="華康儷中黑" pitchFamily="49" charset="-120"/>
              </a:rPr>
              <a:t>5</a:t>
            </a:r>
            <a:r>
              <a:rPr lang="zh-TW" altLang="en-US" sz="2400" dirty="0" smtClean="0">
                <a:latin typeface="Calibri" pitchFamily="34" charset="0"/>
                <a:ea typeface="華康儷中黑" pitchFamily="49" charset="-120"/>
              </a:rPr>
              <a:t>人團隊，各每月舉辦</a:t>
            </a:r>
            <a:r>
              <a:rPr lang="en-US" altLang="zh-TW" sz="2400" dirty="0" smtClean="0">
                <a:latin typeface="Calibri" pitchFamily="34" charset="0"/>
                <a:ea typeface="華康儷中黑" pitchFamily="49" charset="-120"/>
              </a:rPr>
              <a:t>2</a:t>
            </a:r>
            <a:r>
              <a:rPr lang="zh-TW" altLang="en-US" sz="2400" dirty="0" smtClean="0">
                <a:latin typeface="Calibri" pitchFamily="34" charset="0"/>
                <a:ea typeface="華康儷中黑" pitchFamily="49" charset="-120"/>
              </a:rPr>
              <a:t>次活動，賺取</a:t>
            </a:r>
            <a:r>
              <a:rPr lang="en-US" altLang="zh-TW" sz="2400" dirty="0" smtClean="0">
                <a:latin typeface="Calibri" pitchFamily="34" charset="0"/>
                <a:ea typeface="華康儷中黑" pitchFamily="49" charset="-120"/>
              </a:rPr>
              <a:t>HK$11,500+ </a:t>
            </a:r>
            <a:r>
              <a:rPr lang="zh-TW" altLang="en-US" sz="2400" dirty="0" smtClean="0">
                <a:latin typeface="Calibri" pitchFamily="34" charset="0"/>
                <a:ea typeface="華康儷中黑" pitchFamily="49" charset="-120"/>
              </a:rPr>
              <a:t>佣金收入</a:t>
            </a:r>
            <a:r>
              <a:rPr lang="en-US" sz="2400" dirty="0" smtClean="0">
                <a:latin typeface="Calibri" pitchFamily="34" charset="0"/>
                <a:ea typeface="華康儷中黑" pitchFamily="49" charset="-120"/>
              </a:rPr>
              <a:t/>
            </a:r>
            <a:br>
              <a:rPr lang="en-US" sz="2400" dirty="0" smtClean="0">
                <a:latin typeface="Calibri" pitchFamily="34" charset="0"/>
                <a:ea typeface="華康儷中黑" pitchFamily="49" charset="-120"/>
              </a:rPr>
            </a:br>
            <a:endParaRPr lang="en-US" sz="2400" dirty="0" smtClean="0">
              <a:latin typeface="Calibri" pitchFamily="34" charset="0"/>
              <a:ea typeface="華康儷中黑" pitchFamily="49" charset="-120"/>
            </a:endParaRPr>
          </a:p>
          <a:p>
            <a:pPr>
              <a:buNone/>
            </a:pPr>
            <a:endParaRPr lang="en-US" dirty="0"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6126163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>
                <a:latin typeface="Calibri" pitchFamily="34" charset="0"/>
                <a:ea typeface="華康儷中黑" pitchFamily="49" charset="-120"/>
              </a:rPr>
              <a:t>*</a:t>
            </a:r>
            <a:r>
              <a:rPr lang="zh-TW" altLang="en-US" dirty="0" smtClean="0">
                <a:latin typeface="Calibri" pitchFamily="34" charset="0"/>
                <a:ea typeface="華康儷中黑" pitchFamily="49" charset="-120"/>
              </a:rPr>
              <a:t>每次彩妝活動平均產生銷售額</a:t>
            </a:r>
            <a:r>
              <a:rPr lang="en-US" altLang="zh-TW" dirty="0" smtClean="0">
                <a:latin typeface="Calibri" pitchFamily="34" charset="0"/>
                <a:ea typeface="華康儷中黑" pitchFamily="49" charset="-120"/>
              </a:rPr>
              <a:t>HK$7,600 </a:t>
            </a:r>
            <a:r>
              <a:rPr lang="zh-TW" altLang="en-US" dirty="0" smtClean="0">
                <a:latin typeface="Calibri" pitchFamily="34" charset="0"/>
                <a:ea typeface="華康儷中黑" pitchFamily="49" charset="-120"/>
              </a:rPr>
              <a:t>或以上</a:t>
            </a:r>
            <a:endParaRPr lang="en-US" altLang="zh-TW" dirty="0">
              <a:latin typeface="Calibri" pitchFamily="34" charset="0"/>
              <a:ea typeface="華康儷中黑" pitchFamily="49" charset="-120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36588"/>
            <a:ext cx="8229600" cy="668337"/>
          </a:xfrm>
        </p:spPr>
        <p:txBody>
          <a:bodyPr/>
          <a:lstStyle/>
          <a:p>
            <a:r>
              <a:rPr lang="zh-TW" altLang="en-US" sz="3600" b="1" dirty="0" smtClean="0">
                <a:latin typeface="Calibri" pitchFamily="34" charset="0"/>
                <a:ea typeface="華康儷中黑" pitchFamily="49" charset="-120"/>
              </a:rPr>
              <a:t>你可以賺取甚麼？</a:t>
            </a:r>
            <a:endParaRPr lang="en-US" sz="3600" b="1" dirty="0"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lnSpc>
                <a:spcPct val="150000"/>
              </a:lnSpc>
              <a:buNone/>
            </a:pPr>
            <a:r>
              <a:rPr lang="zh-TW" altLang="en-US" dirty="0" smtClean="0">
                <a:latin typeface="Calibri" pitchFamily="34" charset="0"/>
                <a:ea typeface="華康儷中黑" pitchFamily="49" charset="-120"/>
              </a:rPr>
              <a:t>這由你決定</a:t>
            </a:r>
            <a:endParaRPr lang="en-US" dirty="0" smtClean="0">
              <a:latin typeface="Calibri" pitchFamily="34" charset="0"/>
              <a:ea typeface="華康儷中黑" pitchFamily="49" charset="-120"/>
            </a:endParaRPr>
          </a:p>
          <a:p>
            <a:pPr algn="ctr">
              <a:lnSpc>
                <a:spcPct val="150000"/>
              </a:lnSpc>
              <a:buNone/>
            </a:pPr>
            <a:r>
              <a:rPr lang="zh-TW" altLang="en-US" dirty="0" smtClean="0">
                <a:latin typeface="Calibri" pitchFamily="34" charset="0"/>
                <a:ea typeface="華康儷中黑" pitchFamily="49" charset="-120"/>
              </a:rPr>
              <a:t>另外建立兩個團隊，你的佣金會倍增</a:t>
            </a:r>
            <a:endParaRPr lang="en-US" dirty="0" smtClean="0">
              <a:latin typeface="Calibri" pitchFamily="34" charset="0"/>
              <a:ea typeface="華康儷中黑" pitchFamily="49" charset="-120"/>
            </a:endParaRPr>
          </a:p>
          <a:p>
            <a:pPr algn="ctr">
              <a:lnSpc>
                <a:spcPct val="150000"/>
              </a:lnSpc>
              <a:buNone/>
            </a:pPr>
            <a:r>
              <a:rPr lang="zh-TW" altLang="en-US" dirty="0" smtClean="0">
                <a:latin typeface="Calibri" pitchFamily="34" charset="0"/>
                <a:ea typeface="華康儷中黑" pitchFamily="49" charset="-120"/>
              </a:rPr>
              <a:t>在</a:t>
            </a:r>
            <a:r>
              <a:rPr lang="en-US" dirty="0" smtClean="0">
                <a:latin typeface="Calibri" pitchFamily="34" charset="0"/>
                <a:ea typeface="華康儷中黑" pitchFamily="49" charset="-120"/>
              </a:rPr>
              <a:t>Motives</a:t>
            </a:r>
            <a:r>
              <a:rPr lang="en-US" altLang="zh-TW" baseline="30000" dirty="0" smtClean="0">
                <a:latin typeface="Calibri" pitchFamily="34" charset="0"/>
                <a:ea typeface="華康儷中黑" pitchFamily="49" charset="-120"/>
              </a:rPr>
              <a:t>®</a:t>
            </a:r>
            <a:r>
              <a:rPr lang="zh-TW" altLang="en-US" dirty="0" smtClean="0">
                <a:latin typeface="Calibri" pitchFamily="34" charset="0"/>
                <a:ea typeface="華康儷中黑" pitchFamily="49" charset="-120"/>
              </a:rPr>
              <a:t>事業，你可以賺取的是無限的！</a:t>
            </a:r>
            <a:endParaRPr lang="en-US" dirty="0"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323850" y="5842337"/>
            <a:ext cx="85693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zh-TW" altLang="zh-TW" sz="1200" dirty="0" smtClean="0">
                <a:latin typeface="Calibri" pitchFamily="34" charset="0"/>
                <a:ea typeface="華康儷中黑" pitchFamily="49" charset="-120"/>
              </a:rPr>
              <a:t>本</a:t>
            </a:r>
            <a:r>
              <a:rPr lang="zh-TW" altLang="en-US" sz="1200" dirty="0" smtClean="0">
                <a:latin typeface="Calibri" pitchFamily="34" charset="0"/>
                <a:ea typeface="華康儷中黑" pitchFamily="49" charset="-120"/>
              </a:rPr>
              <a:t>簡</a:t>
            </a:r>
            <a:r>
              <a:rPr lang="zh-TW" altLang="zh-TW" sz="1200" dirty="0" smtClean="0">
                <a:latin typeface="Calibri" pitchFamily="34" charset="0"/>
                <a:ea typeface="華康儷中黑" pitchFamily="49" charset="-120"/>
              </a:rPr>
              <a:t>報中提</a:t>
            </a:r>
            <a:r>
              <a:rPr lang="zh-TW" altLang="en-US" sz="1200" dirty="0" smtClean="0">
                <a:latin typeface="Calibri" pitchFamily="34" charset="0"/>
                <a:ea typeface="華康儷中黑" pitchFamily="49" charset="-120"/>
              </a:rPr>
              <a:t>到</a:t>
            </a:r>
            <a:r>
              <a:rPr lang="zh-TW" altLang="zh-TW" sz="1200" dirty="0" smtClean="0">
                <a:latin typeface="Calibri" pitchFamily="34" charset="0"/>
                <a:ea typeface="華康儷中黑" pitchFamily="49" charset="-120"/>
              </a:rPr>
              <a:t>的收入等級純屬舉例說明，並不代表美安香港獨立經銷商的一般收入，亦不表示任何獨立經銷商皆可賺取同等收入。任何一位美安香港獨立經銷商能否成功建立事業，取決於個人發展美安香港事業時的努力、才能和投入程度。</a:t>
            </a:r>
            <a:r>
              <a:rPr lang="en-US" altLang="zh-TW" sz="1200" dirty="0" smtClean="0">
                <a:latin typeface="Calibri" pitchFamily="34" charset="0"/>
                <a:ea typeface="華康儷中黑" pitchFamily="49" charset="-120"/>
                <a:cs typeface="Century Gothic"/>
              </a:rPr>
              <a:t/>
            </a:r>
            <a:br>
              <a:rPr lang="en-US" altLang="zh-TW" sz="1200" dirty="0" smtClean="0">
                <a:latin typeface="Calibri" pitchFamily="34" charset="0"/>
                <a:ea typeface="華康儷中黑" pitchFamily="49" charset="-120"/>
                <a:cs typeface="Century Gothic"/>
              </a:rPr>
            </a:br>
            <a:endParaRPr lang="en-US" sz="1200" dirty="0">
              <a:latin typeface="Calibri" pitchFamily="34" charset="0"/>
              <a:ea typeface="華康儷中黑" pitchFamily="49" charset="-120"/>
              <a:cs typeface="Century Gothic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72632"/>
            <a:ext cx="8229600" cy="1143000"/>
          </a:xfrm>
        </p:spPr>
        <p:txBody>
          <a:bodyPr/>
          <a:lstStyle/>
          <a:p>
            <a:r>
              <a:rPr lang="zh-TW" altLang="en-US" sz="3600" b="1" dirty="0" smtClean="0">
                <a:latin typeface="Calibri" pitchFamily="34" charset="0"/>
                <a:ea typeface="華康儷中黑" pitchFamily="49" charset="-120"/>
              </a:rPr>
              <a:t>將你對彩妝的喜愛轉化為收入</a:t>
            </a:r>
            <a:endParaRPr lang="en-US" sz="3600" b="1" dirty="0">
              <a:latin typeface="Calibri" pitchFamily="34" charset="0"/>
              <a:ea typeface="華康儷中黑" pitchFamily="49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1354"/>
          <a:stretch>
            <a:fillRect/>
          </a:stretch>
        </p:blipFill>
        <p:spPr bwMode="auto">
          <a:xfrm>
            <a:off x="9467850" y="1786174"/>
            <a:ext cx="9020175" cy="42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-8984374" y="3480316"/>
            <a:ext cx="9525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libri" pitchFamily="34" charset="0"/>
                <a:ea typeface="華康儷中黑" pitchFamily="49" charset="-120"/>
              </a:rPr>
              <a:t>HK$2,300+</a:t>
            </a:r>
            <a:endParaRPr lang="en-US" sz="1200" dirty="0"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8993899" y="4750832"/>
            <a:ext cx="98107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libri" pitchFamily="34" charset="0"/>
                <a:ea typeface="華康儷中黑" pitchFamily="49" charset="-120"/>
              </a:rPr>
              <a:t>HK$9,200+</a:t>
            </a:r>
            <a:endParaRPr lang="en-US" sz="1200" dirty="0"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8993899" y="3924300"/>
            <a:ext cx="103822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libri" pitchFamily="34" charset="0"/>
                <a:ea typeface="華康儷中黑" pitchFamily="49" charset="-120"/>
              </a:rPr>
              <a:t>HK$4,600+</a:t>
            </a:r>
            <a:endParaRPr lang="en-US" sz="1200" dirty="0"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8993899" y="4341257"/>
            <a:ext cx="9906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libri" pitchFamily="34" charset="0"/>
                <a:ea typeface="華康儷中黑" pitchFamily="49" charset="-120"/>
              </a:rPr>
              <a:t>HK$6,900+</a:t>
            </a:r>
            <a:endParaRPr lang="en-US" sz="1200" dirty="0"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7631824" y="3470791"/>
            <a:ext cx="230505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libri" pitchFamily="34" charset="0"/>
                <a:ea typeface="華康儷中黑" pitchFamily="49" charset="-120"/>
              </a:rPr>
              <a:t>HK$7,600 Weekly or Monthly</a:t>
            </a:r>
            <a:endParaRPr lang="en-US" sz="1200" dirty="0"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7688974" y="3924300"/>
            <a:ext cx="24384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libri" pitchFamily="34" charset="0"/>
                <a:ea typeface="華康儷中黑" pitchFamily="49" charset="-120"/>
              </a:rPr>
              <a:t>HK$15,200 Weekly or Monthly</a:t>
            </a:r>
            <a:endParaRPr lang="en-US" sz="1200" dirty="0"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7698499" y="4353699"/>
            <a:ext cx="24384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libri" pitchFamily="34" charset="0"/>
                <a:ea typeface="華康儷中黑" pitchFamily="49" charset="-120"/>
              </a:rPr>
              <a:t>HK$22,800 Weekly or Monthly</a:t>
            </a:r>
            <a:endParaRPr lang="en-US" sz="1200" dirty="0"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7708024" y="4744998"/>
            <a:ext cx="24384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libri" pitchFamily="34" charset="0"/>
                <a:ea typeface="華康儷中黑" pitchFamily="49" charset="-120"/>
              </a:rPr>
              <a:t>HK$30,400 Weekly or Monthly</a:t>
            </a:r>
            <a:endParaRPr lang="en-US" sz="1200" dirty="0"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4593349" y="3918466"/>
            <a:ext cx="16383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libri" pitchFamily="34" charset="0"/>
                <a:ea typeface="華康儷中黑" pitchFamily="49" charset="-120"/>
              </a:rPr>
              <a:t>HK$7,600/ Week</a:t>
            </a:r>
            <a:endParaRPr lang="en-US" sz="1200" dirty="0"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4602875" y="4328041"/>
            <a:ext cx="176212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libri" pitchFamily="34" charset="0"/>
                <a:ea typeface="華康儷中黑" pitchFamily="49" charset="-120"/>
              </a:rPr>
              <a:t>HK$7,600/Bi- Weekly</a:t>
            </a:r>
            <a:endParaRPr lang="en-US" sz="1200" dirty="0"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4593349" y="4744998"/>
            <a:ext cx="176212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libri" pitchFamily="34" charset="0"/>
                <a:ea typeface="華康儷中黑" pitchFamily="49" charset="-120"/>
              </a:rPr>
              <a:t>HK$7,600/Month</a:t>
            </a:r>
            <a:endParaRPr lang="en-US" sz="1200" dirty="0"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2602624" y="3918466"/>
            <a:ext cx="16383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libri" pitchFamily="34" charset="0"/>
                <a:ea typeface="華康儷中黑" pitchFamily="49" charset="-120"/>
              </a:rPr>
              <a:t>HK$11,500/ Week</a:t>
            </a:r>
            <a:endParaRPr lang="en-US" sz="1200" dirty="0"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2602624" y="4744998"/>
            <a:ext cx="16383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libri" pitchFamily="34" charset="0"/>
                <a:ea typeface="華康儷中黑" pitchFamily="49" charset="-120"/>
              </a:rPr>
              <a:t>HK$11,500/ Month</a:t>
            </a:r>
            <a:endParaRPr lang="en-US" sz="1200" dirty="0"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2602624" y="4334649"/>
            <a:ext cx="16383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libri" pitchFamily="34" charset="0"/>
                <a:ea typeface="華康儷中黑" pitchFamily="49" charset="-120"/>
              </a:rPr>
              <a:t>HK$23,000/Month</a:t>
            </a:r>
            <a:endParaRPr lang="en-US" sz="1200" dirty="0"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23975" y="2429931"/>
            <a:ext cx="2269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Calibri" pitchFamily="34" charset="0"/>
                <a:ea typeface="華康儷中黑" pitchFamily="49" charset="-120"/>
              </a:rPr>
              <a:t>例子：個人銷售</a:t>
            </a:r>
            <a:endParaRPr lang="zh-TW" altLang="en-US" dirty="0"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04300" y="2422549"/>
            <a:ext cx="2269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Calibri" pitchFamily="34" charset="0"/>
                <a:ea typeface="華康儷中黑" pitchFamily="49" charset="-120"/>
              </a:rPr>
              <a:t>例子：團隊銷售</a:t>
            </a:r>
            <a:endParaRPr lang="zh-TW" altLang="en-US" dirty="0">
              <a:latin typeface="Calibri" pitchFamily="34" charset="0"/>
              <a:ea typeface="華康儷中黑" pitchFamily="49" charset="-120"/>
            </a:endParaRPr>
          </a:p>
        </p:txBody>
      </p:sp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427475" y="2999740"/>
          <a:ext cx="4030225" cy="18491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21325"/>
                <a:gridCol w="2708900"/>
              </a:tblGrid>
              <a:tr h="0">
                <a:tc>
                  <a:txBody>
                    <a:bodyPr/>
                    <a:lstStyle/>
                    <a:p>
                      <a:r>
                        <a:rPr lang="zh-TW" altLang="en-US" b="0" dirty="0" smtClean="0">
                          <a:latin typeface="Calibri" pitchFamily="34" charset="0"/>
                          <a:ea typeface="華康儷中黑" pitchFamily="49" charset="-120"/>
                        </a:rPr>
                        <a:t>收入</a:t>
                      </a:r>
                      <a:endParaRPr lang="zh-TW" altLang="en-US" b="0" dirty="0">
                        <a:latin typeface="Calibri" pitchFamily="34" charset="0"/>
                        <a:ea typeface="華康儷中黑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b="0" dirty="0" smtClean="0">
                          <a:latin typeface="Calibri" pitchFamily="34" charset="0"/>
                          <a:ea typeface="華康儷中黑" pitchFamily="49" charset="-120"/>
                        </a:rPr>
                        <a:t>個人銷售</a:t>
                      </a:r>
                      <a:endParaRPr lang="zh-TW" altLang="en-US" b="0" dirty="0">
                        <a:latin typeface="Calibri" pitchFamily="34" charset="0"/>
                        <a:ea typeface="華康儷中黑" pitchFamily="49" charset="-12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b="0" dirty="0" smtClean="0">
                          <a:latin typeface="Calibri" pitchFamily="34" charset="0"/>
                          <a:ea typeface="華康儷中黑" pitchFamily="49" charset="-120"/>
                        </a:rPr>
                        <a:t>HK$2,300+</a:t>
                      </a:r>
                      <a:endParaRPr lang="zh-TW" altLang="en-US" b="0" dirty="0">
                        <a:latin typeface="Calibri" pitchFamily="34" charset="0"/>
                        <a:ea typeface="華康儷中黑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b="0" dirty="0" smtClean="0">
                          <a:latin typeface="Calibri" pitchFamily="34" charset="0"/>
                          <a:ea typeface="華康儷中黑" pitchFamily="49" charset="-120"/>
                        </a:rPr>
                        <a:t>每週或每月</a:t>
                      </a:r>
                      <a:r>
                        <a:rPr lang="en-US" altLang="zh-TW" b="0" dirty="0" smtClean="0">
                          <a:latin typeface="Calibri" pitchFamily="34" charset="0"/>
                          <a:ea typeface="華康儷中黑" pitchFamily="49" charset="-120"/>
                        </a:rPr>
                        <a:t>HK$7,600+</a:t>
                      </a:r>
                      <a:endParaRPr lang="zh-TW" altLang="en-US" b="0" dirty="0">
                        <a:latin typeface="Calibri" pitchFamily="34" charset="0"/>
                        <a:ea typeface="華康儷中黑" pitchFamily="49" charset="-12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b="0" dirty="0" smtClean="0">
                          <a:latin typeface="Calibri" pitchFamily="34" charset="0"/>
                          <a:ea typeface="華康儷中黑" pitchFamily="49" charset="-120"/>
                        </a:rPr>
                        <a:t>HK$4,600+</a:t>
                      </a:r>
                      <a:endParaRPr lang="zh-TW" altLang="en-US" b="0" dirty="0">
                        <a:latin typeface="Calibri" pitchFamily="34" charset="0"/>
                        <a:ea typeface="華康儷中黑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0" dirty="0" smtClean="0">
                          <a:latin typeface="Calibri" pitchFamily="34" charset="0"/>
                          <a:ea typeface="華康儷中黑" pitchFamily="49" charset="-120"/>
                        </a:rPr>
                        <a:t>每週或每月</a:t>
                      </a:r>
                      <a:r>
                        <a:rPr lang="en-US" altLang="zh-TW" b="0" dirty="0" smtClean="0">
                          <a:latin typeface="Calibri" pitchFamily="34" charset="0"/>
                          <a:ea typeface="華康儷中黑" pitchFamily="49" charset="-120"/>
                        </a:rPr>
                        <a:t>HK$15,200+</a:t>
                      </a:r>
                      <a:endParaRPr lang="zh-TW" altLang="en-US" b="0" dirty="0" smtClean="0">
                        <a:latin typeface="Calibri" pitchFamily="34" charset="0"/>
                        <a:ea typeface="華康儷中黑" pitchFamily="49" charset="-12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b="0" dirty="0" smtClean="0">
                          <a:latin typeface="Calibri" pitchFamily="34" charset="0"/>
                          <a:ea typeface="華康儷中黑" pitchFamily="49" charset="-120"/>
                        </a:rPr>
                        <a:t>HK$6,900+</a:t>
                      </a:r>
                      <a:endParaRPr lang="zh-TW" altLang="en-US" b="0" dirty="0">
                        <a:latin typeface="Calibri" pitchFamily="34" charset="0"/>
                        <a:ea typeface="華康儷中黑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0" dirty="0" smtClean="0">
                          <a:latin typeface="Calibri" pitchFamily="34" charset="0"/>
                          <a:ea typeface="華康儷中黑" pitchFamily="49" charset="-120"/>
                        </a:rPr>
                        <a:t>每週或每月</a:t>
                      </a:r>
                      <a:r>
                        <a:rPr lang="en-US" altLang="zh-TW" b="0" dirty="0" smtClean="0">
                          <a:latin typeface="Calibri" pitchFamily="34" charset="0"/>
                          <a:ea typeface="華康儷中黑" pitchFamily="49" charset="-120"/>
                        </a:rPr>
                        <a:t>HK$22,800+</a:t>
                      </a:r>
                      <a:endParaRPr lang="zh-TW" altLang="en-US" b="0" dirty="0" smtClean="0">
                        <a:latin typeface="Calibri" pitchFamily="34" charset="0"/>
                        <a:ea typeface="華康儷中黑" pitchFamily="49" charset="-12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b="0" dirty="0" smtClean="0">
                          <a:latin typeface="Calibri" pitchFamily="34" charset="0"/>
                          <a:ea typeface="華康儷中黑" pitchFamily="49" charset="-120"/>
                        </a:rPr>
                        <a:t>HK$9,200+</a:t>
                      </a:r>
                      <a:endParaRPr lang="zh-TW" altLang="en-US" b="0" dirty="0">
                        <a:latin typeface="Calibri" pitchFamily="34" charset="0"/>
                        <a:ea typeface="華康儷中黑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0" dirty="0" smtClean="0">
                          <a:latin typeface="Calibri" pitchFamily="34" charset="0"/>
                          <a:ea typeface="華康儷中黑" pitchFamily="49" charset="-120"/>
                        </a:rPr>
                        <a:t>每週或每月</a:t>
                      </a:r>
                      <a:r>
                        <a:rPr lang="en-US" altLang="zh-TW" b="0" dirty="0" smtClean="0">
                          <a:latin typeface="Calibri" pitchFamily="34" charset="0"/>
                          <a:ea typeface="華康儷中黑" pitchFamily="49" charset="-120"/>
                        </a:rPr>
                        <a:t>HK$30,400+</a:t>
                      </a:r>
                      <a:endParaRPr lang="zh-TW" altLang="en-US" b="0" dirty="0" smtClean="0">
                        <a:latin typeface="Calibri" pitchFamily="34" charset="0"/>
                        <a:ea typeface="華康儷中黑" pitchFamily="49" charset="-12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4704365" y="2999740"/>
          <a:ext cx="3982436" cy="18491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54242"/>
                <a:gridCol w="2028194"/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b="0" dirty="0" smtClean="0">
                          <a:latin typeface="Calibri" pitchFamily="34" charset="0"/>
                          <a:ea typeface="華康儷中黑" pitchFamily="49" charset="-120"/>
                        </a:rPr>
                        <a:t>賺取每週佣金</a:t>
                      </a:r>
                      <a:endParaRPr lang="zh-TW" altLang="en-US" b="0" dirty="0">
                        <a:latin typeface="Calibri" pitchFamily="34" charset="0"/>
                        <a:ea typeface="華康儷中黑" pitchFamily="49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b="0" dirty="0">
                        <a:latin typeface="Century Gothic" pitchFamily="34" charset="0"/>
                        <a:ea typeface="華康儷中黑" pitchFamily="49" charset="-12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b="0" dirty="0" smtClean="0">
                          <a:latin typeface="Calibri" pitchFamily="34" charset="0"/>
                          <a:ea typeface="華康儷中黑" pitchFamily="49" charset="-120"/>
                        </a:rPr>
                        <a:t>2</a:t>
                      </a:r>
                      <a:r>
                        <a:rPr lang="zh-TW" altLang="en-US" b="0" dirty="0" smtClean="0">
                          <a:latin typeface="Calibri" pitchFamily="34" charset="0"/>
                          <a:ea typeface="華康儷中黑" pitchFamily="49" charset="-120"/>
                        </a:rPr>
                        <a:t>個團隊各銷售</a:t>
                      </a:r>
                      <a:endParaRPr lang="zh-TW" altLang="en-US" b="0" dirty="0">
                        <a:latin typeface="Calibri" pitchFamily="34" charset="0"/>
                        <a:ea typeface="華康儷中黑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b="0" dirty="0" smtClean="0">
                          <a:latin typeface="Calibri" pitchFamily="34" charset="0"/>
                          <a:ea typeface="華康儷中黑" pitchFamily="49" charset="-120"/>
                        </a:rPr>
                        <a:t>你的佣金</a:t>
                      </a:r>
                      <a:endParaRPr lang="zh-TW" altLang="en-US" b="0" dirty="0">
                        <a:latin typeface="Calibri" pitchFamily="34" charset="0"/>
                        <a:ea typeface="華康儷中黑" pitchFamily="49" charset="-12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b="0" dirty="0" smtClean="0">
                          <a:latin typeface="Calibri" pitchFamily="34" charset="0"/>
                          <a:ea typeface="華康儷中黑" pitchFamily="49" charset="-120"/>
                        </a:rPr>
                        <a:t>每週</a:t>
                      </a:r>
                      <a:r>
                        <a:rPr lang="en-US" altLang="zh-TW" b="0" dirty="0" smtClean="0">
                          <a:latin typeface="Calibri" pitchFamily="34" charset="0"/>
                          <a:ea typeface="華康儷中黑" pitchFamily="49" charset="-120"/>
                        </a:rPr>
                        <a:t>HK$76,000</a:t>
                      </a:r>
                      <a:endParaRPr lang="zh-TW" altLang="en-US" b="0" dirty="0">
                        <a:latin typeface="Calibri" pitchFamily="34" charset="0"/>
                        <a:ea typeface="華康儷中黑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0" dirty="0" smtClean="0">
                          <a:latin typeface="Calibri" pitchFamily="34" charset="0"/>
                          <a:ea typeface="華康儷中黑" pitchFamily="49" charset="-120"/>
                        </a:rPr>
                        <a:t>每週</a:t>
                      </a:r>
                      <a:r>
                        <a:rPr lang="en-US" altLang="zh-TW" b="0" dirty="0" smtClean="0">
                          <a:latin typeface="Calibri" pitchFamily="34" charset="0"/>
                          <a:ea typeface="華康儷中黑" pitchFamily="49" charset="-120"/>
                        </a:rPr>
                        <a:t>HK$11,500</a:t>
                      </a:r>
                      <a:endParaRPr lang="zh-TW" altLang="en-US" b="0" dirty="0" smtClean="0">
                        <a:latin typeface="Calibri" pitchFamily="34" charset="0"/>
                        <a:ea typeface="華康儷中黑" pitchFamily="49" charset="-12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b="0" dirty="0" smtClean="0">
                          <a:latin typeface="Calibri" pitchFamily="34" charset="0"/>
                          <a:ea typeface="華康儷中黑" pitchFamily="49" charset="-120"/>
                        </a:rPr>
                        <a:t>每</a:t>
                      </a:r>
                      <a:r>
                        <a:rPr lang="en-US" altLang="zh-TW" b="0" dirty="0" smtClean="0">
                          <a:latin typeface="Calibri" pitchFamily="34" charset="0"/>
                          <a:ea typeface="華康儷中黑" pitchFamily="49" charset="-120"/>
                        </a:rPr>
                        <a:t>2</a:t>
                      </a:r>
                      <a:r>
                        <a:rPr lang="zh-TW" altLang="en-US" b="0" dirty="0" smtClean="0">
                          <a:latin typeface="Calibri" pitchFamily="34" charset="0"/>
                          <a:ea typeface="華康儷中黑" pitchFamily="49" charset="-120"/>
                        </a:rPr>
                        <a:t>週</a:t>
                      </a:r>
                      <a:r>
                        <a:rPr lang="en-US" altLang="zh-TW" b="0" dirty="0" smtClean="0">
                          <a:latin typeface="Calibri" pitchFamily="34" charset="0"/>
                          <a:ea typeface="華康儷中黑" pitchFamily="49" charset="-120"/>
                        </a:rPr>
                        <a:t>HK$76,000</a:t>
                      </a:r>
                      <a:endParaRPr lang="zh-TW" altLang="en-US" b="0" dirty="0">
                        <a:latin typeface="Calibri" pitchFamily="34" charset="0"/>
                        <a:ea typeface="華康儷中黑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0" dirty="0" smtClean="0">
                          <a:latin typeface="Calibri" pitchFamily="34" charset="0"/>
                          <a:ea typeface="華康儷中黑" pitchFamily="49" charset="-120"/>
                        </a:rPr>
                        <a:t>每月</a:t>
                      </a:r>
                      <a:r>
                        <a:rPr lang="en-US" altLang="zh-TW" b="0" dirty="0" smtClean="0">
                          <a:latin typeface="Calibri" pitchFamily="34" charset="0"/>
                          <a:ea typeface="華康儷中黑" pitchFamily="49" charset="-120"/>
                        </a:rPr>
                        <a:t>HK$23,000</a:t>
                      </a:r>
                      <a:endParaRPr lang="zh-TW" altLang="en-US" b="0" dirty="0" smtClean="0">
                        <a:latin typeface="Calibri" pitchFamily="34" charset="0"/>
                        <a:ea typeface="華康儷中黑" pitchFamily="49" charset="-12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b="0" dirty="0" smtClean="0">
                          <a:latin typeface="Calibri" pitchFamily="34" charset="0"/>
                          <a:ea typeface="華康儷中黑" pitchFamily="49" charset="-120"/>
                        </a:rPr>
                        <a:t>每月</a:t>
                      </a:r>
                      <a:r>
                        <a:rPr lang="en-US" altLang="zh-TW" b="0" dirty="0" smtClean="0">
                          <a:latin typeface="Calibri" pitchFamily="34" charset="0"/>
                          <a:ea typeface="華康儷中黑" pitchFamily="49" charset="-120"/>
                        </a:rPr>
                        <a:t>HK$76,000</a:t>
                      </a:r>
                      <a:endParaRPr lang="zh-TW" altLang="en-US" b="0" dirty="0">
                        <a:latin typeface="Calibri" pitchFamily="34" charset="0"/>
                        <a:ea typeface="華康儷中黑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0" dirty="0" smtClean="0">
                          <a:latin typeface="Calibri" pitchFamily="34" charset="0"/>
                          <a:ea typeface="華康儷中黑" pitchFamily="49" charset="-120"/>
                        </a:rPr>
                        <a:t>每月</a:t>
                      </a:r>
                      <a:r>
                        <a:rPr lang="en-US" altLang="zh-TW" b="0" dirty="0" smtClean="0">
                          <a:latin typeface="Calibri" pitchFamily="34" charset="0"/>
                          <a:ea typeface="華康儷中黑" pitchFamily="49" charset="-120"/>
                        </a:rPr>
                        <a:t>HK$11,500</a:t>
                      </a:r>
                      <a:endParaRPr lang="zh-TW" altLang="en-US" b="0" dirty="0" smtClean="0">
                        <a:latin typeface="Calibri" pitchFamily="34" charset="0"/>
                        <a:ea typeface="華康儷中黑" pitchFamily="49" charset="-12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408425" y="5521716"/>
            <a:ext cx="8592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Calibri" pitchFamily="34" charset="0"/>
                <a:ea typeface="華康儷中黑" pitchFamily="49" charset="-120"/>
              </a:rPr>
              <a:t>成為彩妝顧問。訂立目標、訂立時間表，一年後達成目標</a:t>
            </a:r>
            <a:r>
              <a:rPr lang="en-US" altLang="zh-TW" dirty="0" smtClean="0">
                <a:latin typeface="Calibri" pitchFamily="34" charset="0"/>
                <a:ea typeface="華康儷中黑" pitchFamily="49" charset="-120"/>
              </a:rPr>
              <a:t>… </a:t>
            </a:r>
            <a:r>
              <a:rPr lang="zh-TW" altLang="en-US" dirty="0" smtClean="0">
                <a:latin typeface="Calibri" pitchFamily="34" charset="0"/>
                <a:ea typeface="華康儷中黑" pitchFamily="49" charset="-120"/>
              </a:rPr>
              <a:t>不要妥協接受少於你渴望得到的回報！</a:t>
            </a:r>
            <a:endParaRPr lang="zh-TW" altLang="en-US" dirty="0">
              <a:latin typeface="Calibri" pitchFamily="34" charset="0"/>
              <a:ea typeface="華康儷中黑" pitchFamily="49" charset="-120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591125"/>
            <a:ext cx="9144000" cy="26687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431" r="49721"/>
          <a:stretch>
            <a:fillRect/>
          </a:stretch>
        </p:blipFill>
        <p:spPr>
          <a:xfrm>
            <a:off x="4371974" y="2590801"/>
            <a:ext cx="265340" cy="1879600"/>
          </a:xfrm>
          <a:prstGeom prst="rect">
            <a:avLst/>
          </a:prstGeom>
        </p:spPr>
      </p:pic>
      <p:pic>
        <p:nvPicPr>
          <p:cNvPr id="6" name="Picture 5" descr="MarketHongKong&amp;Shop.com_Stacked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599" y="3010495"/>
            <a:ext cx="3381375" cy="1056680"/>
          </a:xfrm>
          <a:prstGeom prst="rect">
            <a:avLst/>
          </a:prstGeom>
        </p:spPr>
      </p:pic>
      <p:pic>
        <p:nvPicPr>
          <p:cNvPr id="8" name="Picture 7" descr="MotivesByLorenRidinger_031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4729" y="3010495"/>
            <a:ext cx="3331403" cy="105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5346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8487">
            <a:off x="8234788" y="1241403"/>
            <a:ext cx="1468097" cy="2023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15078" y="2054728"/>
            <a:ext cx="4770437" cy="3972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indent="-342900">
              <a:buSzPct val="100000"/>
              <a:buFont typeface="Arial" pitchFamily="34" charset="0"/>
              <a:buChar char="•"/>
            </a:pPr>
            <a:r>
              <a:rPr lang="en-US" sz="1800" i="1" dirty="0" smtClean="0">
                <a:latin typeface="Calibri" pitchFamily="34" charset="0"/>
                <a:ea typeface="華康儷中黑" pitchFamily="49" charset="-120"/>
                <a:cs typeface="Calibri"/>
              </a:rPr>
              <a:t>New </a:t>
            </a:r>
            <a:r>
              <a:rPr lang="en-US" sz="1800" i="1" dirty="0">
                <a:latin typeface="Calibri" pitchFamily="34" charset="0"/>
                <a:ea typeface="華康儷中黑" pitchFamily="49" charset="-120"/>
                <a:cs typeface="Calibri"/>
              </a:rPr>
              <a:t>York Post</a:t>
            </a:r>
            <a:endParaRPr lang="en-US" sz="1800" dirty="0">
              <a:latin typeface="Calibri" pitchFamily="34" charset="0"/>
              <a:ea typeface="華康儷中黑" pitchFamily="49" charset="-120"/>
              <a:cs typeface="Calibri"/>
            </a:endParaRPr>
          </a:p>
          <a:p>
            <a:pPr marL="342900" indent="-342900">
              <a:buSzPct val="100000"/>
              <a:buFont typeface="Arial" pitchFamily="34" charset="0"/>
              <a:buChar char="•"/>
            </a:pPr>
            <a:r>
              <a:rPr lang="en-US" sz="1800" i="1" dirty="0" smtClean="0">
                <a:latin typeface="Calibri" pitchFamily="34" charset="0"/>
                <a:ea typeface="華康儷中黑" pitchFamily="49" charset="-120"/>
                <a:cs typeface="Calibri"/>
              </a:rPr>
              <a:t>In </a:t>
            </a:r>
            <a:r>
              <a:rPr lang="en-US" sz="1800" i="1" dirty="0">
                <a:latin typeface="Calibri" pitchFamily="34" charset="0"/>
                <a:ea typeface="華康儷中黑" pitchFamily="49" charset="-120"/>
                <a:cs typeface="Calibri"/>
              </a:rPr>
              <a:t>Touch</a:t>
            </a:r>
            <a:r>
              <a:rPr lang="en-US" sz="1800" dirty="0">
                <a:latin typeface="Calibri" pitchFamily="34" charset="0"/>
                <a:ea typeface="華康儷中黑" pitchFamily="49" charset="-120"/>
                <a:cs typeface="Calibri"/>
              </a:rPr>
              <a:t> magazine</a:t>
            </a:r>
          </a:p>
          <a:p>
            <a:pPr marL="342900" indent="-342900">
              <a:buSzPct val="100000"/>
              <a:buFont typeface="Arial" pitchFamily="34" charset="0"/>
              <a:buChar char="•"/>
            </a:pPr>
            <a:r>
              <a:rPr lang="en-US" sz="1800" i="1" dirty="0" smtClean="0">
                <a:latin typeface="Calibri" pitchFamily="34" charset="0"/>
                <a:ea typeface="華康儷中黑" pitchFamily="49" charset="-120"/>
                <a:cs typeface="Calibri"/>
              </a:rPr>
              <a:t>Every </a:t>
            </a:r>
            <a:r>
              <a:rPr lang="en-US" sz="1800" i="1" dirty="0">
                <a:latin typeface="Calibri" pitchFamily="34" charset="0"/>
                <a:ea typeface="華康儷中黑" pitchFamily="49" charset="-120"/>
                <a:cs typeface="Calibri"/>
              </a:rPr>
              <a:t>Day with Rachael Ray</a:t>
            </a:r>
            <a:r>
              <a:rPr lang="en-US" sz="1800" dirty="0">
                <a:latin typeface="Calibri" pitchFamily="34" charset="0"/>
                <a:ea typeface="華康儷中黑" pitchFamily="49" charset="-120"/>
                <a:cs typeface="Calibri"/>
              </a:rPr>
              <a:t> magazine</a:t>
            </a:r>
          </a:p>
          <a:p>
            <a:pPr marL="342900" indent="-342900">
              <a:buSzPct val="100000"/>
              <a:buFont typeface="Arial" pitchFamily="34" charset="0"/>
              <a:buChar char="•"/>
            </a:pPr>
            <a:r>
              <a:rPr lang="en-US" sz="1800" dirty="0" smtClean="0">
                <a:latin typeface="Calibri" pitchFamily="34" charset="0"/>
                <a:ea typeface="華康儷中黑" pitchFamily="49" charset="-120"/>
                <a:cs typeface="Calibri"/>
              </a:rPr>
              <a:t>Bravo</a:t>
            </a:r>
            <a:r>
              <a:rPr lang="ja-JP" altLang="en-US" sz="1800" dirty="0">
                <a:latin typeface="Calibri" pitchFamily="34" charset="0"/>
                <a:cs typeface="Calibri"/>
              </a:rPr>
              <a:t>’</a:t>
            </a:r>
            <a:r>
              <a:rPr lang="en-US" altLang="ja-JP" sz="1800" dirty="0">
                <a:latin typeface="Calibri" pitchFamily="34" charset="0"/>
                <a:ea typeface="華康儷中黑" pitchFamily="49" charset="-120"/>
                <a:cs typeface="Calibri"/>
              </a:rPr>
              <a:t>s </a:t>
            </a:r>
            <a:r>
              <a:rPr lang="ja-JP" altLang="en-US" sz="1800" dirty="0">
                <a:latin typeface="Calibri" pitchFamily="34" charset="0"/>
                <a:cs typeface="Calibri"/>
              </a:rPr>
              <a:t>“</a:t>
            </a:r>
            <a:r>
              <a:rPr lang="en-US" altLang="ja-JP" sz="1800" dirty="0">
                <a:latin typeface="Calibri" pitchFamily="34" charset="0"/>
                <a:ea typeface="華康儷中黑" pitchFamily="49" charset="-120"/>
                <a:cs typeface="Calibri"/>
              </a:rPr>
              <a:t>The Fashion Show</a:t>
            </a:r>
            <a:r>
              <a:rPr lang="ja-JP" altLang="en-US" sz="1800" dirty="0">
                <a:latin typeface="Calibri" pitchFamily="34" charset="0"/>
                <a:cs typeface="Calibri"/>
              </a:rPr>
              <a:t>”</a:t>
            </a:r>
            <a:endParaRPr lang="en-US" altLang="ja-JP" sz="1800" dirty="0">
              <a:latin typeface="Calibri" pitchFamily="34" charset="0"/>
              <a:ea typeface="華康儷中黑" pitchFamily="49" charset="-120"/>
              <a:cs typeface="Calibri"/>
            </a:endParaRPr>
          </a:p>
          <a:p>
            <a:pPr marL="342900" indent="-342900">
              <a:buSzPct val="100000"/>
              <a:buFont typeface="Arial" pitchFamily="34" charset="0"/>
              <a:buChar char="•"/>
            </a:pPr>
            <a:r>
              <a:rPr lang="en-US" sz="1800" i="1" dirty="0" smtClean="0">
                <a:latin typeface="Calibri" pitchFamily="34" charset="0"/>
                <a:ea typeface="華康儷中黑" pitchFamily="49" charset="-120"/>
                <a:cs typeface="Calibri"/>
              </a:rPr>
              <a:t>People </a:t>
            </a:r>
            <a:r>
              <a:rPr lang="en-US" sz="1800" i="1" dirty="0">
                <a:latin typeface="Calibri" pitchFamily="34" charset="0"/>
                <a:ea typeface="華康儷中黑" pitchFamily="49" charset="-120"/>
                <a:cs typeface="Calibri"/>
              </a:rPr>
              <a:t>En </a:t>
            </a:r>
            <a:r>
              <a:rPr lang="en-US" sz="1800" i="1" dirty="0" err="1">
                <a:latin typeface="Calibri" pitchFamily="34" charset="0"/>
                <a:ea typeface="華康儷中黑" pitchFamily="49" charset="-120"/>
                <a:cs typeface="Calibri"/>
              </a:rPr>
              <a:t>Español</a:t>
            </a:r>
            <a:r>
              <a:rPr lang="en-US" sz="1800" dirty="0">
                <a:latin typeface="Calibri" pitchFamily="34" charset="0"/>
                <a:ea typeface="華康儷中黑" pitchFamily="49" charset="-120"/>
                <a:cs typeface="Calibri"/>
              </a:rPr>
              <a:t> magazine</a:t>
            </a:r>
          </a:p>
          <a:p>
            <a:pPr marL="342900" indent="-342900">
              <a:buSzPct val="100000"/>
              <a:buFont typeface="Arial" pitchFamily="34" charset="0"/>
              <a:buChar char="•"/>
            </a:pPr>
            <a:r>
              <a:rPr lang="en-US" sz="1800" i="1" dirty="0" smtClean="0">
                <a:latin typeface="Calibri" pitchFamily="34" charset="0"/>
                <a:ea typeface="華康儷中黑" pitchFamily="49" charset="-120"/>
                <a:cs typeface="Calibri"/>
              </a:rPr>
              <a:t>Life </a:t>
            </a:r>
            <a:r>
              <a:rPr lang="en-US" sz="1800" i="1" dirty="0">
                <a:latin typeface="Calibri" pitchFamily="34" charset="0"/>
                <a:ea typeface="華康儷中黑" pitchFamily="49" charset="-120"/>
                <a:cs typeface="Calibri"/>
              </a:rPr>
              <a:t>&amp; Style</a:t>
            </a:r>
            <a:r>
              <a:rPr lang="en-US" sz="1800" dirty="0">
                <a:latin typeface="Calibri" pitchFamily="34" charset="0"/>
                <a:ea typeface="華康儷中黑" pitchFamily="49" charset="-120"/>
                <a:cs typeface="Calibri"/>
              </a:rPr>
              <a:t> magazine</a:t>
            </a:r>
          </a:p>
          <a:p>
            <a:pPr marL="342900" indent="-342900">
              <a:buSzPct val="100000"/>
              <a:buFont typeface="Arial" pitchFamily="34" charset="0"/>
              <a:buChar char="•"/>
            </a:pPr>
            <a:r>
              <a:rPr lang="en-US" sz="1800" i="1" dirty="0" smtClean="0">
                <a:latin typeface="Calibri" pitchFamily="34" charset="0"/>
                <a:ea typeface="華康儷中黑" pitchFamily="49" charset="-120"/>
                <a:cs typeface="Calibri"/>
              </a:rPr>
              <a:t>Us </a:t>
            </a:r>
            <a:r>
              <a:rPr lang="en-US" sz="1800" i="1" dirty="0">
                <a:latin typeface="Calibri" pitchFamily="34" charset="0"/>
                <a:ea typeface="華康儷中黑" pitchFamily="49" charset="-120"/>
                <a:cs typeface="Calibri"/>
              </a:rPr>
              <a:t>Weekly</a:t>
            </a:r>
            <a:r>
              <a:rPr lang="en-US" sz="1800" dirty="0">
                <a:latin typeface="Calibri" pitchFamily="34" charset="0"/>
                <a:ea typeface="華康儷中黑" pitchFamily="49" charset="-120"/>
                <a:cs typeface="Calibri"/>
              </a:rPr>
              <a:t> magazine</a:t>
            </a:r>
          </a:p>
          <a:p>
            <a:pPr marL="342900" indent="-342900">
              <a:buSzPct val="100000"/>
              <a:buFont typeface="Arial" pitchFamily="34" charset="0"/>
              <a:buChar char="•"/>
            </a:pPr>
            <a:r>
              <a:rPr lang="en-US" sz="1800" i="1" dirty="0" smtClean="0">
                <a:latin typeface="Calibri" pitchFamily="34" charset="0"/>
                <a:ea typeface="華康儷中黑" pitchFamily="49" charset="-120"/>
                <a:cs typeface="Calibri"/>
              </a:rPr>
              <a:t>Latina</a:t>
            </a:r>
            <a:r>
              <a:rPr lang="en-US" sz="1800" dirty="0" smtClean="0">
                <a:latin typeface="Calibri" pitchFamily="34" charset="0"/>
                <a:ea typeface="華康儷中黑" pitchFamily="49" charset="-120"/>
                <a:cs typeface="Calibri"/>
              </a:rPr>
              <a:t> </a:t>
            </a:r>
            <a:r>
              <a:rPr lang="en-US" sz="1800" dirty="0">
                <a:latin typeface="Calibri" pitchFamily="34" charset="0"/>
                <a:ea typeface="華康儷中黑" pitchFamily="49" charset="-120"/>
                <a:cs typeface="Calibri"/>
              </a:rPr>
              <a:t>magazine</a:t>
            </a:r>
          </a:p>
          <a:p>
            <a:pPr marL="342900" indent="-342900">
              <a:buSzPct val="100000"/>
              <a:buFont typeface="Arial" pitchFamily="34" charset="0"/>
              <a:buChar char="•"/>
            </a:pPr>
            <a:r>
              <a:rPr lang="en-US" sz="1800" i="1" dirty="0" smtClean="0">
                <a:latin typeface="Calibri" pitchFamily="34" charset="0"/>
                <a:ea typeface="華康儷中黑" pitchFamily="49" charset="-120"/>
                <a:cs typeface="Calibri"/>
              </a:rPr>
              <a:t>100 Thousand </a:t>
            </a:r>
            <a:r>
              <a:rPr lang="en-US" sz="1800" i="1" dirty="0">
                <a:latin typeface="Calibri" pitchFamily="34" charset="0"/>
                <a:ea typeface="華康儷中黑" pitchFamily="49" charset="-120"/>
                <a:cs typeface="Calibri"/>
              </a:rPr>
              <a:t>Club</a:t>
            </a:r>
            <a:r>
              <a:rPr lang="en-US" sz="1800" dirty="0">
                <a:latin typeface="Calibri" pitchFamily="34" charset="0"/>
                <a:ea typeface="華康儷中黑" pitchFamily="49" charset="-120"/>
                <a:cs typeface="Calibri"/>
              </a:rPr>
              <a:t> magazine</a:t>
            </a:r>
          </a:p>
          <a:p>
            <a:pPr marL="342900" indent="-342900">
              <a:buSzPct val="100000"/>
              <a:buFont typeface="Arial" pitchFamily="34" charset="0"/>
              <a:buChar char="•"/>
            </a:pPr>
            <a:r>
              <a:rPr lang="en-US" sz="1800" i="1" dirty="0" smtClean="0">
                <a:latin typeface="Calibri" pitchFamily="34" charset="0"/>
                <a:ea typeface="華康儷中黑" pitchFamily="49" charset="-120"/>
                <a:cs typeface="Calibri"/>
              </a:rPr>
              <a:t>Prime </a:t>
            </a:r>
            <a:r>
              <a:rPr lang="en-US" sz="1800" i="1" dirty="0">
                <a:latin typeface="Calibri" pitchFamily="34" charset="0"/>
                <a:ea typeface="華康儷中黑" pitchFamily="49" charset="-120"/>
                <a:cs typeface="Calibri"/>
              </a:rPr>
              <a:t>Woman</a:t>
            </a:r>
            <a:r>
              <a:rPr lang="en-US" sz="1800" dirty="0">
                <a:latin typeface="Calibri" pitchFamily="34" charset="0"/>
                <a:ea typeface="華康儷中黑" pitchFamily="49" charset="-120"/>
                <a:cs typeface="Calibri"/>
              </a:rPr>
              <a:t> magazine</a:t>
            </a:r>
          </a:p>
          <a:p>
            <a:pPr marL="342900" indent="-342900">
              <a:buSzPct val="100000"/>
              <a:buFont typeface="Arial" pitchFamily="34" charset="0"/>
              <a:buChar char="•"/>
            </a:pPr>
            <a:r>
              <a:rPr lang="en-US" sz="1800" i="1" dirty="0" err="1" smtClean="0">
                <a:latin typeface="Calibri" pitchFamily="34" charset="0"/>
                <a:ea typeface="華康儷中黑" pitchFamily="49" charset="-120"/>
                <a:cs typeface="Calibri"/>
              </a:rPr>
              <a:t>Semana</a:t>
            </a:r>
            <a:r>
              <a:rPr lang="en-US" sz="1800" dirty="0" smtClean="0">
                <a:latin typeface="Calibri" pitchFamily="34" charset="0"/>
                <a:ea typeface="華康儷中黑" pitchFamily="49" charset="-120"/>
                <a:cs typeface="Calibri"/>
              </a:rPr>
              <a:t> </a:t>
            </a:r>
            <a:r>
              <a:rPr lang="en-US" sz="1800" dirty="0">
                <a:latin typeface="Calibri" pitchFamily="34" charset="0"/>
                <a:ea typeface="華康儷中黑" pitchFamily="49" charset="-120"/>
                <a:cs typeface="Calibri"/>
              </a:rPr>
              <a:t>magazine</a:t>
            </a:r>
          </a:p>
          <a:p>
            <a:pPr marL="342900" indent="-342900">
              <a:buSzPct val="100000"/>
              <a:buFont typeface="Arial" pitchFamily="34" charset="0"/>
              <a:buChar char="•"/>
            </a:pPr>
            <a:r>
              <a:rPr lang="en-US" sz="1800" dirty="0" smtClean="0">
                <a:latin typeface="Calibri" pitchFamily="34" charset="0"/>
                <a:ea typeface="華康儷中黑" pitchFamily="49" charset="-120"/>
                <a:cs typeface="Calibri"/>
              </a:rPr>
              <a:t>The </a:t>
            </a:r>
            <a:r>
              <a:rPr lang="en-US" sz="1800" dirty="0">
                <a:latin typeface="Calibri" pitchFamily="34" charset="0"/>
                <a:ea typeface="華康儷中黑" pitchFamily="49" charset="-120"/>
                <a:cs typeface="Calibri"/>
              </a:rPr>
              <a:t>Makeup Show NYC 2009</a:t>
            </a:r>
          </a:p>
          <a:p>
            <a:pPr marL="342900" indent="-342900">
              <a:buSzPct val="100000"/>
              <a:buFont typeface="Arial" pitchFamily="34" charset="0"/>
              <a:buChar char="•"/>
            </a:pPr>
            <a:r>
              <a:rPr lang="en-US" sz="1800" dirty="0" smtClean="0">
                <a:latin typeface="Calibri" pitchFamily="34" charset="0"/>
                <a:ea typeface="華康儷中黑" pitchFamily="49" charset="-120"/>
                <a:cs typeface="Calibri"/>
              </a:rPr>
              <a:t>BeautySnob.com</a:t>
            </a:r>
            <a:endParaRPr lang="en-US" sz="1800" dirty="0">
              <a:latin typeface="Calibri" pitchFamily="34" charset="0"/>
              <a:ea typeface="華康儷中黑" pitchFamily="49" charset="-120"/>
              <a:cs typeface="Calibri"/>
            </a:endParaRPr>
          </a:p>
          <a:p>
            <a:pPr>
              <a:buClr>
                <a:schemeClr val="bg1"/>
              </a:buClr>
              <a:buSzPct val="100000"/>
            </a:pPr>
            <a:endParaRPr lang="en-US" sz="1800" dirty="0">
              <a:latin typeface="Calibri" pitchFamily="34" charset="0"/>
              <a:ea typeface="華康儷中黑" pitchFamily="49" charset="-120"/>
              <a:cs typeface="Calibri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478481" y="2033154"/>
            <a:ext cx="3775364" cy="4249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indent="-342900"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sz="1800" dirty="0" smtClean="0">
                <a:latin typeface="Calibri" pitchFamily="34" charset="0"/>
                <a:ea typeface="華康儷中黑" pitchFamily="49" charset="-120"/>
                <a:cs typeface="Calibri"/>
              </a:rPr>
              <a:t>Elle.com</a:t>
            </a:r>
            <a:endParaRPr lang="en-US" sz="1800" dirty="0">
              <a:latin typeface="Calibri" pitchFamily="34" charset="0"/>
              <a:ea typeface="華康儷中黑" pitchFamily="49" charset="-120"/>
              <a:cs typeface="Calibri"/>
            </a:endParaRPr>
          </a:p>
          <a:p>
            <a:pPr marL="342900" indent="-342900"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sz="1800" dirty="0">
                <a:latin typeface="Calibri" pitchFamily="34" charset="0"/>
                <a:ea typeface="華康儷中黑" pitchFamily="49" charset="-120"/>
                <a:cs typeface="Calibri"/>
              </a:rPr>
              <a:t>A</a:t>
            </a:r>
            <a:r>
              <a:rPr lang="en-US" sz="1800" dirty="0" smtClean="0">
                <a:latin typeface="Calibri" pitchFamily="34" charset="0"/>
                <a:ea typeface="華康儷中黑" pitchFamily="49" charset="-120"/>
                <a:cs typeface="Calibri"/>
              </a:rPr>
              <a:t>MomInRedHighHeels.com</a:t>
            </a:r>
            <a:endParaRPr lang="en-US" sz="1800" dirty="0">
              <a:latin typeface="Calibri" pitchFamily="34" charset="0"/>
              <a:ea typeface="華康儷中黑" pitchFamily="49" charset="-120"/>
              <a:cs typeface="Calibri"/>
            </a:endParaRPr>
          </a:p>
          <a:p>
            <a:pPr marL="342900" indent="-342900"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sz="1800" dirty="0" smtClean="0">
                <a:latin typeface="Calibri" pitchFamily="34" charset="0"/>
                <a:ea typeface="華康儷中黑" pitchFamily="49" charset="-120"/>
                <a:cs typeface="Calibri"/>
              </a:rPr>
              <a:t>HelloBeautiful.com</a:t>
            </a:r>
            <a:endParaRPr lang="en-US" sz="1800" dirty="0">
              <a:latin typeface="Calibri" pitchFamily="34" charset="0"/>
              <a:ea typeface="華康儷中黑" pitchFamily="49" charset="-120"/>
              <a:cs typeface="Calibri"/>
            </a:endParaRPr>
          </a:p>
          <a:p>
            <a:pPr marL="342900" indent="-342900"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sz="1800" dirty="0" smtClean="0">
                <a:latin typeface="Calibri" pitchFamily="34" charset="0"/>
                <a:ea typeface="華康儷中黑" pitchFamily="49" charset="-120"/>
                <a:cs typeface="Calibri"/>
              </a:rPr>
              <a:t>ProductFiend.com</a:t>
            </a:r>
            <a:endParaRPr lang="en-US" sz="1800" dirty="0">
              <a:latin typeface="Calibri" pitchFamily="34" charset="0"/>
              <a:ea typeface="華康儷中黑" pitchFamily="49" charset="-120"/>
              <a:cs typeface="Calibri"/>
            </a:endParaRPr>
          </a:p>
          <a:p>
            <a:pPr marL="342900" indent="-342900"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sz="1800" dirty="0" smtClean="0">
                <a:latin typeface="Calibri" pitchFamily="34" charset="0"/>
                <a:ea typeface="華康儷中黑" pitchFamily="49" charset="-120"/>
                <a:cs typeface="Calibri"/>
              </a:rPr>
              <a:t>BeautyandtheFeastBlog.com</a:t>
            </a:r>
            <a:endParaRPr lang="en-US" sz="1800" dirty="0">
              <a:latin typeface="Calibri" pitchFamily="34" charset="0"/>
              <a:ea typeface="華康儷中黑" pitchFamily="49" charset="-120"/>
              <a:cs typeface="Calibri"/>
            </a:endParaRPr>
          </a:p>
          <a:p>
            <a:pPr marL="342900" indent="-342900"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sz="1800" dirty="0" smtClean="0">
                <a:latin typeface="Calibri" pitchFamily="34" charset="0"/>
                <a:ea typeface="華康儷中黑" pitchFamily="49" charset="-120"/>
                <a:cs typeface="Calibri"/>
              </a:rPr>
              <a:t>DaniellesFabFinds.com</a:t>
            </a:r>
            <a:endParaRPr lang="en-US" sz="1800" dirty="0">
              <a:latin typeface="Calibri" pitchFamily="34" charset="0"/>
              <a:ea typeface="華康儷中黑" pitchFamily="49" charset="-120"/>
              <a:cs typeface="Calibri"/>
            </a:endParaRPr>
          </a:p>
          <a:p>
            <a:pPr marL="342900" indent="-342900"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sz="1800" dirty="0" smtClean="0">
                <a:latin typeface="Calibri" pitchFamily="34" charset="0"/>
                <a:ea typeface="華康儷中黑" pitchFamily="49" charset="-120"/>
                <a:cs typeface="Calibri"/>
              </a:rPr>
              <a:t>PoshGlam.com</a:t>
            </a:r>
            <a:endParaRPr lang="en-US" sz="1800" dirty="0">
              <a:latin typeface="Calibri" pitchFamily="34" charset="0"/>
              <a:ea typeface="華康儷中黑" pitchFamily="49" charset="-120"/>
              <a:cs typeface="Calibri"/>
            </a:endParaRPr>
          </a:p>
          <a:p>
            <a:pPr marL="342900" indent="-342900"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sz="1800" dirty="0" smtClean="0">
                <a:latin typeface="Calibri" pitchFamily="34" charset="0"/>
                <a:ea typeface="華康儷中黑" pitchFamily="49" charset="-120"/>
                <a:cs typeface="Calibri"/>
              </a:rPr>
              <a:t>AdrianaCastroBlog.com</a:t>
            </a:r>
            <a:endParaRPr lang="en-US" sz="1800" dirty="0">
              <a:latin typeface="Calibri" pitchFamily="34" charset="0"/>
              <a:ea typeface="華康儷中黑" pitchFamily="49" charset="-120"/>
              <a:cs typeface="Calibri"/>
            </a:endParaRPr>
          </a:p>
          <a:p>
            <a:pPr marL="342900" indent="-342900"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sz="1800" dirty="0" smtClean="0">
                <a:latin typeface="Calibri" pitchFamily="34" charset="0"/>
                <a:ea typeface="華康儷中黑" pitchFamily="49" charset="-120"/>
                <a:cs typeface="Calibri"/>
              </a:rPr>
              <a:t>ABeautyfulSentiment.com</a:t>
            </a:r>
            <a:endParaRPr lang="en-US" sz="1800" dirty="0">
              <a:latin typeface="Calibri" pitchFamily="34" charset="0"/>
              <a:ea typeface="華康儷中黑" pitchFamily="49" charset="-120"/>
              <a:cs typeface="Calibri"/>
            </a:endParaRPr>
          </a:p>
          <a:p>
            <a:pPr marL="342900" indent="-342900"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sz="1800" dirty="0" smtClean="0">
                <a:latin typeface="Calibri" pitchFamily="34" charset="0"/>
                <a:ea typeface="華康儷中黑" pitchFamily="49" charset="-120"/>
                <a:cs typeface="Calibri"/>
              </a:rPr>
              <a:t>TalkingMakeup.com</a:t>
            </a:r>
            <a:endParaRPr lang="en-US" sz="1800" dirty="0">
              <a:latin typeface="Calibri" pitchFamily="34" charset="0"/>
              <a:ea typeface="華康儷中黑" pitchFamily="49" charset="-120"/>
              <a:cs typeface="Calibri"/>
            </a:endParaRPr>
          </a:p>
          <a:p>
            <a:pPr marL="342900" indent="-342900"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sz="1800" i="1" dirty="0" smtClean="0">
                <a:latin typeface="Calibri" pitchFamily="34" charset="0"/>
                <a:ea typeface="華康儷中黑" pitchFamily="49" charset="-120"/>
                <a:cs typeface="Calibri"/>
              </a:rPr>
              <a:t>News </a:t>
            </a:r>
            <a:r>
              <a:rPr lang="en-US" sz="1800" i="1" dirty="0">
                <a:latin typeface="Calibri" pitchFamily="34" charset="0"/>
                <a:ea typeface="華康儷中黑" pitchFamily="49" charset="-120"/>
                <a:cs typeface="Calibri"/>
              </a:rPr>
              <a:t>&amp; Record</a:t>
            </a:r>
          </a:p>
          <a:p>
            <a:pPr marL="342900" indent="-342900"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sz="1800" dirty="0" smtClean="0">
                <a:latin typeface="Calibri" pitchFamily="34" charset="0"/>
                <a:ea typeface="華康儷中黑" pitchFamily="49" charset="-120"/>
                <a:cs typeface="Calibri"/>
              </a:rPr>
              <a:t>Careerconfessions.com</a:t>
            </a:r>
            <a:endParaRPr lang="en-US" sz="1800" dirty="0">
              <a:latin typeface="Calibri" pitchFamily="34" charset="0"/>
              <a:ea typeface="華康儷中黑" pitchFamily="49" charset="-120"/>
              <a:cs typeface="Calibri"/>
            </a:endParaRPr>
          </a:p>
          <a:p>
            <a:pPr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1800" dirty="0">
              <a:solidFill>
                <a:srgbClr val="471966"/>
              </a:solidFill>
              <a:latin typeface="Calibri" pitchFamily="34" charset="0"/>
              <a:ea typeface="華康儷中黑" pitchFamily="49" charset="-120"/>
              <a:cs typeface="Calibri"/>
            </a:endParaRPr>
          </a:p>
          <a:p>
            <a:pPr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1800" dirty="0">
              <a:solidFill>
                <a:srgbClr val="471966"/>
              </a:solidFill>
              <a:latin typeface="Calibri" pitchFamily="34" charset="0"/>
              <a:ea typeface="華康儷中黑" pitchFamily="49" charset="-120"/>
              <a:cs typeface="Calibri"/>
            </a:endParaRPr>
          </a:p>
          <a:p>
            <a:pPr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1800" dirty="0">
              <a:solidFill>
                <a:srgbClr val="471966"/>
              </a:solidFill>
              <a:latin typeface="Calibri" pitchFamily="34" charset="0"/>
              <a:ea typeface="華康儷中黑" pitchFamily="49" charset="-120"/>
              <a:cs typeface="Calibri"/>
            </a:endParaRPr>
          </a:p>
        </p:txBody>
      </p:sp>
      <p:sp>
        <p:nvSpPr>
          <p:cNvPr id="5" name="Rectangle 2"/>
          <p:cNvSpPr txBox="1">
            <a:spLocks/>
          </p:cNvSpPr>
          <p:nvPr/>
        </p:nvSpPr>
        <p:spPr>
          <a:xfrm>
            <a:off x="0" y="902739"/>
            <a:ext cx="9159875" cy="10135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algn="ctr">
              <a:buClr>
                <a:srgbClr val="000000"/>
              </a:buClr>
              <a:buSzPct val="100000"/>
            </a:pPr>
            <a:r>
              <a:rPr lang="en-US" sz="3600" dirty="0" smtClean="0">
                <a:latin typeface="Calibri" pitchFamily="34" charset="0"/>
                <a:ea typeface="華康儷中黑" pitchFamily="49" charset="-120"/>
              </a:rPr>
              <a:t>MOTIVES</a:t>
            </a:r>
            <a:r>
              <a:rPr lang="en-US" sz="3600" baseline="30000" dirty="0" smtClean="0">
                <a:latin typeface="Calibri" pitchFamily="34" charset="0"/>
                <a:ea typeface="華康儷中黑" pitchFamily="49" charset="-120"/>
              </a:rPr>
              <a:t>®</a:t>
            </a:r>
            <a:r>
              <a:rPr lang="en-US" sz="3600" dirty="0" smtClean="0">
                <a:latin typeface="Calibri" pitchFamily="34" charset="0"/>
                <a:ea typeface="華康儷中黑" pitchFamily="49" charset="-120"/>
              </a:rPr>
              <a:t> BY LOREN RIDINGER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zh-TW" altLang="en-US" dirty="0" smtClean="0">
                <a:latin typeface="Calibri" pitchFamily="34" charset="0"/>
                <a:ea typeface="華康儷中黑" pitchFamily="49" charset="-120"/>
              </a:rPr>
              <a:t>獲媒體廣泛報導：</a:t>
            </a:r>
            <a:endParaRPr lang="en-US" dirty="0"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591125"/>
            <a:ext cx="9144000" cy="26687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1" descr="Screen Shot 2012-05-29 at 7.19.30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18389">
            <a:off x="-177983" y="95880"/>
            <a:ext cx="1386118" cy="1904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6941">
            <a:off x="8283240" y="3111504"/>
            <a:ext cx="1430453" cy="1924836"/>
          </a:xfrm>
          <a:prstGeom prst="rect">
            <a:avLst/>
          </a:prstGeom>
          <a:noFill/>
          <a:ln>
            <a:noFill/>
          </a:ln>
          <a:effectLst>
            <a:outerShdw blurRad="63500" dist="38100" dir="8100000" algn="tr" rotWithShape="0">
              <a:srgbClr val="000000">
                <a:alpha val="39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17903">
            <a:off x="5731658" y="5897674"/>
            <a:ext cx="1391973" cy="1920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 descr="raine-1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9727">
            <a:off x="7979258" y="4885804"/>
            <a:ext cx="1481904" cy="1913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csl050112latina-ns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635288">
            <a:off x="6912808" y="5903964"/>
            <a:ext cx="1388654" cy="190807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9918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>
          <a:xfrm>
            <a:off x="0" y="1017039"/>
            <a:ext cx="9159875" cy="10135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algn="ctr">
              <a:buClr>
                <a:srgbClr val="000000"/>
              </a:buClr>
              <a:buSzPct val="100000"/>
            </a:pPr>
            <a:r>
              <a:rPr lang="en-US" sz="3600" dirty="0" smtClean="0">
                <a:solidFill>
                  <a:prstClr val="black"/>
                </a:solidFill>
                <a:latin typeface="Calibri" pitchFamily="34" charset="0"/>
                <a:ea typeface="華康儷中黑" pitchFamily="49" charset="-120"/>
              </a:rPr>
              <a:t>MOTIVES®</a:t>
            </a:r>
            <a:r>
              <a:rPr lang="en-US" sz="3600" dirty="0" smtClean="0">
                <a:latin typeface="Calibri" pitchFamily="34" charset="0"/>
                <a:ea typeface="華康儷中黑" pitchFamily="49" charset="-120"/>
              </a:rPr>
              <a:t> BY LOREN RIDINGER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zh-TW" altLang="en-US" sz="3600" dirty="0" smtClean="0">
                <a:latin typeface="Calibri" pitchFamily="34" charset="0"/>
                <a:ea typeface="華康儷中黑" pitchFamily="49" charset="-120"/>
              </a:rPr>
              <a:t>獲媒體廣泛報導：</a:t>
            </a:r>
            <a:endParaRPr lang="en-US" sz="3600" dirty="0"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79388" y="2287923"/>
            <a:ext cx="8856662" cy="4401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>
                <a:latin typeface="Calibri" pitchFamily="34" charset="0"/>
                <a:ea typeface="華康儷中黑" pitchFamily="49" charset="-120"/>
              </a:rPr>
              <a:t>VOGUE                             </a:t>
            </a:r>
            <a:endParaRPr lang="en-US" sz="2800" dirty="0" smtClean="0">
              <a:latin typeface="Calibri" pitchFamily="34" charset="0"/>
              <a:ea typeface="華康儷中黑" pitchFamily="49" charset="-120"/>
            </a:endParaRPr>
          </a:p>
          <a:p>
            <a:pPr algn="ctr" eaLnBrk="1" hangingPunct="1"/>
            <a:endParaRPr lang="en-US" sz="1400" dirty="0">
              <a:latin typeface="Calibri" pitchFamily="34" charset="0"/>
              <a:ea typeface="華康儷中黑" pitchFamily="49" charset="-120"/>
            </a:endParaRPr>
          </a:p>
          <a:p>
            <a:pPr algn="ctr" eaLnBrk="1" hangingPunct="1"/>
            <a:r>
              <a:rPr lang="en-US" sz="2800" dirty="0" smtClean="0">
                <a:latin typeface="Calibri" pitchFamily="34" charset="0"/>
                <a:ea typeface="華康儷中黑" pitchFamily="49" charset="-120"/>
              </a:rPr>
              <a:t>LUCKY </a:t>
            </a:r>
            <a:r>
              <a:rPr lang="en-US" sz="2800" dirty="0">
                <a:latin typeface="Calibri" pitchFamily="34" charset="0"/>
                <a:ea typeface="華康儷中黑" pitchFamily="49" charset="-120"/>
              </a:rPr>
              <a:t>MAGAZINE </a:t>
            </a:r>
          </a:p>
          <a:p>
            <a:pPr algn="ctr" eaLnBrk="1" hangingPunct="1"/>
            <a:endParaRPr lang="en-US" sz="1400" dirty="0">
              <a:latin typeface="Calibri" pitchFamily="34" charset="0"/>
              <a:ea typeface="華康儷中黑" pitchFamily="49" charset="-120"/>
            </a:endParaRPr>
          </a:p>
          <a:p>
            <a:pPr algn="ctr" eaLnBrk="1" hangingPunct="1"/>
            <a:r>
              <a:rPr lang="en-US" sz="2800" dirty="0">
                <a:latin typeface="Calibri" pitchFamily="34" charset="0"/>
                <a:ea typeface="華康儷中黑" pitchFamily="49" charset="-120"/>
              </a:rPr>
              <a:t>PEOPLE STYLE WATCH</a:t>
            </a:r>
          </a:p>
          <a:p>
            <a:pPr algn="ctr" eaLnBrk="1" hangingPunct="1"/>
            <a:endParaRPr lang="en-US" sz="1400" dirty="0">
              <a:latin typeface="Calibri" pitchFamily="34" charset="0"/>
              <a:ea typeface="華康儷中黑" pitchFamily="49" charset="-120"/>
            </a:endParaRPr>
          </a:p>
          <a:p>
            <a:pPr algn="ctr" eaLnBrk="1" hangingPunct="1"/>
            <a:r>
              <a:rPr lang="en-US" sz="2800" dirty="0">
                <a:latin typeface="Calibri" pitchFamily="34" charset="0"/>
                <a:ea typeface="華康儷中黑" pitchFamily="49" charset="-120"/>
              </a:rPr>
              <a:t>ELLE.COM</a:t>
            </a:r>
          </a:p>
          <a:p>
            <a:pPr algn="ctr" eaLnBrk="1" hangingPunct="1"/>
            <a:endParaRPr lang="en-US" sz="1400" dirty="0">
              <a:latin typeface="Calibri" pitchFamily="34" charset="0"/>
              <a:ea typeface="華康儷中黑" pitchFamily="49" charset="-120"/>
            </a:endParaRPr>
          </a:p>
          <a:p>
            <a:pPr algn="ctr" eaLnBrk="1" hangingPunct="1"/>
            <a:r>
              <a:rPr lang="en-US" sz="2800" dirty="0">
                <a:latin typeface="Calibri" pitchFamily="34" charset="0"/>
                <a:ea typeface="華康儷中黑" pitchFamily="49" charset="-120"/>
              </a:rPr>
              <a:t>NY POST</a:t>
            </a:r>
          </a:p>
          <a:p>
            <a:pPr algn="ctr" eaLnBrk="1" hangingPunct="1"/>
            <a:endParaRPr lang="en-US" sz="1400" dirty="0">
              <a:latin typeface="Calibri" pitchFamily="34" charset="0"/>
              <a:ea typeface="華康儷中黑" pitchFamily="49" charset="-120"/>
            </a:endParaRPr>
          </a:p>
          <a:p>
            <a:pPr algn="ctr" eaLnBrk="1" hangingPunct="1"/>
            <a:r>
              <a:rPr lang="en-US" sz="2800" dirty="0">
                <a:latin typeface="Calibri" pitchFamily="34" charset="0"/>
                <a:ea typeface="華康儷中黑" pitchFamily="49" charset="-120"/>
              </a:rPr>
              <a:t>COCO PEREZ</a:t>
            </a:r>
          </a:p>
          <a:p>
            <a:pPr algn="ctr" eaLnBrk="1" hangingPunct="1"/>
            <a:endParaRPr lang="en-US" sz="1400" dirty="0">
              <a:latin typeface="Calibri" pitchFamily="34" charset="0"/>
              <a:ea typeface="華康儷中黑" pitchFamily="49" charset="-120"/>
            </a:endParaRPr>
          </a:p>
          <a:p>
            <a:pPr algn="ctr" eaLnBrk="1" hangingPunct="1"/>
            <a:r>
              <a:rPr lang="en-US" sz="2800" dirty="0">
                <a:latin typeface="Calibri" pitchFamily="34" charset="0"/>
                <a:ea typeface="華康儷中黑" pitchFamily="49" charset="-120"/>
              </a:rPr>
              <a:t>LATINA MAGAZINE </a:t>
            </a:r>
          </a:p>
        </p:txBody>
      </p:sp>
    </p:spTree>
    <p:extLst>
      <p:ext uri="{BB962C8B-B14F-4D97-AF65-F5344CB8AC3E}">
        <p14:creationId xmlns="" xmlns:p14="http://schemas.microsoft.com/office/powerpoint/2010/main" val="41280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2929</TotalTime>
  <Words>3345</Words>
  <Application>Microsoft Office PowerPoint</Application>
  <PresentationFormat>On-screen Show (4:3)</PresentationFormat>
  <Paragraphs>526</Paragraphs>
  <Slides>74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74</vt:i4>
      </vt:variant>
    </vt:vector>
  </HeadingPairs>
  <TitlesOfParts>
    <vt:vector size="78" baseType="lpstr">
      <vt:lpstr>Office Theme</vt:lpstr>
      <vt:lpstr>1_Office Theme</vt:lpstr>
      <vt:lpstr>2_Office Theme</vt:lpstr>
      <vt:lpstr>3_Office Theme</vt:lpstr>
      <vt:lpstr>Slide 1</vt:lpstr>
      <vt:lpstr>Slide 2</vt:lpstr>
      <vt:lpstr>Slide 3</vt:lpstr>
      <vt:lpstr>Slide 4</vt:lpstr>
      <vt:lpstr>不同膚色   同樣動人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MOTIVES® FOR LA LA 獲媒體廣泛報導：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MOTIVES®  持久絕色甲油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Lumiere de Vie™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與潛在顧客分享影片</vt:lpstr>
      <vt:lpstr>Slide 67</vt:lpstr>
      <vt:lpstr>Slide 68</vt:lpstr>
      <vt:lpstr>Slide 69</vt:lpstr>
      <vt:lpstr>你可以賺取甚麼？</vt:lpstr>
      <vt:lpstr>你可以賺取甚麼？</vt:lpstr>
      <vt:lpstr>你可以賺取甚麼？</vt:lpstr>
      <vt:lpstr>將你對彩妝的喜愛轉化為收入</vt:lpstr>
      <vt:lpstr>Slide 74</vt:lpstr>
    </vt:vector>
  </TitlesOfParts>
  <Company>Market America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Billy Layton</dc:creator>
  <cp:lastModifiedBy>stevewl</cp:lastModifiedBy>
  <cp:revision>246</cp:revision>
  <cp:lastPrinted>2013-01-09T16:42:44Z</cp:lastPrinted>
  <dcterms:created xsi:type="dcterms:W3CDTF">2012-12-20T18:58:23Z</dcterms:created>
  <dcterms:modified xsi:type="dcterms:W3CDTF">2013-11-14T10:28:09Z</dcterms:modified>
</cp:coreProperties>
</file>