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71"/>
  </p:notesMasterIdLst>
  <p:handoutMasterIdLst>
    <p:handoutMasterId r:id="rId72"/>
  </p:handoutMasterIdLst>
  <p:sldIdLst>
    <p:sldId id="396" r:id="rId5"/>
    <p:sldId id="280" r:id="rId6"/>
    <p:sldId id="382" r:id="rId7"/>
    <p:sldId id="281" r:id="rId8"/>
    <p:sldId id="369" r:id="rId9"/>
    <p:sldId id="375" r:id="rId10"/>
    <p:sldId id="384" r:id="rId11"/>
    <p:sldId id="259" r:id="rId12"/>
    <p:sldId id="260" r:id="rId13"/>
    <p:sldId id="261" r:id="rId14"/>
    <p:sldId id="385" r:id="rId15"/>
    <p:sldId id="273" r:id="rId16"/>
    <p:sldId id="269" r:id="rId17"/>
    <p:sldId id="267" r:id="rId18"/>
    <p:sldId id="268" r:id="rId19"/>
    <p:sldId id="263" r:id="rId20"/>
    <p:sldId id="266" r:id="rId21"/>
    <p:sldId id="315" r:id="rId22"/>
    <p:sldId id="383" r:id="rId23"/>
    <p:sldId id="386" r:id="rId24"/>
    <p:sldId id="360" r:id="rId25"/>
    <p:sldId id="362" r:id="rId26"/>
    <p:sldId id="363" r:id="rId27"/>
    <p:sldId id="377" r:id="rId28"/>
    <p:sldId id="257" r:id="rId29"/>
    <p:sldId id="346" r:id="rId30"/>
    <p:sldId id="289" r:id="rId31"/>
    <p:sldId id="290" r:id="rId32"/>
    <p:sldId id="292" r:id="rId33"/>
    <p:sldId id="347" r:id="rId34"/>
    <p:sldId id="297" r:id="rId35"/>
    <p:sldId id="298" r:id="rId36"/>
    <p:sldId id="355" r:id="rId37"/>
    <p:sldId id="301" r:id="rId38"/>
    <p:sldId id="304" r:id="rId39"/>
    <p:sldId id="306" r:id="rId40"/>
    <p:sldId id="348" r:id="rId41"/>
    <p:sldId id="350" r:id="rId42"/>
    <p:sldId id="356" r:id="rId43"/>
    <p:sldId id="349" r:id="rId44"/>
    <p:sldId id="311" r:id="rId45"/>
    <p:sldId id="312" r:id="rId46"/>
    <p:sldId id="367" r:id="rId47"/>
    <p:sldId id="368" r:id="rId48"/>
    <p:sldId id="351" r:id="rId49"/>
    <p:sldId id="392" r:id="rId50"/>
    <p:sldId id="352" r:id="rId51"/>
    <p:sldId id="314" r:id="rId52"/>
    <p:sldId id="393" r:id="rId53"/>
    <p:sldId id="394" r:id="rId54"/>
    <p:sldId id="370" r:id="rId55"/>
    <p:sldId id="371" r:id="rId56"/>
    <p:sldId id="378" r:id="rId57"/>
    <p:sldId id="387" r:id="rId58"/>
    <p:sldId id="282" r:id="rId59"/>
    <p:sldId id="283" r:id="rId60"/>
    <p:sldId id="284" r:id="rId61"/>
    <p:sldId id="395" r:id="rId62"/>
    <p:sldId id="286" r:id="rId63"/>
    <p:sldId id="287" r:id="rId64"/>
    <p:sldId id="317" r:id="rId65"/>
    <p:sldId id="388" r:id="rId66"/>
    <p:sldId id="389" r:id="rId67"/>
    <p:sldId id="390" r:id="rId68"/>
    <p:sldId id="391" r:id="rId69"/>
    <p:sldId id="397" r:id="rId70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346" autoAdjust="0"/>
  </p:normalViewPr>
  <p:slideViewPr>
    <p:cSldViewPr snapToGrid="0" snapToObjects="1">
      <p:cViewPr>
        <p:scale>
          <a:sx n="100" d="100"/>
          <a:sy n="100" d="100"/>
        </p:scale>
        <p:origin x="-61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6E4A809-FC32-2E4B-8E92-FC63951485C8}" type="datetimeFigureOut">
              <a:rPr lang="en-US" smtClean="0"/>
              <a:pPr/>
              <a:t>7/10/2013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96F6E0-CF2B-6544-A026-5BD586CC5C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1331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6B1A26B-5357-E547-8B6A-5040269EA0DD}" type="datetimeFigureOut">
              <a:rPr lang="en-US" smtClean="0"/>
              <a:pPr/>
              <a:t>7/10/2013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764ED5D-6793-3B4E-A5A4-AECA222474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3381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68" indent="-28571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74" indent="-22857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23" indent="-22857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74" indent="-22857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22" indent="-2285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70" indent="-2285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21" indent="-2285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70" indent="-2285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CB9752-D793-FF41-B14C-F4AD2E295608}" type="slidenum">
              <a:rPr lang="en-US" sz="1200">
                <a:solidFill>
                  <a:prstClr val="black"/>
                </a:solidFill>
                <a:latin typeface="Century Gothic"/>
              </a:rPr>
              <a:pPr/>
              <a:t>5</a:t>
            </a:fld>
            <a:endParaRPr lang="en-US" sz="1200" dirty="0">
              <a:solidFill>
                <a:prstClr val="black"/>
              </a:solidFill>
              <a:latin typeface="Century Gothic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dirty="0">
                <a:ea typeface="ＭＳ Ｐゴシック" charset="0"/>
              </a:rPr>
              <a:t>NPD data</a:t>
            </a:r>
          </a:p>
          <a:p>
            <a:pPr>
              <a:buFontTx/>
              <a:buChar char="•"/>
            </a:pPr>
            <a:r>
              <a:rPr lang="en-US" dirty="0">
                <a:ea typeface="ＭＳ Ｐゴシック" charset="0"/>
              </a:rPr>
              <a:t>Internet- think </a:t>
            </a:r>
            <a:r>
              <a:rPr lang="en-US" dirty="0" smtClean="0">
                <a:ea typeface="ＭＳ Ｐゴシック" charset="0"/>
              </a:rPr>
              <a:t>Market Hong Kong, </a:t>
            </a:r>
            <a:r>
              <a:rPr lang="en-US" dirty="0">
                <a:ea typeface="ＭＳ Ｐゴシック" charset="0"/>
              </a:rPr>
              <a:t>Motives, Cellular Labs, Timeless etc!</a:t>
            </a:r>
          </a:p>
          <a:p>
            <a:pPr>
              <a:buFontTx/>
              <a:buChar char="•"/>
            </a:pPr>
            <a:endParaRPr lang="en-US" dirty="0"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8172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5465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4604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9300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027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7635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2346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9525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6268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1076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064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7399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1893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9081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167-09A9-634F-A57F-7F13095D67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8584-6836-5F44-B997-E5A0E16498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7909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7522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339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4189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3524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0009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5611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792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4993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24143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3108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081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F3EA48-CFFE-4A48-A22C-1F5D4464132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60D14D-4C34-4C44-B68B-05DDA86EB3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865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0156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9271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4857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83457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3984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619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7/10/2013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60016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360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3825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2451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7134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C81A-4C2A-C745-B02D-4BC4DBEFE45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39298-B717-4C4E-A746-1CDD33FC501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253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7/10/2013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875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7/10/2013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5819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7/10/2013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1493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7/10/2013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110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74A8E1-B0A4-9840-8A6D-6A37982B895B}" type="datetimeFigureOut">
              <a:rPr lang="en-US" smtClean="0"/>
              <a:pPr/>
              <a:t>7/10/2013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63E0C3-EC97-F04E-8D1C-312E69BF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5027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tivesUBP_HeaderGraphic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22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050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32167-09A9-634F-A57F-7F13095D67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18584-6836-5F44-B997-E5A0E16498A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050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tivesUBP_HeaderGraphic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271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44064" y="781504"/>
            <a:ext cx="6842735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47" y="1795016"/>
            <a:ext cx="8682984" cy="4331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 Fifth level</a:t>
            </a:r>
            <a:endParaRPr lang="en-US" dirty="0"/>
          </a:p>
        </p:txBody>
      </p:sp>
      <p:pic>
        <p:nvPicPr>
          <p:cNvPr id="5" name="Picture 7" descr="MotivesByLorenRidinger_#9D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558" y="114718"/>
            <a:ext cx="1447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5174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rgbClr val="471966"/>
          </a:solidFill>
          <a:latin typeface="Century Gothic"/>
          <a:ea typeface="+mj-ea"/>
          <a:cs typeface="Century Gothic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471966"/>
          </a:solidFill>
          <a:latin typeface="Century Gothic"/>
          <a:ea typeface="+mn-ea"/>
          <a:cs typeface="Century Gothic"/>
        </a:defRPr>
      </a:lvl1pPr>
      <a:lvl2pPr marL="574675" indent="-177800" algn="l" defTabSz="457200" rtl="0" eaLnBrk="1" latinLnBrk="0" hangingPunct="1">
        <a:spcBef>
          <a:spcPct val="20000"/>
        </a:spcBef>
        <a:buFont typeface="Arial"/>
        <a:buChar char="–"/>
        <a:defRPr sz="2600" b="0" i="0" kern="1200">
          <a:solidFill>
            <a:srgbClr val="471966"/>
          </a:solidFill>
          <a:latin typeface="Century Gothic"/>
          <a:ea typeface="+mn-ea"/>
          <a:cs typeface="Century Gothic"/>
        </a:defRPr>
      </a:lvl2pPr>
      <a:lvl3pPr marL="915988" indent="-61913" algn="l" defTabSz="56832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71966"/>
          </a:solidFill>
          <a:latin typeface="Century Gothic"/>
          <a:ea typeface="+mn-ea"/>
          <a:cs typeface="Century Gothic"/>
        </a:defRPr>
      </a:lvl3pPr>
      <a:lvl4pPr marL="1428750" indent="-168275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471966"/>
          </a:solidFill>
          <a:latin typeface="Century Gothic"/>
          <a:ea typeface="+mn-ea"/>
          <a:cs typeface="Century Gothic"/>
        </a:defRPr>
      </a:lvl4pPr>
      <a:lvl5pPr marL="1831975" indent="-122238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471966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FC81A-4C2A-C745-B02D-4BC4DBEFE4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7/10/2013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39298-B717-4C4E-A746-1CDD33FC50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98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7.em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15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63.png"/><Relationship Id="rId4" Type="http://schemas.openxmlformats.org/officeDocument/2006/relationships/image" Target="../media/image86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68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69.pn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31" r="49721"/>
          <a:stretch>
            <a:fillRect/>
          </a:stretch>
        </p:blipFill>
        <p:spPr>
          <a:xfrm>
            <a:off x="4371974" y="2590801"/>
            <a:ext cx="265340" cy="1879600"/>
          </a:xfrm>
          <a:prstGeom prst="rect">
            <a:avLst/>
          </a:prstGeom>
        </p:spPr>
      </p:pic>
      <p:pic>
        <p:nvPicPr>
          <p:cNvPr id="8" name="Picture 7" descr="MarketHongKong&amp;Shop.com_Stacked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3010495"/>
            <a:ext cx="3381375" cy="1056680"/>
          </a:xfrm>
          <a:prstGeom prst="rect">
            <a:avLst/>
          </a:prstGeom>
        </p:spPr>
      </p:pic>
      <p:pic>
        <p:nvPicPr>
          <p:cNvPr id="9" name="Picture 8" descr="MotivesByLorenRidinger_03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729" y="3010495"/>
            <a:ext cx="3331403" cy="10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34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0506" y="2019782"/>
            <a:ext cx="4787900" cy="445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471966"/>
                </a:solidFill>
                <a:latin typeface="Century Gothic"/>
              </a:rPr>
              <a:t> </a:t>
            </a:r>
            <a:r>
              <a:rPr lang="en-US" sz="2000" dirty="0"/>
              <a:t>Paulina Rubio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/>
              <a:t> Brooke Hogan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/>
              <a:t> </a:t>
            </a:r>
            <a:r>
              <a:rPr lang="en-US" sz="2000" dirty="0" smtClean="0"/>
              <a:t>Jaime </a:t>
            </a:r>
            <a:r>
              <a:rPr lang="en-US" sz="2000" dirty="0" err="1"/>
              <a:t>Pressly</a:t>
            </a:r>
            <a:endParaRPr lang="en-US" sz="2000" dirty="0"/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/>
              <a:t> Marisol Nichols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/>
              <a:t> </a:t>
            </a:r>
            <a:r>
              <a:rPr lang="en-US" sz="2000" dirty="0" err="1"/>
              <a:t>Kimora</a:t>
            </a:r>
            <a:r>
              <a:rPr lang="en-US" sz="2000" dirty="0"/>
              <a:t> Lee Simmons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/>
              <a:t> Alicia Keys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/>
              <a:t> Leah </a:t>
            </a:r>
            <a:r>
              <a:rPr lang="en-US" sz="2000" dirty="0" err="1"/>
              <a:t>Remini</a:t>
            </a:r>
            <a:endParaRPr lang="en-US" sz="2000" dirty="0"/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/>
              <a:t> Kim </a:t>
            </a:r>
            <a:r>
              <a:rPr lang="en-US" sz="2000" dirty="0" err="1"/>
              <a:t>Kardashian</a:t>
            </a:r>
            <a:endParaRPr lang="en-US" sz="2000" dirty="0"/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/>
              <a:t> Stephanie Jacobsen</a:t>
            </a:r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/>
              <a:t> Alexis </a:t>
            </a:r>
            <a:r>
              <a:rPr lang="en-US" sz="2000" dirty="0" err="1"/>
              <a:t>Dziena</a:t>
            </a:r>
            <a:endParaRPr lang="en-US" sz="2000" dirty="0"/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/>
              <a:t> Abigail </a:t>
            </a:r>
            <a:r>
              <a:rPr lang="en-US" sz="2000" dirty="0" err="1"/>
              <a:t>Breslin</a:t>
            </a:r>
            <a:endParaRPr lang="en-US" sz="2000" dirty="0"/>
          </a:p>
          <a:p>
            <a:pPr marL="342900" indent="-34290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/>
              <a:t> Miss South Carolina 2009 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2000" dirty="0" smtClean="0"/>
              <a:t>Stephanie </a:t>
            </a:r>
            <a:r>
              <a:rPr lang="en-US" sz="2000" dirty="0"/>
              <a:t>Smith </a:t>
            </a:r>
          </a:p>
          <a:p>
            <a:pPr marL="285750" indent="-285750" defTabSz="4572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/>
              <a:t> Cast of </a:t>
            </a:r>
            <a:r>
              <a:rPr lang="en-US" sz="2000" dirty="0" smtClean="0"/>
              <a:t>“Bold </a:t>
            </a:r>
            <a:r>
              <a:rPr lang="en-US" sz="2000" dirty="0"/>
              <a:t>and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the Beautiful”</a:t>
            </a:r>
            <a:endParaRPr lang="en-US" sz="2000" dirty="0"/>
          </a:p>
          <a:p>
            <a:pPr defTabSz="457200">
              <a:lnSpc>
                <a:spcPct val="70000"/>
              </a:lnSpc>
              <a:spcBef>
                <a:spcPct val="20000"/>
              </a:spcBef>
              <a:buClr>
                <a:schemeClr val="bg1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i="1" dirty="0">
              <a:solidFill>
                <a:srgbClr val="471966"/>
              </a:solidFill>
              <a:latin typeface="Century Gothic"/>
            </a:endParaRPr>
          </a:p>
        </p:txBody>
      </p:sp>
      <p:pic>
        <p:nvPicPr>
          <p:cNvPr id="3" name="Picture 5" descr="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874">
            <a:off x="5486400" y="1830913"/>
            <a:ext cx="1824038" cy="2743200"/>
          </a:xfrm>
          <a:prstGeom prst="rect">
            <a:avLst/>
          </a:prstGeom>
          <a:noFill/>
          <a:ln w="3175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MarketAmericaFriday (50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141">
            <a:off x="4495800" y="4040713"/>
            <a:ext cx="2514600" cy="1684338"/>
          </a:xfrm>
          <a:prstGeom prst="rect">
            <a:avLst/>
          </a:prstGeom>
          <a:noFill/>
          <a:ln w="3175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20090509ActressMaris_M__Kovac_57400752_W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5917">
            <a:off x="5245100" y="5437713"/>
            <a:ext cx="9969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leah-remi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3916">
            <a:off x="4495800" y="2211913"/>
            <a:ext cx="1371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_0254_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024">
            <a:off x="7086600" y="1907113"/>
            <a:ext cx="1703388" cy="2895600"/>
          </a:xfrm>
          <a:prstGeom prst="rect">
            <a:avLst/>
          </a:prstGeom>
          <a:noFill/>
          <a:ln w="3175">
            <a:solidFill>
              <a:srgbClr val="888888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missS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571063"/>
            <a:ext cx="16002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 descr="SGY-0105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8270">
            <a:off x="8077200" y="2965450"/>
            <a:ext cx="121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570156" y="6470123"/>
            <a:ext cx="4648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defTabSz="457200">
              <a:lnSpc>
                <a:spcPct val="70000"/>
              </a:lnSpc>
              <a:spcBef>
                <a:spcPct val="20000"/>
              </a:spcBef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i="1" dirty="0">
                <a:latin typeface="Century Gothic"/>
              </a:rPr>
              <a:t>Alicia Keys and Leah </a:t>
            </a:r>
            <a:r>
              <a:rPr lang="en-US" sz="1200" i="1" dirty="0" err="1">
                <a:latin typeface="Century Gothic"/>
              </a:rPr>
              <a:t>Remini</a:t>
            </a:r>
            <a:r>
              <a:rPr lang="en-US" sz="1200" i="1" dirty="0">
                <a:latin typeface="Century Gothic"/>
              </a:rPr>
              <a:t> photo courtesy </a:t>
            </a:r>
            <a:r>
              <a:rPr lang="en-US" sz="1200" i="1" dirty="0" smtClean="0">
                <a:latin typeface="Century Gothic"/>
              </a:rPr>
              <a:t/>
            </a:r>
            <a:br>
              <a:rPr lang="en-US" sz="1200" i="1" dirty="0" smtClean="0">
                <a:latin typeface="Century Gothic"/>
              </a:rPr>
            </a:br>
            <a:r>
              <a:rPr lang="en-US" sz="1200" i="1" dirty="0" smtClean="0">
                <a:latin typeface="Century Gothic"/>
              </a:rPr>
              <a:t>of Google</a:t>
            </a:r>
            <a:endParaRPr lang="en-US" sz="1200" i="1" dirty="0">
              <a:latin typeface="Century Gothic"/>
            </a:endParaRP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126">
            <a:off x="6553200" y="4504263"/>
            <a:ext cx="18288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983">
            <a:off x="3124201" y="2099552"/>
            <a:ext cx="1428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 descr="image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535">
            <a:off x="7848600" y="5259913"/>
            <a:ext cx="128587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" descr="alicia-key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0067">
            <a:off x="3581400" y="374226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2009+The+CW+Network+UpFront+Wc_aKr1t2ID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9432">
            <a:off x="4292504" y="5131421"/>
            <a:ext cx="10033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/>
          </p:cNvSpPr>
          <p:nvPr/>
        </p:nvSpPr>
        <p:spPr>
          <a:xfrm>
            <a:off x="16735" y="927128"/>
            <a:ext cx="9144000" cy="10135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cap="all" dirty="0" smtClean="0">
                <a:latin typeface="Century Gothic" charset="0"/>
              </a:rPr>
              <a:t>LOYAL CELEBRITY Following: </a:t>
            </a:r>
            <a:endParaRPr lang="es-ES" sz="3600" cap="all" dirty="0">
              <a:latin typeface="Century Gothic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079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Univis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000" y="5454267"/>
            <a:ext cx="2754340" cy="69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85775" y="252413"/>
            <a:ext cx="8228013" cy="531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en-US" sz="3200" dirty="0">
              <a:latin typeface="Century Gothic"/>
              <a:ea typeface="ＭＳ Ｐゴシック" charset="0"/>
              <a:cs typeface="Century Gothic"/>
            </a:endParaRPr>
          </a:p>
        </p:txBody>
      </p:sp>
      <p:pic>
        <p:nvPicPr>
          <p:cNvPr id="20" name="Picture 19" descr="happi.co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8276" y="4031457"/>
            <a:ext cx="125095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1" y="1089025"/>
            <a:ext cx="9144000" cy="1010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n-US" sz="3000" b="1" cap="all" dirty="0" smtClean="0">
                <a:latin typeface="+mn-lt"/>
                <a:ea typeface="ＭＳ Ｐゴシック" charset="0"/>
                <a:cs typeface="ＭＳ Ｐゴシック" charset="0"/>
              </a:rPr>
              <a:t>        </a:t>
            </a:r>
            <a:r>
              <a:rPr lang="en-US" sz="3500" b="1" cap="all" dirty="0" smtClean="0">
                <a:latin typeface="+mn-lt"/>
                <a:ea typeface="ＭＳ Ｐゴシック" charset="0"/>
                <a:cs typeface="ＭＳ Ｐゴシック" charset="0"/>
              </a:rPr>
              <a:t>Motives</a:t>
            </a:r>
            <a:r>
              <a:rPr lang="en-US" sz="3500" b="1" cap="all" baseline="30000" dirty="0" smtClean="0">
                <a:latin typeface="+mn-lt"/>
                <a:ea typeface="ＭＳ Ｐゴシック" charset="0"/>
                <a:cs typeface="ＭＳ Ｐゴシック" charset="0"/>
              </a:rPr>
              <a:t>®</a:t>
            </a:r>
            <a:r>
              <a:rPr lang="en-US" sz="3500" b="1" cap="all" dirty="0" smtClean="0">
                <a:latin typeface="+mn-lt"/>
                <a:ea typeface="ＭＳ Ｐゴシック" charset="0"/>
                <a:cs typeface="ＭＳ Ｐゴシック" charset="0"/>
              </a:rPr>
              <a:t> by Loren Ridinger</a:t>
            </a:r>
            <a:r>
              <a:rPr lang="en-US" sz="3500" b="1" cap="all" baseline="30000" dirty="0" smtClean="0">
                <a:latin typeface="+mn-lt"/>
                <a:ea typeface="ＭＳ Ｐゴシック" charset="0"/>
                <a:cs typeface="ＭＳ Ｐゴシック" charset="0"/>
              </a:rPr>
              <a:t>®</a:t>
            </a:r>
            <a:r>
              <a:rPr lang="en-US" sz="3500" b="1" cap="all" dirty="0" smtClean="0">
                <a:latin typeface="+mn-lt"/>
                <a:ea typeface="ＭＳ Ｐゴシック" charset="0"/>
                <a:cs typeface="ＭＳ Ｐゴシック" charset="0"/>
              </a:rPr>
              <a:t> has been featured in:</a:t>
            </a:r>
            <a:endParaRPr lang="en-US" sz="3500" b="1" cap="all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24" name="Picture 23" descr="Amenforfashion.co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5493" y="3404760"/>
            <a:ext cx="2283224" cy="356028"/>
          </a:xfrm>
          <a:prstGeom prst="rect">
            <a:avLst/>
          </a:prstGeom>
        </p:spPr>
      </p:pic>
      <p:pic>
        <p:nvPicPr>
          <p:cNvPr id="25" name="Picture 15" descr="PeopleEnEspanol_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5412" y="5524988"/>
            <a:ext cx="2874894" cy="139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2-07-24 at 2.22.0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4987" y="1808314"/>
            <a:ext cx="2246414" cy="415304"/>
          </a:xfrm>
          <a:prstGeom prst="rect">
            <a:avLst/>
          </a:prstGeom>
        </p:spPr>
      </p:pic>
      <p:pic>
        <p:nvPicPr>
          <p:cNvPr id="3" name="Picture 2" descr="Screen shot 2012-07-24 at 2.30.2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5018" y="3615854"/>
            <a:ext cx="1412876" cy="1179984"/>
          </a:xfrm>
          <a:prstGeom prst="rect">
            <a:avLst/>
          </a:prstGeom>
        </p:spPr>
      </p:pic>
      <p:pic>
        <p:nvPicPr>
          <p:cNvPr id="7" name="Picture 6" descr="Screen shot 2012-07-24 at 2.24.2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4068" y="2203291"/>
            <a:ext cx="2022952" cy="1170070"/>
          </a:xfrm>
          <a:prstGeom prst="rect">
            <a:avLst/>
          </a:prstGeom>
        </p:spPr>
      </p:pic>
      <p:pic>
        <p:nvPicPr>
          <p:cNvPr id="12" name="Picture 11" descr="Screen shot 2012-07-24 at 2.23.5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466" y="4934543"/>
            <a:ext cx="4438294" cy="662982"/>
          </a:xfrm>
          <a:prstGeom prst="rect">
            <a:avLst/>
          </a:prstGeom>
        </p:spPr>
      </p:pic>
      <p:pic>
        <p:nvPicPr>
          <p:cNvPr id="5" name="Picture 4" descr="Screen shot 2012-07-24 at 2.27.45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466" y="5392292"/>
            <a:ext cx="2114536" cy="1287108"/>
          </a:xfrm>
          <a:prstGeom prst="rect">
            <a:avLst/>
          </a:prstGeom>
        </p:spPr>
      </p:pic>
      <p:pic>
        <p:nvPicPr>
          <p:cNvPr id="18" name="Picture 1" descr="Screen Shot 2012-05-29 at 7.19.30 PM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517" y="2047875"/>
            <a:ext cx="2095485" cy="287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HuffPostLogo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5190" y="6069330"/>
            <a:ext cx="2438400" cy="73152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36" y="2013585"/>
            <a:ext cx="2175179" cy="30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Screen shot 2012-07-24 at 2.22.45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0565" y="4875425"/>
            <a:ext cx="3019418" cy="6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096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09609" y="982182"/>
            <a:ext cx="3028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People Style Watch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Circulation: 2,071,388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i="1" dirty="0"/>
              <a:t>MOTIVES MINERAL LIPSTICK “…get the look for less…” $60 </a:t>
            </a:r>
            <a:r>
              <a:rPr lang="en-US" b="1" i="1" dirty="0" err="1"/>
              <a:t>vs</a:t>
            </a:r>
            <a:r>
              <a:rPr lang="en-US" b="1" i="1" dirty="0"/>
              <a:t> MOTIVES $15.75”</a:t>
            </a:r>
          </a:p>
        </p:txBody>
      </p:sp>
      <p:pic>
        <p:nvPicPr>
          <p:cNvPr id="3" name="Picture 11" descr="Peo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083" y="650414"/>
            <a:ext cx="3184525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52" y="2190750"/>
            <a:ext cx="3349625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ipstick.png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3388373" y="3980797"/>
            <a:ext cx="4083870" cy="271210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10" descr="US_ENG_SKU_motives_mineralLipstick_prodigy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221" y="2797175"/>
            <a:ext cx="11874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9176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100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31" y="2590886"/>
            <a:ext cx="363696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649" y="1332689"/>
            <a:ext cx="4611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100 Thousand Club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Circulation: 575,000 quarterly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b="1" i="1" dirty="0" smtClean="0"/>
              <a:t>“Revolutionary new products allow Customer Managers to earn income at their own pace” </a:t>
            </a:r>
          </a:p>
          <a:p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676901" y="5634196"/>
            <a:ext cx="3723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entury Gothic" pitchFamily="34" charset="0"/>
              </a:rPr>
              <a:t>Latina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entury Gothic" pitchFamily="34" charset="0"/>
              </a:rPr>
              <a:t>Circulation: 400,000 monthly</a:t>
            </a:r>
            <a:r>
              <a:rPr lang="en-US" sz="2200" dirty="0" smtClean="0">
                <a:solidFill>
                  <a:prstClr val="black"/>
                </a:solidFill>
              </a:rPr>
              <a:t/>
            </a:r>
            <a:br>
              <a:rPr lang="en-US" sz="2200" dirty="0" smtClean="0">
                <a:solidFill>
                  <a:prstClr val="black"/>
                </a:solidFill>
              </a:rPr>
            </a:br>
            <a:r>
              <a:rPr lang="en-US" b="1" i="1" dirty="0" smtClean="0"/>
              <a:t>“Best Eye Shadow”  </a:t>
            </a:r>
          </a:p>
          <a:p>
            <a:r>
              <a:rPr lang="en-US" b="1" i="1" dirty="0" smtClean="0"/>
              <a:t>Winner of Latina Beauty Award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606">
            <a:off x="5241965" y="675994"/>
            <a:ext cx="37211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RedEa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67" y="3565612"/>
            <a:ext cx="2114550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2888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9650" y="2301606"/>
            <a:ext cx="34923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“helps to create a smooth surface that really will hold makeup”</a:t>
            </a:r>
          </a:p>
          <a:p>
            <a:endParaRPr lang="en-US" i="1" dirty="0"/>
          </a:p>
        </p:txBody>
      </p:sp>
      <p:pic>
        <p:nvPicPr>
          <p:cNvPr id="4" name="Picture 9" descr="CocoPere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" y="2762251"/>
            <a:ext cx="4119575" cy="3638418"/>
          </a:xfrm>
          <a:prstGeom prst="rect">
            <a:avLst/>
          </a:prstGeom>
          <a:noFill/>
          <a:ln>
            <a:noFill/>
          </a:ln>
          <a:effectLst>
            <a:outerShdw blurRad="63500" dist="38100" dir="63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ocoPerez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50" y="1584672"/>
            <a:ext cx="3796526" cy="71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UK_US_ENG_motives_eyeBase_3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39" y="4616614"/>
            <a:ext cx="360521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nStyle cover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3700" y="1019176"/>
            <a:ext cx="2364806" cy="31546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67375" y="4734745"/>
            <a:ext cx="369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entury Gothic" pitchFamily="34" charset="0"/>
              </a:rPr>
              <a:t>InStyle</a:t>
            </a:r>
            <a:r>
              <a:rPr lang="en-US" b="1" dirty="0" smtClean="0">
                <a:solidFill>
                  <a:srgbClr val="FF0000"/>
                </a:solidFill>
                <a:latin typeface="Century Gothic" pitchFamily="34" charset="0"/>
              </a:rPr>
              <a:t> Magazine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entury Gothic" pitchFamily="34" charset="0"/>
              </a:rPr>
              <a:t>Circulation: 9,780,000 monthly</a:t>
            </a:r>
          </a:p>
          <a:p>
            <a:r>
              <a:rPr lang="en-US" b="1" dirty="0" smtClean="0">
                <a:latin typeface="Century Gothic" pitchFamily="34" charset="0"/>
              </a:rPr>
              <a:t>Featured Motives Cheek Contour Brush</a:t>
            </a:r>
            <a:endParaRPr lang="en-US" b="1" dirty="0">
              <a:latin typeface="Century Gothic" pitchFamily="34" charset="0"/>
            </a:endParaRPr>
          </a:p>
        </p:txBody>
      </p:sp>
      <p:pic>
        <p:nvPicPr>
          <p:cNvPr id="13" name="Picture 12" descr="InStyle spread - edited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68635" y="1580065"/>
            <a:ext cx="2426029" cy="3154680"/>
          </a:xfrm>
          <a:prstGeom prst="rect">
            <a:avLst/>
          </a:prstGeom>
        </p:spPr>
      </p:pic>
      <p:pic>
        <p:nvPicPr>
          <p:cNvPr id="11" name="Picture 10" descr="US_ENG_32MBR_C32MBR_motivesCheekContourBrush_070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996571">
            <a:off x="7190065" y="2303935"/>
            <a:ext cx="1261872" cy="31546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605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29235" y="1450968"/>
            <a:ext cx="4175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Raine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Circulation: </a:t>
            </a:r>
            <a:r>
              <a:rPr lang="en-US" b="1" dirty="0" smtClean="0">
                <a:solidFill>
                  <a:srgbClr val="FF0000"/>
                </a:solidFill>
              </a:rPr>
              <a:t>1,875,000 quarterly</a:t>
            </a:r>
          </a:p>
          <a:p>
            <a:r>
              <a:rPr lang="en-US" b="1" i="1" dirty="0" smtClean="0"/>
              <a:t>“MOTIVES is exceptional makeup that doesn’t </a:t>
            </a:r>
            <a:br>
              <a:rPr lang="en-US" b="1" i="1" dirty="0" smtClean="0"/>
            </a:br>
            <a:r>
              <a:rPr lang="en-US" b="1" i="1" dirty="0" smtClean="0"/>
              <a:t>sacrifice quality for price…”</a:t>
            </a:r>
          </a:p>
          <a:p>
            <a:endParaRPr lang="en-US" i="1" dirty="0"/>
          </a:p>
        </p:txBody>
      </p:sp>
      <p:pic>
        <p:nvPicPr>
          <p:cNvPr id="4" name="Picture 1" descr="rain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6" y="907382"/>
            <a:ext cx="4195839" cy="541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aine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57" y="3032788"/>
            <a:ext cx="5104816" cy="329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1325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6880" y="5096392"/>
            <a:ext cx="35269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Lucky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Circulation: </a:t>
            </a:r>
            <a:r>
              <a:rPr lang="en-US" b="1" dirty="0" smtClean="0">
                <a:solidFill>
                  <a:srgbClr val="FF0000"/>
                </a:solidFill>
              </a:rPr>
              <a:t>2,821,960 monthly</a:t>
            </a:r>
          </a:p>
          <a:p>
            <a:r>
              <a:rPr lang="en-US" b="1" i="1" dirty="0" err="1" smtClean="0"/>
              <a:t>Khloé</a:t>
            </a:r>
            <a:r>
              <a:rPr lang="en-US" b="1" i="1" dirty="0" smtClean="0"/>
              <a:t> </a:t>
            </a:r>
            <a:r>
              <a:rPr lang="en-US" b="1" i="1" dirty="0" err="1" smtClean="0"/>
              <a:t>Kardashian</a:t>
            </a:r>
            <a:r>
              <a:rPr lang="en-US" b="1" i="1" dirty="0" smtClean="0"/>
              <a:t> wears Motives</a:t>
            </a:r>
            <a:r>
              <a:rPr lang="en-US" b="1" i="1" baseline="30000" dirty="0" smtClean="0"/>
              <a:t>®</a:t>
            </a:r>
            <a:r>
              <a:rPr lang="en-US" b="1" i="1" dirty="0" smtClean="0"/>
              <a:t> by Loren Ridinger on the cover of Lucky Magazine</a:t>
            </a:r>
          </a:p>
          <a:p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5" y="1240960"/>
            <a:ext cx="2784998" cy="384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Ocean Drive Cover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8647" y="1309130"/>
            <a:ext cx="2631529" cy="3154680"/>
          </a:xfrm>
          <a:prstGeom prst="rect">
            <a:avLst/>
          </a:prstGeom>
        </p:spPr>
      </p:pic>
      <p:pic>
        <p:nvPicPr>
          <p:cNvPr id="13" name="Picture 12" descr="Ocean Drive sprea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35617">
            <a:off x="3818230" y="1944767"/>
            <a:ext cx="2555291" cy="31546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10176" y="5185805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entury Gothic" pitchFamily="34" charset="0"/>
              </a:rPr>
              <a:t>Ocean Drive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entury Gothic" pitchFamily="34" charset="0"/>
              </a:rPr>
              <a:t>Circulation: 50,000 monthly</a:t>
            </a:r>
          </a:p>
          <a:p>
            <a:r>
              <a:rPr lang="en-US" b="1" dirty="0" smtClean="0">
                <a:latin typeface="Century Gothic" pitchFamily="34" charset="0"/>
              </a:rPr>
              <a:t>Feature on Motives and Loren Jewels</a:t>
            </a:r>
            <a:endParaRPr lang="en-US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814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9075" y="2366203"/>
            <a:ext cx="37697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prstClr val="black"/>
                </a:solidFill>
              </a:rPr>
              <a:t>Motives </a:t>
            </a:r>
            <a:r>
              <a:rPr lang="en-US" i="1" dirty="0">
                <a:solidFill>
                  <a:prstClr val="black"/>
                </a:solidFill>
              </a:rPr>
              <a:t>Gives Back</a:t>
            </a:r>
          </a:p>
          <a:p>
            <a:pPr algn="ctr"/>
            <a:r>
              <a:rPr lang="en-US" sz="1400" b="1" i="1" dirty="0" smtClean="0"/>
              <a:t>Donated $5,000 to Earlier.org for Breast Cancer Research</a:t>
            </a:r>
          </a:p>
        </p:txBody>
      </p:sp>
      <p:pic>
        <p:nvPicPr>
          <p:cNvPr id="5" name="Picture 5" descr="BreastCanc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0" y="3221081"/>
            <a:ext cx="3983038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StillBl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915" y="1394653"/>
            <a:ext cx="50546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tillBlond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15" y="1415291"/>
            <a:ext cx="3275012" cy="950912"/>
          </a:xfrm>
          <a:prstGeom prst="rect">
            <a:avLst/>
          </a:prstGeom>
          <a:noFill/>
          <a:ln>
            <a:noFill/>
          </a:ln>
          <a:effectLst>
            <a:outerShdw blurRad="63500" dist="38100" dir="8100000" algn="tr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6217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488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dirty="0" smtClean="0">
                <a:ea typeface="ＭＳ Ｐゴシック" charset="0"/>
                <a:cs typeface="ＭＳ Ｐゴシック" charset="0"/>
              </a:rPr>
              <a:t>MOTIVES</a:t>
            </a:r>
            <a:r>
              <a:rPr lang="es-ES_tradnl" sz="3200" b="1" baseline="30000" dirty="0" smtClean="0">
                <a:ea typeface="ＭＳ Ｐゴシック" charset="0"/>
                <a:cs typeface="ＭＳ Ｐゴシック" charset="0"/>
              </a:rPr>
              <a:t>®</a:t>
            </a:r>
            <a:r>
              <a:rPr lang="es-ES_tradnl" sz="3200" b="1" dirty="0" smtClean="0">
                <a:ea typeface="ＭＳ Ｐゴシック" charset="0"/>
                <a:cs typeface="ＭＳ Ｐゴシック" charset="0"/>
              </a:rPr>
              <a:t> FOR LA LA HAS BEEN </a:t>
            </a:r>
            <a:br>
              <a:rPr lang="es-ES_tradnl" sz="3200" b="1" dirty="0" smtClean="0">
                <a:ea typeface="ＭＳ Ｐゴシック" charset="0"/>
                <a:cs typeface="ＭＳ Ｐゴシック" charset="0"/>
              </a:rPr>
            </a:br>
            <a:r>
              <a:rPr lang="es-ES_tradnl" sz="3200" b="1" dirty="0" smtClean="0">
                <a:ea typeface="ＭＳ Ｐゴシック" charset="0"/>
                <a:cs typeface="ＭＳ Ｐゴシック" charset="0"/>
              </a:rPr>
              <a:t>FEATURED IN:</a:t>
            </a:r>
            <a:endParaRPr lang="es-ES_tradnl" sz="3200" b="1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4" descr="BerrySA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91" y="4779681"/>
            <a:ext cx="1955248" cy="44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B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87" y="2960741"/>
            <a:ext cx="1499428" cy="4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BossipCom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0034" y="6032465"/>
            <a:ext cx="1370575" cy="69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7" name="Picture 19" descr="clutch-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3268" y="6124191"/>
            <a:ext cx="1794643" cy="60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8" name="Picture 20" descr="DOLCEVanity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3854" y="4233835"/>
            <a:ext cx="2488571" cy="47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9" name="Picture 21" descr="EssenceLogo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35748" y="6124191"/>
            <a:ext cx="1922262" cy="66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0" name="Picture 22" descr="CocoAndCreme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11647" y="5225251"/>
            <a:ext cx="1350634" cy="73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1" name="Picture 23" descr="EurWebLogo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06515" y="5453439"/>
            <a:ext cx="1483571" cy="5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4" name="Picture 26" descr="lat_header_logo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43111" y="5671455"/>
            <a:ext cx="2319742" cy="35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7" name="Picture 29" descr="stylebistro_flame_light_184x78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0213" y="6171816"/>
            <a:ext cx="1336012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20" name="Picture 32" descr="TheInsiderComLogo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02180" y="3441766"/>
            <a:ext cx="2008670" cy="74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21" name="Picture 33" descr="UrbanDailyLogo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79279" y="6124191"/>
            <a:ext cx="1201746" cy="73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22" name="Picture 34" descr="vixenlogo_s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15" y="1991800"/>
            <a:ext cx="1613781" cy="57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5" descr="hollywoodlifelogo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70905" y="6199733"/>
            <a:ext cx="973095" cy="5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24" name="Picture 36" descr="theybf-logo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89" y="1991800"/>
            <a:ext cx="1146363" cy="82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7" descr="usmagazine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798975" y="2603779"/>
            <a:ext cx="1191111" cy="88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28" name="Picture 41" descr="MultiCulturalBeauty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90213" y="5530542"/>
            <a:ext cx="2945872" cy="49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30" name="Picture 29" descr="La La Latina cover.bmp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250" y="1802531"/>
            <a:ext cx="2847771" cy="3749040"/>
          </a:xfrm>
          <a:prstGeom prst="rect">
            <a:avLst/>
          </a:prstGeom>
        </p:spPr>
      </p:pic>
      <p:pic>
        <p:nvPicPr>
          <p:cNvPr id="31" name="Picture 30" descr="La La Juicy cover.bmp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94185" y="1805363"/>
            <a:ext cx="2799739" cy="37490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611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059816" y="1225951"/>
            <a:ext cx="6782259" cy="342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6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56832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“Since its launch, La La Anthony and </a:t>
            </a:r>
          </a:p>
          <a:p>
            <a:pPr algn="l"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Motives</a:t>
            </a:r>
            <a:r>
              <a:rPr lang="en-US" baseline="300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®</a:t>
            </a:r>
            <a:r>
              <a:rPr lang="en-US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creator Loren Ridinger                             </a:t>
            </a:r>
          </a:p>
          <a:p>
            <a:pPr algn="l"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continue to fill a void in the beauty     </a:t>
            </a:r>
          </a:p>
          <a:p>
            <a:pPr algn="l"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      market that necessarily doesn’t </a:t>
            </a:r>
          </a:p>
          <a:p>
            <a:pPr algn="l"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      cater to African American and  </a:t>
            </a:r>
          </a:p>
          <a:p>
            <a:pPr algn="l"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      Latina women”</a:t>
            </a:r>
          </a:p>
          <a:p>
            <a:pPr>
              <a:lnSpc>
                <a:spcPct val="70000"/>
              </a:lnSpc>
            </a:pPr>
            <a:endParaRPr lang="en-US" sz="4000" dirty="0" smtClean="0">
              <a:latin typeface="Century Gothic" charset="0"/>
              <a:ea typeface="ＭＳ Ｐゴシック" charset="0"/>
            </a:endParaRPr>
          </a:p>
          <a:p>
            <a:pPr algn="r">
              <a:lnSpc>
                <a:spcPct val="7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-</a:t>
            </a:r>
            <a:r>
              <a:rPr lang="en-US" sz="2400" i="1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Juicy Magazine</a:t>
            </a: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, July 2012 </a:t>
            </a:r>
            <a:b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</a:br>
            <a:endParaRPr lang="en-US" sz="2400" dirty="0" smtClean="0">
              <a:solidFill>
                <a:schemeClr val="tx1"/>
              </a:solidFill>
              <a:latin typeface="Century Gothic" charset="0"/>
              <a:ea typeface="ＭＳ Ｐゴシック" charset="0"/>
            </a:endParaRPr>
          </a:p>
        </p:txBody>
      </p:sp>
      <p:pic>
        <p:nvPicPr>
          <p:cNvPr id="5" name="Picture 4" descr="Body-Bling_Juicy-Magazine_July-2012_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066">
            <a:off x="357404" y="2726692"/>
            <a:ext cx="2398143" cy="32374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09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>
            <a:off x="0" y="947764"/>
            <a:ext cx="9144000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471966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MOTIVES</a:t>
            </a:r>
            <a:r>
              <a:rPr kumimoji="0" lang="en-US" sz="3600" b="1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®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MISSION STATEMENT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Calibri" charset="0"/>
            </a:endParaRPr>
          </a:p>
        </p:txBody>
      </p:sp>
      <p:sp>
        <p:nvSpPr>
          <p:cNvPr id="10" name="Rectangle 3"/>
          <p:cNvSpPr txBox="1">
            <a:spLocks/>
          </p:cNvSpPr>
          <p:nvPr/>
        </p:nvSpPr>
        <p:spPr>
          <a:xfrm>
            <a:off x="244247" y="1855792"/>
            <a:ext cx="8682984" cy="4331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People Empowering People…</a:t>
            </a:r>
          </a:p>
          <a:p>
            <a:pPr marL="1544638" marR="0" lvl="0" indent="-1544638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“The ability to make people look </a:t>
            </a: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and feel better while achieving </a:t>
            </a: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the lifestyle they have always</a:t>
            </a: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dreamed about.”</a:t>
            </a: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Calibri" charset="0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Calibri" charset="0"/>
              </a:rPr>
              <a:t>-Loren Ridinger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Calibri" charset="0"/>
            </a:endParaRPr>
          </a:p>
        </p:txBody>
      </p:sp>
      <p:pic>
        <p:nvPicPr>
          <p:cNvPr id="6" name="Picture 5" descr="Motives logo on bla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534" y="5226342"/>
            <a:ext cx="3484166" cy="1103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36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 La Juicy cover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15906"/>
            <a:ext cx="2353410" cy="31513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35821"/>
            <a:ext cx="9067800" cy="560544"/>
          </a:xfrm>
        </p:spPr>
        <p:txBody>
          <a:bodyPr>
            <a:normAutofit fontScale="90000"/>
          </a:bodyPr>
          <a:lstStyle/>
          <a:p>
            <a:r>
              <a:rPr lang="en-US" sz="3200" b="1" cap="all" dirty="0" smtClean="0">
                <a:latin typeface="Century Gothic" pitchFamily="34" charset="0"/>
              </a:rPr>
              <a:t>   </a:t>
            </a:r>
            <a:r>
              <a:rPr lang="en-US" sz="4000" b="1" cap="all" dirty="0" smtClean="0">
                <a:latin typeface="Century Gothic" pitchFamily="34" charset="0"/>
              </a:rPr>
              <a:t>Motives</a:t>
            </a:r>
            <a:r>
              <a:rPr lang="en-US" sz="4000" b="1" cap="all" baseline="30000" dirty="0" smtClean="0">
                <a:latin typeface="Century Gothic" pitchFamily="34" charset="0"/>
              </a:rPr>
              <a:t>®</a:t>
            </a:r>
            <a:r>
              <a:rPr lang="en-US" sz="4000" b="1" cap="all" dirty="0" smtClean="0">
                <a:latin typeface="Century Gothic" pitchFamily="34" charset="0"/>
              </a:rPr>
              <a:t> for La </a:t>
            </a:r>
            <a:r>
              <a:rPr lang="en-US" sz="4000" b="1" cap="all" dirty="0" err="1" smtClean="0">
                <a:latin typeface="Century Gothic" pitchFamily="34" charset="0"/>
              </a:rPr>
              <a:t>La</a:t>
            </a:r>
            <a:r>
              <a:rPr lang="en-US" sz="4000" b="1" cap="all" dirty="0" smtClean="0">
                <a:latin typeface="Century Gothic" pitchFamily="34" charset="0"/>
              </a:rPr>
              <a:t> has been featured in:</a:t>
            </a:r>
            <a:endParaRPr lang="en-US" sz="4000" b="1" cap="all" dirty="0">
              <a:latin typeface="Century Gothic" pitchFamily="34" charset="0"/>
            </a:endParaRPr>
          </a:p>
        </p:txBody>
      </p:sp>
      <p:pic>
        <p:nvPicPr>
          <p:cNvPr id="6" name="Picture 5" descr="la la juicy sprea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150" y="4067175"/>
            <a:ext cx="4008900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86025" y="1998524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entury Gothic" pitchFamily="34" charset="0"/>
              </a:rPr>
              <a:t>Juicy Magazine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entury Gothic" pitchFamily="34" charset="0"/>
              </a:rPr>
              <a:t>Circulation: 150,000 monthly</a:t>
            </a:r>
          </a:p>
          <a:p>
            <a:r>
              <a:rPr lang="en-US" b="1" dirty="0" smtClean="0">
                <a:latin typeface="Century Gothic" pitchFamily="34" charset="0"/>
              </a:rPr>
              <a:t>“Motives cosmetics are infused with antioxidants and vitamins that enhance true beauty and nourish the skin.”</a:t>
            </a:r>
            <a:endParaRPr lang="en-US" b="1" dirty="0">
              <a:latin typeface="Century Gothic" pitchFamily="34" charset="0"/>
            </a:endParaRPr>
          </a:p>
        </p:txBody>
      </p:sp>
      <p:pic>
        <p:nvPicPr>
          <p:cNvPr id="12" name="Picture 11" descr="Latina cover - confetti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48030" y="1520190"/>
            <a:ext cx="2253095" cy="31089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91200" y="4607600"/>
            <a:ext cx="335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entury Gothic" pitchFamily="34" charset="0"/>
              </a:rPr>
              <a:t>Latina Magazine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entury Gothic" pitchFamily="34" charset="0"/>
              </a:rPr>
              <a:t>Circulation: 400,000 monthly</a:t>
            </a:r>
          </a:p>
          <a:p>
            <a:r>
              <a:rPr lang="en-US" b="1" dirty="0" smtClean="0">
                <a:latin typeface="Century Gothic" pitchFamily="34" charset="0"/>
              </a:rPr>
              <a:t>“Motives for La </a:t>
            </a:r>
            <a:r>
              <a:rPr lang="en-US" b="1" dirty="0" err="1" smtClean="0">
                <a:latin typeface="Century Gothic" pitchFamily="34" charset="0"/>
              </a:rPr>
              <a:t>La</a:t>
            </a:r>
            <a:r>
              <a:rPr lang="en-US" b="1" dirty="0" smtClean="0">
                <a:latin typeface="Century Gothic" pitchFamily="34" charset="0"/>
              </a:rPr>
              <a:t> Confetti Nail Lacquer – sparkly and festive, this glittery shade is perfect as a stocking stuffer!”</a:t>
            </a:r>
            <a:endParaRPr lang="en-US" b="1" dirty="0">
              <a:latin typeface="Century Gothic" pitchFamily="34" charset="0"/>
            </a:endParaRPr>
          </a:p>
        </p:txBody>
      </p:sp>
      <p:pic>
        <p:nvPicPr>
          <p:cNvPr id="16" name="Picture 15" descr="US_ENG_5005MNP_motives-for-la-la_nail-lacquer_confetti_1012 cop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2215515"/>
            <a:ext cx="1591056" cy="2651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ET_Pres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5495" y="2086667"/>
            <a:ext cx="2980566" cy="275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1" name="Picture 7" descr="B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495" y="1330004"/>
            <a:ext cx="2019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Bossip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0042" y="5108976"/>
            <a:ext cx="2483236" cy="157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5" name="Picture 9" descr="BossipComLogo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4255" y="5391150"/>
            <a:ext cx="1844675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6" name="Picture 12" descr="CocoAndCrem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225" y="2559728"/>
            <a:ext cx="2490360" cy="377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7" name="Picture 16" descr="EssenceLogo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225" y="1583463"/>
            <a:ext cx="25908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8" name="Picture 17" descr="usmagazine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03065" y="1977704"/>
            <a:ext cx="212586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9" name="Picture 8" descr="usmagazineLogo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39479" y="3318225"/>
            <a:ext cx="1381126" cy="102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8973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WebPres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8113" y="3341894"/>
            <a:ext cx="2546350" cy="340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4" name="Picture 8" descr="EurWeb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163" y="5137150"/>
            <a:ext cx="1998662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6" name="Picture 9" descr="Juic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3707" y="804934"/>
            <a:ext cx="32639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7" name="Picture 10" descr="JuicyLogo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1153" y="1400595"/>
            <a:ext cx="22034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9" name="Picture 11" descr="PR_WebPres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835" y="4075326"/>
            <a:ext cx="3248530" cy="267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0" name="Picture 12" descr="logo_prweb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39630" y="3719584"/>
            <a:ext cx="2352674" cy="70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5" name="Picture 9" descr="TheInsider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801" y="1792494"/>
            <a:ext cx="2651312" cy="260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6" name="Picture 10" descr="TheInsiderComLogo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9451" y="963466"/>
            <a:ext cx="2238374" cy="82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595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MultiCulturalBeautyScree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199" y="3917704"/>
            <a:ext cx="5118102" cy="259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4" name="Picture 10" descr="MultiCulturalBeaut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849" y="3320804"/>
            <a:ext cx="3517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6" name="Picture 3" descr="LA_Tim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2079952"/>
            <a:ext cx="2911826" cy="45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lat_header_logo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4050" y="1444211"/>
            <a:ext cx="3124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1" name="Picture 11" descr="TheUrbanDaily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9449" y="370061"/>
            <a:ext cx="3186112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  <p:pic>
        <p:nvPicPr>
          <p:cNvPr id="12" name="Picture 12" descr="UrbanDailyLogo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7713" y="1926811"/>
            <a:ext cx="203358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808080">
                <a:alpha val="39998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1694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7764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 smtClean="0">
                <a:solidFill>
                  <a:prstClr val="black"/>
                </a:solidFill>
              </a:rPr>
              <a:t>Product Line</a:t>
            </a:r>
            <a:endParaRPr lang="en-US" sz="4000" b="1" cap="all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31" r="49721"/>
          <a:stretch>
            <a:fillRect/>
          </a:stretch>
        </p:blipFill>
        <p:spPr>
          <a:xfrm>
            <a:off x="4371974" y="2590801"/>
            <a:ext cx="265340" cy="1879600"/>
          </a:xfrm>
          <a:prstGeom prst="rect">
            <a:avLst/>
          </a:prstGeom>
        </p:spPr>
      </p:pic>
      <p:pic>
        <p:nvPicPr>
          <p:cNvPr id="8" name="Picture 7" descr="MarketHongKong&amp;Shop.com_Stacked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3010495"/>
            <a:ext cx="3381375" cy="1056680"/>
          </a:xfrm>
          <a:prstGeom prst="rect">
            <a:avLst/>
          </a:prstGeom>
        </p:spPr>
      </p:pic>
      <p:pic>
        <p:nvPicPr>
          <p:cNvPr id="9" name="Picture 8" descr="MotivesByLorenRidinger_03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729" y="3010495"/>
            <a:ext cx="3331403" cy="10566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99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 txBox="1">
            <a:spLocks/>
          </p:cNvSpPr>
          <p:nvPr/>
        </p:nvSpPr>
        <p:spPr>
          <a:xfrm>
            <a:off x="7939" y="4259152"/>
            <a:ext cx="9144000" cy="1565782"/>
          </a:xfrm>
          <a:prstGeom prst="rect">
            <a:avLst/>
          </a:prstGeom>
        </p:spPr>
        <p:txBody>
          <a:bodyPr numCol="2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95288" lvl="2" indent="-222250">
              <a:lnSpc>
                <a:spcPct val="110000"/>
              </a:lnSpc>
              <a:buFont typeface="Arial"/>
              <a:buChar char="•"/>
            </a:pPr>
            <a:r>
              <a:rPr lang="en-US" sz="2100" dirty="0" smtClean="0">
                <a:ea typeface="ＭＳ Ｐゴシック" charset="0"/>
              </a:rPr>
              <a:t>Award-Winning Cosmetics Line</a:t>
            </a:r>
          </a:p>
          <a:p>
            <a:pPr marL="395288" lvl="2" indent="-222250">
              <a:lnSpc>
                <a:spcPct val="110000"/>
              </a:lnSpc>
              <a:buFont typeface="Arial"/>
              <a:buChar char="•"/>
            </a:pPr>
            <a:r>
              <a:rPr lang="en-US" sz="2100" dirty="0" smtClean="0">
                <a:ea typeface="ＭＳ Ｐゴシック" charset="0"/>
              </a:rPr>
              <a:t>Proprietary Formulas </a:t>
            </a:r>
          </a:p>
          <a:p>
            <a:pPr marL="395288" lvl="2" indent="-222250">
              <a:lnSpc>
                <a:spcPct val="110000"/>
              </a:lnSpc>
              <a:buFont typeface="Arial"/>
              <a:buChar char="•"/>
            </a:pPr>
            <a:r>
              <a:rPr lang="en-US" sz="2100" dirty="0" smtClean="0">
                <a:ea typeface="ＭＳ Ｐゴシック" charset="0"/>
              </a:rPr>
              <a:t>Highest Quality Ingredients</a:t>
            </a:r>
          </a:p>
          <a:p>
            <a:pPr marL="395288" lvl="2" indent="-222250">
              <a:lnSpc>
                <a:spcPct val="110000"/>
              </a:lnSpc>
              <a:buFont typeface="Arial"/>
              <a:buChar char="•"/>
            </a:pPr>
            <a:r>
              <a:rPr lang="en-US" sz="2100" dirty="0" smtClean="0">
                <a:ea typeface="ＭＳ Ｐゴシック" charset="0"/>
              </a:rPr>
              <a:t>Hypoallergenic</a:t>
            </a:r>
          </a:p>
          <a:p>
            <a:pPr marL="395288" lvl="2" indent="-22225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ea typeface="ＭＳ Ｐゴシック" charset="0"/>
              </a:rPr>
              <a:t>Non-</a:t>
            </a:r>
            <a:r>
              <a:rPr lang="en-US" sz="2200" dirty="0" err="1" smtClean="0">
                <a:ea typeface="ＭＳ Ｐゴシック" charset="0"/>
              </a:rPr>
              <a:t>comedogenic</a:t>
            </a:r>
            <a:endParaRPr lang="en-US" sz="2200" dirty="0" smtClean="0">
              <a:ea typeface="ＭＳ Ｐゴシック" charset="0"/>
            </a:endParaRPr>
          </a:p>
          <a:p>
            <a:pPr marL="395288" lvl="2" indent="-22225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ea typeface="ＭＳ Ｐゴシック" charset="0"/>
              </a:rPr>
              <a:t>Desirable and Attractive Packaging</a:t>
            </a:r>
          </a:p>
          <a:p>
            <a:pPr marL="395288" lvl="2" indent="-222250">
              <a:lnSpc>
                <a:spcPct val="110000"/>
              </a:lnSpc>
              <a:buFont typeface="Arial"/>
              <a:buChar char="•"/>
            </a:pPr>
            <a:r>
              <a:rPr lang="en-US" sz="2200" dirty="0" smtClean="0">
                <a:ea typeface="ＭＳ Ｐゴシック" charset="0"/>
              </a:rPr>
              <a:t>Affordable Pricing</a:t>
            </a:r>
          </a:p>
          <a:p>
            <a:endParaRPr lang="en-US" sz="2400" dirty="0">
              <a:latin typeface="Century Gothic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3" descr="1110_0403_Loren_Ridinger_FA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766024"/>
            <a:ext cx="45815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579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8830" y="0"/>
            <a:ext cx="5205645" cy="6858000"/>
          </a:xfrm>
          <a:prstGeom prst="rect">
            <a:avLst/>
          </a:prstGeom>
        </p:spPr>
      </p:pic>
      <p:sp>
        <p:nvSpPr>
          <p:cNvPr id="6" name="Rectangle 4"/>
          <p:cNvSpPr txBox="1">
            <a:spLocks/>
          </p:cNvSpPr>
          <p:nvPr/>
        </p:nvSpPr>
        <p:spPr>
          <a:xfrm>
            <a:off x="173038" y="2800350"/>
            <a:ext cx="27432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en-US" sz="5000" b="1" cap="all" dirty="0" smtClean="0">
                <a:latin typeface="Century Gothic"/>
                <a:ea typeface="ＭＳ Ｐゴシック" charset="0"/>
                <a:cs typeface="Century Gothic"/>
              </a:rPr>
              <a:t>Priming </a:t>
            </a:r>
            <a:br>
              <a:rPr lang="en-US" sz="5000" b="1" cap="all" dirty="0" smtClean="0">
                <a:latin typeface="Century Gothic"/>
                <a:ea typeface="ＭＳ Ｐゴシック" charset="0"/>
                <a:cs typeface="Century Gothic"/>
              </a:rPr>
            </a:br>
            <a:r>
              <a:rPr lang="en-US" sz="5000" b="1" cap="all" dirty="0" smtClean="0">
                <a:latin typeface="Century Gothic"/>
                <a:ea typeface="ＭＳ Ｐゴシック" charset="0"/>
                <a:cs typeface="Century Gothic"/>
              </a:rPr>
              <a:t>and </a:t>
            </a:r>
            <a:br>
              <a:rPr lang="en-US" sz="5000" b="1" cap="all" dirty="0" smtClean="0">
                <a:latin typeface="Century Gothic"/>
                <a:ea typeface="ＭＳ Ｐゴシック" charset="0"/>
                <a:cs typeface="Century Gothic"/>
              </a:rPr>
            </a:br>
            <a:r>
              <a:rPr lang="en-US" sz="5000" b="1" cap="all" dirty="0" smtClean="0">
                <a:latin typeface="Century Gothic"/>
                <a:ea typeface="ＭＳ Ｐゴシック" charset="0"/>
                <a:cs typeface="Century Gothic"/>
              </a:rPr>
              <a:t>Base</a:t>
            </a:r>
            <a:r>
              <a:rPr lang="en-US" sz="5400" b="1" cap="all" dirty="0" smtClean="0">
                <a:latin typeface="Century Gothic"/>
                <a:ea typeface="ＭＳ Ｐゴシック" charset="0"/>
                <a:cs typeface="Century Gothic"/>
              </a:rPr>
              <a:t> </a:t>
            </a:r>
            <a:endParaRPr lang="en-US" sz="5400" b="1" cap="all" dirty="0">
              <a:latin typeface="Century Gothic"/>
              <a:ea typeface="ＭＳ Ｐゴシック" charset="0"/>
              <a:cs typeface="Century Gothic"/>
            </a:endParaRPr>
          </a:p>
        </p:txBody>
      </p:sp>
      <p:pic>
        <p:nvPicPr>
          <p:cNvPr id="7" name="Picture 6" descr="MotivesUBP_HeaderGrap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22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61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1172650"/>
            <a:ext cx="9144000" cy="5609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latin typeface="Century Gothic"/>
                <a:ea typeface="ＭＳ Ｐゴシック" charset="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latin typeface="Century Gothic"/>
                <a:ea typeface="ＭＳ Ｐゴシック" charset="0"/>
                <a:cs typeface="ＭＳ Ｐゴシック" charset="0"/>
              </a:rPr>
              <a:t>®</a:t>
            </a:r>
            <a:r>
              <a:rPr lang="es-ES_tradnl" sz="3600" b="1" dirty="0" smtClean="0">
                <a:latin typeface="Century Gothic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smtClean="0">
                <a:latin typeface="Century Gothic"/>
                <a:ea typeface="ＭＳ Ｐゴシック" charset="0"/>
                <a:cs typeface="ＭＳ Ｐゴシック" charset="0"/>
              </a:rPr>
              <a:t>PERFECTING FACE PRIMER</a:t>
            </a:r>
            <a:endParaRPr lang="en-US" sz="3600" b="1" dirty="0"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688013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buFont typeface="Arial" charset="0"/>
              <a:buNone/>
            </a:pPr>
            <a:r>
              <a:rPr lang="en-US" sz="1900" b="1" i="1" u="sng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What it does: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Century Gothic"/>
                <a:ea typeface="ＭＳ Ｐゴシック" charset="0"/>
              </a:rPr>
              <a:t> Seals the skin to allow foundation to cover  </a:t>
            </a:r>
          </a:p>
          <a:p>
            <a:pPr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latin typeface="Century Gothic"/>
                <a:ea typeface="ＭＳ Ｐゴシック" charset="0"/>
              </a:rPr>
              <a:t>   redness and imperfections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Century Gothic"/>
                <a:ea typeface="ＭＳ Ｐゴシック" charset="0"/>
              </a:rPr>
              <a:t> Helps fill in lines and smooth skin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Century Gothic"/>
                <a:ea typeface="ＭＳ Ｐゴシック" charset="0"/>
              </a:rPr>
              <a:t> Creates a smooth canvas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Century Gothic"/>
                <a:ea typeface="ＭＳ Ｐゴシック" charset="0"/>
              </a:rPr>
              <a:t> Ensures makeup looks fresh and lasts longer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Century Gothic"/>
                <a:ea typeface="ＭＳ Ｐゴシック" charset="0"/>
              </a:rPr>
              <a:t> Contains vitamins A, C and E</a:t>
            </a:r>
          </a:p>
          <a:p>
            <a:pPr algn="l">
              <a:lnSpc>
                <a:spcPct val="90000"/>
              </a:lnSpc>
              <a:buFont typeface="Arial" pitchFamily="34" charset="0"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Century Gothic"/>
                <a:ea typeface="ＭＳ Ｐゴシック" charset="0"/>
              </a:rPr>
              <a:t> Moisturizes skin</a:t>
            </a:r>
          </a:p>
          <a:p>
            <a:pPr marL="628650" lvl="1" indent="-171450" algn="l">
              <a:lnSpc>
                <a:spcPct val="80000"/>
              </a:lnSpc>
            </a:pPr>
            <a:endParaRPr lang="en-US" sz="1900" dirty="0" smtClean="0">
              <a:solidFill>
                <a:srgbClr val="000000"/>
              </a:solidFill>
              <a:latin typeface="Century Gothic"/>
              <a:ea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Why we love it:</a:t>
            </a:r>
          </a:p>
          <a:p>
            <a:pPr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This oil-free super hydrator evens skin texture and deflects imperfections, allowing makeup last longer</a:t>
            </a:r>
          </a:p>
          <a:p>
            <a:pPr algn="l">
              <a:lnSpc>
                <a:spcPct val="90000"/>
              </a:lnSpc>
              <a:buFont typeface="Arial" charset="0"/>
              <a:buNone/>
            </a:pPr>
            <a:endParaRPr lang="en-US" sz="1900" dirty="0">
              <a:solidFill>
                <a:srgbClr val="000000"/>
              </a:solidFill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11188" y="6237288"/>
            <a:ext cx="6408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 smtClean="0"/>
              <a:t>SR</a:t>
            </a:r>
            <a:r>
              <a:rPr lang="en-US" sz="2000" dirty="0" smtClean="0"/>
              <a:t>: $207.00</a:t>
            </a:r>
            <a:endParaRPr lang="en-US" sz="2000" dirty="0"/>
          </a:p>
        </p:txBody>
      </p:sp>
      <p:pic>
        <p:nvPicPr>
          <p:cNvPr id="6" name="Picture 9" descr="US_ENG_300FP_motives_PerfectingFacePrimer_07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188446"/>
            <a:ext cx="2779713" cy="77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6559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925000"/>
            <a:ext cx="9144000" cy="6371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latin typeface="Century Gothic"/>
                <a:ea typeface="ＭＳ Ｐゴシック" charset="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ea typeface="ＭＳ Ｐゴシック" charset="0"/>
                <a:cs typeface="ＭＳ Ｐゴシック" charset="0"/>
              </a:rPr>
              <a:t>®</a:t>
            </a:r>
            <a:r>
              <a:rPr lang="es-ES_tradnl" sz="3600" b="1" dirty="0" smtClean="0">
                <a:latin typeface="Century Gothic"/>
                <a:ea typeface="ＭＳ Ｐゴシック" charset="0"/>
                <a:cs typeface="ＭＳ Ｐゴシック" charset="0"/>
              </a:rPr>
              <a:t> </a:t>
            </a:r>
            <a:r>
              <a:rPr lang="es-ES_tradnl" sz="3600" b="1" dirty="0">
                <a:latin typeface="Century Gothic"/>
                <a:ea typeface="ＭＳ Ｐゴシック" charset="0"/>
                <a:cs typeface="ＭＳ Ｐゴシック" charset="0"/>
              </a:rPr>
              <a:t>CRÈME CONCEALER</a:t>
            </a:r>
            <a:endParaRPr lang="en-US" sz="3600" b="1" dirty="0"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6219675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en-US" sz="1900" b="1" i="1" u="sng" dirty="0">
                <a:solidFill>
                  <a:srgbClr val="000000"/>
                </a:solidFill>
              </a:rPr>
              <a:t>What it </a:t>
            </a:r>
            <a:r>
              <a:rPr lang="en-US" sz="1900" b="1" i="1" u="sng" dirty="0" smtClean="0">
                <a:solidFill>
                  <a:srgbClr val="000000"/>
                </a:solidFill>
              </a:rPr>
              <a:t>does:</a:t>
            </a:r>
            <a:endParaRPr lang="en-US" sz="1900" b="1" i="1" dirty="0">
              <a:solidFill>
                <a:srgbClr val="000000"/>
              </a:solidFill>
            </a:endParaRP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000000"/>
                </a:solidFill>
              </a:rPr>
              <a:t> Covers </a:t>
            </a:r>
            <a:r>
              <a:rPr lang="en-US" sz="1900" dirty="0">
                <a:solidFill>
                  <a:srgbClr val="000000"/>
                </a:solidFill>
              </a:rPr>
              <a:t>dark under-eye circles </a:t>
            </a:r>
            <a:endParaRPr lang="en-US" sz="1900" dirty="0" smtClean="0">
              <a:solidFill>
                <a:srgbClr val="000000"/>
              </a:solidFill>
            </a:endParaRP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000000"/>
                </a:solidFill>
              </a:rPr>
              <a:t> Creates smooth</a:t>
            </a:r>
            <a:r>
              <a:rPr lang="en-US" sz="1900" dirty="0">
                <a:solidFill>
                  <a:srgbClr val="000000"/>
                </a:solidFill>
              </a:rPr>
              <a:t>, intense coverage </a:t>
            </a:r>
            <a:endParaRPr lang="en-US" sz="1900" dirty="0" smtClean="0">
              <a:solidFill>
                <a:srgbClr val="000000"/>
              </a:solidFill>
            </a:endParaRP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000000"/>
                </a:solidFill>
              </a:rPr>
              <a:t> Works </a:t>
            </a:r>
            <a:r>
              <a:rPr lang="en-US" sz="1900" dirty="0">
                <a:solidFill>
                  <a:srgbClr val="000000"/>
                </a:solidFill>
              </a:rPr>
              <a:t>well under </a:t>
            </a:r>
            <a:r>
              <a:rPr lang="en-US" sz="1900" dirty="0" smtClean="0">
                <a:solidFill>
                  <a:srgbClr val="000000"/>
                </a:solidFill>
              </a:rPr>
              <a:t>foundation, </a:t>
            </a:r>
            <a:r>
              <a:rPr lang="en-US" sz="1900" dirty="0">
                <a:solidFill>
                  <a:srgbClr val="000000"/>
                </a:solidFill>
              </a:rPr>
              <a:t>or by </a:t>
            </a:r>
            <a:r>
              <a:rPr lang="en-US" sz="1900" dirty="0" smtClean="0">
                <a:solidFill>
                  <a:srgbClr val="000000"/>
                </a:solidFill>
              </a:rPr>
              <a:t>itself</a:t>
            </a: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000000"/>
                </a:solidFill>
              </a:rPr>
              <a:t> Delivers </a:t>
            </a:r>
            <a:r>
              <a:rPr lang="en-US" sz="1900" dirty="0">
                <a:solidFill>
                  <a:srgbClr val="000000"/>
                </a:solidFill>
              </a:rPr>
              <a:t>moisture to dry </a:t>
            </a:r>
            <a:r>
              <a:rPr lang="en-US" sz="1900" dirty="0" smtClean="0">
                <a:solidFill>
                  <a:srgbClr val="000000"/>
                </a:solidFill>
              </a:rPr>
              <a:t>under-eye area</a:t>
            </a:r>
            <a:endParaRPr lang="en-US" sz="1900" dirty="0">
              <a:solidFill>
                <a:srgbClr val="000000"/>
              </a:solidFill>
            </a:endParaRP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000000"/>
                </a:solidFill>
              </a:rPr>
              <a:t> Conditions </a:t>
            </a:r>
            <a:r>
              <a:rPr lang="en-US" sz="1900" dirty="0">
                <a:solidFill>
                  <a:srgbClr val="000000"/>
                </a:solidFill>
              </a:rPr>
              <a:t>skin and provides antioxidant </a:t>
            </a:r>
            <a:r>
              <a:rPr lang="en-US" sz="1900" dirty="0" smtClean="0">
                <a:solidFill>
                  <a:srgbClr val="000000"/>
                </a:solidFill>
              </a:rPr>
              <a:t>  </a:t>
            </a:r>
          </a:p>
          <a:p>
            <a:pPr algn="l">
              <a:lnSpc>
                <a:spcPct val="80000"/>
              </a:lnSpc>
              <a:defRPr/>
            </a:pPr>
            <a:r>
              <a:rPr lang="en-US" sz="1900" dirty="0" smtClean="0">
                <a:solidFill>
                  <a:srgbClr val="000000"/>
                </a:solidFill>
              </a:rPr>
              <a:t>   protection </a:t>
            </a:r>
            <a:r>
              <a:rPr lang="en-US" sz="1900" dirty="0">
                <a:solidFill>
                  <a:srgbClr val="000000"/>
                </a:solidFill>
              </a:rPr>
              <a:t>with vitamin E </a:t>
            </a:r>
            <a:endParaRPr lang="en-US" sz="1900" dirty="0" smtClean="0">
              <a:solidFill>
                <a:srgbClr val="000000"/>
              </a:solidFill>
            </a:endParaRP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000000"/>
                </a:solidFill>
              </a:rPr>
              <a:t> No caking, </a:t>
            </a:r>
            <a:r>
              <a:rPr lang="en-US" sz="1900" dirty="0">
                <a:solidFill>
                  <a:srgbClr val="000000"/>
                </a:solidFill>
              </a:rPr>
              <a:t>c</a:t>
            </a:r>
            <a:r>
              <a:rPr lang="en-US" sz="1900" dirty="0" smtClean="0">
                <a:solidFill>
                  <a:srgbClr val="000000"/>
                </a:solidFill>
              </a:rPr>
              <a:t>rease resistant and non-drying</a:t>
            </a:r>
            <a:endParaRPr lang="en-US" sz="1900" dirty="0">
              <a:solidFill>
                <a:srgbClr val="000000"/>
              </a:solidFill>
            </a:endParaRPr>
          </a:p>
          <a:p>
            <a:pPr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900" dirty="0" smtClean="0">
                <a:solidFill>
                  <a:srgbClr val="000000"/>
                </a:solidFill>
              </a:rPr>
              <a:t> Water-based</a:t>
            </a:r>
            <a:endParaRPr lang="en-US" sz="1900" dirty="0">
              <a:solidFill>
                <a:srgbClr val="000000"/>
              </a:solidFill>
            </a:endParaRPr>
          </a:p>
          <a:p>
            <a:pPr algn="l">
              <a:lnSpc>
                <a:spcPct val="80000"/>
              </a:lnSpc>
              <a:defRPr/>
            </a:pPr>
            <a:endParaRPr lang="en-US" sz="1800" b="1" u="sng" dirty="0" smtClean="0">
              <a:solidFill>
                <a:srgbClr val="000000"/>
              </a:solidFill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1800" b="1" i="1" u="sng" dirty="0" smtClean="0">
                <a:solidFill>
                  <a:srgbClr val="000000"/>
                </a:solidFill>
              </a:rPr>
              <a:t>Why we love it: </a:t>
            </a:r>
            <a:endParaRPr lang="en-US" sz="1800" b="1" i="1" u="sng" dirty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buFont typeface="Arial" charset="0"/>
              <a:buNone/>
            </a:pPr>
            <a:r>
              <a:rPr lang="en-US" sz="19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ＭＳ Ｐゴシック" charset="0"/>
              </a:rPr>
              <a:t>This formula conditions the skin without creasing, to cover problem areas</a:t>
            </a:r>
            <a:endParaRPr lang="en-US" sz="1900" dirty="0">
              <a:solidFill>
                <a:srgbClr val="000000"/>
              </a:solidFill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6408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 smtClean="0">
                <a:latin typeface="Century Gothic"/>
              </a:rPr>
              <a:t>SR: $173.00    4 </a:t>
            </a:r>
            <a:r>
              <a:rPr lang="en-US" sz="2000" dirty="0" smtClean="0">
                <a:latin typeface="Century Gothic"/>
              </a:rPr>
              <a:t>shades available</a:t>
            </a:r>
            <a:endParaRPr lang="en-US" sz="2000" dirty="0">
              <a:latin typeface="Century Gothic"/>
            </a:endParaRPr>
          </a:p>
        </p:txBody>
      </p:sp>
      <p:pic>
        <p:nvPicPr>
          <p:cNvPr id="5" name="Picture 1" descr="CremeConceal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93862" y="3539001"/>
            <a:ext cx="4724400" cy="147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0604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782125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ea typeface="ＭＳ Ｐゴシック" charset="0"/>
                <a:cs typeface="ＭＳ Ｐゴシック" charset="0"/>
              </a:rPr>
              <a:t>®</a:t>
            </a:r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s-ES_tradnl" sz="3600" b="1" dirty="0">
                <a:ea typeface="ＭＳ Ｐゴシック" charset="0"/>
                <a:cs typeface="ＭＳ Ｐゴシック" charset="0"/>
              </a:rPr>
              <a:t>LIQUID POWDER </a:t>
            </a:r>
            <a:br>
              <a:rPr lang="es-ES_tradnl" sz="3600" b="1" dirty="0">
                <a:ea typeface="ＭＳ Ｐゴシック" charset="0"/>
                <a:cs typeface="ＭＳ Ｐゴシック" charset="0"/>
              </a:rPr>
            </a:br>
            <a:r>
              <a:rPr lang="es-ES_tradnl" sz="3600" b="1" dirty="0">
                <a:ea typeface="ＭＳ Ｐゴシック" charset="0"/>
                <a:cs typeface="ＭＳ Ｐゴシック" charset="0"/>
              </a:rPr>
              <a:t>MINERAL FOUNDATION</a:t>
            </a:r>
            <a:endParaRPr lang="en-US" sz="3600" b="1" dirty="0"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688013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900" b="1" i="1" u="sng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What it does:</a:t>
            </a:r>
          </a:p>
          <a:p>
            <a:pPr marL="174625" indent="-174625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Protects skin with exclusive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multi-mineral complex that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complements most skin tones                                              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174625" indent="-174625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Evens out the skin and covers imperfections</a:t>
            </a:r>
          </a:p>
          <a:p>
            <a:pPr marL="174625" indent="-174625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Provides easy, one step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process with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primers, silicone and sunscreen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174625" indent="-174625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Goes on smooth and dries to a satin finish            </a:t>
            </a:r>
          </a:p>
          <a:p>
            <a:pPr marL="174625" indent="-174625" algn="l">
              <a:lnSpc>
                <a:spcPct val="90000"/>
              </a:lnSpc>
            </a:pPr>
            <a:endParaRPr lang="en-US" sz="1900" b="1" u="sng" dirty="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174625" indent="-174625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Why we love it:                </a:t>
            </a:r>
            <a:endParaRPr lang="en-US" sz="1900" b="1" i="1" u="sng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This formula is an all-in-one, self-setting foundation that protects and conditions the skin for a youthful appearance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  <a:buFont typeface="Arial" charset="0"/>
              <a:buNone/>
            </a:pPr>
            <a:endParaRPr lang="en-US" sz="2200" dirty="0">
              <a:solidFill>
                <a:srgbClr val="000000"/>
              </a:solidFill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7" y="6237288"/>
            <a:ext cx="7331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/>
              <a:t>SR</a:t>
            </a:r>
            <a:r>
              <a:rPr lang="fr-FR" sz="2000" dirty="0"/>
              <a:t>: </a:t>
            </a:r>
            <a:r>
              <a:rPr lang="fr-FR" sz="2000" dirty="0" smtClean="0"/>
              <a:t>$248.00   7 shades </a:t>
            </a:r>
            <a:r>
              <a:rPr lang="fr-FR" sz="2000" dirty="0"/>
              <a:t>available</a:t>
            </a:r>
          </a:p>
        </p:txBody>
      </p:sp>
      <p:pic>
        <p:nvPicPr>
          <p:cNvPr id="13" name="Picture 15" descr="US_ENG_13MF_motivesFoundationFawn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730"/>
          <a:stretch>
            <a:fillRect/>
          </a:stretch>
        </p:blipFill>
        <p:spPr bwMode="auto">
          <a:xfrm>
            <a:off x="6593256" y="1800225"/>
            <a:ext cx="19431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188" y="5048250"/>
            <a:ext cx="571500" cy="571500"/>
          </a:xfrm>
          <a:prstGeom prst="rect">
            <a:avLst/>
          </a:prstGeom>
        </p:spPr>
      </p:pic>
      <p:pic>
        <p:nvPicPr>
          <p:cNvPr id="18" name="Picture 17" descr="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263" y="5057102"/>
            <a:ext cx="571500" cy="571500"/>
          </a:xfrm>
          <a:prstGeom prst="rect">
            <a:avLst/>
          </a:prstGeom>
        </p:spPr>
      </p:pic>
      <p:pic>
        <p:nvPicPr>
          <p:cNvPr id="19" name="Picture 18" descr="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506" y="5057775"/>
            <a:ext cx="571500" cy="571500"/>
          </a:xfrm>
          <a:prstGeom prst="rect">
            <a:avLst/>
          </a:prstGeom>
        </p:spPr>
      </p:pic>
      <p:pic>
        <p:nvPicPr>
          <p:cNvPr id="20" name="Picture 19" descr="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488" y="5522913"/>
            <a:ext cx="571500" cy="571500"/>
          </a:xfrm>
          <a:prstGeom prst="rect">
            <a:avLst/>
          </a:prstGeom>
        </p:spPr>
      </p:pic>
      <p:pic>
        <p:nvPicPr>
          <p:cNvPr id="21" name="Picture 20" descr="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4256" y="5551488"/>
            <a:ext cx="571500" cy="571500"/>
          </a:xfrm>
          <a:prstGeom prst="rect">
            <a:avLst/>
          </a:prstGeom>
        </p:spPr>
      </p:pic>
      <p:pic>
        <p:nvPicPr>
          <p:cNvPr id="22" name="Picture 21" descr="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431" y="5562600"/>
            <a:ext cx="571500" cy="571500"/>
          </a:xfrm>
          <a:prstGeom prst="rect">
            <a:avLst/>
          </a:prstGeom>
        </p:spPr>
      </p:pic>
      <p:pic>
        <p:nvPicPr>
          <p:cNvPr id="23" name="Picture 22" descr="1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9656" y="5572125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49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5097933"/>
            <a:ext cx="2507639" cy="1670714"/>
          </a:xfrm>
          <a:prstGeom prst="rect">
            <a:avLst/>
          </a:prstGeom>
        </p:spPr>
      </p:pic>
      <p:sp>
        <p:nvSpPr>
          <p:cNvPr id="14" name="Title 5"/>
          <p:cNvSpPr txBox="1">
            <a:spLocks/>
          </p:cNvSpPr>
          <p:nvPr/>
        </p:nvSpPr>
        <p:spPr>
          <a:xfrm>
            <a:off x="9525" y="643838"/>
            <a:ext cx="9144000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471966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j-ea"/>
                <a:cs typeface="MS PGothic" charset="0"/>
              </a:rPr>
              <a:t>Loren Ridinger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  <a:ea typeface="+mj-ea"/>
              <a:cs typeface="MS PGothic" charset="0"/>
            </a:endParaRPr>
          </a:p>
        </p:txBody>
      </p:sp>
      <p:sp>
        <p:nvSpPr>
          <p:cNvPr id="15" name="Rectangle 3"/>
          <p:cNvSpPr txBox="1">
            <a:spLocks/>
          </p:cNvSpPr>
          <p:nvPr/>
        </p:nvSpPr>
        <p:spPr>
          <a:xfrm>
            <a:off x="193064" y="1692846"/>
            <a:ext cx="8686800" cy="416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Named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as one Vogue’s Top 100 Most Influential Women </a:t>
            </a:r>
          </a:p>
          <a:p>
            <a:pPr lvl="0">
              <a:defRPr/>
            </a:pP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Awarded the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Woman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of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Substance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and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Style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A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ward</a:t>
            </a:r>
            <a:endParaRPr lang="en-US" sz="2200" dirty="0">
              <a:solidFill>
                <a:sysClr val="windowText" lastClr="000000"/>
              </a:solidFill>
              <a:latin typeface="Century Gothic" pitchFamily="34" charset="0"/>
            </a:endParaRPr>
          </a:p>
          <a:p>
            <a:pPr lvl="0">
              <a:defRPr/>
            </a:pP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Recognized by Fashion Group International for her contribution to the fashion and beauty industry</a:t>
            </a:r>
          </a:p>
          <a:p>
            <a:pPr lvl="0">
              <a:defRPr/>
            </a:pP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Named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Entrepreneur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of the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Year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by Business Leader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Magazine three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years in a row</a:t>
            </a:r>
          </a:p>
          <a:p>
            <a:pPr lvl="0">
              <a:defRPr/>
            </a:pP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Her personal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blog, LorensWorld.com,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was named as one of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Forbes’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Top 100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Websites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for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Women</a:t>
            </a:r>
            <a:endParaRPr lang="en-US" sz="2200" dirty="0">
              <a:solidFill>
                <a:sysClr val="windowText" lastClr="000000"/>
              </a:solidFill>
              <a:latin typeface="Century Gothic" pitchFamily="34" charset="0"/>
            </a:endParaRPr>
          </a:p>
          <a:p>
            <a:pPr lvl="0">
              <a:defRPr/>
            </a:pP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Named one of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the Top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50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Most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M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otivational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P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eople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of the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Web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and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Twitter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by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Under30CEO.com</a:t>
            </a:r>
            <a:endParaRPr lang="en-US" sz="2200" dirty="0">
              <a:solidFill>
                <a:sysClr val="windowText" lastClr="000000"/>
              </a:solidFill>
              <a:latin typeface="Century Gothic" pitchFamily="34" charset="0"/>
            </a:endParaRPr>
          </a:p>
          <a:p>
            <a:pPr lvl="0">
              <a:defRPr/>
            </a:pP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Close to 300,000 </a:t>
            </a:r>
            <a:r>
              <a:rPr lang="en-US" sz="2200" dirty="0" smtClean="0">
                <a:solidFill>
                  <a:sysClr val="windowText" lastClr="000000"/>
                </a:solidFill>
                <a:latin typeface="Century Gothic" pitchFamily="34" charset="0"/>
              </a:rPr>
              <a:t>followers </a:t>
            </a:r>
            <a:r>
              <a:rPr lang="en-US" sz="2200" dirty="0">
                <a:solidFill>
                  <a:sysClr val="windowText" lastClr="000000"/>
                </a:solidFill>
                <a:latin typeface="Century Gothic" pitchFamily="34" charset="0"/>
              </a:rPr>
              <a:t>on Twitter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576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10708704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48" y="0"/>
            <a:ext cx="7189430" cy="6933394"/>
          </a:xfrm>
          <a:prstGeom prst="rect">
            <a:avLst/>
          </a:prstGeom>
        </p:spPr>
      </p:pic>
      <p:sp>
        <p:nvSpPr>
          <p:cNvPr id="6" name="Rectangle 4"/>
          <p:cNvSpPr txBox="1">
            <a:spLocks/>
          </p:cNvSpPr>
          <p:nvPr/>
        </p:nvSpPr>
        <p:spPr>
          <a:xfrm>
            <a:off x="173038" y="2724150"/>
            <a:ext cx="27432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en-US" sz="5000" b="1" cap="all" dirty="0" smtClean="0">
                <a:latin typeface="Century Gothic"/>
                <a:ea typeface="ＭＳ Ｐゴシック" charset="0"/>
                <a:cs typeface="Century Gothic"/>
              </a:rPr>
              <a:t>Eyes</a:t>
            </a:r>
            <a:endParaRPr lang="en-US" sz="5400" b="1" cap="all" dirty="0">
              <a:latin typeface="Century Gothic"/>
              <a:ea typeface="ＭＳ Ｐゴシック" charset="0"/>
              <a:cs typeface="Century Gothic"/>
            </a:endParaRPr>
          </a:p>
        </p:txBody>
      </p:sp>
      <p:pic>
        <p:nvPicPr>
          <p:cNvPr id="7" name="Picture 6" descr="MotivesUBP_HeaderGrap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22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634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763075"/>
            <a:ext cx="9144000" cy="6561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ea typeface="ＭＳ Ｐゴシック" charset="0"/>
                <a:cs typeface="ＭＳ Ｐゴシック" charset="0"/>
              </a:rPr>
              <a:t>®</a:t>
            </a:r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s-ES_tradnl" sz="3600" b="1" dirty="0">
                <a:ea typeface="ＭＳ Ｐゴシック" charset="0"/>
                <a:cs typeface="ＭＳ Ｐゴシック" charset="0"/>
              </a:rPr>
              <a:t>EYE BASE</a:t>
            </a:r>
            <a:endParaRPr lang="en-US" sz="3600" b="1" dirty="0"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688013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What </a:t>
            </a:r>
            <a:r>
              <a:rPr lang="en-US" sz="1900" b="1" i="1" u="sng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it does:</a:t>
            </a:r>
          </a:p>
          <a:p>
            <a:pPr marL="225425" indent="-174625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Neutralizes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lid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and covers discolorations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225425" indent="-174625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Keeps shadow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colors true</a:t>
            </a:r>
          </a:p>
          <a:p>
            <a:pPr marL="225425" indent="-174625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Provides a creamy texture  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225425" indent="-174625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Eliminates creasing</a:t>
            </a:r>
          </a:p>
          <a:p>
            <a:pPr marL="225425" indent="-174625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Keeps shadow in place all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day and night</a:t>
            </a:r>
          </a:p>
          <a:p>
            <a:pPr marL="225425" indent="-174625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225425" indent="-174625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Why we love it:</a:t>
            </a:r>
            <a:endParaRPr lang="en-US" sz="1900" b="1" i="1" u="sng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Smoothes and neutralizes the eyelids with a light cream-to-powder finish; keeping eye shadows from creasing, helping color last all day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/>
              <a:t>SR</a:t>
            </a:r>
            <a:r>
              <a:rPr lang="fr-FR" sz="2000" dirty="0"/>
              <a:t>: </a:t>
            </a:r>
            <a:r>
              <a:rPr lang="fr-FR" sz="2000" dirty="0" smtClean="0"/>
              <a:t>$150.00</a:t>
            </a:r>
            <a:endParaRPr lang="fr-FR" sz="2000" dirty="0"/>
          </a:p>
        </p:txBody>
      </p:sp>
      <p:pic>
        <p:nvPicPr>
          <p:cNvPr id="5" name="Picture 6" descr="eye b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2465534"/>
            <a:ext cx="3522662" cy="355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9792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98215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ea typeface="ＭＳ Ｐゴシック" charset="0"/>
                <a:cs typeface="ＭＳ Ｐゴシック" charset="0"/>
              </a:rPr>
              <a:t>®</a:t>
            </a:r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s-ES_tradnl" sz="3600" b="1" dirty="0">
                <a:ea typeface="ＭＳ Ｐゴシック" charset="0"/>
                <a:cs typeface="ＭＳ Ｐゴシック" charset="0"/>
              </a:rPr>
              <a:t>PRESSED EYE SHADOW</a:t>
            </a:r>
            <a:endParaRPr lang="en-US" sz="3600" b="1" dirty="0"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387350" y="2101338"/>
            <a:ext cx="508762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900" b="1" i="1" u="sng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What it does:</a:t>
            </a: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Deflects light away from lines, skin imperfections and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hyper-pigmentation, creating an anti-aging effect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Does not run or crease</a:t>
            </a: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Long wear and impeccable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hold</a:t>
            </a: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endParaRPr lang="en-US" sz="1900" b="1" i="1" u="sng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en-US" sz="1900" b="1" i="1" u="sng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Why We Love it:</a:t>
            </a:r>
          </a:p>
          <a:p>
            <a:pPr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These shadows provide a long-lasting, high-color look with flawless retention that stay put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20688" y="6237288"/>
            <a:ext cx="76980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/>
              <a:t>SR</a:t>
            </a:r>
            <a:r>
              <a:rPr lang="fr-FR" sz="2000" dirty="0"/>
              <a:t>: </a:t>
            </a:r>
            <a:r>
              <a:rPr lang="fr-FR" sz="2000" dirty="0" smtClean="0"/>
              <a:t>$133.00 | </a:t>
            </a:r>
            <a:r>
              <a:rPr lang="en-US" sz="2000" dirty="0" smtClean="0"/>
              <a:t>33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shades available</a:t>
            </a:r>
          </a:p>
          <a:p>
            <a:endParaRPr lang="fr-FR" sz="2000" dirty="0"/>
          </a:p>
        </p:txBody>
      </p:sp>
      <p:pic>
        <p:nvPicPr>
          <p:cNvPr id="5" name="Picture 4" descr="EyeShadowCatfinworkingremdup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370" y="3404235"/>
            <a:ext cx="3291840" cy="3291840"/>
          </a:xfrm>
          <a:prstGeom prst="rect">
            <a:avLst/>
          </a:prstGeom>
        </p:spPr>
      </p:pic>
      <p:pic>
        <p:nvPicPr>
          <p:cNvPr id="6" name="Picture 5" descr="PNGs 0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435" y="1352549"/>
            <a:ext cx="2726697" cy="22058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925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71545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ea typeface="ＭＳ Ｐゴシック" charset="0"/>
                <a:cs typeface="ＭＳ Ｐゴシック" charset="0"/>
              </a:rPr>
              <a:t>®</a:t>
            </a:r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 FOR LA </a:t>
            </a:r>
            <a:r>
              <a:rPr lang="es-ES_tradnl" sz="3600" b="1" dirty="0" err="1" smtClean="0">
                <a:ea typeface="ＭＳ Ｐゴシック" charset="0"/>
                <a:cs typeface="ＭＳ Ｐゴシック" charset="0"/>
              </a:rPr>
              <a:t>LA</a:t>
            </a:r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/>
            </a:r>
            <a:br>
              <a:rPr lang="es-ES_tradnl" sz="3600" b="1" dirty="0" smtClean="0">
                <a:ea typeface="ＭＳ Ｐゴシック" charset="0"/>
                <a:cs typeface="ＭＳ Ｐゴシック" charset="0"/>
              </a:rPr>
            </a:br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s-ES_tradnl" sz="3600" b="1" dirty="0" err="1" smtClean="0">
                <a:ea typeface="ＭＳ Ｐゴシック" charset="0"/>
                <a:cs typeface="ＭＳ Ｐゴシック" charset="0"/>
              </a:rPr>
              <a:t>LA</a:t>
            </a:r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 LA’S COURT MINERAL EYE SHADOW PALETTE</a:t>
            </a:r>
            <a:endParaRPr lang="es-ES_tradnl" sz="3600" b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301625" y="2413000"/>
            <a:ext cx="5886450" cy="3663277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What it does: </a:t>
            </a: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Long-lasting,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intense pigment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colors </a:t>
            </a:r>
          </a:p>
          <a:p>
            <a:pPr marL="228600" indent="-228600"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transition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from day to night</a:t>
            </a: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Features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five complementary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colors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Mineral formula provides even, smooth,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silky application</a:t>
            </a:r>
          </a:p>
          <a:p>
            <a:pPr marL="228600" indent="-2286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228600" indent="-2286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Why we love it: </a:t>
            </a:r>
          </a:p>
          <a:p>
            <a:pPr marL="228600" indent="-228600"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Five mix-and-match silky-smooth </a:t>
            </a:r>
          </a:p>
          <a:p>
            <a:pPr marL="228600" indent="-228600"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mineral pressed eye shadows in </a:t>
            </a:r>
          </a:p>
          <a:p>
            <a:pPr marL="228600" indent="-228600"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one convenient palette 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SR</a:t>
            </a:r>
            <a:r>
              <a:rPr lang="fr-FR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: $360.00</a:t>
            </a:r>
          </a:p>
        </p:txBody>
      </p:sp>
      <p:pic>
        <p:nvPicPr>
          <p:cNvPr id="5" name="Picture 3" descr="DSC_2292-1-1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3776663"/>
            <a:ext cx="49434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4681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48800"/>
            <a:ext cx="9144000" cy="6275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ea typeface="ＭＳ Ｐゴシック" charset="0"/>
                <a:cs typeface="ＭＳ Ｐゴシック" charset="0"/>
              </a:rPr>
              <a:t>®</a:t>
            </a:r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s-ES_tradnl" sz="3600" b="1" dirty="0">
                <a:ea typeface="ＭＳ Ｐゴシック" charset="0"/>
                <a:cs typeface="ＭＳ Ｐゴシック" charset="0"/>
              </a:rPr>
              <a:t>KHOL EYELINER </a:t>
            </a:r>
            <a:endParaRPr lang="en-US" sz="3600" b="1" dirty="0"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31495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900" b="1" i="1" u="sng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What it does: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Defines eyes with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ease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Does not pull on delicate skin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Infused with antioxidants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Amazing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staying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power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Hypoallergenic 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en-US" sz="1900" b="1" i="1" u="sng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Why We Love it:</a:t>
            </a:r>
          </a:p>
          <a:p>
            <a:pPr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Make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your eyes your best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feature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 </a:t>
            </a:r>
            <a:b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These Khol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yeliners are perfect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to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create subtle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daytime or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dramatic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nighttime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looks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5403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/>
              <a:t>5 </a:t>
            </a:r>
            <a:r>
              <a:rPr lang="en-US" sz="2000" dirty="0" smtClean="0"/>
              <a:t>shades available</a:t>
            </a:r>
            <a:endParaRPr lang="fr-FR" sz="2000" dirty="0"/>
          </a:p>
        </p:txBody>
      </p:sp>
      <p:pic>
        <p:nvPicPr>
          <p:cNvPr id="5" name="Picture 3" descr="IMG_78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4058">
            <a:off x="3650805" y="2201172"/>
            <a:ext cx="6896990" cy="459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7208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96425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dirty="0" smtClean="0">
                <a:ea typeface="ＭＳ Ｐゴシック" charset="0"/>
                <a:cs typeface="ＭＳ Ｐゴシック" charset="0"/>
              </a:rPr>
              <a:t>MOTIVES</a:t>
            </a:r>
            <a:r>
              <a:rPr lang="es-ES_tradnl" sz="3200" b="1" baseline="30000" dirty="0" smtClean="0">
                <a:ea typeface="ＭＳ Ｐゴシック" charset="0"/>
                <a:cs typeface="ＭＳ Ｐゴシック" charset="0"/>
              </a:rPr>
              <a:t>®</a:t>
            </a:r>
            <a:r>
              <a:rPr lang="es-ES_tradnl" sz="3200" b="1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s-ES_tradnl" sz="3200" b="1" dirty="0">
                <a:ea typeface="ＭＳ Ｐゴシック" charset="0"/>
                <a:cs typeface="ＭＳ Ｐゴシック" charset="0"/>
              </a:rPr>
              <a:t>LUSTRAFY </a:t>
            </a:r>
            <a:r>
              <a:rPr lang="es-ES_tradnl" sz="3200" b="1" dirty="0" smtClean="0">
                <a:ea typeface="ＭＳ Ｐゴシック" charset="0"/>
                <a:cs typeface="ＭＳ Ｐゴシック" charset="0"/>
              </a:rPr>
              <a:t>MASCARA 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396875" y="2101338"/>
            <a:ext cx="610870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900" b="1" i="1" u="sng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What it does: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Maximizes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the look of the length and volume of your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lashes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Creates a fan of long, separated lashes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Does not clump or glob on your lashes 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Fortified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with P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anthenol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to condition lashes and make them look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longer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Smudge-free formula </a:t>
            </a:r>
          </a:p>
          <a:p>
            <a:pPr marL="177800" indent="-1778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Why we love it: </a:t>
            </a:r>
            <a:endParaRPr lang="en-US" sz="1900" b="1" i="1" u="sng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Creates luxurious, magnified lashes that resist smudging and flaking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30213" y="6347459"/>
            <a:ext cx="76980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/>
              <a:t>SR</a:t>
            </a:r>
            <a:r>
              <a:rPr lang="fr-FR" sz="2000" dirty="0"/>
              <a:t>: </a:t>
            </a:r>
            <a:r>
              <a:rPr lang="fr-FR" sz="2000" dirty="0" smtClean="0"/>
              <a:t>$</a:t>
            </a:r>
            <a:r>
              <a:rPr lang="fr-FR" sz="2000" dirty="0" smtClean="0"/>
              <a:t>177.00</a:t>
            </a:r>
            <a:endParaRPr lang="fr-FR" sz="2000" dirty="0" smtClean="0"/>
          </a:p>
          <a:p>
            <a:endParaRPr lang="fr-FR" sz="2000" dirty="0"/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17" t="3757" r="62925" b="9364"/>
          <a:stretch>
            <a:fillRect/>
          </a:stretch>
        </p:blipFill>
        <p:spPr bwMode="auto">
          <a:xfrm>
            <a:off x="7145104" y="1866900"/>
            <a:ext cx="798928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974" t="3757" r="35641" b="9364"/>
          <a:stretch>
            <a:fillRect/>
          </a:stretch>
        </p:blipFill>
        <p:spPr bwMode="auto">
          <a:xfrm>
            <a:off x="7944032" y="2141220"/>
            <a:ext cx="730424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4951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869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latin typeface="+mn-lt"/>
                <a:ea typeface="華康儷中黑" pitchFamily="49" charset="-120"/>
                <a:cs typeface="ＭＳ Ｐゴシック" charset="0"/>
              </a:rPr>
              <a:t>®</a:t>
            </a:r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 </a:t>
            </a:r>
            <a:r>
              <a:rPr lang="es-ES_tradnl" sz="3600" b="1" dirty="0">
                <a:latin typeface="+mn-lt"/>
                <a:ea typeface="華康儷中黑" pitchFamily="49" charset="-120"/>
                <a:cs typeface="ＭＳ Ｐゴシック" charset="0"/>
              </a:rPr>
              <a:t>ESSENTIAL BROW KIT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31495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900" b="1" i="1" u="sng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What it does: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Contains soft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brow powder for striking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color and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sleek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wax for brow-sculpting control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and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shine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Applies effortlessly</a:t>
            </a:r>
            <a:endParaRPr lang="en-US" sz="1900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Creates glamorous,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shaped and sexy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/>
            </a:r>
            <a:b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</a:b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brows that stay put all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day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long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endParaRPr 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Why we love it: </a:t>
            </a:r>
            <a:endParaRPr lang="en-US" sz="1900" b="1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Our specialty formula contains wax to sculpt the brows and two powder      shades to fill in and define the brows</a:t>
            </a:r>
            <a:endParaRPr lang="en-US" sz="1900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</a:t>
            </a:r>
            <a:r>
              <a:rPr lang="fr-FR" sz="2000" dirty="0" smtClean="0">
                <a:ea typeface="華康儷中黑" pitchFamily="49" charset="-120"/>
              </a:rPr>
              <a:t>: $292.00</a:t>
            </a:r>
            <a:endParaRPr lang="fr-FR" sz="2000" dirty="0">
              <a:ea typeface="華康儷中黑" pitchFamily="49" charset="-120"/>
            </a:endParaRPr>
          </a:p>
        </p:txBody>
      </p:sp>
      <p:pic>
        <p:nvPicPr>
          <p:cNvPr id="5" name="Picture 6" descr="essential br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2870200"/>
            <a:ext cx="3976688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514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6383806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6198" y="0"/>
            <a:ext cx="6531429" cy="6858000"/>
          </a:xfrm>
          <a:prstGeom prst="rect">
            <a:avLst/>
          </a:prstGeom>
        </p:spPr>
      </p:pic>
      <p:sp>
        <p:nvSpPr>
          <p:cNvPr id="6" name="Rectangle 4"/>
          <p:cNvSpPr txBox="1">
            <a:spLocks/>
          </p:cNvSpPr>
          <p:nvPr/>
        </p:nvSpPr>
        <p:spPr>
          <a:xfrm>
            <a:off x="173038" y="2609850"/>
            <a:ext cx="27432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en-US" sz="5000" b="1" cap="all" dirty="0" smtClean="0">
                <a:latin typeface="Century Gothic"/>
                <a:ea typeface="ＭＳ Ｐゴシック" charset="0"/>
                <a:cs typeface="Century Gothic"/>
              </a:rPr>
              <a:t>Cheeks</a:t>
            </a:r>
            <a:endParaRPr lang="en-US" sz="5400" b="1" cap="all" dirty="0">
              <a:latin typeface="Century Gothic"/>
              <a:ea typeface="ＭＳ Ｐゴシック" charset="0"/>
              <a:cs typeface="Century Gothic"/>
            </a:endParaRPr>
          </a:p>
        </p:txBody>
      </p:sp>
      <p:pic>
        <p:nvPicPr>
          <p:cNvPr id="7" name="Picture 6" descr="MotivesUBP_HeaderGrap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22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812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782125"/>
            <a:ext cx="9144000" cy="6561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latin typeface="+mn-lt"/>
                <a:ea typeface="華康儷中黑" pitchFamily="49" charset="-120"/>
                <a:cs typeface="ＭＳ Ｐゴシック" charset="0"/>
              </a:rPr>
              <a:t>®</a:t>
            </a:r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 PRESSED BLUSH</a:t>
            </a:r>
            <a:endParaRPr lang="es-ES_tradnl" sz="3600" b="1" dirty="0">
              <a:latin typeface="+mn-lt"/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860425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What it does: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Blends well and layers exquisitely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Nourishes and conditions the skin without clogging pores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Creates a natural, healthy glow so skin looks renewed and flawless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Minimizes the look of imperfections and visible pores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err="1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Paraben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, fragrance and oil free </a:t>
            </a:r>
          </a:p>
          <a:p>
            <a:pPr algn="l">
              <a:lnSpc>
                <a:spcPct val="90000"/>
              </a:lnSpc>
            </a:pPr>
            <a:endParaRPr lang="en-US" sz="1900" i="1" u="sng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Why we love it</a:t>
            </a:r>
            <a:r>
              <a:rPr lang="en-US" sz="1900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:</a:t>
            </a:r>
          </a:p>
          <a:p>
            <a:pPr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You have so many options to achieve a perfect, healthy, </a:t>
            </a:r>
            <a:b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</a:b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natural-looking glow</a:t>
            </a: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5403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SR: $145.00 | 8 </a:t>
            </a:r>
            <a:r>
              <a:rPr lang="en-US" sz="2000" dirty="0" smtClean="0">
                <a:ea typeface="華康儷中黑" pitchFamily="49" charset="-120"/>
              </a:rPr>
              <a:t>shades available</a:t>
            </a:r>
            <a:endParaRPr lang="fr-FR" sz="2000" dirty="0">
              <a:ea typeface="華康儷中黑" pitchFamily="49" charset="-12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582" y="4864101"/>
            <a:ext cx="4784512" cy="222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0258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75355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latin typeface="+mn-lt"/>
                <a:ea typeface="華康儷中黑" pitchFamily="49" charset="-120"/>
                <a:cs typeface="ＭＳ Ｐゴシック" charset="0"/>
              </a:rPr>
              <a:t>®</a:t>
            </a:r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 </a:t>
            </a:r>
            <a:r>
              <a:rPr lang="es-ES_tradnl" sz="3600" b="1" dirty="0">
                <a:latin typeface="+mn-lt"/>
                <a:ea typeface="華康儷中黑" pitchFamily="49" charset="-120"/>
                <a:cs typeface="ＭＳ Ｐゴシック" charset="0"/>
              </a:rPr>
              <a:t>FOR LA LA</a:t>
            </a:r>
            <a:br>
              <a:rPr lang="es-ES_tradnl" sz="3600" b="1" dirty="0">
                <a:latin typeface="+mn-lt"/>
                <a:ea typeface="華康儷中黑" pitchFamily="49" charset="-120"/>
                <a:cs typeface="ＭＳ Ｐゴシック" charset="0"/>
              </a:rPr>
            </a:br>
            <a:r>
              <a:rPr lang="es-ES_tradnl" sz="3600" b="1" dirty="0">
                <a:latin typeface="+mn-lt"/>
                <a:ea typeface="華康儷中黑" pitchFamily="49" charset="-120"/>
                <a:cs typeface="ＭＳ Ｐゴシック" charset="0"/>
              </a:rPr>
              <a:t>MINERAL PRESSED BLUSH 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9"/>
            <a:ext cx="5314950" cy="388988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What it does: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Reflects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light away from imperfections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with shimmer to matte pigments</a:t>
            </a:r>
            <a:endParaRPr lang="en-US" sz="1900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Applies sheer so you can layer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and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blend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to create the ideal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look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endParaRPr lang="en-US" sz="1900" i="1" u="sng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Why we love it:</a:t>
            </a:r>
            <a:endParaRPr lang="en-US" sz="1900" b="1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This mineral-based formula nourishes and conditions the skin without clogging pores creating a natural, healthy glow</a:t>
            </a:r>
            <a:endParaRPr lang="en-US" sz="1900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SR: $170.00 | 2 </a:t>
            </a:r>
            <a:r>
              <a:rPr lang="fr-FR" sz="2000" dirty="0" err="1" smtClean="0">
                <a:ea typeface="華康儷中黑" pitchFamily="49" charset="-120"/>
              </a:rPr>
              <a:t>shades</a:t>
            </a:r>
            <a:r>
              <a:rPr lang="fr-FR" sz="2000" dirty="0" smtClean="0">
                <a:ea typeface="華康儷中黑" pitchFamily="49" charset="-120"/>
              </a:rPr>
              <a:t> </a:t>
            </a:r>
            <a:r>
              <a:rPr lang="fr-FR" sz="2000" dirty="0" err="1" smtClean="0">
                <a:ea typeface="華康儷中黑" pitchFamily="49" charset="-120"/>
              </a:rPr>
              <a:t>available</a:t>
            </a:r>
            <a:endParaRPr lang="fr-FR" sz="2000" dirty="0">
              <a:ea typeface="華康儷中黑" pitchFamily="49" charset="-120"/>
            </a:endParaRPr>
          </a:p>
        </p:txBody>
      </p:sp>
      <p:pic>
        <p:nvPicPr>
          <p:cNvPr id="7" name="Picture 8" descr="DSC_2274-1-1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079">
            <a:off x="6071202" y="2378531"/>
            <a:ext cx="2904287" cy="403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822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>
          <a:xfrm>
            <a:off x="10400" y="973749"/>
            <a:ext cx="9144000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471966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lvl="0" algn="ctr"/>
            <a:r>
              <a:rPr lang="en-US" sz="3600" cap="all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</a:rPr>
              <a:t>MOTIVES</a:t>
            </a:r>
            <a:r>
              <a:rPr lang="en-US" sz="3600" cap="all" baseline="30000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</a:rPr>
              <a:t>®</a:t>
            </a:r>
            <a:r>
              <a:rPr lang="en-US" sz="3600" cap="all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</a:rPr>
              <a:t> </a:t>
            </a:r>
            <a:r>
              <a:rPr lang="en-US" sz="3600" cap="all" dirty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</a:rPr>
              <a:t>BY LOREN RIDINGER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Century Gothic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244247" y="2112516"/>
            <a:ext cx="5071613" cy="43311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We bring the cosmetic counter to your home</a:t>
            </a:r>
            <a:r>
              <a:rPr lang="en-US" sz="2400" b="1" dirty="0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!</a:t>
            </a:r>
            <a:endParaRPr lang="en-US" sz="2400" dirty="0">
              <a:solidFill>
                <a:sysClr val="windowText" lastClr="000000"/>
              </a:solidFill>
              <a:latin typeface="Century Gothic" pitchFamily="34" charset="0"/>
              <a:cs typeface="MS PGothic" charset="0"/>
            </a:endParaRPr>
          </a:p>
          <a:p>
            <a:pPr lvl="0"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Customizable </a:t>
            </a: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cosmetics line</a:t>
            </a:r>
          </a:p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Complements every age, skin </a:t>
            </a:r>
            <a:r>
              <a:rPr lang="en-US" sz="2400" dirty="0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tone </a:t>
            </a: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and skin type </a:t>
            </a:r>
          </a:p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Perfect formulas for easy and foolproof application </a:t>
            </a:r>
          </a:p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Powders are </a:t>
            </a:r>
            <a:r>
              <a:rPr lang="en-US" sz="2400" dirty="0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micro-pulverized </a:t>
            </a: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for a </a:t>
            </a:r>
            <a:r>
              <a:rPr lang="en-US" sz="2400" dirty="0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smooth, </a:t>
            </a: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flawless finish</a:t>
            </a:r>
          </a:p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Fully pigmented cosmetics for photo shoots and fashion shows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492375"/>
            <a:ext cx="4456112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788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utterstock_7726153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32" t="25317" r="10034" b="-2640"/>
          <a:stretch>
            <a:fillRect/>
          </a:stretch>
        </p:blipFill>
        <p:spPr>
          <a:xfrm>
            <a:off x="2238375" y="247650"/>
            <a:ext cx="7620000" cy="6848475"/>
          </a:xfrm>
          <a:prstGeom prst="rect">
            <a:avLst/>
          </a:prstGeom>
        </p:spPr>
      </p:pic>
      <p:sp>
        <p:nvSpPr>
          <p:cNvPr id="6" name="Rectangle 4"/>
          <p:cNvSpPr txBox="1">
            <a:spLocks/>
          </p:cNvSpPr>
          <p:nvPr/>
        </p:nvSpPr>
        <p:spPr>
          <a:xfrm>
            <a:off x="125413" y="2857500"/>
            <a:ext cx="27432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en-US" sz="5000" b="1" cap="all" dirty="0" smtClean="0">
                <a:latin typeface="Century Gothic"/>
                <a:ea typeface="ＭＳ Ｐゴシック" charset="0"/>
                <a:cs typeface="Century Gothic"/>
              </a:rPr>
              <a:t>Lips</a:t>
            </a:r>
            <a:endParaRPr lang="en-US" sz="5400" b="1" cap="all" dirty="0">
              <a:latin typeface="Century Gothic"/>
              <a:ea typeface="ＭＳ Ｐゴシック" charset="0"/>
              <a:cs typeface="Century Gothic"/>
            </a:endParaRPr>
          </a:p>
        </p:txBody>
      </p:sp>
      <p:pic>
        <p:nvPicPr>
          <p:cNvPr id="7" name="Picture 6" descr="MotivesUBP_HeaderGrap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22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84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7726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latin typeface="+mn-lt"/>
                <a:ea typeface="華康儷中黑" pitchFamily="49" charset="-120"/>
                <a:cs typeface="ＭＳ Ｐゴシック" charset="0"/>
              </a:rPr>
              <a:t>®</a:t>
            </a:r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 </a:t>
            </a:r>
            <a:r>
              <a:rPr lang="es-ES_tradnl" sz="3600" b="1" dirty="0">
                <a:latin typeface="+mn-lt"/>
                <a:ea typeface="華康儷中黑" pitchFamily="49" charset="-120"/>
                <a:cs typeface="ＭＳ Ｐゴシック" charset="0"/>
              </a:rPr>
              <a:t>LIP CRAYON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31495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900" b="1" i="1" u="sng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What it does: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Defines your lips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Creamy, smooth formula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Amazing staying power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Infused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with antioxidants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Amazing staying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power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Non-</a:t>
            </a:r>
            <a:r>
              <a:rPr lang="en-US" sz="1900" dirty="0" err="1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comedogenic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 and hypoallergenic</a:t>
            </a:r>
          </a:p>
          <a:p>
            <a:pPr marL="177800" indent="-1778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Why we love it:</a:t>
            </a:r>
            <a:endParaRPr lang="en-US" sz="1900" b="1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Line and define your lips with this creamy, smooth, long-lasting formula</a:t>
            </a:r>
            <a:endParaRPr lang="en-US" sz="1900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</a:t>
            </a:r>
            <a:r>
              <a:rPr lang="fr-FR" sz="2000" dirty="0">
                <a:ea typeface="華康儷中黑" pitchFamily="49" charset="-120"/>
              </a:rPr>
              <a:t>: </a:t>
            </a:r>
            <a:r>
              <a:rPr lang="fr-FR" sz="2000" dirty="0" smtClean="0">
                <a:ea typeface="華康儷中黑" pitchFamily="49" charset="-120"/>
              </a:rPr>
              <a:t>$153.00 | 6 </a:t>
            </a:r>
            <a:r>
              <a:rPr lang="fr-FR" sz="2000" dirty="0" err="1" smtClean="0">
                <a:ea typeface="華康儷中黑" pitchFamily="49" charset="-120"/>
              </a:rPr>
              <a:t>shades</a:t>
            </a:r>
            <a:r>
              <a:rPr lang="fr-FR" sz="2000" dirty="0" smtClean="0">
                <a:ea typeface="華康儷中黑" pitchFamily="49" charset="-120"/>
              </a:rPr>
              <a:t> </a:t>
            </a:r>
            <a:r>
              <a:rPr lang="fr-FR" sz="2000" dirty="0" err="1" smtClean="0">
                <a:ea typeface="華康儷中黑" pitchFamily="49" charset="-120"/>
              </a:rPr>
              <a:t>available</a:t>
            </a:r>
            <a:endParaRPr lang="fr-FR" sz="2000" dirty="0">
              <a:ea typeface="華康儷中黑" pitchFamily="49" charset="-12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7106">
            <a:off x="4370389" y="1760539"/>
            <a:ext cx="5703887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6917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1086925"/>
            <a:ext cx="9144000" cy="6085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latin typeface="+mn-lt"/>
                <a:ea typeface="華康儷中黑" pitchFamily="49" charset="-120"/>
                <a:cs typeface="ＭＳ Ｐゴシック" charset="0"/>
              </a:rPr>
              <a:t>®</a:t>
            </a:r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 </a:t>
            </a:r>
            <a:r>
              <a:rPr lang="es-ES_tradnl" sz="3600" b="1" dirty="0">
                <a:latin typeface="+mn-lt"/>
                <a:ea typeface="華康儷中黑" pitchFamily="49" charset="-120"/>
                <a:cs typeface="ＭＳ Ｐゴシック" charset="0"/>
              </a:rPr>
              <a:t>RICH FORMULA LIPSTICK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165725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900" b="1" i="1" u="sng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What it does: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Provides luxurious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and even coverage for luscious lips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Enriched with minerals and vitamins to increase true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color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for better wear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Transforms into a fluid veil of radiant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color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when it touches your lips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Paraben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free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endParaRPr 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Why we love it:</a:t>
            </a:r>
            <a:endParaRPr lang="en-US" sz="1900" b="1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Pampers your lips with moisture-rich</a:t>
            </a:r>
          </a:p>
          <a:p>
            <a:pPr marL="177800" indent="-177800"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formula for a glamorous, full-color finish</a:t>
            </a:r>
            <a:endParaRPr lang="en-US" sz="1900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</a:t>
            </a:r>
            <a:r>
              <a:rPr lang="fr-FR" sz="2000" dirty="0">
                <a:ea typeface="華康儷中黑" pitchFamily="49" charset="-120"/>
              </a:rPr>
              <a:t>: </a:t>
            </a:r>
            <a:r>
              <a:rPr lang="fr-FR" sz="2000" dirty="0" smtClean="0">
                <a:ea typeface="華康儷中黑" pitchFamily="49" charset="-120"/>
              </a:rPr>
              <a:t>$153.00 | 24 </a:t>
            </a:r>
            <a:r>
              <a:rPr lang="fr-FR" sz="2000" dirty="0" err="1" smtClean="0">
                <a:ea typeface="華康儷中黑" pitchFamily="49" charset="-120"/>
              </a:rPr>
              <a:t>shades</a:t>
            </a:r>
            <a:endParaRPr lang="fr-FR" sz="2000" dirty="0">
              <a:ea typeface="華康儷中黑" pitchFamily="49" charset="-120"/>
            </a:endParaRPr>
          </a:p>
        </p:txBody>
      </p:sp>
      <p:pic>
        <p:nvPicPr>
          <p:cNvPr id="7" name="Picture 6" descr="DSC_2922-1-8work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45" y="2181220"/>
            <a:ext cx="3566160" cy="35661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63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488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latin typeface="+mn-lt"/>
                <a:ea typeface="華康儷中黑" pitchFamily="49" charset="-120"/>
                <a:cs typeface="ＭＳ Ｐゴシック" charset="0"/>
              </a:rPr>
              <a:t>®</a:t>
            </a:r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 </a:t>
            </a:r>
            <a:r>
              <a:rPr lang="es-ES_tradnl" sz="3600" b="1" dirty="0">
                <a:latin typeface="+mn-lt"/>
                <a:ea typeface="華康儷中黑" pitchFamily="49" charset="-120"/>
                <a:cs typeface="ＭＳ Ｐゴシック" charset="0"/>
              </a:rPr>
              <a:t>FOR LA LA</a:t>
            </a:r>
            <a:br>
              <a:rPr lang="es-ES_tradnl" sz="3600" b="1" dirty="0">
                <a:latin typeface="+mn-lt"/>
                <a:ea typeface="華康儷中黑" pitchFamily="49" charset="-120"/>
                <a:cs typeface="ＭＳ Ｐゴシック" charset="0"/>
              </a:rPr>
            </a:br>
            <a:r>
              <a:rPr lang="es-ES_tradnl" sz="3600" b="1" dirty="0">
                <a:latin typeface="+mn-lt"/>
                <a:ea typeface="華康儷中黑" pitchFamily="49" charset="-120"/>
                <a:cs typeface="ＭＳ Ｐゴシック" charset="0"/>
              </a:rPr>
              <a:t>MINERAL LIPSTICK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49" y="2101339"/>
            <a:ext cx="4767719" cy="399177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What it does: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Protect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and nourish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lips with seven antioxidant-infused lipsticks</a:t>
            </a:r>
            <a:endParaRPr lang="en-US" sz="1900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La La’s favorite red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carpet colors</a:t>
            </a:r>
          </a:p>
          <a:p>
            <a:pPr marL="177800" indent="-1778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Why we love it:</a:t>
            </a:r>
            <a:endParaRPr lang="en-US" sz="1900" b="1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Pamper your lips with rich, eye-catching shades that contain vitamin E to protect and condition</a:t>
            </a:r>
            <a:endParaRPr lang="en-US" sz="1900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111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</a:t>
            </a:r>
            <a:r>
              <a:rPr lang="fr-FR" sz="2000" dirty="0">
                <a:ea typeface="華康儷中黑" pitchFamily="49" charset="-120"/>
              </a:rPr>
              <a:t>: </a:t>
            </a:r>
            <a:r>
              <a:rPr lang="fr-FR" sz="2000" dirty="0" smtClean="0">
                <a:ea typeface="華康儷中黑" pitchFamily="49" charset="-120"/>
              </a:rPr>
              <a:t>$160.00 | 5 </a:t>
            </a:r>
            <a:r>
              <a:rPr lang="fr-FR" sz="2000" dirty="0" err="1" smtClean="0">
                <a:ea typeface="華康儷中黑" pitchFamily="49" charset="-120"/>
              </a:rPr>
              <a:t>shades</a:t>
            </a:r>
            <a:r>
              <a:rPr lang="fr-FR" sz="2000" dirty="0" smtClean="0">
                <a:ea typeface="華康儷中黑" pitchFamily="49" charset="-120"/>
              </a:rPr>
              <a:t> </a:t>
            </a:r>
            <a:r>
              <a:rPr lang="fr-FR" sz="2000" dirty="0" err="1" smtClean="0">
                <a:ea typeface="華康儷中黑" pitchFamily="49" charset="-120"/>
              </a:rPr>
              <a:t>available</a:t>
            </a:r>
            <a:endParaRPr lang="fr-FR" sz="2000" dirty="0">
              <a:ea typeface="華康儷中黑" pitchFamily="49" charset="-12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307469" y="2059391"/>
            <a:ext cx="3642666" cy="4179864"/>
            <a:chOff x="3563938" y="1844675"/>
            <a:chExt cx="4273550" cy="4903788"/>
          </a:xfrm>
        </p:grpSpPr>
        <p:pic>
          <p:nvPicPr>
            <p:cNvPr id="12" name="Picture 4" descr="DSC_2248-1-9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4450" y="2014538"/>
              <a:ext cx="1443038" cy="473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 descr="DSC_2251-1-9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938" y="2382838"/>
              <a:ext cx="1109662" cy="414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DSC_2252-1-9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288" y="2482850"/>
              <a:ext cx="1052512" cy="404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DSC_2247-1-9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288" y="2074863"/>
              <a:ext cx="1144587" cy="467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 descr="DSC_2250-1-9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7388" y="1844675"/>
              <a:ext cx="1187450" cy="485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83583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63925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latin typeface="+mn-lt"/>
                <a:ea typeface="華康儷中黑" pitchFamily="49" charset="-120"/>
                <a:cs typeface="ＭＳ Ｐゴシック" charset="0"/>
              </a:rPr>
              <a:t>®</a:t>
            </a:r>
            <a:r>
              <a:rPr lang="es-ES_tradnl" sz="3600" b="1" dirty="0" smtClean="0">
                <a:latin typeface="+mn-lt"/>
                <a:ea typeface="華康儷中黑" pitchFamily="49" charset="-120"/>
                <a:cs typeface="ＭＳ Ｐゴシック" charset="0"/>
              </a:rPr>
              <a:t> </a:t>
            </a:r>
            <a:r>
              <a:rPr lang="es-ES_tradnl" sz="3600" b="1" dirty="0">
                <a:latin typeface="+mn-lt"/>
                <a:ea typeface="華康儷中黑" pitchFamily="49" charset="-120"/>
                <a:cs typeface="ＭＳ Ｐゴシック" charset="0"/>
              </a:rPr>
              <a:t>FOR LA LA</a:t>
            </a:r>
            <a:br>
              <a:rPr lang="es-ES_tradnl" sz="3600" b="1" dirty="0">
                <a:latin typeface="+mn-lt"/>
                <a:ea typeface="華康儷中黑" pitchFamily="49" charset="-120"/>
                <a:cs typeface="ＭＳ Ｐゴシック" charset="0"/>
              </a:rPr>
            </a:br>
            <a:r>
              <a:rPr lang="es-ES_tradnl" sz="3600" b="1" dirty="0">
                <a:latin typeface="+mn-lt"/>
                <a:ea typeface="華康儷中黑" pitchFamily="49" charset="-120"/>
                <a:cs typeface="ＭＳ Ｐゴシック" charset="0"/>
              </a:rPr>
              <a:t>MINERAL LIP SHINE 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9"/>
            <a:ext cx="4679950" cy="373748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What it does: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Delivers buildable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sheer to medium coverage with ultra-shine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Hydrates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and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conditions lips with mineral formula</a:t>
            </a:r>
            <a:endParaRPr lang="en-US" sz="1900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Provides </a:t>
            </a:r>
            <a:r>
              <a:rPr lang="en-US" sz="1900" dirty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accuracy and even </a:t>
            </a: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coverage with brush applicator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endParaRPr lang="en-US" sz="1900" dirty="0" smtClean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Why we love it: </a:t>
            </a:r>
          </a:p>
          <a:p>
            <a:pPr marL="177800" indent="-177800"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In nine fabulous shades, this mineral</a:t>
            </a:r>
          </a:p>
          <a:p>
            <a:pPr marL="177800" indent="-177800"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based lip shine protects your lips with</a:t>
            </a:r>
          </a:p>
          <a:p>
            <a:pPr marL="177800" indent="-177800"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華康儷中黑" pitchFamily="49" charset="-120"/>
                <a:cs typeface="ＭＳ Ｐゴシック" charset="0"/>
              </a:rPr>
              <a:t>ultra shine for full-color lips</a:t>
            </a:r>
            <a:endParaRPr lang="en-US" sz="1900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華康儷中黑" pitchFamily="49" charset="-12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730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ea typeface="華康儷中黑" pitchFamily="49" charset="-120"/>
              </a:rPr>
              <a:t>SR</a:t>
            </a:r>
            <a:r>
              <a:rPr lang="fr-FR" sz="2000" dirty="0">
                <a:ea typeface="華康儷中黑" pitchFamily="49" charset="-120"/>
              </a:rPr>
              <a:t>: </a:t>
            </a:r>
            <a:r>
              <a:rPr lang="fr-FR" sz="2000" dirty="0" smtClean="0">
                <a:ea typeface="華康儷中黑" pitchFamily="49" charset="-120"/>
              </a:rPr>
              <a:t>$175.00 | 10 </a:t>
            </a:r>
            <a:r>
              <a:rPr lang="fr-FR" sz="2000" dirty="0" err="1" smtClean="0">
                <a:ea typeface="華康儷中黑" pitchFamily="49" charset="-120"/>
              </a:rPr>
              <a:t>shades</a:t>
            </a:r>
            <a:r>
              <a:rPr lang="fr-FR" sz="2000" dirty="0" smtClean="0">
                <a:ea typeface="華康儷中黑" pitchFamily="49" charset="-120"/>
              </a:rPr>
              <a:t> </a:t>
            </a:r>
            <a:r>
              <a:rPr lang="fr-FR" sz="2000" dirty="0" err="1" smtClean="0">
                <a:ea typeface="華康儷中黑" pitchFamily="49" charset="-120"/>
              </a:rPr>
              <a:t>available</a:t>
            </a:r>
            <a:endParaRPr lang="fr-FR" sz="2000" dirty="0">
              <a:ea typeface="華康儷中黑" pitchFamily="49" charset="-120"/>
            </a:endParaRPr>
          </a:p>
        </p:txBody>
      </p:sp>
      <p:pic>
        <p:nvPicPr>
          <p:cNvPr id="11" name="Picture 12" descr="DSC_2243-1-9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619" y="1771649"/>
            <a:ext cx="692105" cy="266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SC_2235-1-8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903" y="1693094"/>
            <a:ext cx="60871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DSC_2237-1-8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60" y="1721669"/>
            <a:ext cx="69770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DSC_2238-1-8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115" y="3446463"/>
            <a:ext cx="54878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DSC_2239-1-8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521" y="1700501"/>
            <a:ext cx="63573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DSC_2242-1-9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10" y="3433378"/>
            <a:ext cx="571617" cy="266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DSC_2245-1-9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24" y="3412836"/>
            <a:ext cx="63247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SC_2244-1-9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91225" y="3422361"/>
            <a:ext cx="65063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DSC_2240-1-8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71105" y="4503684"/>
            <a:ext cx="2743200" cy="60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0187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1125025"/>
            <a:ext cx="9144000" cy="6180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>
                <a:ea typeface="ＭＳ Ｐゴシック" charset="0"/>
                <a:cs typeface="ＭＳ Ｐゴシック" charset="0"/>
              </a:rPr>
              <a:t>TOUCH </a:t>
            </a:r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UPS, </a:t>
            </a:r>
            <a:r>
              <a:rPr lang="es-ES_tradnl" sz="3600" b="1" dirty="0">
                <a:ea typeface="ＭＳ Ｐゴシック" charset="0"/>
                <a:cs typeface="ＭＳ Ｐゴシック" charset="0"/>
              </a:rPr>
              <a:t>ADD-ONS AND TOOLS</a:t>
            </a:r>
          </a:p>
        </p:txBody>
      </p:sp>
      <p:pic>
        <p:nvPicPr>
          <p:cNvPr id="5" name="Picture 6" descr="essent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882" t="5515" b="13833"/>
          <a:stretch>
            <a:fillRect/>
          </a:stretch>
        </p:blipFill>
        <p:spPr bwMode="auto">
          <a:xfrm>
            <a:off x="1724025" y="1598613"/>
            <a:ext cx="4846638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US_ENG_SKUmotivesMakeUpSettingSpray_07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" y="1389063"/>
            <a:ext cx="229552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ren6naillacquersgroupsh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1" t="3412" r="1823"/>
          <a:stretch>
            <a:fillRect/>
          </a:stretch>
        </p:blipFill>
        <p:spPr>
          <a:xfrm>
            <a:off x="4334193" y="4152900"/>
            <a:ext cx="4663440" cy="28509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196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3738"/>
            <a:ext cx="8229600" cy="744537"/>
          </a:xfrm>
        </p:spPr>
        <p:txBody>
          <a:bodyPr/>
          <a:lstStyle/>
          <a:p>
            <a:r>
              <a:rPr lang="en-US" sz="3600" b="1" cap="all" dirty="0" smtClean="0"/>
              <a:t>Motives</a:t>
            </a:r>
            <a:r>
              <a:rPr lang="en-US" sz="3600" b="1" cap="all" baseline="30000" dirty="0" smtClean="0"/>
              <a:t>® </a:t>
            </a:r>
            <a:r>
              <a:rPr lang="en-US" sz="3600" b="1" cap="all" dirty="0" smtClean="0"/>
              <a:t> Nail Lacquer</a:t>
            </a:r>
            <a:endParaRPr lang="en-US" sz="3600" b="1" cap="all" baseline="30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57401"/>
            <a:ext cx="4705350" cy="2495549"/>
          </a:xfrm>
        </p:spPr>
        <p:txBody>
          <a:bodyPr/>
          <a:lstStyle/>
          <a:p>
            <a:pPr>
              <a:buNone/>
            </a:pPr>
            <a:r>
              <a:rPr lang="en-US" sz="1900" b="1" i="1" u="sng" dirty="0" smtClean="0"/>
              <a:t>What it does: </a:t>
            </a:r>
          </a:p>
          <a:p>
            <a:r>
              <a:rPr lang="en-US" sz="1900" dirty="0" smtClean="0"/>
              <a:t>Provides brilliant, chip-resistant finish</a:t>
            </a:r>
          </a:p>
          <a:p>
            <a:r>
              <a:rPr lang="en-US" sz="1900" dirty="0" smtClean="0"/>
              <a:t>Offers long-lasting color</a:t>
            </a:r>
          </a:p>
          <a:p>
            <a:r>
              <a:rPr lang="en-US" sz="1900" dirty="0" smtClean="0"/>
              <a:t>Applies smoothly and easily</a:t>
            </a:r>
          </a:p>
          <a:p>
            <a:pPr lvl="0">
              <a:buNone/>
            </a:pPr>
            <a:endParaRPr lang="en-US" sz="800" dirty="0" smtClean="0"/>
          </a:p>
          <a:p>
            <a:pPr>
              <a:buNone/>
            </a:pPr>
            <a:r>
              <a:rPr lang="en-US" sz="1900" b="1" i="1" u="sng" dirty="0" smtClean="0"/>
              <a:t>Why we love it: </a:t>
            </a:r>
          </a:p>
          <a:p>
            <a:pPr>
              <a:buNone/>
            </a:pPr>
            <a:r>
              <a:rPr lang="en-US" sz="1900" dirty="0" smtClean="0"/>
              <a:t>With 27 sexy, trend-setting </a:t>
            </a:r>
          </a:p>
          <a:p>
            <a:pPr>
              <a:buNone/>
            </a:pPr>
            <a:r>
              <a:rPr lang="en-US" sz="1900" dirty="0" smtClean="0"/>
              <a:t>colors for every look, </a:t>
            </a:r>
          </a:p>
          <a:p>
            <a:pPr>
              <a:buNone/>
            </a:pPr>
            <a:r>
              <a:rPr lang="en-US" sz="1900" dirty="0" smtClean="0"/>
              <a:t>Motives Nail Lacquers</a:t>
            </a:r>
          </a:p>
          <a:p>
            <a:pPr>
              <a:buNone/>
            </a:pPr>
            <a:r>
              <a:rPr lang="en-US" sz="1900" dirty="0" smtClean="0"/>
              <a:t>let your nails have some </a:t>
            </a:r>
          </a:p>
          <a:p>
            <a:pPr>
              <a:buNone/>
            </a:pPr>
            <a:r>
              <a:rPr lang="en-US" sz="1900" dirty="0" smtClean="0"/>
              <a:t>fun!</a:t>
            </a:r>
            <a:endParaRPr lang="en-US" sz="19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Free of toluene, formaldehyde and dibutyl phthalate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Free of toluene, formaldehyde and dibutyl phthalate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Picture 9" descr="Nail Lacquer Collection Kit image.png"/>
          <p:cNvPicPr>
            <a:picLocks noChangeAspect="1"/>
          </p:cNvPicPr>
          <p:nvPr/>
        </p:nvPicPr>
        <p:blipFill>
          <a:blip r:embed="rId2"/>
          <a:srcRect b="44864"/>
          <a:stretch>
            <a:fillRect/>
          </a:stretch>
        </p:blipFill>
        <p:spPr>
          <a:xfrm>
            <a:off x="3200400" y="3486150"/>
            <a:ext cx="5943600" cy="2386304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87363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/>
              <a:t>SR</a:t>
            </a:r>
            <a:r>
              <a:rPr lang="fr-FR" sz="2000" dirty="0"/>
              <a:t>: </a:t>
            </a:r>
            <a:r>
              <a:rPr lang="fr-FR" sz="2000" dirty="0" smtClean="0"/>
              <a:t>$</a:t>
            </a:r>
            <a:r>
              <a:rPr lang="fr-FR" sz="2000" dirty="0" smtClean="0"/>
              <a:t>70.00</a:t>
            </a:r>
            <a:endParaRPr lang="fr-FR" sz="2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869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ea typeface="ＭＳ Ｐゴシック" charset="0"/>
                <a:cs typeface="ＭＳ Ｐゴシック" charset="0"/>
              </a:rPr>
              <a:t>®</a:t>
            </a:r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s-ES_tradnl" sz="3600" b="1" dirty="0">
                <a:ea typeface="ＭＳ Ｐゴシック" charset="0"/>
                <a:cs typeface="ＭＳ Ｐゴシック" charset="0"/>
              </a:rPr>
              <a:t>10 YEARS YOUNGER </a:t>
            </a:r>
          </a:p>
          <a:p>
            <a:r>
              <a:rPr lang="es-ES_tradnl" sz="3600" b="1" dirty="0">
                <a:ea typeface="ＭＳ Ｐゴシック" charset="0"/>
                <a:cs typeface="ＭＳ Ｐゴシック" charset="0"/>
              </a:rPr>
              <a:t>MAKEUP SETTING SPRAY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531495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What </a:t>
            </a:r>
            <a:r>
              <a:rPr lang="en-US" sz="1900" b="1" i="1" u="sng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it does: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Helps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diminish the appearance of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lines</a:t>
            </a:r>
            <a:b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and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wrinkles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Alleviates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dry or powdery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appearance with six moisturizers  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Helps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reduce makeup slippage into pores,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wrinkles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or scars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Sets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your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makeup,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helping it last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longer</a:t>
            </a:r>
            <a:b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throughout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the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day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endParaRPr lang="en-US" sz="1900" b="1" i="1" u="sng" dirty="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Why we love it: </a:t>
            </a:r>
          </a:p>
          <a:p>
            <a:pPr marL="177800" indent="-177800"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Unique pigment dispersion system helps</a:t>
            </a:r>
          </a:p>
          <a:p>
            <a:pPr marL="177800" indent="-177800"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conceal uneven texture and create hold</a:t>
            </a:r>
            <a:endParaRPr lang="en-US" sz="1900" i="1" u="sng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730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/>
              <a:t>SR</a:t>
            </a:r>
            <a:r>
              <a:rPr lang="fr-FR" sz="2000" dirty="0"/>
              <a:t>: </a:t>
            </a:r>
            <a:r>
              <a:rPr lang="fr-FR" sz="2000" dirty="0" smtClean="0"/>
              <a:t>$277.00</a:t>
            </a:r>
            <a:endParaRPr lang="fr-FR" sz="2000" dirty="0"/>
          </a:p>
        </p:txBody>
      </p:sp>
      <p:pic>
        <p:nvPicPr>
          <p:cNvPr id="5" name="Picture 5" descr="US_ENG_SKUmotivesMakeUpSettingSpray_07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20" y="1485901"/>
            <a:ext cx="2508660" cy="671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636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8488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MOTIVES</a:t>
            </a:r>
            <a:r>
              <a:rPr lang="es-ES_tradnl" sz="3600" b="1" baseline="30000" dirty="0" smtClean="0">
                <a:ea typeface="ＭＳ Ｐゴシック" charset="0"/>
                <a:cs typeface="ＭＳ Ｐゴシック" charset="0"/>
              </a:rPr>
              <a:t>®</a:t>
            </a:r>
            <a:r>
              <a:rPr lang="en-US" sz="36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_tradnl" sz="3600" b="1" dirty="0" smtClean="0">
                <a:ea typeface="ＭＳ Ｐゴシック" charset="0"/>
                <a:cs typeface="ＭＳ Ｐゴシック" charset="0"/>
              </a:rPr>
              <a:t>7 </a:t>
            </a:r>
            <a:r>
              <a:rPr lang="es-ES_tradnl" sz="3600" b="1" dirty="0">
                <a:ea typeface="ＭＳ Ｐゴシック" charset="0"/>
                <a:cs typeface="ＭＳ Ｐゴシック" charset="0"/>
              </a:rPr>
              <a:t>PIECE BRUSH SET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539750" y="2101338"/>
            <a:ext cx="6115050" cy="3974939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What it does: 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Contains the </a:t>
            </a: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finest makeup brushes using the most select grade of natural and synthetic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bristles</a:t>
            </a: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Stylish, convenient and easy-to-carry </a:t>
            </a:r>
            <a:b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black clutch  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Keeps your brushes clean and </a:t>
            </a: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              organized 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endParaRPr lang="en-US" sz="1900" dirty="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177800" indent="-177800" algn="l">
              <a:lnSpc>
                <a:spcPct val="90000"/>
              </a:lnSpc>
            </a:pPr>
            <a:r>
              <a:rPr lang="en-US" sz="1900" b="1" i="1" u="sng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Why we love it: </a:t>
            </a:r>
          </a:p>
          <a:p>
            <a:pPr marL="177800" indent="-177800"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 versatile yet portable collection </a:t>
            </a:r>
          </a:p>
          <a:p>
            <a:pPr marL="177800" indent="-177800"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that’s ideal for quick touch-ups</a:t>
            </a:r>
          </a:p>
          <a:p>
            <a:pPr marL="177800" indent="-177800" algn="l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on-the-go</a:t>
            </a:r>
            <a:endParaRPr lang="en-US" sz="19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algn="l">
              <a:lnSpc>
                <a:spcPct val="90000"/>
              </a:lnSpc>
            </a:pPr>
            <a:endParaRPr lang="en-US" sz="1900" i="1" u="sng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34988" y="6237288"/>
            <a:ext cx="7698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entury Gothic" pitchFamily="34" charset="0"/>
                <a:ea typeface="華康儷中黑" pitchFamily="49" charset="-120"/>
              </a:rPr>
              <a:t>SR</a:t>
            </a:r>
            <a:r>
              <a:rPr lang="fr-FR" sz="2000" dirty="0" smtClean="0">
                <a:latin typeface="Century Gothic" pitchFamily="34" charset="0"/>
                <a:ea typeface="華康儷中黑" pitchFamily="49" charset="-120"/>
              </a:rPr>
              <a:t>: $325.00</a:t>
            </a:r>
            <a:endParaRPr lang="fr-FR" sz="2000" dirty="0">
              <a:latin typeface="Century Gothic" pitchFamily="34" charset="0"/>
              <a:ea typeface="華康儷中黑" pitchFamily="49" charset="-120"/>
            </a:endParaRPr>
          </a:p>
        </p:txBody>
      </p:sp>
      <p:pic>
        <p:nvPicPr>
          <p:cNvPr id="5" name="Picture 6" descr="essent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66" y="3124200"/>
            <a:ext cx="4710534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0678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895475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21216171">
            <a:off x="-565570" y="378834"/>
            <a:ext cx="9836798" cy="329112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umiere de Vie_logo_87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86025" y="434702"/>
            <a:ext cx="4816306" cy="1399378"/>
          </a:xfrm>
          <a:prstGeom prst="rect">
            <a:avLst/>
          </a:prstGeom>
        </p:spPr>
      </p:pic>
      <p:pic>
        <p:nvPicPr>
          <p:cNvPr id="9" name="Picture 8" descr="06White cop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71775" y="1508569"/>
            <a:ext cx="4352924" cy="5803241"/>
          </a:xfrm>
          <a:prstGeom prst="rect">
            <a:avLst/>
          </a:prstGeom>
          <a:effectLst>
            <a:outerShdw blurRad="76200" dir="852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1258888" y="6165850"/>
            <a:ext cx="6632575" cy="836613"/>
          </a:xfrm>
        </p:spPr>
        <p:txBody>
          <a:bodyPr anchor="t"/>
          <a:lstStyle/>
          <a:p>
            <a:pPr algn="ctr">
              <a:lnSpc>
                <a:spcPct val="70000"/>
              </a:lnSpc>
              <a:defRPr/>
            </a:pPr>
            <a:r>
              <a:rPr lang="en-US" b="0" dirty="0" smtClean="0">
                <a:solidFill>
                  <a:schemeClr val="bg1"/>
                </a:solidFill>
                <a:latin typeface="Century Gothic" pitchFamily="34" charset="0"/>
                <a:cs typeface="MS PGothic" charset="0"/>
              </a:rPr>
              <a:t>BEAUTY IN EVERY SHADE</a:t>
            </a:r>
          </a:p>
        </p:txBody>
      </p:sp>
      <p:pic>
        <p:nvPicPr>
          <p:cNvPr id="25606" name="Picture 1" descr="LaLaAndLoren_F01_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430338"/>
            <a:ext cx="59944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otiveslala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238380"/>
            <a:ext cx="2980944" cy="993647"/>
          </a:xfrm>
          <a:prstGeom prst="rect">
            <a:avLst/>
          </a:prstGeom>
        </p:spPr>
      </p:pic>
      <p:pic>
        <p:nvPicPr>
          <p:cNvPr id="8" name="Picture 7" descr="motives logo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10" y="289793"/>
            <a:ext cx="2973090" cy="942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008655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um de Vie ar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451" y="-21957"/>
            <a:ext cx="9896475" cy="35300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cap="all" dirty="0" smtClean="0">
                <a:latin typeface="Century Gothic" pitchFamily="34" charset="0"/>
              </a:rPr>
              <a:t>Lumiere de Vie</a:t>
            </a:r>
            <a:r>
              <a:rPr lang="en-US" sz="3600" b="1" cap="all" dirty="0" smtClean="0">
                <a:latin typeface="Calibri"/>
              </a:rPr>
              <a:t>™</a:t>
            </a:r>
            <a:endParaRPr lang="en-US" sz="3600" b="1" cap="all" dirty="0">
              <a:latin typeface="Century Gothic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>
                <a:latin typeface="Century Gothic" pitchFamily="34" charset="0"/>
              </a:rPr>
              <a:t>The next generation of skin care</a:t>
            </a:r>
          </a:p>
          <a:p>
            <a:endParaRPr lang="en-US" sz="900" dirty="0" smtClean="0">
              <a:latin typeface="Century Gothic" pitchFamily="34" charset="0"/>
            </a:endParaRPr>
          </a:p>
          <a:p>
            <a:r>
              <a:rPr lang="en-US" sz="2400" dirty="0" smtClean="0">
                <a:latin typeface="Century Gothic" pitchFamily="34" charset="0"/>
              </a:rPr>
              <a:t>Designed to promote the natural healing process of any skin type, regardless of age, Lumiere de Vie</a:t>
            </a:r>
            <a:r>
              <a:rPr lang="en-US" sz="2400" dirty="0" smtClean="0">
                <a:latin typeface="Calibri"/>
              </a:rPr>
              <a:t>™</a:t>
            </a:r>
            <a:r>
              <a:rPr lang="en-US" sz="2400" dirty="0" smtClean="0">
                <a:latin typeface="Century Gothic" pitchFamily="34" charset="0"/>
              </a:rPr>
              <a:t> helps to provide revitalized radiance, a healthy glow and improved clarity using the power of the sea and the earth</a:t>
            </a:r>
          </a:p>
          <a:p>
            <a:endParaRPr lang="en-US" sz="800" dirty="0" smtClean="0">
              <a:latin typeface="Century Gothic" pitchFamily="34" charset="0"/>
            </a:endParaRPr>
          </a:p>
          <a:p>
            <a:r>
              <a:rPr lang="en-US" sz="2400" dirty="0" smtClean="0">
                <a:latin typeface="Century Gothic" pitchFamily="34" charset="0"/>
              </a:rPr>
              <a:t>With the highest-quality natural ingredients </a:t>
            </a:r>
          </a:p>
          <a:p>
            <a:pPr>
              <a:buNone/>
            </a:pPr>
            <a:r>
              <a:rPr lang="en-US" sz="2400" dirty="0" smtClean="0">
                <a:latin typeface="Century Gothic" pitchFamily="34" charset="0"/>
              </a:rPr>
              <a:t>    and powerful formulas that help heal, </a:t>
            </a:r>
          </a:p>
          <a:p>
            <a:pPr>
              <a:buNone/>
            </a:pPr>
            <a:r>
              <a:rPr lang="en-US" sz="2400" dirty="0" smtClean="0">
                <a:latin typeface="Century Gothic" pitchFamily="34" charset="0"/>
              </a:rPr>
              <a:t>    soothe, moisturize and protect, </a:t>
            </a:r>
          </a:p>
          <a:p>
            <a:pPr>
              <a:buNone/>
            </a:pPr>
            <a:r>
              <a:rPr lang="en-US" sz="2400" dirty="0" smtClean="0">
                <a:latin typeface="Century Gothic" pitchFamily="34" charset="0"/>
              </a:rPr>
              <a:t>    Lumiere de Vie</a:t>
            </a:r>
            <a:r>
              <a:rPr lang="en-US" sz="2400" dirty="0" smtClean="0">
                <a:latin typeface="Calibri"/>
              </a:rPr>
              <a:t>™</a:t>
            </a:r>
            <a:r>
              <a:rPr lang="en-US" sz="2400" dirty="0" smtClean="0">
                <a:latin typeface="Century Gothic" pitchFamily="34" charset="0"/>
              </a:rPr>
              <a:t> acts as first aid for </a:t>
            </a:r>
          </a:p>
          <a:p>
            <a:pPr>
              <a:buNone/>
            </a:pPr>
            <a:r>
              <a:rPr lang="en-US" sz="2400" dirty="0" smtClean="0">
                <a:latin typeface="Century Gothic" pitchFamily="34" charset="0"/>
              </a:rPr>
              <a:t>   your skin</a:t>
            </a:r>
          </a:p>
          <a:p>
            <a:pPr>
              <a:buNone/>
            </a:pPr>
            <a:endParaRPr lang="en-US" sz="2400" dirty="0" smtClean="0">
              <a:latin typeface="Century Gothic" pitchFamily="34" charset="0"/>
            </a:endParaRPr>
          </a:p>
        </p:txBody>
      </p:sp>
      <p:pic>
        <p:nvPicPr>
          <p:cNvPr id="9" name="Picture 8" descr="06White cop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43675" y="3762526"/>
            <a:ext cx="2419350" cy="3225434"/>
          </a:xfrm>
          <a:prstGeom prst="rect">
            <a:avLst/>
          </a:prstGeom>
          <a:effectLst>
            <a:outerShdw blurRad="76200" dir="852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lLabsUBP_Header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770" cy="2322808"/>
          </a:xfrm>
          <a:prstGeom prst="rect">
            <a:avLst/>
          </a:prstGeom>
        </p:spPr>
      </p:pic>
      <p:pic>
        <p:nvPicPr>
          <p:cNvPr id="7" name="Picture 2" descr="DSC_2792-1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1844675"/>
            <a:ext cx="7232650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ellularLaboratories_03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280" y="864654"/>
            <a:ext cx="4048511" cy="11599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38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lLabsUBP_Header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770" cy="2322808"/>
          </a:xfrm>
          <a:prstGeom prst="rect">
            <a:avLst/>
          </a:prstGeom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539750" y="1901313"/>
            <a:ext cx="8159750" cy="4280411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90000"/>
              </a:lnSpc>
            </a:pPr>
            <a:endParaRPr lang="en-US" sz="800" dirty="0">
              <a:solidFill>
                <a:srgbClr val="000000"/>
              </a:solidFill>
              <a:latin typeface="Century Gothic"/>
              <a:ea typeface="ＭＳ Ｐゴシック" charset="0"/>
              <a:cs typeface="Century Gothic"/>
            </a:endParaRP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Scientifically engineered with </a:t>
            </a:r>
            <a:r>
              <a:rPr lang="en-US" sz="22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award-winning </a:t>
            </a:r>
            <a:r>
              <a:rPr lang="en-US" sz="2200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ingredients to </a:t>
            </a:r>
            <a:r>
              <a:rPr lang="en-US" sz="22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minimize </a:t>
            </a:r>
            <a:r>
              <a:rPr lang="en-US" sz="2200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the appearance of lines and wrinkles, protect the skin from UV damage and support the skin on a cellular </a:t>
            </a:r>
            <a:r>
              <a:rPr lang="en-US" sz="22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level</a:t>
            </a: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endParaRPr lang="en-US" sz="800" dirty="0">
              <a:solidFill>
                <a:srgbClr val="000000"/>
              </a:solidFill>
              <a:latin typeface="Century Gothic"/>
              <a:ea typeface="ＭＳ Ｐゴシック" charset="0"/>
              <a:cs typeface="Century Gothic"/>
            </a:endParaRP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Some products are for all skin types, however Cellular Laboratories is formulated for the Anti-Ageing consumer </a:t>
            </a:r>
            <a:r>
              <a:rPr lang="en-US" sz="22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/>
            </a:r>
            <a:br>
              <a:rPr lang="en-US" sz="22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</a:br>
            <a:r>
              <a:rPr lang="en-US" sz="22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who has normal to dry </a:t>
            </a:r>
            <a:r>
              <a:rPr lang="en-US" sz="2200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and very dry skin types </a:t>
            </a:r>
            <a:r>
              <a:rPr lang="en-US" sz="22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/>
            </a:r>
            <a:br>
              <a:rPr lang="en-US" sz="22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</a:br>
            <a:r>
              <a:rPr lang="en-US" sz="22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concerned </a:t>
            </a:r>
            <a:r>
              <a:rPr lang="en-US" sz="2200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with fine lines, and </a:t>
            </a:r>
            <a:r>
              <a:rPr lang="en-US" sz="22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wrinkles</a:t>
            </a:r>
          </a:p>
          <a:p>
            <a:pPr marL="342900" indent="-342900" algn="l">
              <a:lnSpc>
                <a:spcPct val="90000"/>
              </a:lnSpc>
            </a:pPr>
            <a:endParaRPr lang="en-US" sz="800" dirty="0">
              <a:solidFill>
                <a:srgbClr val="000000"/>
              </a:solidFill>
              <a:latin typeface="Century Gothic"/>
              <a:ea typeface="ＭＳ Ｐゴシック" charset="0"/>
              <a:cs typeface="Century Gothic"/>
            </a:endParaRPr>
          </a:p>
          <a:p>
            <a:pPr marL="342900" indent="-342900" algn="l">
              <a:lnSpc>
                <a:spcPct val="9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Over </a:t>
            </a:r>
            <a:r>
              <a:rPr lang="en-US" sz="22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time, </a:t>
            </a:r>
            <a:r>
              <a:rPr lang="en-US" sz="2200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using this complete regimen will </a:t>
            </a:r>
            <a:endParaRPr lang="en-US" sz="2200" dirty="0" smtClean="0">
              <a:solidFill>
                <a:srgbClr val="000000"/>
              </a:solidFill>
              <a:latin typeface="Century Gothic"/>
              <a:ea typeface="ＭＳ Ｐゴシック" charset="0"/>
              <a:cs typeface="Century Gothic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en-US" sz="22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     result in softer</a:t>
            </a:r>
            <a:r>
              <a:rPr lang="en-US" sz="2200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, </a:t>
            </a:r>
            <a:r>
              <a:rPr lang="en-US" sz="22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younger and firmer-looking </a:t>
            </a:r>
          </a:p>
          <a:p>
            <a:pPr marL="342900" indent="-342900" algn="l">
              <a:lnSpc>
                <a:spcPct val="90000"/>
              </a:lnSpc>
            </a:pPr>
            <a:r>
              <a:rPr lang="en-US" sz="2200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     skin</a:t>
            </a:r>
            <a:endParaRPr lang="en-US" sz="2200" dirty="0">
              <a:solidFill>
                <a:srgbClr val="000000"/>
              </a:solidFill>
              <a:latin typeface="Century Gothic"/>
              <a:ea typeface="ＭＳ Ｐゴシック" charset="0"/>
              <a:cs typeface="Century Gothic"/>
            </a:endParaRPr>
          </a:p>
          <a:p>
            <a:pPr marL="177800" indent="-177800" algn="l">
              <a:lnSpc>
                <a:spcPct val="90000"/>
              </a:lnSpc>
              <a:buFont typeface="Arial"/>
              <a:buChar char="•"/>
            </a:pPr>
            <a:endParaRPr lang="en-US" sz="1900" dirty="0">
              <a:solidFill>
                <a:srgbClr val="000000"/>
              </a:solidFill>
              <a:latin typeface="Century Gothic"/>
              <a:ea typeface="ＭＳ Ｐゴシック" charset="0"/>
              <a:cs typeface="Century Gothic"/>
            </a:endParaRPr>
          </a:p>
          <a:p>
            <a:pPr algn="l">
              <a:lnSpc>
                <a:spcPct val="90000"/>
              </a:lnSpc>
            </a:pPr>
            <a:endParaRPr lang="en-US" sz="1900" u="sng" dirty="0">
              <a:solidFill>
                <a:srgbClr val="000000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>
            <a:off x="0" y="8488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cap="all" dirty="0">
                <a:latin typeface="Century Gothic"/>
                <a:ea typeface="ＭＳ Ｐゴシック" charset="0"/>
                <a:cs typeface="Century Gothic"/>
              </a:rPr>
              <a:t>Cellular Laboratories</a:t>
            </a:r>
            <a:r>
              <a:rPr lang="es-ES_tradnl" sz="3600" b="1" baseline="30000" dirty="0">
                <a:latin typeface="Century Gothic"/>
                <a:ea typeface="ＭＳ Ｐゴシック" charset="0"/>
                <a:cs typeface="Century Gothic"/>
              </a:rPr>
              <a:t>®</a:t>
            </a:r>
            <a:r>
              <a:rPr lang="es-ES_tradnl" sz="3600" b="1" dirty="0">
                <a:latin typeface="Century Gothic"/>
                <a:ea typeface="ＭＳ Ｐゴシック" charset="0"/>
                <a:cs typeface="Century Gothic"/>
              </a:rPr>
              <a:t> </a:t>
            </a:r>
          </a:p>
        </p:txBody>
      </p:sp>
      <p:pic>
        <p:nvPicPr>
          <p:cNvPr id="10" name="Picture 5" descr="DSC_2792-1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978" y="4854574"/>
            <a:ext cx="2708022" cy="200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413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7764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 smtClean="0">
                <a:solidFill>
                  <a:prstClr val="black"/>
                </a:solidFill>
                <a:latin typeface="Century Gothic"/>
                <a:cs typeface="Century Gothic"/>
              </a:rPr>
              <a:t>Business</a:t>
            </a:r>
            <a:endParaRPr lang="en-US" sz="4000" b="1" cap="all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431"/>
          <a:stretch>
            <a:fillRect/>
          </a:stretch>
        </p:blipFill>
        <p:spPr>
          <a:xfrm>
            <a:off x="4371974" y="2590801"/>
            <a:ext cx="3694090" cy="1879600"/>
          </a:xfrm>
          <a:prstGeom prst="rect">
            <a:avLst/>
          </a:prstGeom>
        </p:spPr>
      </p:pic>
      <p:pic>
        <p:nvPicPr>
          <p:cNvPr id="6" name="Picture 5" descr="MarketHongKong&amp;Shop.com_Stacked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3010495"/>
            <a:ext cx="3381375" cy="10566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99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Face Me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470"/>
          <a:stretch>
            <a:fillRect/>
          </a:stretch>
        </p:blipFill>
        <p:spPr bwMode="auto">
          <a:xfrm>
            <a:off x="1033892" y="2016696"/>
            <a:ext cx="7076215" cy="440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0" y="1003184"/>
            <a:ext cx="9144000" cy="101351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sz="4000" dirty="0">
                <a:latin typeface="Century Gothic" charset="0"/>
                <a:ea typeface="ＭＳ Ｐゴシック" charset="0"/>
                <a:cs typeface="Calibri" charset="0"/>
              </a:rPr>
              <a:t>IT</a:t>
            </a:r>
            <a:r>
              <a:rPr lang="ja-JP" altLang="en-US" sz="4000" dirty="0">
                <a:latin typeface="Century Gothic" charset="0"/>
                <a:ea typeface="ＭＳ Ｐゴシック" charset="0"/>
                <a:cs typeface="Calibri" charset="0"/>
              </a:rPr>
              <a:t>’</a:t>
            </a:r>
            <a:r>
              <a:rPr lang="en-US" altLang="ja-JP" sz="4000" dirty="0">
                <a:latin typeface="Century Gothic" charset="0"/>
                <a:ea typeface="ＭＳ Ｐゴシック" charset="0"/>
                <a:cs typeface="Calibri" charset="0"/>
              </a:rPr>
              <a:t>S TIME TO CREATE YOUR </a:t>
            </a:r>
            <a:endParaRPr lang="en-US" altLang="ja-JP" sz="4000" dirty="0" smtClean="0">
              <a:latin typeface="Century Gothic" charset="0"/>
              <a:ea typeface="ＭＳ Ｐゴシック" charset="0"/>
              <a:cs typeface="Calibri" charset="0"/>
            </a:endParaRPr>
          </a:p>
          <a:p>
            <a:pPr algn="ctr"/>
            <a:r>
              <a:rPr lang="en-US" altLang="ja-JP" sz="3600" dirty="0" smtClean="0">
                <a:latin typeface="Century Gothic" charset="0"/>
                <a:ea typeface="ＭＳ Ｐゴシック" charset="0"/>
                <a:cs typeface="Calibri" charset="0"/>
              </a:rPr>
              <a:t>OWN </a:t>
            </a:r>
            <a:r>
              <a:rPr lang="en-US" altLang="ja-JP" sz="3600" dirty="0">
                <a:latin typeface="Century Gothic" charset="0"/>
                <a:ea typeface="ＭＳ Ｐゴシック" charset="0"/>
                <a:cs typeface="Calibri" charset="0"/>
              </a:rPr>
              <a:t>FINANCIAL FUTURE!</a:t>
            </a:r>
            <a:endParaRPr lang="en-US" dirty="0">
              <a:latin typeface="Century Gothic" charset="0"/>
              <a:ea typeface="ＭＳ Ｐゴシック" charset="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3642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400" y="1002324"/>
            <a:ext cx="9144000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471966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lvl="0" algn="ctr"/>
            <a:r>
              <a:rPr lang="en-US" cap="all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</a:rPr>
              <a:t>MOTIVES</a:t>
            </a:r>
            <a:r>
              <a:rPr lang="en-US" cap="all" baseline="30000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</a:rPr>
              <a:t>®</a:t>
            </a:r>
            <a:r>
              <a:rPr lang="en-US" cap="all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</a:rPr>
              <a:t> UNIQUE BUSINESS Model</a:t>
            </a:r>
            <a:endParaRPr kumimoji="0" lang="en-US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charset="0"/>
              <a:ea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244247" y="2112516"/>
            <a:ext cx="5071613" cy="4331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Make money doing what you’ve always wanted to do</a:t>
            </a:r>
          </a:p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Get </a:t>
            </a:r>
            <a:r>
              <a:rPr lang="en-US" sz="2400" dirty="0" smtClean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your </a:t>
            </a: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own website</a:t>
            </a:r>
          </a:p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We provide training, tools, marketing and support to ensure your success</a:t>
            </a:r>
          </a:p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Be your own boss and make your own schedule</a:t>
            </a:r>
          </a:p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Work from home, online </a:t>
            </a:r>
            <a:b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</a:b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or in-person</a:t>
            </a:r>
          </a:p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Proven business system</a:t>
            </a:r>
          </a:p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entury Gothic" pitchFamily="34" charset="0"/>
                <a:cs typeface="MS PGothic" charset="0"/>
              </a:rPr>
              <a:t>Earn residual income</a:t>
            </a:r>
          </a:p>
        </p:txBody>
      </p:sp>
      <p:pic>
        <p:nvPicPr>
          <p:cNvPr id="4" name="Picture 1029" descr="motivesop_p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86" y="2638425"/>
            <a:ext cx="3704203" cy="246820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552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400" y="1021374"/>
            <a:ext cx="9144000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471966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lvl="0" algn="ctr"/>
            <a:r>
              <a:rPr lang="en-US" sz="3600" cap="all" dirty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</a:rPr>
              <a:t>A CAREER PATH TO SUCCESS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charset="0"/>
              <a:ea typeface="ＭＳ Ｐゴシック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244247" y="2112516"/>
            <a:ext cx="4691909" cy="4331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Motives</a:t>
            </a:r>
            <a:r>
              <a:rPr lang="en-US" sz="2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®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is for everyone from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beginners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to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professional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lite</a:t>
            </a:r>
            <a:endParaRPr lang="en-US" sz="22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</a:rPr>
              <a:t>Basic to advanced trainings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</a:rPr>
              <a:t>Basic and professional kits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</a:rPr>
              <a:t>Free downloads to grow your business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</a:rPr>
              <a:t>Viral marketing tools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No matter what your expertise, you have a proven career path to success</a:t>
            </a:r>
            <a:endParaRPr lang="en-US" sz="22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makeup arti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525" y="1624483"/>
            <a:ext cx="3810000" cy="5233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05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42" y="697057"/>
            <a:ext cx="906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DOWNLOADS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541" y="1203269"/>
            <a:ext cx="9043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FREE TOOLS TO GROW YOUR BUSINESS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813526" y="4992540"/>
            <a:ext cx="1985963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HANDOUTS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005400" y="5020434"/>
            <a:ext cx="157748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smtClean="0">
                <a:latin typeface="+mn-lt"/>
              </a:rPr>
              <a:t>FLYERS</a:t>
            </a:r>
            <a:endParaRPr lang="en-US" dirty="0">
              <a:latin typeface="+mn-lt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82732" y="5846077"/>
            <a:ext cx="283049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BUSINESS TOOLS</a:t>
            </a:r>
          </a:p>
        </p:txBody>
      </p:sp>
      <p:pic>
        <p:nvPicPr>
          <p:cNvPr id="13350" name="Picture 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50916">
            <a:off x="6733647" y="1982964"/>
            <a:ext cx="2247900" cy="2876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face Chart 2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6580">
            <a:off x="282590" y="2763914"/>
            <a:ext cx="2225874" cy="2890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HK Cell Labs flyer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63" y="2000250"/>
            <a:ext cx="2803987" cy="2800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451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itle 3"/>
          <p:cNvSpPr>
            <a:spLocks noGrp="1"/>
          </p:cNvSpPr>
          <p:nvPr>
            <p:ph type="title"/>
          </p:nvPr>
        </p:nvSpPr>
        <p:spPr>
          <a:xfrm>
            <a:off x="457200" y="1270000"/>
            <a:ext cx="8229600" cy="1081088"/>
          </a:xfrm>
        </p:spPr>
        <p:txBody>
          <a:bodyPr/>
          <a:lstStyle/>
          <a:p>
            <a:pPr>
              <a:defRPr/>
            </a:pPr>
            <a:r>
              <a:rPr lang="en-US" sz="3600" b="1" cap="all" dirty="0" smtClean="0">
                <a:ea typeface="ＭＳ Ｐゴシック" pitchFamily="34" charset="-128"/>
              </a:rPr>
              <a:t>Video Options to send Prospects</a:t>
            </a:r>
          </a:p>
        </p:txBody>
      </p:sp>
      <p:pic>
        <p:nvPicPr>
          <p:cNvPr id="1894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741084">
            <a:off x="261938" y="2689225"/>
            <a:ext cx="484663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76047">
            <a:off x="4084638" y="2876550"/>
            <a:ext cx="4846637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5" name="TextBox 4"/>
          <p:cNvSpPr txBox="1">
            <a:spLocks noChangeArrowheads="1"/>
          </p:cNvSpPr>
          <p:nvPr/>
        </p:nvSpPr>
        <p:spPr bwMode="auto">
          <a:xfrm>
            <a:off x="1979613" y="5876925"/>
            <a:ext cx="50403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entury Gothic" pitchFamily="34" charset="0"/>
              </a:rPr>
              <a:t>Visit Market America’s channel on YouTube.com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9450" y="676543"/>
            <a:ext cx="9144000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471966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lvl="0" algn="ctr"/>
            <a:r>
              <a:rPr lang="en-US" cap="all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</a:rPr>
              <a:t>MOTIVES.COM.hk</a:t>
            </a:r>
            <a:endParaRPr lang="en-US" cap="all" dirty="0">
              <a:solidFill>
                <a:sysClr val="windowText" lastClr="000000"/>
              </a:solidFill>
              <a:latin typeface="Century Gothic" charset="0"/>
              <a:ea typeface="ＭＳ Ｐゴシック" charset="0"/>
            </a:endParaRPr>
          </a:p>
          <a:p>
            <a:pPr lvl="0" algn="ctr"/>
            <a:r>
              <a:rPr lang="en-US" cap="all" dirty="0" smtClean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</a:rPr>
              <a:t>MAXIMIZING </a:t>
            </a:r>
            <a:r>
              <a:rPr lang="en-US" cap="all" dirty="0">
                <a:solidFill>
                  <a:sysClr val="windowText" lastClr="000000"/>
                </a:solidFill>
                <a:latin typeface="Century Gothic" charset="0"/>
                <a:ea typeface="ＭＳ Ｐゴシック" charset="0"/>
              </a:rPr>
              <a:t>SALES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244247" y="2088703"/>
            <a:ext cx="4691909" cy="4331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Taps into the fastest growing channel in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Beauty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are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industry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All the benefits of the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website,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focused on the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Beauty Care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customer to increase sales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Personalized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site that is consistently updated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Constant selling- 24/7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Free leads for new customers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and Beauty Advisors</a:t>
            </a:r>
            <a:endParaRPr lang="en-US" sz="22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 descr="HK Motives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957" y="1690055"/>
            <a:ext cx="3449846" cy="2288613"/>
          </a:xfrm>
          <a:prstGeom prst="rect">
            <a:avLst/>
          </a:prstGeom>
        </p:spPr>
      </p:pic>
      <p:pic>
        <p:nvPicPr>
          <p:cNvPr id="8" name="Picture 7" descr="HK Join Now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6" y="4016768"/>
            <a:ext cx="3536664" cy="27429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188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/>
          </p:cNvSpPr>
          <p:nvPr/>
        </p:nvSpPr>
        <p:spPr>
          <a:xfrm>
            <a:off x="0" y="947764"/>
            <a:ext cx="9144000" cy="1013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sz="3600" cap="all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Calibri" charset="0"/>
              </a:rPr>
              <a:t>La </a:t>
            </a:r>
            <a:r>
              <a:rPr lang="en-US" sz="3700" cap="all" dirty="0" err="1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Calibri" charset="0"/>
              </a:rPr>
              <a:t>La</a:t>
            </a:r>
            <a:r>
              <a:rPr lang="en-US" sz="3600" cap="all" dirty="0" smtClean="0">
                <a:solidFill>
                  <a:prstClr val="black"/>
                </a:solidFill>
                <a:latin typeface="Century Gothic" charset="0"/>
                <a:ea typeface="ＭＳ Ｐゴシック" charset="0"/>
                <a:cs typeface="Calibri" charset="0"/>
              </a:rPr>
              <a:t> Anthony          </a:t>
            </a:r>
            <a:endParaRPr lang="en-US" sz="3600" cap="all" dirty="0">
              <a:solidFill>
                <a:prstClr val="black"/>
              </a:solidFill>
              <a:latin typeface="Century Gothic" charset="0"/>
              <a:ea typeface="ＭＳ Ｐゴシック" charset="0"/>
              <a:cs typeface="Calibri" charset="0"/>
            </a:endParaRPr>
          </a:p>
        </p:txBody>
      </p:sp>
      <p:pic>
        <p:nvPicPr>
          <p:cNvPr id="8" name="Picture 7" descr="LV-Motives-310r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55" y="1313172"/>
            <a:ext cx="2495870" cy="384048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90525" y="17526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6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56832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Radio Celebrity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Internet Mogul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Trend Setting </a:t>
            </a:r>
            <a:r>
              <a:rPr lang="en-US" sz="2400" dirty="0" err="1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Fashionista</a:t>
            </a: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Television Star</a:t>
            </a:r>
          </a:p>
          <a:p>
            <a:pPr marL="800100" lvl="1" indent="-342900" algn="l">
              <a:buFont typeface="Lucida Grande"/>
              <a:buChar char="-"/>
            </a:pPr>
            <a:r>
              <a:rPr lang="en-US" sz="22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MTV</a:t>
            </a:r>
            <a:r>
              <a:rPr lang="en-US" sz="2200" baseline="300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®</a:t>
            </a:r>
            <a:r>
              <a:rPr lang="en-US" sz="22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VJ</a:t>
            </a:r>
          </a:p>
          <a:p>
            <a:pPr marL="800100" lvl="1" indent="-342900" algn="l">
              <a:buFont typeface="Lucida Grande"/>
              <a:buChar char="-"/>
            </a:pPr>
            <a:r>
              <a:rPr lang="en-US" sz="22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Current hit reality show </a:t>
            </a:r>
            <a:br>
              <a:rPr lang="en-US" sz="22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</a:br>
            <a:r>
              <a:rPr lang="en-US" sz="2200" i="1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La La</a:t>
            </a:r>
            <a:r>
              <a:rPr lang="ja-JP" altLang="en-US" sz="2200" i="1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’</a:t>
            </a:r>
            <a:r>
              <a:rPr lang="en-US" sz="2200" i="1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s Full Court Life </a:t>
            </a:r>
            <a:r>
              <a:rPr lang="en-US" sz="22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on VH1</a:t>
            </a:r>
            <a:r>
              <a:rPr lang="en-US" sz="2200" baseline="300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®</a:t>
            </a:r>
            <a:r>
              <a:rPr lang="en-US" sz="22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 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Silver screen Actress</a:t>
            </a:r>
          </a:p>
          <a:p>
            <a:pPr marL="800100" lvl="1" indent="-342900" algn="l">
              <a:buFont typeface="Lucida Grande"/>
              <a:buChar char="-"/>
            </a:pPr>
            <a:r>
              <a:rPr lang="en-US" sz="2200" i="1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Think Like a Man</a:t>
            </a:r>
            <a:r>
              <a:rPr lang="en-US" sz="22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by Tyler Perry, amongst others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Off-Broadway Sensation</a:t>
            </a:r>
          </a:p>
          <a:p>
            <a:pPr marL="800100" lvl="1" indent="-342900" algn="l">
              <a:buFont typeface="Lucida Grande"/>
              <a:buChar char="-"/>
            </a:pPr>
            <a:r>
              <a:rPr lang="en-US" sz="2200" i="1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Love, Loss and What I Wore</a:t>
            </a:r>
            <a:r>
              <a:rPr lang="en-US" sz="2200" dirty="0" smtClean="0">
                <a:solidFill>
                  <a:schemeClr val="tx1"/>
                </a:solidFill>
                <a:latin typeface="Century Gothic" charset="0"/>
                <a:ea typeface="ＭＳ Ｐゴシック" charset="0"/>
              </a:rPr>
              <a:t> </a:t>
            </a:r>
            <a:endParaRPr lang="en-US" sz="2200" dirty="0">
              <a:solidFill>
                <a:schemeClr val="tx1"/>
              </a:solidFill>
              <a:latin typeface="Century Gothic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99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9705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MOTIVES</a:t>
            </a:r>
            <a:r>
              <a:rPr lang="en-US" sz="3600" b="1" baseline="30000" dirty="0" smtClean="0"/>
              <a:t>®</a:t>
            </a:r>
            <a:r>
              <a:rPr lang="en-US" sz="3600" b="1" dirty="0" smtClean="0">
                <a:solidFill>
                  <a:prstClr val="black"/>
                </a:solidFill>
              </a:rPr>
              <a:t> </a:t>
            </a:r>
            <a:r>
              <a:rPr lang="en-US" sz="3600" b="1" dirty="0">
                <a:solidFill>
                  <a:prstClr val="black"/>
                </a:solidFill>
              </a:rPr>
              <a:t>ADVANTAGES </a:t>
            </a:r>
            <a:endParaRPr lang="en-US" sz="3600" b="1" dirty="0" smtClean="0">
              <a:solidFill>
                <a:prstClr val="black"/>
              </a:solidFill>
            </a:endParaRPr>
          </a:p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FOR </a:t>
            </a:r>
            <a:r>
              <a:rPr lang="en-US" sz="3600" b="1" dirty="0">
                <a:solidFill>
                  <a:prstClr val="black"/>
                </a:solidFill>
              </a:rPr>
              <a:t>THE CUSTOMER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244247" y="2079178"/>
            <a:ext cx="4691909" cy="4331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1pPr>
            <a:lvl2pPr marL="574675" indent="-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2pPr>
            <a:lvl3pPr marL="915988" indent="-61913" algn="l" defTabSz="56832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3pPr>
            <a:lvl4pPr marL="1428750" indent="-1682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4pPr>
            <a:lvl5pPr marL="1831975" indent="-12223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71966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 customer can customize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their own collection </a:t>
            </a:r>
          </a:p>
          <a:p>
            <a:pPr marL="228600" indent="-228600"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Motives Beauty Advisor helps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select the best products for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 customer’s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skin type</a:t>
            </a:r>
          </a:p>
          <a:p>
            <a:pPr marL="228600" indent="-228600"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Motives Beauty Advisor helps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choose the best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colors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for </a:t>
            </a: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 customer’s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skin tone </a:t>
            </a:r>
            <a:endParaRPr lang="en-US" sz="2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228600" indent="-228600"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Motives Beauty Advisor educates and teaches customers how to use each product</a:t>
            </a:r>
            <a:endParaRPr lang="en-US" sz="2200" b="1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228600" indent="-228600"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Customers are allowed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to try the products before they purchase them</a:t>
            </a:r>
          </a:p>
          <a:p>
            <a:pPr marL="228600" indent="-228600">
              <a:lnSpc>
                <a:spcPct val="90000"/>
              </a:lnSpc>
              <a:spcBef>
                <a:spcPct val="40000"/>
              </a:spcBef>
            </a:pPr>
            <a:r>
              <a:rPr lang="en-US" sz="2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Customers earn 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CASH back for every qualified purchase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endParaRPr lang="en-US" sz="22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1028" descr="Lip Gl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38" t="14796"/>
          <a:stretch>
            <a:fillRect/>
          </a:stretch>
        </p:blipFill>
        <p:spPr bwMode="auto">
          <a:xfrm>
            <a:off x="4819650" y="1774275"/>
            <a:ext cx="4574761" cy="620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6685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tivesCatalog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8012">
            <a:off x="467051" y="1665356"/>
            <a:ext cx="3114422" cy="278658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80962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</a:t>
            </a:r>
            <a:r>
              <a:rPr lang="en-US" sz="3600" b="1" dirty="0" smtClean="0"/>
              <a:t>MOTIVES</a:t>
            </a:r>
            <a:r>
              <a:rPr lang="en-US" sz="3600" b="1" baseline="30000" dirty="0" smtClean="0"/>
              <a:t>®</a:t>
            </a:r>
            <a:r>
              <a:rPr lang="en-US" sz="3600" b="1" dirty="0" smtClean="0"/>
              <a:t> MARKETING TOOLS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4731"/>
          <a:stretch>
            <a:fillRect/>
          </a:stretch>
        </p:blipFill>
        <p:spPr bwMode="auto">
          <a:xfrm>
            <a:off x="5343525" y="1455956"/>
            <a:ext cx="3452813" cy="3619561"/>
          </a:xfrm>
          <a:prstGeom prst="rect">
            <a:avLst/>
          </a:prstGeom>
          <a:ln w="158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Screen Shot 2012-05-27 at 7.00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263" y="4140366"/>
            <a:ext cx="3688115" cy="259380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838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113"/>
            <a:ext cx="8229600" cy="639762"/>
          </a:xfrm>
        </p:spPr>
        <p:txBody>
          <a:bodyPr/>
          <a:lstStyle/>
          <a:p>
            <a:r>
              <a:rPr lang="en-US" sz="3600" b="1" dirty="0" smtClean="0"/>
              <a:t>WHAT YOU CAN EARN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US" sz="2400" dirty="0" smtClean="0"/>
              <a:t>As a Motives</a:t>
            </a:r>
            <a:r>
              <a:rPr lang="en-US" sz="2400" baseline="30000" dirty="0" smtClean="0"/>
              <a:t>®</a:t>
            </a:r>
            <a:r>
              <a:rPr lang="en-US" sz="2400" dirty="0" smtClean="0"/>
              <a:t> Beauty Advisor: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Earn 30% or more in retail profit from your sales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Earn HK$2,280+ per Beauty Event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Hold two events per month and earn HK$4,560+ in retail profits alone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2616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*Average Beauty Event generates sales of HK$7,600 or more per event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715962"/>
          </a:xfrm>
        </p:spPr>
        <p:txBody>
          <a:bodyPr/>
          <a:lstStyle/>
          <a:p>
            <a:r>
              <a:rPr lang="en-US" sz="3600" b="1" dirty="0" smtClean="0"/>
              <a:t>WHAT YOU CAN EARN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US" sz="2400" dirty="0" smtClean="0"/>
              <a:t>As a Motives</a:t>
            </a:r>
            <a:r>
              <a:rPr lang="en-US" sz="2400" baseline="30000" dirty="0" smtClean="0"/>
              <a:t>®</a:t>
            </a:r>
            <a:r>
              <a:rPr lang="en-US" sz="2400" dirty="0" smtClean="0"/>
              <a:t> Team Builder… Leverage Your Efforts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Partner with other Beauty Advisors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They will earn 30% or more in retail profits, you will earn additional revenue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Build two teams of five, each holding two events per month to earn HK$11,500+ in commissions alone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2616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*Average Beauty Event generates sales of HK$7,600 or more per event</a:t>
            </a: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6588"/>
            <a:ext cx="8229600" cy="668337"/>
          </a:xfrm>
        </p:spPr>
        <p:txBody>
          <a:bodyPr/>
          <a:lstStyle/>
          <a:p>
            <a:r>
              <a:rPr lang="en-US" sz="3600" b="1" dirty="0" smtClean="0"/>
              <a:t>WANT TO EARN MORE?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en-US" dirty="0" smtClean="0"/>
              <a:t>It’s up to you. </a:t>
            </a:r>
          </a:p>
          <a:p>
            <a:pPr algn="ctr">
              <a:lnSpc>
                <a:spcPct val="150000"/>
              </a:lnSpc>
              <a:buNone/>
            </a:pPr>
            <a:r>
              <a:rPr lang="en-US" dirty="0" smtClean="0"/>
              <a:t>Build two more teams and double your commissions. </a:t>
            </a:r>
          </a:p>
          <a:p>
            <a:pPr algn="ctr">
              <a:lnSpc>
                <a:spcPct val="150000"/>
              </a:lnSpc>
              <a:buNone/>
            </a:pPr>
            <a:r>
              <a:rPr lang="en-US" dirty="0" smtClean="0"/>
              <a:t>With Motives</a:t>
            </a:r>
            <a:r>
              <a:rPr lang="en-US" baseline="30000" dirty="0" smtClean="0"/>
              <a:t>®</a:t>
            </a:r>
            <a:r>
              <a:rPr lang="en-US" dirty="0" smtClean="0"/>
              <a:t>, there is no limit on what you can earn!</a:t>
            </a:r>
            <a:endParaRPr lang="en-US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23850" y="5842337"/>
            <a:ext cx="85693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entury Gothic"/>
                <a:cs typeface="Century Gothic"/>
              </a:rPr>
              <a:t>The income levels mentioned in this presentation are for illustration purposes only. They are not intended to be representative of the earnings of any specific class of </a:t>
            </a:r>
            <a:r>
              <a:rPr lang="en-US" sz="1200" dirty="0" smtClean="0">
                <a:latin typeface="Century Gothic"/>
                <a:cs typeface="Century Gothic"/>
              </a:rPr>
              <a:t>Market Hong Kong </a:t>
            </a:r>
            <a:r>
              <a:rPr lang="en-US" sz="1200" dirty="0">
                <a:latin typeface="Century Gothic"/>
                <a:cs typeface="Century Gothic"/>
              </a:rPr>
              <a:t>Independent Distributors, nor are they intended to represent that any given Independent Distributor will earn income in that amount. The success of any </a:t>
            </a:r>
            <a:r>
              <a:rPr lang="en-US" sz="1200" dirty="0" smtClean="0">
                <a:latin typeface="Century Gothic"/>
                <a:cs typeface="Century Gothic"/>
              </a:rPr>
              <a:t>Market Hong Kong </a:t>
            </a:r>
            <a:r>
              <a:rPr lang="en-US" sz="1200" dirty="0">
                <a:latin typeface="Century Gothic"/>
                <a:cs typeface="Century Gothic"/>
              </a:rPr>
              <a:t>Independent Distributor will depend upon the amount of hard work, talent, and dedication which he or she devotes to the building of his or her </a:t>
            </a:r>
            <a:r>
              <a:rPr lang="en-US" sz="1200" dirty="0" smtClean="0">
                <a:latin typeface="Century Gothic"/>
                <a:cs typeface="Century Gothic"/>
              </a:rPr>
              <a:t>Market Hong Kong </a:t>
            </a:r>
            <a:r>
              <a:rPr lang="en-US" sz="1200" dirty="0">
                <a:latin typeface="Century Gothic"/>
                <a:cs typeface="Century Gothic"/>
              </a:rPr>
              <a:t>business.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6588"/>
            <a:ext cx="8229600" cy="1143000"/>
          </a:xfrm>
        </p:spPr>
        <p:txBody>
          <a:bodyPr/>
          <a:lstStyle/>
          <a:p>
            <a:r>
              <a:rPr lang="en-US" sz="3600" b="1" dirty="0" smtClean="0"/>
              <a:t>TURN YOUR LOVE </a:t>
            </a:r>
            <a:br>
              <a:rPr lang="en-US" sz="3600" b="1" dirty="0" smtClean="0"/>
            </a:br>
            <a:r>
              <a:rPr lang="en-US" sz="3600" b="1" dirty="0" smtClean="0"/>
              <a:t>OF MAKEUP INTO MONEY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54"/>
          <a:stretch>
            <a:fillRect/>
          </a:stretch>
        </p:blipFill>
        <p:spPr bwMode="auto">
          <a:xfrm>
            <a:off x="0" y="2347923"/>
            <a:ext cx="9020175" cy="42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9600" y="3486150"/>
            <a:ext cx="9525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HK$2,300+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00075" y="4756666"/>
            <a:ext cx="9810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HK$9,200+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0075" y="3930134"/>
            <a:ext cx="10382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HK$4,600+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0075" y="4347091"/>
            <a:ext cx="990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HK$6,900+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962150" y="3476625"/>
            <a:ext cx="23050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HK$7,600 Weekly or Monthly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905000" y="3930134"/>
            <a:ext cx="2438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HK$15,200 Weekly or Monthly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895475" y="4359533"/>
            <a:ext cx="2438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HK$22,800 Weekly or Monthly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85950" y="4750832"/>
            <a:ext cx="2438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HK$30,400 Weekly or Monthly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000625" y="3924300"/>
            <a:ext cx="1638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HK$76,000/ Week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991099" y="4333875"/>
            <a:ext cx="17621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HK$76,000/Bi- Weekly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000625" y="4750832"/>
            <a:ext cx="17621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HK$76,000/Month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991350" y="3924300"/>
            <a:ext cx="1638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HK$11,500/ Week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991350" y="4750832"/>
            <a:ext cx="1638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HK$11,500/ Month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991350" y="4340483"/>
            <a:ext cx="1638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HK$23,000/Month</a:t>
            </a:r>
            <a:endParaRPr lang="en-US" sz="12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31" r="49721"/>
          <a:stretch>
            <a:fillRect/>
          </a:stretch>
        </p:blipFill>
        <p:spPr>
          <a:xfrm>
            <a:off x="4371974" y="2590801"/>
            <a:ext cx="265340" cy="1879600"/>
          </a:xfrm>
          <a:prstGeom prst="rect">
            <a:avLst/>
          </a:prstGeom>
        </p:spPr>
      </p:pic>
      <p:pic>
        <p:nvPicPr>
          <p:cNvPr id="8" name="Picture 7" descr="MarketHongKong&amp;Shop.com_Stacked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3010495"/>
            <a:ext cx="3381375" cy="1056680"/>
          </a:xfrm>
          <a:prstGeom prst="rect">
            <a:avLst/>
          </a:prstGeom>
        </p:spPr>
      </p:pic>
      <p:pic>
        <p:nvPicPr>
          <p:cNvPr id="9" name="Picture 8" descr="MotivesByLorenRidinger_03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729" y="3010495"/>
            <a:ext cx="3331403" cy="10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34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7764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 smtClean="0">
                <a:solidFill>
                  <a:prstClr val="black"/>
                </a:solidFill>
                <a:latin typeface="Century Gothic"/>
                <a:cs typeface="Century Gothic"/>
              </a:rPr>
              <a:t>Visibility</a:t>
            </a:r>
            <a:endParaRPr lang="en-US" sz="4000" b="1" cap="all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31" r="49721"/>
          <a:stretch>
            <a:fillRect/>
          </a:stretch>
        </p:blipFill>
        <p:spPr>
          <a:xfrm>
            <a:off x="4371974" y="2590801"/>
            <a:ext cx="265340" cy="1879600"/>
          </a:xfrm>
          <a:prstGeom prst="rect">
            <a:avLst/>
          </a:prstGeom>
        </p:spPr>
      </p:pic>
      <p:pic>
        <p:nvPicPr>
          <p:cNvPr id="8" name="Picture 7" descr="MarketHongKong&amp;Shop.com_Stacked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3010495"/>
            <a:ext cx="3381375" cy="1056680"/>
          </a:xfrm>
          <a:prstGeom prst="rect">
            <a:avLst/>
          </a:prstGeom>
        </p:spPr>
      </p:pic>
      <p:pic>
        <p:nvPicPr>
          <p:cNvPr id="9" name="Picture 8" descr="MotivesByLorenRidinger_03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729" y="3010495"/>
            <a:ext cx="3331403" cy="10566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37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8487">
            <a:off x="8234788" y="1241403"/>
            <a:ext cx="1468097" cy="202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15078" y="2054728"/>
            <a:ext cx="4770437" cy="424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+mn-lt"/>
                <a:cs typeface="Calibri"/>
              </a:rPr>
              <a:t>New </a:t>
            </a:r>
            <a:r>
              <a:rPr lang="en-US" sz="1800" i="1" dirty="0">
                <a:latin typeface="+mn-lt"/>
                <a:cs typeface="Calibri"/>
              </a:rPr>
              <a:t>York Post</a:t>
            </a:r>
            <a:endParaRPr lang="en-US" sz="1800" dirty="0">
              <a:latin typeface="+mn-lt"/>
              <a:cs typeface="Calibri"/>
            </a:endParaRP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+mn-lt"/>
                <a:cs typeface="Calibri"/>
              </a:rPr>
              <a:t>In </a:t>
            </a:r>
            <a:r>
              <a:rPr lang="en-US" sz="1800" i="1" dirty="0">
                <a:latin typeface="+mn-lt"/>
                <a:cs typeface="Calibri"/>
              </a:rPr>
              <a:t>Touch</a:t>
            </a:r>
            <a:r>
              <a:rPr lang="en-US" sz="1800" dirty="0">
                <a:latin typeface="+mn-lt"/>
                <a:cs typeface="Calibri"/>
              </a:rPr>
              <a:t> 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+mn-lt"/>
                <a:cs typeface="Calibri"/>
              </a:rPr>
              <a:t>Every </a:t>
            </a:r>
            <a:r>
              <a:rPr lang="en-US" sz="1800" i="1" dirty="0">
                <a:latin typeface="+mn-lt"/>
                <a:cs typeface="Calibri"/>
              </a:rPr>
              <a:t>Day with Rachael Ray</a:t>
            </a:r>
            <a:r>
              <a:rPr lang="en-US" sz="1800" dirty="0">
                <a:latin typeface="+mn-lt"/>
                <a:cs typeface="Calibri"/>
              </a:rPr>
              <a:t> 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+mn-lt"/>
                <a:cs typeface="Calibri"/>
              </a:rPr>
              <a:t>Bravo</a:t>
            </a:r>
            <a:r>
              <a:rPr lang="ja-JP" altLang="en-US" sz="1800" dirty="0">
                <a:latin typeface="+mn-lt"/>
                <a:cs typeface="Calibri"/>
              </a:rPr>
              <a:t>’</a:t>
            </a:r>
            <a:r>
              <a:rPr lang="en-US" altLang="ja-JP" sz="1800" dirty="0">
                <a:latin typeface="+mn-lt"/>
                <a:cs typeface="Calibri"/>
              </a:rPr>
              <a:t>s </a:t>
            </a:r>
            <a:r>
              <a:rPr lang="ja-JP" altLang="en-US" sz="1800" dirty="0">
                <a:latin typeface="+mn-lt"/>
                <a:cs typeface="Calibri"/>
              </a:rPr>
              <a:t>“</a:t>
            </a:r>
            <a:r>
              <a:rPr lang="en-US" altLang="ja-JP" sz="1800" dirty="0">
                <a:latin typeface="+mn-lt"/>
                <a:cs typeface="Calibri"/>
              </a:rPr>
              <a:t>The Fashion Show</a:t>
            </a:r>
            <a:r>
              <a:rPr lang="ja-JP" altLang="en-US" sz="1800" dirty="0">
                <a:latin typeface="+mn-lt"/>
                <a:cs typeface="Calibri"/>
              </a:rPr>
              <a:t>”</a:t>
            </a:r>
            <a:endParaRPr lang="en-US" altLang="ja-JP" sz="1800" dirty="0">
              <a:latin typeface="+mn-lt"/>
              <a:cs typeface="Calibri"/>
            </a:endParaRP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+mn-lt"/>
                <a:cs typeface="Calibri"/>
              </a:rPr>
              <a:t>People </a:t>
            </a:r>
            <a:r>
              <a:rPr lang="en-US" sz="1800" i="1" dirty="0">
                <a:latin typeface="+mn-lt"/>
                <a:cs typeface="Calibri"/>
              </a:rPr>
              <a:t>En </a:t>
            </a:r>
            <a:r>
              <a:rPr lang="en-US" sz="1800" i="1" dirty="0" err="1">
                <a:latin typeface="+mn-lt"/>
                <a:cs typeface="Calibri"/>
              </a:rPr>
              <a:t>Español</a:t>
            </a:r>
            <a:r>
              <a:rPr lang="en-US" sz="1800" dirty="0">
                <a:latin typeface="+mn-lt"/>
                <a:cs typeface="Calibri"/>
              </a:rPr>
              <a:t> 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+mn-lt"/>
                <a:cs typeface="Calibri"/>
              </a:rPr>
              <a:t>Life </a:t>
            </a:r>
            <a:r>
              <a:rPr lang="en-US" sz="1800" i="1" dirty="0">
                <a:latin typeface="+mn-lt"/>
                <a:cs typeface="Calibri"/>
              </a:rPr>
              <a:t>&amp; Style</a:t>
            </a:r>
            <a:r>
              <a:rPr lang="en-US" sz="1800" dirty="0">
                <a:latin typeface="+mn-lt"/>
                <a:cs typeface="Calibri"/>
              </a:rPr>
              <a:t> 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+mn-lt"/>
                <a:cs typeface="Calibri"/>
              </a:rPr>
              <a:t>Us </a:t>
            </a:r>
            <a:r>
              <a:rPr lang="en-US" sz="1800" i="1" dirty="0">
                <a:latin typeface="+mn-lt"/>
                <a:cs typeface="Calibri"/>
              </a:rPr>
              <a:t>Weekly</a:t>
            </a:r>
            <a:r>
              <a:rPr lang="en-US" sz="1800" dirty="0">
                <a:latin typeface="+mn-lt"/>
                <a:cs typeface="Calibri"/>
              </a:rPr>
              <a:t> 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+mn-lt"/>
                <a:cs typeface="Calibri"/>
              </a:rPr>
              <a:t>Latina</a:t>
            </a:r>
            <a:r>
              <a:rPr lang="en-US" sz="1800" dirty="0" smtClean="0">
                <a:latin typeface="+mn-lt"/>
                <a:cs typeface="Calibri"/>
              </a:rPr>
              <a:t> </a:t>
            </a:r>
            <a:r>
              <a:rPr lang="en-US" sz="1800" dirty="0">
                <a:latin typeface="+mn-lt"/>
                <a:cs typeface="Calibri"/>
              </a:rPr>
              <a:t>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+mn-lt"/>
                <a:cs typeface="Calibri"/>
              </a:rPr>
              <a:t>100 Thousand </a:t>
            </a:r>
            <a:r>
              <a:rPr lang="en-US" sz="1800" i="1" dirty="0">
                <a:latin typeface="+mn-lt"/>
                <a:cs typeface="Calibri"/>
              </a:rPr>
              <a:t>Club</a:t>
            </a:r>
            <a:r>
              <a:rPr lang="en-US" sz="1800" dirty="0">
                <a:latin typeface="+mn-lt"/>
                <a:cs typeface="Calibri"/>
              </a:rPr>
              <a:t> 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+mn-lt"/>
                <a:cs typeface="Calibri"/>
              </a:rPr>
              <a:t>Prime </a:t>
            </a:r>
            <a:r>
              <a:rPr lang="en-US" sz="1800" i="1" dirty="0">
                <a:latin typeface="+mn-lt"/>
                <a:cs typeface="Calibri"/>
              </a:rPr>
              <a:t>Woman</a:t>
            </a:r>
            <a:r>
              <a:rPr lang="en-US" sz="1800" dirty="0">
                <a:latin typeface="+mn-lt"/>
                <a:cs typeface="Calibri"/>
              </a:rPr>
              <a:t> 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i="1" dirty="0" err="1" smtClean="0">
                <a:latin typeface="+mn-lt"/>
                <a:cs typeface="Calibri"/>
              </a:rPr>
              <a:t>Semana</a:t>
            </a:r>
            <a:r>
              <a:rPr lang="en-US" sz="1800" dirty="0" smtClean="0">
                <a:latin typeface="+mn-lt"/>
                <a:cs typeface="Calibri"/>
              </a:rPr>
              <a:t> </a:t>
            </a:r>
            <a:r>
              <a:rPr lang="en-US" sz="1800" dirty="0">
                <a:latin typeface="+mn-lt"/>
                <a:cs typeface="Calibri"/>
              </a:rPr>
              <a:t>magazine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+mn-lt"/>
                <a:cs typeface="Calibri"/>
              </a:rPr>
              <a:t>The </a:t>
            </a:r>
            <a:r>
              <a:rPr lang="en-US" sz="1800" dirty="0">
                <a:latin typeface="+mn-lt"/>
                <a:cs typeface="Calibri"/>
              </a:rPr>
              <a:t>Makeup Show NYC 2009</a:t>
            </a:r>
          </a:p>
          <a:p>
            <a:pPr marL="342900" indent="-342900"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+mn-lt"/>
                <a:cs typeface="Calibri"/>
              </a:rPr>
              <a:t>BeautySnob.com</a:t>
            </a:r>
            <a:endParaRPr lang="en-US" sz="1800" dirty="0">
              <a:latin typeface="+mn-lt"/>
              <a:cs typeface="Calibri"/>
            </a:endParaRPr>
          </a:p>
          <a:p>
            <a:pPr>
              <a:buClr>
                <a:schemeClr val="bg1"/>
              </a:buClr>
              <a:buSzPct val="100000"/>
            </a:pPr>
            <a:endParaRPr lang="en-US" sz="1800" dirty="0">
              <a:latin typeface="+mn-lt"/>
              <a:cs typeface="Calibri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478481" y="2033154"/>
            <a:ext cx="3775364" cy="424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+mn-lt"/>
                <a:cs typeface="Calibri"/>
              </a:rPr>
              <a:t>Elle.com</a:t>
            </a:r>
            <a:endParaRPr lang="en-US" sz="1800" dirty="0">
              <a:latin typeface="+mn-lt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latin typeface="+mn-lt"/>
                <a:cs typeface="Calibri"/>
              </a:rPr>
              <a:t>A</a:t>
            </a:r>
            <a:r>
              <a:rPr lang="en-US" sz="1800" dirty="0" smtClean="0">
                <a:latin typeface="+mn-lt"/>
                <a:cs typeface="Calibri"/>
              </a:rPr>
              <a:t>MomInRedHighHeels.com</a:t>
            </a:r>
            <a:endParaRPr lang="en-US" sz="1800" dirty="0">
              <a:latin typeface="+mn-lt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+mn-lt"/>
                <a:cs typeface="Calibri"/>
              </a:rPr>
              <a:t>HelloBeautiful.com</a:t>
            </a:r>
            <a:endParaRPr lang="en-US" sz="1800" dirty="0">
              <a:latin typeface="+mn-lt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+mn-lt"/>
                <a:cs typeface="Calibri"/>
              </a:rPr>
              <a:t>ProductFiend.com</a:t>
            </a:r>
            <a:endParaRPr lang="en-US" sz="1800" dirty="0">
              <a:latin typeface="+mn-lt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+mn-lt"/>
                <a:cs typeface="Calibri"/>
              </a:rPr>
              <a:t>BeautyandtheFeastBlog.com</a:t>
            </a:r>
            <a:endParaRPr lang="en-US" sz="1800" dirty="0">
              <a:latin typeface="+mn-lt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+mn-lt"/>
                <a:cs typeface="Calibri"/>
              </a:rPr>
              <a:t>DaniellesFabFinds.com</a:t>
            </a:r>
            <a:endParaRPr lang="en-US" sz="1800" dirty="0">
              <a:latin typeface="+mn-lt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+mn-lt"/>
                <a:cs typeface="Calibri"/>
              </a:rPr>
              <a:t>PoshGlam.com</a:t>
            </a:r>
            <a:endParaRPr lang="en-US" sz="1800" dirty="0">
              <a:latin typeface="+mn-lt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+mn-lt"/>
                <a:cs typeface="Calibri"/>
              </a:rPr>
              <a:t>AdrianaCastroBlog.com</a:t>
            </a:r>
            <a:endParaRPr lang="en-US" sz="1800" dirty="0">
              <a:latin typeface="+mn-lt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+mn-lt"/>
                <a:cs typeface="Calibri"/>
              </a:rPr>
              <a:t>ABeautyfulSentiment.com</a:t>
            </a:r>
            <a:endParaRPr lang="en-US" sz="1800" dirty="0">
              <a:latin typeface="+mn-lt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+mn-lt"/>
                <a:cs typeface="Calibri"/>
              </a:rPr>
              <a:t>TalkingMakeup.com</a:t>
            </a:r>
            <a:endParaRPr lang="en-US" sz="1800" dirty="0">
              <a:latin typeface="+mn-lt"/>
              <a:cs typeface="Calibri"/>
            </a:endParaRP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i="1" dirty="0" smtClean="0">
                <a:latin typeface="+mn-lt"/>
                <a:cs typeface="Calibri"/>
              </a:rPr>
              <a:t>News </a:t>
            </a:r>
            <a:r>
              <a:rPr lang="en-US" sz="1800" i="1" dirty="0">
                <a:latin typeface="+mn-lt"/>
                <a:cs typeface="Calibri"/>
              </a:rPr>
              <a:t>&amp; Record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>
                <a:latin typeface="+mn-lt"/>
                <a:cs typeface="Calibri"/>
              </a:rPr>
              <a:t>Careerconfessions.com</a:t>
            </a:r>
            <a:endParaRPr lang="en-US" sz="1800" dirty="0">
              <a:latin typeface="+mn-lt"/>
              <a:cs typeface="Calibri"/>
            </a:endParaRP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dirty="0">
              <a:solidFill>
                <a:srgbClr val="471966"/>
              </a:solidFill>
              <a:latin typeface="+mn-lt"/>
              <a:cs typeface="Calibri"/>
            </a:endParaRP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dirty="0">
              <a:solidFill>
                <a:srgbClr val="471966"/>
              </a:solidFill>
              <a:latin typeface="+mn-lt"/>
              <a:cs typeface="Calibri"/>
            </a:endParaRP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dirty="0">
              <a:solidFill>
                <a:srgbClr val="471966"/>
              </a:solidFill>
              <a:latin typeface="+mn-lt"/>
              <a:cs typeface="Calibri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0" y="902739"/>
            <a:ext cx="9159875" cy="10135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dirty="0">
                <a:latin typeface="Century Gothic" charset="0"/>
              </a:rPr>
              <a:t>MOTIVES</a:t>
            </a:r>
            <a:r>
              <a:rPr lang="en-US" sz="3600" baseline="30000" dirty="0">
                <a:latin typeface="Century Gothic" charset="0"/>
              </a:rPr>
              <a:t>®</a:t>
            </a:r>
            <a:r>
              <a:rPr lang="en-US" sz="3600" dirty="0">
                <a:latin typeface="Century Gothic" charset="0"/>
              </a:rPr>
              <a:t> BY LOREN </a:t>
            </a:r>
            <a:r>
              <a:rPr lang="en-US" sz="3600" dirty="0" smtClean="0">
                <a:latin typeface="Century Gothic" charset="0"/>
              </a:rPr>
              <a:t>RIDINGER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dirty="0" smtClean="0">
                <a:latin typeface="Century Gothic" charset="0"/>
              </a:rPr>
              <a:t>HAS </a:t>
            </a:r>
            <a:r>
              <a:rPr lang="en-US" dirty="0">
                <a:latin typeface="Century Gothic" charset="0"/>
              </a:rPr>
              <a:t>BEEN FEATURED IN: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91125"/>
            <a:ext cx="9144000" cy="2668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 descr="Screen Shot 2012-05-29 at 7.19.3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8389">
            <a:off x="-177983" y="95880"/>
            <a:ext cx="1386118" cy="19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941">
            <a:off x="8283240" y="3111504"/>
            <a:ext cx="1430453" cy="1924836"/>
          </a:xfrm>
          <a:prstGeom prst="rect">
            <a:avLst/>
          </a:prstGeom>
          <a:noFill/>
          <a:ln>
            <a:noFill/>
          </a:ln>
          <a:effectLst>
            <a:outerShdw blurRad="63500" dist="38100" dir="8100000" algn="tr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903">
            <a:off x="5731658" y="5897674"/>
            <a:ext cx="1391973" cy="192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raine-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9727">
            <a:off x="7979258" y="4885804"/>
            <a:ext cx="1481904" cy="191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sl050112latina-ns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288">
            <a:off x="6912808" y="5903964"/>
            <a:ext cx="1388654" cy="19080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918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1017039"/>
            <a:ext cx="9159875" cy="10135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sz="3600" dirty="0">
                <a:latin typeface="Century Gothic" charset="0"/>
              </a:rPr>
              <a:t>MOTIVES</a:t>
            </a:r>
            <a:r>
              <a:rPr lang="en-US" sz="3600" baseline="30000" dirty="0">
                <a:latin typeface="Century Gothic" charset="0"/>
              </a:rPr>
              <a:t>®</a:t>
            </a:r>
            <a:r>
              <a:rPr lang="en-US" sz="3600" dirty="0">
                <a:latin typeface="Century Gothic" charset="0"/>
              </a:rPr>
              <a:t> BY LOREN </a:t>
            </a:r>
            <a:r>
              <a:rPr lang="en-US" sz="3600" dirty="0" smtClean="0">
                <a:latin typeface="Century Gothic" charset="0"/>
              </a:rPr>
              <a:t>RIDINGER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en-US" b="0" dirty="0" smtClean="0">
                <a:latin typeface="Century Gothic" charset="0"/>
              </a:rPr>
              <a:t>HAS </a:t>
            </a:r>
            <a:r>
              <a:rPr lang="en-US" b="0" dirty="0">
                <a:latin typeface="Century Gothic" charset="0"/>
              </a:rPr>
              <a:t>BEEN FEATURED IN: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9388" y="2287923"/>
            <a:ext cx="8856662" cy="440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latin typeface="+mn-lt"/>
              </a:rPr>
              <a:t>VOGUE                             </a:t>
            </a:r>
            <a:endParaRPr lang="en-US" sz="2800" dirty="0" smtClean="0">
              <a:latin typeface="+mn-lt"/>
            </a:endParaRPr>
          </a:p>
          <a:p>
            <a:pPr algn="ctr" eaLnBrk="1" hangingPunct="1"/>
            <a:endParaRPr lang="en-US" sz="1400" dirty="0">
              <a:latin typeface="+mn-lt"/>
            </a:endParaRPr>
          </a:p>
          <a:p>
            <a:pPr algn="ctr" eaLnBrk="1" hangingPunct="1"/>
            <a:r>
              <a:rPr lang="en-US" sz="2800" dirty="0" smtClean="0">
                <a:latin typeface="+mn-lt"/>
              </a:rPr>
              <a:t>LUCKY </a:t>
            </a:r>
            <a:r>
              <a:rPr lang="en-US" sz="2800" dirty="0">
                <a:latin typeface="+mn-lt"/>
              </a:rPr>
              <a:t>MAGAZINE </a:t>
            </a:r>
          </a:p>
          <a:p>
            <a:pPr algn="ctr" eaLnBrk="1" hangingPunct="1"/>
            <a:endParaRPr lang="en-US" sz="1400" dirty="0">
              <a:latin typeface="+mn-lt"/>
            </a:endParaRPr>
          </a:p>
          <a:p>
            <a:pPr algn="ctr" eaLnBrk="1" hangingPunct="1"/>
            <a:r>
              <a:rPr lang="en-US" sz="2800" dirty="0">
                <a:latin typeface="+mn-lt"/>
              </a:rPr>
              <a:t>PEOPLE STYLE WATCH</a:t>
            </a:r>
          </a:p>
          <a:p>
            <a:pPr algn="ctr" eaLnBrk="1" hangingPunct="1"/>
            <a:endParaRPr lang="en-US" sz="1400" dirty="0">
              <a:latin typeface="+mn-lt"/>
            </a:endParaRPr>
          </a:p>
          <a:p>
            <a:pPr algn="ctr" eaLnBrk="1" hangingPunct="1"/>
            <a:r>
              <a:rPr lang="en-US" sz="2800" dirty="0">
                <a:latin typeface="+mn-lt"/>
              </a:rPr>
              <a:t>ELLE.COM</a:t>
            </a:r>
          </a:p>
          <a:p>
            <a:pPr algn="ctr" eaLnBrk="1" hangingPunct="1"/>
            <a:endParaRPr lang="en-US" sz="1400" dirty="0">
              <a:latin typeface="+mn-lt"/>
            </a:endParaRPr>
          </a:p>
          <a:p>
            <a:pPr algn="ctr" eaLnBrk="1" hangingPunct="1"/>
            <a:r>
              <a:rPr lang="en-US" sz="2800" dirty="0">
                <a:latin typeface="+mn-lt"/>
              </a:rPr>
              <a:t>NY POST</a:t>
            </a:r>
          </a:p>
          <a:p>
            <a:pPr algn="ctr" eaLnBrk="1" hangingPunct="1"/>
            <a:endParaRPr lang="en-US" sz="1400" dirty="0">
              <a:latin typeface="+mn-lt"/>
            </a:endParaRPr>
          </a:p>
          <a:p>
            <a:pPr algn="ctr" eaLnBrk="1" hangingPunct="1"/>
            <a:r>
              <a:rPr lang="en-US" sz="2800" dirty="0">
                <a:latin typeface="+mn-lt"/>
              </a:rPr>
              <a:t>COCO PEREZ</a:t>
            </a:r>
          </a:p>
          <a:p>
            <a:pPr algn="ctr" eaLnBrk="1" hangingPunct="1"/>
            <a:endParaRPr lang="en-US" sz="1400" dirty="0">
              <a:latin typeface="+mn-lt"/>
            </a:endParaRPr>
          </a:p>
          <a:p>
            <a:pPr algn="ctr" eaLnBrk="1" hangingPunct="1"/>
            <a:r>
              <a:rPr lang="en-US" sz="2800" dirty="0">
                <a:latin typeface="+mn-lt"/>
              </a:rPr>
              <a:t>LATINA MAGAZINE </a:t>
            </a:r>
          </a:p>
        </p:txBody>
      </p:sp>
    </p:spTree>
    <p:extLst>
      <p:ext uri="{BB962C8B-B14F-4D97-AF65-F5344CB8AC3E}">
        <p14:creationId xmlns="" xmlns:p14="http://schemas.microsoft.com/office/powerpoint/2010/main" val="4128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2260</Words>
  <Application>Microsoft Office PowerPoint</Application>
  <PresentationFormat>On-screen Show (4:3)</PresentationFormat>
  <Paragraphs>438</Paragraphs>
  <Slides>66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Office Theme</vt:lpstr>
      <vt:lpstr>1_Office Theme</vt:lpstr>
      <vt:lpstr>2_Office Theme</vt:lpstr>
      <vt:lpstr>3_Office Theme</vt:lpstr>
      <vt:lpstr>Slide 1</vt:lpstr>
      <vt:lpstr>Slide 2</vt:lpstr>
      <vt:lpstr>Slide 3</vt:lpstr>
      <vt:lpstr>Slide 4</vt:lpstr>
      <vt:lpstr>BEAUTY IN EVERY SHADE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   Motives® for La La has been featured in: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Motives®  Nail Lacquer</vt:lpstr>
      <vt:lpstr>Slide 47</vt:lpstr>
      <vt:lpstr>Slide 48</vt:lpstr>
      <vt:lpstr>Slide 49</vt:lpstr>
      <vt:lpstr>Lumiere de Vie™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Video Options to send Prospects</vt:lpstr>
      <vt:lpstr>Slide 59</vt:lpstr>
      <vt:lpstr>Slide 60</vt:lpstr>
      <vt:lpstr>Slide 61</vt:lpstr>
      <vt:lpstr>WHAT YOU CAN EARN</vt:lpstr>
      <vt:lpstr>WHAT YOU CAN EARN</vt:lpstr>
      <vt:lpstr>WANT TO EARN MORE?</vt:lpstr>
      <vt:lpstr>TURN YOUR LOVE  OF MAKEUP INTO MONEY</vt:lpstr>
      <vt:lpstr>Slide 66</vt:lpstr>
    </vt:vector>
  </TitlesOfParts>
  <Company>Market America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stevewl</cp:lastModifiedBy>
  <cp:revision>137</cp:revision>
  <cp:lastPrinted>2013-01-09T16:42:44Z</cp:lastPrinted>
  <dcterms:created xsi:type="dcterms:W3CDTF">2012-12-20T18:58:23Z</dcterms:created>
  <dcterms:modified xsi:type="dcterms:W3CDTF">2013-07-10T10:27:59Z</dcterms:modified>
</cp:coreProperties>
</file>