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5" r:id="rId3"/>
  </p:sldMasterIdLst>
  <p:notesMasterIdLst>
    <p:notesMasterId r:id="rId33"/>
  </p:notesMasterIdLst>
  <p:sldIdLst>
    <p:sldId id="337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8" r:id="rId13"/>
    <p:sldId id="259" r:id="rId14"/>
    <p:sldId id="327" r:id="rId15"/>
    <p:sldId id="325" r:id="rId16"/>
    <p:sldId id="326" r:id="rId17"/>
    <p:sldId id="261" r:id="rId18"/>
    <p:sldId id="312" r:id="rId19"/>
    <p:sldId id="318" r:id="rId20"/>
    <p:sldId id="339" r:id="rId21"/>
    <p:sldId id="340" r:id="rId22"/>
    <p:sldId id="341" r:id="rId23"/>
    <p:sldId id="342" r:id="rId24"/>
    <p:sldId id="343" r:id="rId25"/>
    <p:sldId id="348" r:id="rId26"/>
    <p:sldId id="344" r:id="rId27"/>
    <p:sldId id="345" r:id="rId28"/>
    <p:sldId id="323" r:id="rId29"/>
    <p:sldId id="322" r:id="rId30"/>
    <p:sldId id="311" r:id="rId31"/>
    <p:sldId id="34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6" autoAdjust="0"/>
    <p:restoredTop sz="94660"/>
  </p:normalViewPr>
  <p:slideViewPr>
    <p:cSldViewPr>
      <p:cViewPr varScale="1">
        <p:scale>
          <a:sx n="69" d="100"/>
          <a:sy n="69" d="100"/>
        </p:scale>
        <p:origin x="-46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E4F39-63B3-4A27-A554-0FED0E3451EC}" type="datetimeFigureOut">
              <a:rPr lang="en-US" smtClean="0"/>
              <a:pPr/>
              <a:t>4/27/2013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66DD0-712D-4A12-B5AA-775AD70072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00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drop down of countries – TW slide:  HK and Singapore and HK slides: Singapore and TW.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66DD0-712D-4A12-B5AA-775AD70072D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2179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total 7 new markets – doubled</a:t>
            </a:r>
            <a:r>
              <a:rPr lang="en-US" baseline="0" dirty="0" smtClean="0"/>
              <a:t> number of countries in 1 yr.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66DD0-712D-4A12-B5AA-775AD70072D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539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total 7 new markets – doubled</a:t>
            </a:r>
            <a:r>
              <a:rPr lang="en-US" baseline="0" dirty="0" smtClean="0"/>
              <a:t> number of countries in 1 yr.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66DD0-712D-4A12-B5AA-775AD70072D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539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total 7 new markets – doubled</a:t>
            </a:r>
            <a:r>
              <a:rPr lang="en-US" baseline="0" dirty="0" smtClean="0"/>
              <a:t> number of countries in 1 yr.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66DD0-712D-4A12-B5AA-775AD70072D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5395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total 7 new markets – doubled</a:t>
            </a:r>
            <a:r>
              <a:rPr lang="en-US" baseline="0" dirty="0" smtClean="0"/>
              <a:t> number of countries in 1 yr.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66DD0-712D-4A12-B5AA-775AD70072D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5395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8CDF57CE-E4B0-9247-A405-4130F52A2A50}" type="slidenum">
              <a:rPr lang="en-US" sz="1200" smtClean="0">
                <a:solidFill>
                  <a:srgbClr val="000000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28600" indent="-228600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="" xmlns:p14="http://schemas.microsoft.com/office/powerpoint/2010/main" val="586347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244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A7E191-5F94-4FC1-B823-BD7CABF7FA06}" type="datetime1">
              <a:rPr lang="en-US" smtClean="0">
                <a:solidFill>
                  <a:prstClr val="white"/>
                </a:solidFill>
              </a:rPr>
              <a:pPr/>
              <a:t>4/27/2013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223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56D55-EFBE-4F9B-8A5F-09D42CA22A9B}" type="datetime1">
              <a:rPr lang="en-US" smtClean="0">
                <a:solidFill>
                  <a:prstClr val="white"/>
                </a:solidFill>
              </a:rPr>
              <a:pPr/>
              <a:t>4/27/2013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070878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1D110F-3F4E-48D9-B8AA-5D0E825AFDBA}" type="datetime1">
              <a:rPr lang="en-US" smtClean="0">
                <a:solidFill>
                  <a:prstClr val="white"/>
                </a:solidFill>
              </a:rPr>
              <a:pPr/>
              <a:t>4/27/2013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081169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4050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4410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3263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24021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406063" y="-1055688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10406063" y="-1055688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62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566863" y="954088"/>
            <a:ext cx="7772400" cy="147002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87356618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911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0967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2061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953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9847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213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988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1160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9933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0817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554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CAB-5E43-4F3B-B472-DAA2384E1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B450-3811-4C0A-8440-5B8D27C19C6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031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8AEBBE-F8B2-42CF-9895-E86A608384EB}" type="datetime1">
              <a:rPr lang="en-US" smtClean="0">
                <a:solidFill>
                  <a:prstClr val="white"/>
                </a:solidFill>
              </a:rPr>
              <a:pPr/>
              <a:t>4/27/2013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="" xmlns:p14="http://schemas.microsoft.com/office/powerpoint/2010/main" val="3184500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0357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832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9320539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2536317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7013555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868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4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AECAB-5E43-4F3B-B472-DAA2384E19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3B450-3811-4C0A-8440-5B8D27C19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411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EDAFA-B26E-4FB9-A4C7-0997C44F30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7E993-D3A1-4803-8705-3F905F2CCB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6.gif"/><Relationship Id="rId12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gif"/><Relationship Id="rId11" Type="http://schemas.openxmlformats.org/officeDocument/2006/relationships/image" Target="../media/image28.gif"/><Relationship Id="rId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image" Target="../media/image18.gif"/><Relationship Id="rId9" Type="http://schemas.openxmlformats.org/officeDocument/2006/relationships/image" Target="../media/image19.gif"/><Relationship Id="rId1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2.gif"/><Relationship Id="rId18" Type="http://schemas.openxmlformats.org/officeDocument/2006/relationships/image" Target="../media/image35.gif"/><Relationship Id="rId3" Type="http://schemas.openxmlformats.org/officeDocument/2006/relationships/image" Target="../media/image17.gif"/><Relationship Id="rId7" Type="http://schemas.openxmlformats.org/officeDocument/2006/relationships/image" Target="../media/image26.gif"/><Relationship Id="rId12" Type="http://schemas.openxmlformats.org/officeDocument/2006/relationships/image" Target="../media/image21.gif"/><Relationship Id="rId17" Type="http://schemas.openxmlformats.org/officeDocument/2006/relationships/image" Target="../media/image34.gif"/><Relationship Id="rId2" Type="http://schemas.openxmlformats.org/officeDocument/2006/relationships/image" Target="../media/image16.png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gif"/><Relationship Id="rId11" Type="http://schemas.openxmlformats.org/officeDocument/2006/relationships/image" Target="../media/image28.gif"/><Relationship Id="rId5" Type="http://schemas.openxmlformats.org/officeDocument/2006/relationships/image" Target="../media/image24.gif"/><Relationship Id="rId15" Type="http://schemas.openxmlformats.org/officeDocument/2006/relationships/image" Target="../media/image32.gif"/><Relationship Id="rId10" Type="http://schemas.openxmlformats.org/officeDocument/2006/relationships/image" Target="../media/image20.gif"/><Relationship Id="rId4" Type="http://schemas.openxmlformats.org/officeDocument/2006/relationships/image" Target="../media/image18.gif"/><Relationship Id="rId9" Type="http://schemas.openxmlformats.org/officeDocument/2006/relationships/image" Target="../media/image19.gif"/><Relationship Id="rId14" Type="http://schemas.openxmlformats.org/officeDocument/2006/relationships/image" Target="../media/image2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1.gif"/><Relationship Id="rId3" Type="http://schemas.openxmlformats.org/officeDocument/2006/relationships/image" Target="../media/image36.png"/><Relationship Id="rId7" Type="http://schemas.openxmlformats.org/officeDocument/2006/relationships/image" Target="../media/image25.gif"/><Relationship Id="rId12" Type="http://schemas.openxmlformats.org/officeDocument/2006/relationships/image" Target="../media/image28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gif"/><Relationship Id="rId11" Type="http://schemas.openxmlformats.org/officeDocument/2006/relationships/image" Target="../media/image20.gif"/><Relationship Id="rId5" Type="http://schemas.openxmlformats.org/officeDocument/2006/relationships/image" Target="../media/image18.gif"/><Relationship Id="rId15" Type="http://schemas.openxmlformats.org/officeDocument/2006/relationships/image" Target="../media/image23.gif"/><Relationship Id="rId10" Type="http://schemas.openxmlformats.org/officeDocument/2006/relationships/image" Target="../media/image19.gif"/><Relationship Id="rId4" Type="http://schemas.openxmlformats.org/officeDocument/2006/relationships/image" Target="../media/image17.gif"/><Relationship Id="rId9" Type="http://schemas.openxmlformats.org/officeDocument/2006/relationships/image" Target="../media/image27.gif"/><Relationship Id="rId14" Type="http://schemas.openxmlformats.org/officeDocument/2006/relationships/image" Target="../media/image2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全球網站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Global.SHOP.COM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77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不單止擴展顧客基礎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sz="3200" dirty="0" smtClean="0"/>
              <a:t>Not Just for Expansion</a:t>
            </a:r>
            <a:br>
              <a:rPr lang="en-US" sz="3200" dirty="0" smtClean="0"/>
            </a:br>
            <a:r>
              <a:rPr lang="en-US" sz="3200" dirty="0" smtClean="0"/>
              <a:t>of Customer Base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3894"/>
            <a:ext cx="7662864" cy="3783106"/>
          </a:xfrm>
        </p:spPr>
        <p:txBody>
          <a:bodyPr>
            <a:normAutofit lnSpcReduction="10000"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全球網站</a:t>
            </a:r>
            <a:r>
              <a:rPr lang="en-US" altLang="zh-TW" sz="2800" dirty="0" smtClean="0"/>
              <a:t>Global.SHOP.COM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不單擴展你於其他國家的顧客基礎，還有助公司開拓其他市場</a:t>
            </a:r>
            <a:endParaRPr lang="en-US" altLang="zh-TW" sz="28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altLang="zh-TW" sz="2800" dirty="0" smtClean="0"/>
              <a:t>Global.SHOP.COM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是通向新興市場計劃的途徑</a:t>
            </a:r>
            <a:endParaRPr lang="en-US" sz="28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sz="2400" dirty="0" smtClean="0"/>
              <a:t>Global.SHOP.COM not only will grow your customer base in other countries but it will help the company emerge in other markets.</a:t>
            </a:r>
          </a:p>
          <a:p>
            <a:r>
              <a:rPr lang="en-US" sz="2400" dirty="0" smtClean="0"/>
              <a:t>Global.SHOP.COM is the doorway to our new Emerging Markets Program.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43651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新興市場計劃 </a:t>
            </a:r>
            <a:r>
              <a:rPr lang="en-US" altLang="zh-TW" sz="3600" dirty="0" smtClean="0"/>
              <a:t>(EMP)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Emerging Markets Program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9775" y="2592673"/>
            <a:ext cx="7662864" cy="1283291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新興市場計劃為公司提供簡易、優化的程序開拓新市場，而且產品可以很快推出</a:t>
            </a:r>
            <a:endParaRPr lang="en-US" altLang="zh-TW" sz="2800" dirty="0" smtClean="0">
              <a:latin typeface="華康儷中黑" pitchFamily="49" charset="-120"/>
              <a:ea typeface="華康儷中黑" pitchFamily="49" charset="-120"/>
            </a:endParaRPr>
          </a:p>
          <a:p>
            <a:endParaRPr lang="en-US" sz="2400" dirty="0" smtClean="0"/>
          </a:p>
          <a:p>
            <a:r>
              <a:rPr lang="en-US" sz="2400" dirty="0" smtClean="0"/>
              <a:t>The EMP provides the company a simple, streamlined process for opening new markets with a very quick time-to-market for those countries</a:t>
            </a:r>
          </a:p>
        </p:txBody>
      </p:sp>
    </p:spTree>
    <p:extLst>
      <p:ext uri="{BB962C8B-B14F-4D97-AF65-F5344CB8AC3E}">
        <p14:creationId xmlns="" xmlns:p14="http://schemas.microsoft.com/office/powerpoint/2010/main" val="6640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19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7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7932" y="1773330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-385815" y="629032"/>
            <a:ext cx="5398494" cy="4609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1" y="-376600"/>
            <a:ext cx="4829198" cy="3685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5927034" y="3572738"/>
            <a:ext cx="3380537" cy="3034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55" y="2262295"/>
            <a:ext cx="3031508" cy="2373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468961" y="2094885"/>
            <a:ext cx="3171337" cy="22483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6765166" y="1923800"/>
            <a:ext cx="2073223" cy="26662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3277203" y="449691"/>
            <a:ext cx="2053152" cy="2851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97725" y="6019800"/>
            <a:ext cx="73842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現有市場</a:t>
            </a:r>
            <a:endParaRPr lang="en-US" altLang="zh-TW" sz="2800" b="1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Current Market Countries</a:t>
            </a:r>
          </a:p>
        </p:txBody>
      </p:sp>
    </p:spTree>
    <p:extLst>
      <p:ext uri="{BB962C8B-B14F-4D97-AF65-F5344CB8AC3E}">
        <p14:creationId xmlns="" xmlns:p14="http://schemas.microsoft.com/office/powerpoint/2010/main" val="13271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19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313433" y="3669303"/>
            <a:ext cx="335136" cy="51808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km\Desktop\WC - Presentations\Country Maps\Costa Ric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97" y="3581503"/>
            <a:ext cx="328916" cy="31830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51" y="3313168"/>
            <a:ext cx="433350" cy="2810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5" y="4025872"/>
            <a:ext cx="182234" cy="24132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7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rkm\Desktop\WC - Presentations\Country Maps\spain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01">
            <a:off x="4142364" y="2502327"/>
            <a:ext cx="376779" cy="33766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7932" y="1773330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205348" y="3139336"/>
            <a:ext cx="1371059" cy="2119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markm\Desktop\WC - Presentations\Country Maps\Costa Ric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20" y="2524623"/>
            <a:ext cx="1956681" cy="1893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68" y="2110166"/>
            <a:ext cx="3564160" cy="23114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:\Users\markm\Desktop\WC - Presentations\Country Maps\spain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01">
            <a:off x="3315511" y="1184148"/>
            <a:ext cx="2512977" cy="2252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9" y="2348281"/>
            <a:ext cx="2504263" cy="3316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7245" y="5655347"/>
            <a:ext cx="2523155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厄瓜多爾 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Ecuador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35287" y="5306720"/>
            <a:ext cx="275267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哥倫比亞 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Columbia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30946" y="4006441"/>
            <a:ext cx="2779254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多米尼加共和國</a:t>
            </a:r>
            <a:endParaRPr lang="en-US" altLang="zh-TW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Dominican</a:t>
            </a:r>
            <a:r>
              <a:rPr lang="zh-TW" alt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5120" y="4374702"/>
            <a:ext cx="3146823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哥斯達黎加 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Costa Rica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46558" y="3619211"/>
            <a:ext cx="1885453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西班牙 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74682"/>
            <a:ext cx="4056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新興市場計劃國家</a:t>
            </a:r>
            <a:endParaRPr lang="en-US" altLang="zh-TW" sz="2800" b="1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EMP Markets</a:t>
            </a:r>
          </a:p>
        </p:txBody>
      </p:sp>
    </p:spTree>
    <p:extLst>
      <p:ext uri="{BB962C8B-B14F-4D97-AF65-F5344CB8AC3E}">
        <p14:creationId xmlns="" xmlns:p14="http://schemas.microsoft.com/office/powerpoint/2010/main" val="2886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新興市場計劃 </a:t>
            </a:r>
            <a:r>
              <a:rPr lang="en-US" altLang="zh-TW" sz="3600" dirty="0" smtClean="0"/>
              <a:t>(EMP)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sz="3200" dirty="0" smtClean="0"/>
              <a:t>Emerging Markets Program</a:t>
            </a:r>
            <a:endParaRPr lang="en-US" sz="32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04800" y="2148348"/>
            <a:ext cx="4365625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0B606"/>
              </a:buClr>
            </a:pPr>
            <a:r>
              <a:rPr lang="zh-TW" alt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華康儷中黑" pitchFamily="49" charset="-120"/>
                <a:ea typeface="華康儷中黑" pitchFamily="49" charset="-120"/>
              </a:rPr>
              <a:t>首批新興市場計劃國家</a:t>
            </a:r>
            <a:endParaRPr lang="en-US" altLang="zh-TW" dirty="0" smtClean="0">
              <a:solidFill>
                <a:prstClr val="black">
                  <a:lumMod val="65000"/>
                  <a:lumOff val="35000"/>
                </a:prstClr>
              </a:solidFill>
              <a:latin typeface="華康儷中黑" pitchFamily="49" charset="-120"/>
              <a:ea typeface="華康儷中黑" pitchFamily="49" charset="-120"/>
            </a:endParaRP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r>
              <a:rPr lang="zh-TW" alt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華康儷中黑" pitchFamily="49" charset="-120"/>
                <a:ea typeface="華康儷中黑" pitchFamily="49" charset="-120"/>
              </a:rPr>
              <a:t>哥斯達黎加</a:t>
            </a:r>
            <a:endParaRPr lang="en-US" altLang="zh-TW" sz="2200" dirty="0" smtClean="0">
              <a:solidFill>
                <a:prstClr val="black">
                  <a:lumMod val="65000"/>
                  <a:lumOff val="35000"/>
                </a:prstClr>
              </a:solidFill>
              <a:latin typeface="華康儷中黑" pitchFamily="49" charset="-120"/>
              <a:ea typeface="華康儷中黑" pitchFamily="49" charset="-120"/>
            </a:endParaRP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r>
              <a:rPr lang="zh-TW" alt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華康儷中黑" pitchFamily="49" charset="-120"/>
                <a:ea typeface="華康儷中黑" pitchFamily="49" charset="-120"/>
              </a:rPr>
              <a:t>哥倫比亞</a:t>
            </a:r>
            <a:endParaRPr lang="en-US" altLang="zh-TW" sz="2200" dirty="0" smtClean="0">
              <a:solidFill>
                <a:prstClr val="black">
                  <a:lumMod val="65000"/>
                  <a:lumOff val="35000"/>
                </a:prstClr>
              </a:solidFill>
              <a:latin typeface="華康儷中黑" pitchFamily="49" charset="-120"/>
              <a:ea typeface="華康儷中黑" pitchFamily="49" charset="-120"/>
            </a:endParaRP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r>
              <a:rPr lang="zh-TW" alt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華康儷中黑" pitchFamily="49" charset="-120"/>
                <a:ea typeface="華康儷中黑" pitchFamily="49" charset="-120"/>
              </a:rPr>
              <a:t>多米尼加共和國</a:t>
            </a:r>
            <a:endParaRPr lang="en-US" altLang="zh-TW" sz="2200" dirty="0" smtClean="0">
              <a:solidFill>
                <a:prstClr val="black">
                  <a:lumMod val="65000"/>
                  <a:lumOff val="35000"/>
                </a:prstClr>
              </a:solidFill>
              <a:latin typeface="華康儷中黑" pitchFamily="49" charset="-120"/>
              <a:ea typeface="華康儷中黑" pitchFamily="49" charset="-120"/>
            </a:endParaRP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r>
              <a:rPr lang="zh-TW" alt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華康儷中黑" pitchFamily="49" charset="-120"/>
                <a:ea typeface="華康儷中黑" pitchFamily="49" charset="-120"/>
              </a:rPr>
              <a:t>厄瓜多爾</a:t>
            </a:r>
            <a:endParaRPr lang="en-US" altLang="zh-TW" sz="2200" dirty="0" smtClean="0">
              <a:solidFill>
                <a:prstClr val="black">
                  <a:lumMod val="65000"/>
                  <a:lumOff val="35000"/>
                </a:prstClr>
              </a:solidFill>
              <a:latin typeface="華康儷中黑" pitchFamily="49" charset="-120"/>
              <a:ea typeface="華康儷中黑" pitchFamily="49" charset="-120"/>
            </a:endParaRP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r>
              <a:rPr lang="zh-TW" alt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華康儷中黑" pitchFamily="49" charset="-120"/>
                <a:ea typeface="華康儷中黑" pitchFamily="49" charset="-120"/>
              </a:rPr>
              <a:t>西班牙</a:t>
            </a:r>
            <a:endParaRPr lang="en-US" sz="2200" dirty="0" smtClean="0">
              <a:solidFill>
                <a:prstClr val="black">
                  <a:lumMod val="65000"/>
                  <a:lumOff val="35000"/>
                </a:prstClr>
              </a:solidFill>
              <a:latin typeface="華康儷中黑" pitchFamily="49" charset="-120"/>
              <a:ea typeface="華康儷中黑" pitchFamily="49" charset="-120"/>
            </a:endParaRPr>
          </a:p>
          <a:p>
            <a:pPr>
              <a:spcBef>
                <a:spcPts val="1800"/>
              </a:spcBef>
              <a:buClr>
                <a:srgbClr val="80B606"/>
              </a:buClr>
            </a:pP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Initial EMP country list</a:t>
            </a: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Costa Rica</a:t>
            </a: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Columbia</a:t>
            </a: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Dominican Republic</a:t>
            </a: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Ecuador</a:t>
            </a: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Spain</a:t>
            </a:r>
          </a:p>
          <a:p>
            <a:pPr lvl="1">
              <a:buClr>
                <a:srgbClr val="80B606">
                  <a:lumMod val="60000"/>
                  <a:lumOff val="40000"/>
                </a:srgbClr>
              </a:buClr>
            </a:pPr>
            <a:endParaRPr lang="en-US" sz="24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24-Point Star 2"/>
          <p:cNvSpPr/>
          <p:nvPr/>
        </p:nvSpPr>
        <p:spPr>
          <a:xfrm rot="20876444">
            <a:off x="4472819" y="2551543"/>
            <a:ext cx="4334240" cy="3155641"/>
          </a:xfrm>
          <a:prstGeom prst="star24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1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年內，我們的市場多了一倍</a:t>
            </a:r>
            <a:r>
              <a:rPr lang="en-US" sz="2000" b="1" dirty="0" smtClean="0">
                <a:solidFill>
                  <a:prstClr val="white"/>
                </a:solidFill>
              </a:rPr>
              <a:t>We’ve Doubled Countries  in less than 1 Year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1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新興市場計劃</a:t>
            </a:r>
            <a:r>
              <a:rPr lang="en-US" altLang="zh-TW" sz="3600" dirty="0" smtClean="0"/>
              <a:t>(EMP)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sz="3200" dirty="0" smtClean="0"/>
              <a:t>Emerging Markets Program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362200"/>
            <a:ext cx="5486400" cy="44958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zh-TW" altLang="en-US" sz="1900" dirty="0" smtClean="0">
                <a:latin typeface="華康儷中黑" pitchFamily="49" charset="-120"/>
                <a:ea typeface="華康儷中黑" pitchFamily="49" charset="-120"/>
              </a:rPr>
              <a:t>現有市場經銷商可於新興市場計劃國家推薦</a:t>
            </a:r>
            <a:r>
              <a:rPr lang="en-US" altLang="zh-TW" sz="1900" dirty="0" smtClean="0"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1900" dirty="0" smtClean="0">
                <a:latin typeface="華康儷中黑" pitchFamily="49" charset="-120"/>
                <a:ea typeface="華康儷中黑" pitchFamily="49" charset="-120"/>
              </a:rPr>
            </a:br>
            <a:r>
              <a:rPr lang="zh-TW" altLang="en-US" sz="1900" dirty="0" smtClean="0">
                <a:latin typeface="華康儷中黑" pitchFamily="49" charset="-120"/>
                <a:ea typeface="華康儷中黑" pitchFamily="49" charset="-120"/>
              </a:rPr>
              <a:t>經銷商</a:t>
            </a:r>
            <a:endParaRPr lang="en-US" altLang="zh-TW" sz="1900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1900" dirty="0" smtClean="0">
                <a:latin typeface="華康儷中黑" pitchFamily="49" charset="-120"/>
                <a:ea typeface="華康儷中黑" pitchFamily="49" charset="-120"/>
              </a:rPr>
              <a:t>如現有市場的經銷商一樣，新興市場計劃國家的經銷商可推薦新經銷商，並賺取佣金</a:t>
            </a:r>
            <a:endParaRPr lang="en-US" altLang="zh-TW" sz="1900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1900" dirty="0" smtClean="0">
                <a:latin typeface="華康儷中黑" pitchFamily="49" charset="-120"/>
                <a:ea typeface="華康儷中黑" pitchFamily="49" charset="-120"/>
              </a:rPr>
              <a:t>新興市場計劃國家可銷售</a:t>
            </a:r>
            <a:r>
              <a:rPr lang="en-US" altLang="zh-TW" sz="1900" dirty="0" smtClean="0">
                <a:latin typeface="Calisto MT (Body)"/>
                <a:ea typeface="華康儷中黑" pitchFamily="49" charset="-120"/>
              </a:rPr>
              <a:t>BV</a:t>
            </a:r>
            <a:r>
              <a:rPr lang="zh-TW" altLang="en-US" sz="1900" dirty="0" smtClean="0">
                <a:latin typeface="華康儷中黑" pitchFamily="49" charset="-120"/>
                <a:ea typeface="華康儷中黑" pitchFamily="49" charset="-120"/>
              </a:rPr>
              <a:t>產品（</a:t>
            </a:r>
            <a:r>
              <a:rPr lang="en-US" altLang="zh-TW" sz="1900" dirty="0" smtClean="0">
                <a:latin typeface="Calisto MT (Body)"/>
                <a:ea typeface="華康儷中黑" pitchFamily="49" charset="-120"/>
              </a:rPr>
              <a:t>IBV</a:t>
            </a:r>
            <a:r>
              <a:rPr lang="zh-TW" altLang="en-US" sz="1900" dirty="0" smtClean="0">
                <a:latin typeface="華康儷中黑" pitchFamily="49" charset="-120"/>
                <a:ea typeface="華康儷中黑" pitchFamily="49" charset="-120"/>
              </a:rPr>
              <a:t>或夥伴商店不適用）</a:t>
            </a:r>
            <a:endParaRPr lang="en-US" sz="1900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spcBef>
                <a:spcPts val="1200"/>
              </a:spcBef>
            </a:pPr>
            <a:r>
              <a:rPr lang="en-US" sz="1700" dirty="0" smtClean="0"/>
              <a:t>Distributors in all market countries are able to sponsor distributors in EMP countries</a:t>
            </a:r>
          </a:p>
          <a:p>
            <a:pPr>
              <a:spcBef>
                <a:spcPts val="1200"/>
              </a:spcBef>
            </a:pPr>
            <a:r>
              <a:rPr lang="en-US" sz="1700" dirty="0" smtClean="0"/>
              <a:t>EMP country distributors are able to sponsor new distributors, earn commissions just like market country distributors</a:t>
            </a:r>
          </a:p>
          <a:p>
            <a:pPr>
              <a:spcBef>
                <a:spcPts val="1200"/>
              </a:spcBef>
            </a:pPr>
            <a:r>
              <a:rPr lang="en-US" sz="1700" dirty="0" smtClean="0"/>
              <a:t>EMP countries get access to BV products (no IBV or partner stores)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819" t="15971" r="24757" b="36511"/>
          <a:stretch/>
        </p:blipFill>
        <p:spPr bwMode="auto">
          <a:xfrm>
            <a:off x="5791200" y="2653663"/>
            <a:ext cx="3202174" cy="344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9105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76" t="10714" r="21156" b="89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03893"/>
            <a:ext cx="9134475" cy="9848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如現有市場的經銷商一樣，新興市場計劃的經銷商有完整的後台辦公室。</a:t>
            </a:r>
            <a:endParaRPr lang="en-US" altLang="zh-TW" sz="22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b="1" dirty="0" smtClean="0"/>
              <a:t>EMP </a:t>
            </a:r>
            <a:r>
              <a:rPr lang="en-US" b="1" dirty="0"/>
              <a:t>Distributors have a complete back office just like market country distributors.</a:t>
            </a:r>
          </a:p>
        </p:txBody>
      </p:sp>
    </p:spTree>
    <p:extLst>
      <p:ext uri="{BB962C8B-B14F-4D97-AF65-F5344CB8AC3E}">
        <p14:creationId xmlns="" xmlns:p14="http://schemas.microsoft.com/office/powerpoint/2010/main" val="19281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新興市場計劃</a:t>
            </a:r>
            <a:r>
              <a:rPr lang="en-US" altLang="zh-TW" sz="3600" dirty="0" smtClean="0"/>
              <a:t>(EMP)</a:t>
            </a:r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的好處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en-US" sz="3200" dirty="0" smtClean="0"/>
              <a:t>Benefits of EMP Program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362200"/>
            <a:ext cx="7662864" cy="4087906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新興市場計劃的經銷商可賺取</a:t>
            </a:r>
            <a:r>
              <a:rPr lang="en-US" altLang="zh-TW" sz="2400" dirty="0" smtClean="0">
                <a:latin typeface="華康儷中黑" pitchFamily="49" charset="-120"/>
                <a:ea typeface="華康儷中黑" pitchFamily="49" charset="-120"/>
              </a:rPr>
              <a:t>BV</a:t>
            </a:r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佣金</a:t>
            </a:r>
            <a:endParaRPr lang="en-US" altLang="zh-TW" sz="24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新興市場計劃的經銷商可透過銷售產品賺取推介紅利</a:t>
            </a:r>
            <a:r>
              <a:rPr lang="en-US" altLang="zh-TW" sz="2000" dirty="0" smtClean="0"/>
              <a:t>(referral bonus)</a:t>
            </a:r>
          </a:p>
          <a:p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讓我們評估市場的銷售額，並根據增長情況全面發展市場</a:t>
            </a:r>
            <a:endParaRPr lang="en-US" sz="24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sz="2000" dirty="0" smtClean="0"/>
              <a:t>EMP’s </a:t>
            </a:r>
            <a:r>
              <a:rPr lang="en-US" sz="2000" dirty="0"/>
              <a:t>will be able to earn BV </a:t>
            </a:r>
            <a:r>
              <a:rPr lang="en-US" sz="2000" dirty="0" smtClean="0"/>
              <a:t>Commissions</a:t>
            </a:r>
          </a:p>
          <a:p>
            <a:r>
              <a:rPr lang="en-US" sz="2000" dirty="0" smtClean="0"/>
              <a:t>EMP’s will earn a referral bonus on each product sale</a:t>
            </a:r>
          </a:p>
          <a:p>
            <a:r>
              <a:rPr lang="en-US" sz="2000" dirty="0"/>
              <a:t>Enables us to monitor sales and fully launch in those countries </a:t>
            </a:r>
            <a:r>
              <a:rPr lang="en-US" sz="2000" dirty="0" smtClean="0"/>
              <a:t>based upon growth.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41825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亞太區一體化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Asia Pacific Unification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9775" y="2438400"/>
            <a:ext cx="7662864" cy="4419600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不再需要全球</a:t>
            </a:r>
            <a:r>
              <a:rPr lang="en-US" altLang="zh-TW" dirty="0" smtClean="0">
                <a:latin typeface="Calisto MT (Body)"/>
                <a:ea typeface="華康儷中黑" pitchFamily="49" charset="-120"/>
              </a:rPr>
              <a:t>BV</a:t>
            </a:r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庫</a:t>
            </a:r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不再需要重續全球</a:t>
            </a:r>
            <a:r>
              <a:rPr lang="en-US" altLang="zh-TW" dirty="0" smtClean="0">
                <a:latin typeface="Calisto MT (Body)"/>
                <a:ea typeface="華康儷中黑" pitchFamily="49" charset="-120"/>
              </a:rPr>
              <a:t>BV</a:t>
            </a:r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庫（助你節省金錢）</a:t>
            </a:r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可於亞洲市場推薦任何新經銷商</a:t>
            </a:r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更快賺取佣金支票！</a:t>
            </a:r>
            <a:endParaRPr lang="en-US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sz="1800" dirty="0" smtClean="0"/>
              <a:t>No need for global banks anymore.</a:t>
            </a:r>
          </a:p>
          <a:p>
            <a:r>
              <a:rPr lang="en-US" sz="1800" dirty="0" smtClean="0"/>
              <a:t>No need to renew global  banks (saves you money)</a:t>
            </a:r>
          </a:p>
          <a:p>
            <a:r>
              <a:rPr lang="en-US" sz="1800" dirty="0" smtClean="0"/>
              <a:t>Sponsor any new distributor in the Asian Market.</a:t>
            </a:r>
          </a:p>
          <a:p>
            <a:r>
              <a:rPr lang="en-US" sz="1800" dirty="0" smtClean="0"/>
              <a:t>Earn Commission checks faster!</a:t>
            </a:r>
          </a:p>
        </p:txBody>
      </p:sp>
    </p:spTree>
    <p:extLst>
      <p:ext uri="{BB962C8B-B14F-4D97-AF65-F5344CB8AC3E}">
        <p14:creationId xmlns="" xmlns:p14="http://schemas.microsoft.com/office/powerpoint/2010/main" val="15515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5927034" y="3572738"/>
            <a:ext cx="3380537" cy="3034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55" y="2262295"/>
            <a:ext cx="3031508" cy="2373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6765166" y="1923800"/>
            <a:ext cx="2073223" cy="26662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97725" y="6096000"/>
            <a:ext cx="7384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現有</a:t>
            </a:r>
            <a:r>
              <a:rPr lang="en-US" altLang="zh-TW" sz="2400" dirty="0" smtClean="0">
                <a:solidFill>
                  <a:prstClr val="black"/>
                </a:solidFill>
                <a:latin typeface="Calisto MT (Body)"/>
                <a:ea typeface="華康儷中黑" pitchFamily="49" charset="-120"/>
              </a:rPr>
              <a:t>BV</a:t>
            </a:r>
            <a:r>
              <a:rPr lang="zh-TW" altLang="en-US" sz="2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庫</a:t>
            </a:r>
            <a:endParaRPr lang="en-US" altLang="zh-TW" sz="24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Current BV Banks</a:t>
            </a:r>
          </a:p>
        </p:txBody>
      </p:sp>
    </p:spTree>
    <p:extLst>
      <p:ext uri="{BB962C8B-B14F-4D97-AF65-F5344CB8AC3E}">
        <p14:creationId xmlns="" xmlns:p14="http://schemas.microsoft.com/office/powerpoint/2010/main" val="55691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63" t="6708" r="6719"/>
          <a:stretch/>
        </p:blipFill>
        <p:spPr bwMode="auto">
          <a:xfrm>
            <a:off x="0" y="-1"/>
            <a:ext cx="9144000" cy="756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39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962965" y="4626429"/>
            <a:ext cx="1066235" cy="631371"/>
            <a:chOff x="960741" y="4648200"/>
            <a:chExt cx="1172859" cy="631371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960741" y="4648200"/>
              <a:ext cx="563260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41864" y="4648200"/>
              <a:ext cx="591736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781800" y="4648200"/>
            <a:ext cx="1066235" cy="631371"/>
            <a:chOff x="960741" y="4648200"/>
            <a:chExt cx="1172859" cy="631371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960741" y="4648200"/>
              <a:ext cx="563260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541864" y="4648200"/>
              <a:ext cx="591736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60741" y="4648200"/>
            <a:ext cx="1172859" cy="631371"/>
            <a:chOff x="960741" y="4648200"/>
            <a:chExt cx="1172859" cy="631371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960741" y="4648200"/>
              <a:ext cx="563260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541864" y="4648200"/>
              <a:ext cx="591736" cy="6313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Calisto MT (Body)"/>
                <a:ea typeface="華康儷中黑" pitchFamily="49" charset="-120"/>
              </a:rPr>
              <a:t>現有</a:t>
            </a:r>
            <a:r>
              <a:rPr lang="en-US" altLang="zh-TW" sz="3600" dirty="0" smtClean="0">
                <a:latin typeface="Calisto MT (Body)"/>
                <a:ea typeface="華康儷中黑" pitchFamily="49" charset="-120"/>
              </a:rPr>
              <a:t>3</a:t>
            </a:r>
            <a:r>
              <a:rPr lang="zh-TW" altLang="en-US" sz="3600" dirty="0" smtClean="0">
                <a:latin typeface="Calisto MT (Body)"/>
                <a:ea typeface="華康儷中黑" pitchFamily="49" charset="-120"/>
              </a:rPr>
              <a:t>個</a:t>
            </a:r>
            <a:r>
              <a:rPr lang="en-US" altLang="zh-TW" sz="3600" dirty="0" smtClean="0">
                <a:latin typeface="Calisto MT (Body)"/>
                <a:ea typeface="華康儷中黑" pitchFamily="49" charset="-120"/>
              </a:rPr>
              <a:t>BV/IBV</a:t>
            </a:r>
            <a:r>
              <a:rPr lang="zh-TW" altLang="en-US" sz="3600" dirty="0" smtClean="0">
                <a:latin typeface="Calisto MT (Body)"/>
                <a:ea typeface="華康儷中黑" pitchFamily="49" charset="-120"/>
              </a:rPr>
              <a:t>庫</a:t>
            </a:r>
            <a:r>
              <a:rPr lang="en-US" altLang="zh-TW" sz="3600" dirty="0" smtClean="0">
                <a:latin typeface="Calisto MT (Body)"/>
                <a:ea typeface="華康儷中黑" pitchFamily="49" charset="-120"/>
              </a:rPr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Current 3</a:t>
            </a:r>
            <a:br>
              <a:rPr lang="en-US" sz="3200" dirty="0" smtClean="0"/>
            </a:br>
            <a:r>
              <a:rPr lang="en-US" sz="3200" dirty="0" smtClean="0"/>
              <a:t>BV/IBV Banks</a:t>
            </a:r>
            <a:endParaRPr lang="en-US" sz="3200" dirty="0"/>
          </a:p>
        </p:txBody>
      </p:sp>
      <p:pic>
        <p:nvPicPr>
          <p:cNvPr id="4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362" y="2685292"/>
            <a:ext cx="1730194" cy="1553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029">
            <a:off x="602014" y="2574852"/>
            <a:ext cx="1879698" cy="1471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6858000" y="2624524"/>
            <a:ext cx="1237912" cy="1592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66800" y="44196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3541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92259" y="44196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01859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0" y="44196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7600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4741" y="5050971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002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971800" y="2895600"/>
            <a:ext cx="0" cy="3200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43600" y="2895600"/>
            <a:ext cx="0" cy="3200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633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限制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Restrictions</a:t>
            </a:r>
            <a:endParaRPr lang="en-US" sz="3200" dirty="0"/>
          </a:p>
        </p:txBody>
      </p:sp>
      <p:pic>
        <p:nvPicPr>
          <p:cNvPr id="4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73" y="4419600"/>
            <a:ext cx="1730194" cy="1553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029">
            <a:off x="5062348" y="2643944"/>
            <a:ext cx="1879698" cy="1471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7677488" y="2624524"/>
            <a:ext cx="1237912" cy="1592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339638"/>
            <a:ext cx="502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必須為全球經銷商，方可於這些不同國家賺取佣金</a:t>
            </a:r>
            <a:endParaRPr lang="en-US" altLang="zh-TW" sz="2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必須於各國家擁有一個全球中心</a:t>
            </a:r>
            <a:endParaRPr lang="en-US" altLang="zh-TW" sz="2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各個全球中心都須合格</a:t>
            </a:r>
            <a:endParaRPr lang="en-US" altLang="zh-TW" sz="2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必須重續各個全球中心</a:t>
            </a:r>
            <a:endParaRPr lang="en-US" altLang="zh-TW" sz="2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Must be global distributor to earn commissions in these different countries.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Must have a global center in each country.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Must qualify each global center.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Must renew each global center you are in.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98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Calisto MT (Body)"/>
                <a:ea typeface="華康儷中黑" pitchFamily="49" charset="-120"/>
              </a:rPr>
              <a:t>亞太區一體化</a:t>
            </a:r>
            <a:r>
              <a:rPr lang="en-US" dirty="0" smtClean="0">
                <a:latin typeface="Calisto MT (Body)"/>
                <a:ea typeface="華康儷中黑" pitchFamily="49" charset="-120"/>
              </a:rPr>
              <a:t/>
            </a:r>
            <a:br>
              <a:rPr lang="en-US" dirty="0" smtClean="0">
                <a:latin typeface="Calisto MT (Body)"/>
                <a:ea typeface="華康儷中黑" pitchFamily="49" charset="-120"/>
              </a:rPr>
            </a:br>
            <a:r>
              <a:rPr lang="en-US" sz="3200" dirty="0" smtClean="0">
                <a:latin typeface="Calisto MT (Body)"/>
                <a:ea typeface="華康儷中黑" pitchFamily="49" charset="-120"/>
              </a:rPr>
              <a:t>Asia Pacific Unification</a:t>
            </a:r>
            <a:endParaRPr lang="en-US" sz="3200" dirty="0">
              <a:latin typeface="Calisto MT (Body)"/>
              <a:ea typeface="華康儷中黑" pitchFamily="49" charset="-12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9775" y="2592673"/>
            <a:ext cx="7662864" cy="4265327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Calisto MT (Body)"/>
                <a:ea typeface="華康儷中黑" pitchFamily="49" charset="-120"/>
              </a:rPr>
              <a:t>亞太區佣金計劃</a:t>
            </a:r>
            <a:endParaRPr lang="en-US" altLang="zh-TW" sz="2400" dirty="0" smtClean="0">
              <a:latin typeface="Calisto MT (Body)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Calisto MT (Body)"/>
                <a:ea typeface="華康儷中黑" pitchFamily="49" charset="-120"/>
              </a:rPr>
              <a:t>可於亞太區市場推薦任何新經銷商</a:t>
            </a:r>
            <a:endParaRPr lang="en-US" altLang="zh-TW" sz="2400" dirty="0" smtClean="0">
              <a:latin typeface="Calisto MT (Body)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Calisto MT (Body)"/>
                <a:ea typeface="華康儷中黑" pitchFamily="49" charset="-120"/>
              </a:rPr>
              <a:t>更快賺取佣金支票！</a:t>
            </a:r>
            <a:endParaRPr lang="en-US" sz="2400" dirty="0" smtClean="0">
              <a:latin typeface="Calisto MT (Body)"/>
              <a:ea typeface="華康儷中黑" pitchFamily="49" charset="-120"/>
            </a:endParaRPr>
          </a:p>
          <a:p>
            <a:r>
              <a:rPr lang="en-US" sz="2000" dirty="0" smtClean="0"/>
              <a:t>One Asia Pacific Commission Plan</a:t>
            </a:r>
          </a:p>
          <a:p>
            <a:r>
              <a:rPr lang="en-US" sz="2000" dirty="0" smtClean="0"/>
              <a:t>Sponsor any new distributor in the Asian Pacific Market.</a:t>
            </a:r>
          </a:p>
          <a:p>
            <a:r>
              <a:rPr lang="en-US" sz="2000" dirty="0" smtClean="0"/>
              <a:t>Earn Commission checks faster!</a:t>
            </a:r>
          </a:p>
        </p:txBody>
      </p:sp>
    </p:spTree>
    <p:extLst>
      <p:ext uri="{BB962C8B-B14F-4D97-AF65-F5344CB8AC3E}">
        <p14:creationId xmlns="" xmlns:p14="http://schemas.microsoft.com/office/powerpoint/2010/main" val="25028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524031"/>
            <a:ext cx="7662864" cy="4333969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Calisto MT (Body)"/>
                <a:ea typeface="華康儷中黑" pitchFamily="49" charset="-120"/>
              </a:rPr>
              <a:t>已於多個全球</a:t>
            </a:r>
            <a:r>
              <a:rPr lang="en-US" altLang="zh-TW" sz="2400" dirty="0" smtClean="0">
                <a:latin typeface="Calisto MT (Body)"/>
                <a:ea typeface="華康儷中黑" pitchFamily="49" charset="-120"/>
              </a:rPr>
              <a:t>BV/IBV</a:t>
            </a:r>
            <a:r>
              <a:rPr lang="zh-TW" altLang="en-US" sz="2400" dirty="0" smtClean="0">
                <a:latin typeface="Calisto MT (Body)"/>
                <a:ea typeface="華康儷中黑" pitchFamily="49" charset="-120"/>
              </a:rPr>
              <a:t>庫賺取佣金的經銷商不受新計劃所限</a:t>
            </a:r>
            <a:endParaRPr lang="en-US" altLang="zh-TW" sz="2400" dirty="0" smtClean="0">
              <a:latin typeface="Calisto MT (Body)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Calisto MT (Body)"/>
                <a:ea typeface="華康儷中黑" pitchFamily="49" charset="-120"/>
              </a:rPr>
              <a:t>化繁為簡！</a:t>
            </a:r>
            <a:endParaRPr lang="en-US" altLang="zh-TW" sz="2400" dirty="0" smtClean="0">
              <a:latin typeface="Calisto MT (Body)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Calisto MT (Body)"/>
                <a:ea typeface="華康儷中黑" pitchFamily="49" charset="-120"/>
              </a:rPr>
              <a:t>對每個人來說都是雙贏！</a:t>
            </a:r>
            <a:endParaRPr lang="en-US" sz="2400" dirty="0" smtClean="0">
              <a:latin typeface="Calisto MT (Body)"/>
              <a:ea typeface="華康儷中黑" pitchFamily="49" charset="-120"/>
            </a:endParaRPr>
          </a:p>
          <a:p>
            <a:r>
              <a:rPr lang="en-US" sz="2000" dirty="0" smtClean="0"/>
              <a:t>Distributors </a:t>
            </a:r>
            <a:r>
              <a:rPr lang="en-US" sz="2000" dirty="0"/>
              <a:t>who </a:t>
            </a:r>
            <a:r>
              <a:rPr lang="en-US" sz="2000" dirty="0" smtClean="0"/>
              <a:t>have earned commissions from multiple </a:t>
            </a:r>
            <a:r>
              <a:rPr lang="en-US" sz="2000" dirty="0"/>
              <a:t>global </a:t>
            </a:r>
            <a:r>
              <a:rPr lang="en-US" sz="2000" dirty="0" smtClean="0"/>
              <a:t>banks </a:t>
            </a:r>
            <a:r>
              <a:rPr lang="en-US" sz="2000" dirty="0"/>
              <a:t>will </a:t>
            </a:r>
            <a:r>
              <a:rPr lang="en-US" sz="2000" dirty="0" smtClean="0"/>
              <a:t>have the opportunity to be grandfathered.</a:t>
            </a:r>
            <a:endParaRPr lang="en-US" sz="2000" dirty="0"/>
          </a:p>
          <a:p>
            <a:r>
              <a:rPr lang="en-US" sz="2000" dirty="0" smtClean="0"/>
              <a:t>Simplification!</a:t>
            </a:r>
          </a:p>
          <a:p>
            <a:r>
              <a:rPr lang="en-US" sz="2000" dirty="0" smtClean="0"/>
              <a:t>It’s a Win, Win for everyone!</a:t>
            </a:r>
          </a:p>
          <a:p>
            <a:endParaRPr lang="en-US" sz="20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609600" y="4975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 smtClean="0">
                <a:latin typeface="Calisto MT (Body)"/>
                <a:ea typeface="華康儷中黑" pitchFamily="49" charset="-120"/>
              </a:rPr>
              <a:t>亞太區一體化</a:t>
            </a:r>
            <a:endParaRPr lang="en-US" sz="3600" dirty="0" smtClean="0">
              <a:latin typeface="Calisto MT (Body)"/>
              <a:ea typeface="華康儷中黑" pitchFamily="49" charset="-120"/>
            </a:endParaRPr>
          </a:p>
          <a:p>
            <a:r>
              <a:rPr lang="en-US" sz="3200" dirty="0" smtClean="0">
                <a:latin typeface="Calisto MT (Body)"/>
                <a:ea typeface="華康儷中黑" pitchFamily="49" charset="-120"/>
              </a:rPr>
              <a:t>Asia Pacific Unification</a:t>
            </a:r>
            <a:endParaRPr lang="en-US" sz="3200" dirty="0">
              <a:latin typeface="Calisto MT (Body)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34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86" y="2286000"/>
            <a:ext cx="1167982" cy="104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/>
          <p:cNvCxnSpPr/>
          <p:nvPr/>
        </p:nvCxnSpPr>
        <p:spPr>
          <a:xfrm flipH="1">
            <a:off x="1009483" y="3790905"/>
            <a:ext cx="368863" cy="4134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473572" y="3891464"/>
            <a:ext cx="342378" cy="5080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868669" y="3845356"/>
            <a:ext cx="368863" cy="4134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0"/>
            <a:ext cx="8229600" cy="1483659"/>
          </a:xfrm>
        </p:spPr>
        <p:txBody>
          <a:bodyPr/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由管理多個全球中心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Go From Managing Multiple</a:t>
            </a:r>
            <a:br>
              <a:rPr lang="en-US" sz="3200" dirty="0" smtClean="0"/>
            </a:br>
            <a:r>
              <a:rPr lang="en-US" sz="3200" dirty="0" smtClean="0"/>
              <a:t>Global Centers</a:t>
            </a:r>
            <a:endParaRPr lang="en-US" sz="3200" dirty="0"/>
          </a:p>
        </p:txBody>
      </p:sp>
      <p:pic>
        <p:nvPicPr>
          <p:cNvPr id="14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7043715" y="2318657"/>
            <a:ext cx="794277" cy="1021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6531627" y="3356885"/>
            <a:ext cx="1284323" cy="669815"/>
            <a:chOff x="6294741" y="4419600"/>
            <a:chExt cx="2087259" cy="1088571"/>
          </a:xfrm>
        </p:grpSpPr>
        <p:grpSp>
          <p:nvGrpSpPr>
            <p:cNvPr id="7" name="Group 6"/>
            <p:cNvGrpSpPr/>
            <p:nvPr/>
          </p:nvGrpSpPr>
          <p:grpSpPr>
            <a:xfrm>
              <a:off x="6781800" y="4648200"/>
              <a:ext cx="1066235" cy="631371"/>
              <a:chOff x="960741" y="4648200"/>
              <a:chExt cx="1172859" cy="631371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>
              <a:off x="6858000" y="4419600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467600" y="5050971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294741" y="5050971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tw2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02348" y="3278326"/>
            <a:ext cx="1366887" cy="712874"/>
            <a:chOff x="503541" y="4419600"/>
            <a:chExt cx="2087259" cy="1088571"/>
          </a:xfrm>
        </p:grpSpPr>
        <p:grpSp>
          <p:nvGrpSpPr>
            <p:cNvPr id="10" name="Group 9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001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00400" y="4152609"/>
            <a:ext cx="1366887" cy="712874"/>
            <a:chOff x="503541" y="4419600"/>
            <a:chExt cx="2087259" cy="1088571"/>
          </a:xfrm>
        </p:grpSpPr>
        <p:grpSp>
          <p:nvGrpSpPr>
            <p:cNvPr id="29" name="Group 28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hk4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173877" y="4258823"/>
            <a:ext cx="1284323" cy="669815"/>
            <a:chOff x="6294741" y="4419600"/>
            <a:chExt cx="2087259" cy="1088571"/>
          </a:xfrm>
        </p:grpSpPr>
        <p:grpSp>
          <p:nvGrpSpPr>
            <p:cNvPr id="46" name="Group 45"/>
            <p:cNvGrpSpPr/>
            <p:nvPr/>
          </p:nvGrpSpPr>
          <p:grpSpPr>
            <a:xfrm>
              <a:off x="6781800" y="4648200"/>
              <a:ext cx="1066235" cy="631371"/>
              <a:chOff x="960741" y="4648200"/>
              <a:chExt cx="1172859" cy="631371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Rectangle 46"/>
            <p:cNvSpPr/>
            <p:nvPr/>
          </p:nvSpPr>
          <p:spPr>
            <a:xfrm>
              <a:off x="6858000" y="4419600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467600" y="5050971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294741" y="5050971"/>
              <a:ext cx="914400" cy="4572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tw2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77877" y="3287240"/>
            <a:ext cx="1284323" cy="669815"/>
            <a:chOff x="6294741" y="4419600"/>
            <a:chExt cx="2087259" cy="1088571"/>
          </a:xfrm>
          <a:solidFill>
            <a:schemeClr val="bg2">
              <a:lumMod val="50000"/>
            </a:schemeClr>
          </a:solidFill>
        </p:grpSpPr>
        <p:grpSp>
          <p:nvGrpSpPr>
            <p:cNvPr id="53" name="Group 52"/>
            <p:cNvGrpSpPr/>
            <p:nvPr/>
          </p:nvGrpSpPr>
          <p:grpSpPr>
            <a:xfrm>
              <a:off x="6781800" y="4648200"/>
              <a:ext cx="1066235" cy="631371"/>
              <a:chOff x="960741" y="4648200"/>
              <a:chExt cx="1172859" cy="631371"/>
            </a:xfrm>
            <a:grpFill/>
          </p:grpSpPr>
          <p:cxnSp>
            <p:nvCxnSpPr>
              <p:cNvPr id="57" name="Straight Connector 56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  <a:grpFill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  <a:grpFill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" name="Rectangle 53"/>
            <p:cNvSpPr/>
            <p:nvPr/>
          </p:nvSpPr>
          <p:spPr>
            <a:xfrm>
              <a:off x="6858000" y="4419600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au1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467600" y="5050971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au3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294741" y="5050971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au2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46282" y="4063711"/>
            <a:ext cx="1284323" cy="669815"/>
            <a:chOff x="6294741" y="4419600"/>
            <a:chExt cx="2087259" cy="1088571"/>
          </a:xfrm>
          <a:solidFill>
            <a:schemeClr val="bg2">
              <a:lumMod val="50000"/>
            </a:schemeClr>
          </a:solidFill>
        </p:grpSpPr>
        <p:grpSp>
          <p:nvGrpSpPr>
            <p:cNvPr id="60" name="Group 59"/>
            <p:cNvGrpSpPr/>
            <p:nvPr/>
          </p:nvGrpSpPr>
          <p:grpSpPr>
            <a:xfrm>
              <a:off x="6781800" y="4648200"/>
              <a:ext cx="1066235" cy="631371"/>
              <a:chOff x="960741" y="4648200"/>
              <a:chExt cx="1172859" cy="631371"/>
            </a:xfrm>
            <a:grpFill/>
          </p:grpSpPr>
          <p:cxnSp>
            <p:nvCxnSpPr>
              <p:cNvPr id="64" name="Straight Connector 63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  <a:grpFill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  <a:grpFill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/>
            <p:cNvSpPr/>
            <p:nvPr/>
          </p:nvSpPr>
          <p:spPr>
            <a:xfrm>
              <a:off x="6858000" y="4419600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au1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467600" y="5050971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au3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294741" y="5050971"/>
              <a:ext cx="914400" cy="4572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au2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80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029">
            <a:off x="4125702" y="2505539"/>
            <a:ext cx="883169" cy="691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753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97162"/>
            <a:ext cx="1167982" cy="104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>
          <a:xfrm flipH="1">
            <a:off x="3668715" y="3692480"/>
            <a:ext cx="368863" cy="4134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Calisto MT (Body)"/>
                <a:ea typeface="華康儷中黑" pitchFamily="49" charset="-120"/>
              </a:rPr>
              <a:t>變成管理一個組織</a:t>
            </a:r>
            <a:r>
              <a:rPr lang="en-US" sz="3600" dirty="0" smtClean="0">
                <a:latin typeface="Calisto MT (Body)"/>
                <a:ea typeface="華康儷中黑" pitchFamily="49" charset="-120"/>
              </a:rPr>
              <a:t/>
            </a:r>
            <a:br>
              <a:rPr lang="en-US" sz="3600" dirty="0" smtClean="0">
                <a:latin typeface="Calisto MT (Body)"/>
                <a:ea typeface="華康儷中黑" pitchFamily="49" charset="-120"/>
              </a:rPr>
            </a:br>
            <a:r>
              <a:rPr lang="en-US" sz="3200" dirty="0" smtClean="0">
                <a:latin typeface="Calisto MT (Body)"/>
                <a:ea typeface="華康儷中黑" pitchFamily="49" charset="-120"/>
              </a:rPr>
              <a:t>To Managing One</a:t>
            </a:r>
            <a:br>
              <a:rPr lang="en-US" sz="3200" dirty="0" smtClean="0">
                <a:latin typeface="Calisto MT (Body)"/>
                <a:ea typeface="華康儷中黑" pitchFamily="49" charset="-120"/>
              </a:rPr>
            </a:br>
            <a:r>
              <a:rPr lang="en-US" sz="3200" dirty="0" smtClean="0">
                <a:latin typeface="Calisto MT (Body)"/>
                <a:ea typeface="華康儷中黑" pitchFamily="49" charset="-120"/>
              </a:rPr>
              <a:t>Organization</a:t>
            </a:r>
            <a:endParaRPr lang="en-US" sz="3200" dirty="0">
              <a:latin typeface="Calisto MT (Body)"/>
              <a:ea typeface="華康儷中黑" pitchFamily="49" charset="-120"/>
            </a:endParaRPr>
          </a:p>
        </p:txBody>
      </p:sp>
      <p:pic>
        <p:nvPicPr>
          <p:cNvPr id="14" name="Picture 11" descr="C:\Users\markm\Desktop\WC - Presentations\Country Maps\Taiwan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185"/>
          <a:stretch/>
        </p:blipFill>
        <p:spPr bwMode="auto">
          <a:xfrm>
            <a:off x="6896049" y="4251961"/>
            <a:ext cx="794277" cy="1021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576117" y="3710169"/>
            <a:ext cx="1957244" cy="1844590"/>
            <a:chOff x="4576117" y="3710169"/>
            <a:chExt cx="1957244" cy="1844590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4757966" y="3710169"/>
              <a:ext cx="446055" cy="4753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569370" y="4630249"/>
              <a:ext cx="294438" cy="3953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>
              <a:off x="4576117" y="4044878"/>
              <a:ext cx="1284323" cy="669815"/>
              <a:chOff x="6294741" y="4419600"/>
              <a:chExt cx="2087259" cy="108857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6781800" y="4648200"/>
                <a:ext cx="1066235" cy="631371"/>
                <a:chOff x="960741" y="4648200"/>
                <a:chExt cx="1172859" cy="631371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 flipH="1">
                  <a:off x="960741" y="4648200"/>
                  <a:ext cx="563260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1541864" y="4648200"/>
                  <a:ext cx="591736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Rectangle 20"/>
              <p:cNvSpPr/>
              <p:nvPr/>
            </p:nvSpPr>
            <p:spPr>
              <a:xfrm>
                <a:off x="6858000" y="4419600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67600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tw3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294741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249038" y="4884944"/>
              <a:ext cx="1284323" cy="669815"/>
              <a:chOff x="6294741" y="4419600"/>
              <a:chExt cx="2087259" cy="108857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6781800" y="4648200"/>
                <a:ext cx="1066235" cy="631371"/>
                <a:chOff x="960741" y="4648200"/>
                <a:chExt cx="1172859" cy="631371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960741" y="4648200"/>
                  <a:ext cx="563260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541864" y="4648200"/>
                  <a:ext cx="591736" cy="63137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/>
              <p:cNvSpPr/>
              <p:nvPr/>
            </p:nvSpPr>
            <p:spPr>
              <a:xfrm>
                <a:off x="6858000" y="4419600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467600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tw3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294741" y="5050971"/>
                <a:ext cx="914400" cy="457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tw2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524000" y="4603285"/>
            <a:ext cx="2015918" cy="1781530"/>
            <a:chOff x="1524000" y="4603285"/>
            <a:chExt cx="2015918" cy="1781530"/>
          </a:xfrm>
        </p:grpSpPr>
        <p:cxnSp>
          <p:nvCxnSpPr>
            <p:cNvPr id="78" name="Straight Connector 77"/>
            <p:cNvCxnSpPr/>
            <p:nvPr/>
          </p:nvCxnSpPr>
          <p:spPr>
            <a:xfrm flipH="1">
              <a:off x="2186030" y="5467683"/>
              <a:ext cx="368863" cy="41346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1524000" y="4603285"/>
              <a:ext cx="2015918" cy="1781530"/>
              <a:chOff x="1524000" y="4603285"/>
              <a:chExt cx="2015918" cy="178153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flipH="1">
                <a:off x="2977273" y="4603285"/>
                <a:ext cx="336600" cy="42232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2" name="Group 51"/>
              <p:cNvGrpSpPr/>
              <p:nvPr/>
            </p:nvGrpSpPr>
            <p:grpSpPr>
              <a:xfrm>
                <a:off x="2255595" y="4938529"/>
                <a:ext cx="1284323" cy="669815"/>
                <a:chOff x="6294741" y="4419600"/>
                <a:chExt cx="2087259" cy="1088571"/>
              </a:xfrm>
              <a:solidFill>
                <a:schemeClr val="bg2">
                  <a:lumMod val="50000"/>
                </a:schemeClr>
              </a:solidFill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6781800" y="4648200"/>
                  <a:ext cx="1066235" cy="631371"/>
                  <a:chOff x="960741" y="4648200"/>
                  <a:chExt cx="1172859" cy="631371"/>
                </a:xfrm>
                <a:grpFill/>
              </p:grpSpPr>
              <p:cxnSp>
                <p:nvCxnSpPr>
                  <p:cNvPr id="57" name="Straight Connector 56"/>
                  <p:cNvCxnSpPr/>
                  <p:nvPr/>
                </p:nvCxnSpPr>
                <p:spPr>
                  <a:xfrm flipH="1">
                    <a:off x="960741" y="4648200"/>
                    <a:ext cx="563260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1541864" y="4648200"/>
                    <a:ext cx="591736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4" name="Rectangle 53"/>
                <p:cNvSpPr/>
                <p:nvPr/>
              </p:nvSpPr>
              <p:spPr>
                <a:xfrm>
                  <a:off x="6858000" y="4419600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au1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7467600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au3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6294741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au2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524000" y="5715000"/>
                <a:ext cx="1284323" cy="669815"/>
                <a:chOff x="6294741" y="4419600"/>
                <a:chExt cx="2087259" cy="1088571"/>
              </a:xfrm>
              <a:solidFill>
                <a:schemeClr val="bg2">
                  <a:lumMod val="50000"/>
                </a:schemeClr>
              </a:solidFill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6781800" y="4648200"/>
                  <a:ext cx="1066235" cy="631371"/>
                  <a:chOff x="960741" y="4648200"/>
                  <a:chExt cx="1172859" cy="631371"/>
                </a:xfrm>
                <a:grpFill/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 flipH="1">
                    <a:off x="960741" y="4648200"/>
                    <a:ext cx="563260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1541864" y="4648200"/>
                    <a:ext cx="591736" cy="63137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1" name="Rectangle 60"/>
                <p:cNvSpPr/>
                <p:nvPr/>
              </p:nvSpPr>
              <p:spPr>
                <a:xfrm>
                  <a:off x="6858000" y="4419600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au1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7467600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au3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6294741" y="5050971"/>
                  <a:ext cx="914400" cy="4572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au2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66" name="Group 65"/>
          <p:cNvGrpSpPr/>
          <p:nvPr/>
        </p:nvGrpSpPr>
        <p:grpSpPr>
          <a:xfrm>
            <a:off x="5872113" y="5732070"/>
            <a:ext cx="1366887" cy="712874"/>
            <a:chOff x="503541" y="4419600"/>
            <a:chExt cx="2087259" cy="1088571"/>
          </a:xfrm>
        </p:grpSpPr>
        <p:grpSp>
          <p:nvGrpSpPr>
            <p:cNvPr id="67" name="Group 66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hk6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hk8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hk7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4470466" y="3947854"/>
            <a:ext cx="2275370" cy="1726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0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029">
            <a:off x="3925748" y="2352663"/>
            <a:ext cx="883169" cy="691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1448895" y="4814445"/>
            <a:ext cx="2275370" cy="1726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02394" y="3125450"/>
            <a:ext cx="1366887" cy="712874"/>
            <a:chOff x="503541" y="4419600"/>
            <a:chExt cx="2087259" cy="1088571"/>
          </a:xfrm>
        </p:grpSpPr>
        <p:grpSp>
          <p:nvGrpSpPr>
            <p:cNvPr id="10" name="Group 9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001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6" name="24-Point Star 75"/>
          <p:cNvSpPr/>
          <p:nvPr/>
        </p:nvSpPr>
        <p:spPr>
          <a:xfrm rot="20876444">
            <a:off x="716862" y="2486952"/>
            <a:ext cx="2217470" cy="1614479"/>
          </a:xfrm>
          <a:prstGeom prst="star24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prstClr val="white"/>
                </a:solidFill>
                <a:latin typeface="Calisto MT (Body)"/>
                <a:ea typeface="華康儷中黑" pitchFamily="49" charset="-120"/>
              </a:rPr>
              <a:t>一個更大的</a:t>
            </a:r>
            <a:r>
              <a:rPr lang="en-US" altLang="zh-TW" sz="1400" b="1" dirty="0" smtClean="0">
                <a:solidFill>
                  <a:prstClr val="white"/>
                </a:solidFill>
                <a:latin typeface="Calisto MT (Body)"/>
                <a:ea typeface="華康儷中黑" pitchFamily="49" charset="-120"/>
              </a:rPr>
              <a:t>BV/IBV</a:t>
            </a:r>
            <a:r>
              <a:rPr lang="zh-TW" altLang="en-US" sz="1400" b="1" dirty="0" smtClean="0">
                <a:solidFill>
                  <a:prstClr val="white"/>
                </a:solidFill>
                <a:latin typeface="Calisto MT (Body)"/>
                <a:ea typeface="華康儷中黑" pitchFamily="49" charset="-120"/>
              </a:rPr>
              <a:t>庫</a:t>
            </a:r>
            <a:endParaRPr lang="en-US" sz="1400" b="1" dirty="0" smtClean="0">
              <a:solidFill>
                <a:prstClr val="white"/>
              </a:solidFill>
              <a:latin typeface="Calisto MT (Body)"/>
              <a:ea typeface="華康儷中黑" pitchFamily="49" charset="-120"/>
            </a:endParaRP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ONE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LARGER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BV/IBV BANK</a:t>
            </a:r>
            <a:endParaRPr lang="en-US" sz="1200" b="1" dirty="0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000446" y="3999733"/>
            <a:ext cx="1366887" cy="712874"/>
            <a:chOff x="503541" y="4419600"/>
            <a:chExt cx="2087259" cy="1088571"/>
          </a:xfrm>
        </p:grpSpPr>
        <p:grpSp>
          <p:nvGrpSpPr>
            <p:cNvPr id="29" name="Group 28"/>
            <p:cNvGrpSpPr/>
            <p:nvPr/>
          </p:nvGrpSpPr>
          <p:grpSpPr>
            <a:xfrm>
              <a:off x="960741" y="4648200"/>
              <a:ext cx="1172859" cy="631371"/>
              <a:chOff x="960741" y="4648200"/>
              <a:chExt cx="1172859" cy="631371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H="1">
                <a:off x="960741" y="4648200"/>
                <a:ext cx="563260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41864" y="4648200"/>
                <a:ext cx="591736" cy="6313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/>
            <p:cNvSpPr/>
            <p:nvPr/>
          </p:nvSpPr>
          <p:spPr>
            <a:xfrm>
              <a:off x="1066800" y="4419600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76400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3541" y="5050971"/>
              <a:ext cx="914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hk4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5834692" y="2359338"/>
            <a:ext cx="2928308" cy="14211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791200" y="2286000"/>
            <a:ext cx="2971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prstClr val="black"/>
                </a:solidFill>
                <a:latin typeface="Calisto MT (Body)"/>
                <a:ea typeface="華康儷中黑" pitchFamily="49" charset="-120"/>
              </a:rPr>
              <a:t>無論是哪個亞太區市場，所有</a:t>
            </a:r>
            <a:r>
              <a:rPr lang="en-US" altLang="zh-TW" sz="2000" dirty="0" smtClean="0">
                <a:solidFill>
                  <a:prstClr val="black"/>
                </a:solidFill>
              </a:rPr>
              <a:t>BV/IBV</a:t>
            </a:r>
            <a:r>
              <a:rPr lang="zh-TW" altLang="en-US" sz="2000" dirty="0" smtClean="0">
                <a:solidFill>
                  <a:prstClr val="black"/>
                </a:solidFill>
                <a:latin typeface="Calisto MT (Body)"/>
                <a:ea typeface="華康儷中黑" pitchFamily="49" charset="-120"/>
              </a:rPr>
              <a:t>都向上流</a:t>
            </a:r>
            <a:endParaRPr lang="en-US" altLang="zh-TW" sz="2000" dirty="0" smtClean="0">
              <a:solidFill>
                <a:prstClr val="black"/>
              </a:solidFill>
              <a:latin typeface="Calisto MT (Body)"/>
              <a:ea typeface="華康儷中黑" pitchFamily="49" charset="-120"/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All BV/ IBV flows up 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 smtClean="0">
                <a:solidFill>
                  <a:prstClr val="black"/>
                </a:solidFill>
              </a:rPr>
              <a:t>no matter what  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 smtClean="0">
                <a:solidFill>
                  <a:prstClr val="black"/>
                </a:solidFill>
              </a:rPr>
              <a:t>Asia Pacific country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492064" y="4885821"/>
            <a:ext cx="1027991" cy="1134102"/>
            <a:chOff x="1492064" y="4885821"/>
            <a:chExt cx="1027991" cy="1134102"/>
          </a:xfrm>
        </p:grpSpPr>
        <p:sp>
          <p:nvSpPr>
            <p:cNvPr id="3" name="Curved Down Arrow 2"/>
            <p:cNvSpPr/>
            <p:nvPr/>
          </p:nvSpPr>
          <p:spPr>
            <a:xfrm rot="18419960">
              <a:off x="1427856" y="5701020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Curved Down Arrow 83"/>
            <p:cNvSpPr/>
            <p:nvPr/>
          </p:nvSpPr>
          <p:spPr>
            <a:xfrm rot="18419960">
              <a:off x="1829179" y="5328531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Curved Down Arrow 84"/>
            <p:cNvSpPr/>
            <p:nvPr/>
          </p:nvSpPr>
          <p:spPr>
            <a:xfrm rot="18419960">
              <a:off x="2201152" y="4950029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22425" y="3102635"/>
            <a:ext cx="1351038" cy="1797826"/>
            <a:chOff x="2622425" y="3102635"/>
            <a:chExt cx="1351038" cy="1797826"/>
          </a:xfrm>
        </p:grpSpPr>
        <p:sp>
          <p:nvSpPr>
            <p:cNvPr id="86" name="Curved Down Arrow 85"/>
            <p:cNvSpPr/>
            <p:nvPr/>
          </p:nvSpPr>
          <p:spPr>
            <a:xfrm rot="18419960">
              <a:off x="2558217" y="4581558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Curved Down Arrow 87"/>
            <p:cNvSpPr/>
            <p:nvPr/>
          </p:nvSpPr>
          <p:spPr>
            <a:xfrm rot="18419960">
              <a:off x="2927602" y="4022815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Curved Down Arrow 88"/>
            <p:cNvSpPr/>
            <p:nvPr/>
          </p:nvSpPr>
          <p:spPr>
            <a:xfrm rot="18419960">
              <a:off x="3271874" y="3584162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Curved Down Arrow 89"/>
            <p:cNvSpPr/>
            <p:nvPr/>
          </p:nvSpPr>
          <p:spPr>
            <a:xfrm rot="18419960">
              <a:off x="3654560" y="3166843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4876800" y="3048000"/>
            <a:ext cx="1615415" cy="2148896"/>
            <a:chOff x="2113658" y="3255035"/>
            <a:chExt cx="2012205" cy="2148896"/>
          </a:xfrm>
        </p:grpSpPr>
        <p:sp>
          <p:nvSpPr>
            <p:cNvPr id="93" name="Curved Down Arrow 92"/>
            <p:cNvSpPr/>
            <p:nvPr/>
          </p:nvSpPr>
          <p:spPr>
            <a:xfrm rot="18419960">
              <a:off x="2049450" y="5085028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Curved Down Arrow 93"/>
            <p:cNvSpPr/>
            <p:nvPr/>
          </p:nvSpPr>
          <p:spPr>
            <a:xfrm rot="18419960">
              <a:off x="2419086" y="4699014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Curved Down Arrow 94"/>
            <p:cNvSpPr/>
            <p:nvPr/>
          </p:nvSpPr>
          <p:spPr>
            <a:xfrm rot="18419960">
              <a:off x="2921728" y="4229848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Curved Down Arrow 95"/>
            <p:cNvSpPr/>
            <p:nvPr/>
          </p:nvSpPr>
          <p:spPr>
            <a:xfrm rot="18419960">
              <a:off x="3424274" y="3736562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Curved Down Arrow 96"/>
            <p:cNvSpPr/>
            <p:nvPr/>
          </p:nvSpPr>
          <p:spPr>
            <a:xfrm rot="18419960">
              <a:off x="3806960" y="3319243"/>
              <a:ext cx="383111" cy="254695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680626" y="5242806"/>
            <a:ext cx="518285" cy="849265"/>
            <a:chOff x="6680626" y="5242806"/>
            <a:chExt cx="518285" cy="849265"/>
          </a:xfrm>
        </p:grpSpPr>
        <p:sp>
          <p:nvSpPr>
            <p:cNvPr id="98" name="Curved Down Arrow 97"/>
            <p:cNvSpPr/>
            <p:nvPr/>
          </p:nvSpPr>
          <p:spPr>
            <a:xfrm rot="3180040" flipH="1">
              <a:off x="6905120" y="5798280"/>
              <a:ext cx="383111" cy="204471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Curved Down Arrow 98"/>
            <p:cNvSpPr/>
            <p:nvPr/>
          </p:nvSpPr>
          <p:spPr>
            <a:xfrm rot="3180040" flipH="1">
              <a:off x="6591306" y="5332126"/>
              <a:ext cx="383111" cy="204471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1419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1" grpId="0" animBg="1"/>
      <p:bldP spid="7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0067" y="0"/>
            <a:ext cx="148421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21257899">
            <a:off x="1295400" y="492228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等等！你不想要更多嗎！？</a:t>
            </a:r>
            <a:endParaRPr lang="zh-TW" altLang="en-US" sz="4000" dirty="0">
              <a:solidFill>
                <a:schemeClr val="bg1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30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19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313433" y="3669303"/>
            <a:ext cx="335136" cy="51808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km\Desktop\WC - Presentations\Country Maps\Costa Ric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97" y="3581503"/>
            <a:ext cx="328916" cy="31830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51" y="3313168"/>
            <a:ext cx="433350" cy="2810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5" y="4025872"/>
            <a:ext cx="182234" cy="24132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7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rkm\Desktop\WC - Presentations\Country Maps\spain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01">
            <a:off x="4142364" y="2502327"/>
            <a:ext cx="376779" cy="33766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7932" y="1773330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0"/>
            <a:ext cx="4056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即將開拓的市場！</a:t>
            </a:r>
            <a:r>
              <a:rPr lang="en-US" sz="2800" b="1" dirty="0" smtClean="0">
                <a:solidFill>
                  <a:prstClr val="black"/>
                </a:solidFill>
              </a:rPr>
              <a:t>Coming Soon!</a:t>
            </a:r>
          </a:p>
        </p:txBody>
      </p:sp>
      <p:pic>
        <p:nvPicPr>
          <p:cNvPr id="18" name="Picture 2" descr="C:\Users\markm\Desktop\WC - Presentations\Country Maps\Philippines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71" y="3423490"/>
            <a:ext cx="456018" cy="6784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markm\Desktop\WC - Presentations\Country Maps\Philippines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94" y="1752599"/>
            <a:ext cx="2840106" cy="422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94343" y="4046799"/>
            <a:ext cx="262443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菲律賓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Philippines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19200" y="4349012"/>
            <a:ext cx="2263568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巴拿馬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Panama</a:t>
            </a:r>
          </a:p>
        </p:txBody>
      </p:sp>
      <p:pic>
        <p:nvPicPr>
          <p:cNvPr id="4" name="Picture 3" descr="C:\Users\markm\Desktop\WC - Presentations\Country Maps\Panama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8" y="2501042"/>
            <a:ext cx="4174443" cy="173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Users\markm\Desktop\WC - Presentations\Country Maps\Panama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33" y="3514339"/>
            <a:ext cx="221443" cy="9190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markm\Desktop\WC - Presentations\Country Maps\New Zealand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15" y="5259130"/>
            <a:ext cx="793728" cy="104021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arkm\Desktop\WC - Presentations\Country Maps\New Zealand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0269"/>
            <a:ext cx="2413709" cy="316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599265" y="5765581"/>
            <a:ext cx="288437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新西蘭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Zealand</a:t>
            </a:r>
          </a:p>
        </p:txBody>
      </p:sp>
      <p:pic>
        <p:nvPicPr>
          <p:cNvPr id="6" name="Picture 5" descr="C:\Users\markm\Desktop\WC - Presentations\Country Maps\singapore.gi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60" y="2057400"/>
            <a:ext cx="5245540" cy="363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C:\Users\markm\Desktop\WC - Presentations\Country Maps\singapore.gi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862" y="3972439"/>
            <a:ext cx="326645" cy="22665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46505" y="4481413"/>
            <a:ext cx="250248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新加坡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Singapore</a:t>
            </a:r>
          </a:p>
        </p:txBody>
      </p:sp>
    </p:spTree>
    <p:extLst>
      <p:ext uri="{BB962C8B-B14F-4D97-AF65-F5344CB8AC3E}">
        <p14:creationId xmlns="" xmlns:p14="http://schemas.microsoft.com/office/powerpoint/2010/main" val="315671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9" grpId="0" animBg="1"/>
      <p:bldP spid="2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19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313433" y="3669303"/>
            <a:ext cx="335136" cy="51808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km\Desktop\WC - Presentations\Country Maps\Costa Ric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97" y="3581503"/>
            <a:ext cx="328916" cy="31830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51" y="3313168"/>
            <a:ext cx="433350" cy="2810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5" y="4025872"/>
            <a:ext cx="182234" cy="24132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7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rkm\Desktop\WC - Presentations\Country Maps\spain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01">
            <a:off x="4142364" y="2502327"/>
            <a:ext cx="376779" cy="33766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7932" y="1773330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8767" y="0"/>
            <a:ext cx="4056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全世界</a:t>
            </a:r>
            <a:endParaRPr lang="en-US" altLang="zh-TW" sz="3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The World</a:t>
            </a:r>
          </a:p>
        </p:txBody>
      </p:sp>
    </p:spTree>
    <p:extLst>
      <p:ext uri="{BB962C8B-B14F-4D97-AF65-F5344CB8AC3E}">
        <p14:creationId xmlns="" xmlns:p14="http://schemas.microsoft.com/office/powerpoint/2010/main" val="23563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ketHongKong&amp;Shop.com_SidebySide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310" y="2677510"/>
            <a:ext cx="8046000" cy="946588"/>
          </a:xfrm>
          <a:prstGeom prst="rect">
            <a:avLst/>
          </a:prstGeom>
        </p:spPr>
      </p:pic>
      <p:sp>
        <p:nvSpPr>
          <p:cNvPr id="108547" name="TextBox 1"/>
          <p:cNvSpPr txBox="1">
            <a:spLocks noChangeArrowheads="1"/>
          </p:cNvSpPr>
          <p:nvPr/>
        </p:nvSpPr>
        <p:spPr bwMode="auto">
          <a:xfrm>
            <a:off x="0" y="6400800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4890CA"/>
                </a:solidFill>
                <a:latin typeface="Trebuchet MS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5624598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63" t="6708" r="6719"/>
          <a:stretch/>
        </p:blipFill>
        <p:spPr bwMode="auto">
          <a:xfrm>
            <a:off x="0" y="990600"/>
            <a:ext cx="9144000" cy="756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markm\Desktop\header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9" y="-510541"/>
            <a:ext cx="10103934" cy="7767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38100"/>
            <a:ext cx="8763000" cy="15621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markm\Desktop\tawain 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2283500"/>
            <a:ext cx="10103934" cy="7767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2209800"/>
            <a:ext cx="3657600" cy="25619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所有美安公司</a:t>
            </a:r>
            <a:endParaRPr lang="en-US" altLang="zh-TW" sz="3200" dirty="0" smtClean="0"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獨家品牌產品</a:t>
            </a:r>
            <a:endParaRPr lang="en-US" sz="3200" dirty="0" smtClean="0"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3200" dirty="0" smtClean="0"/>
              <a:t>Access to all MA Branded Product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267043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50" t="6713" r="7969"/>
          <a:stretch/>
        </p:blipFill>
        <p:spPr bwMode="auto">
          <a:xfrm>
            <a:off x="-58079" y="0"/>
            <a:ext cx="9183029" cy="76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2884" y="1447800"/>
            <a:ext cx="8992065" cy="16764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13662" y="1592818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按種類瀏覽</a:t>
            </a:r>
            <a:endParaRPr lang="zh-TW" alt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123662" y="1581150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rPr>
              <a:t>按品牌瀏覽</a:t>
            </a:r>
            <a:endParaRPr lang="zh-TW" alt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20799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markm\Desktop\WC - Presentations\Mockups\Global\Global\09_US_ENG_20120806_ShopGlobal_v6_Seach_Resul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"/>
            <a:ext cx="9153525" cy="13827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424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-0.3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km\Desktop\WC - Presentations\Global\Global\21_US_ENG_20120806_ShopGlobal_v6_Checkout_Shipp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13079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4521052"/>
            <a:ext cx="5156200" cy="20774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全球的顧客可以體驗快捷及簡易的結帳程序，讓你的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國際顧</a:t>
            </a: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客輕鬆購物。</a:t>
            </a:r>
            <a:endParaRPr lang="en-US" altLang="zh-TW" sz="2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endParaRPr lang="en-US" sz="900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Global </a:t>
            </a:r>
            <a:r>
              <a:rPr lang="en-US" dirty="0">
                <a:solidFill>
                  <a:prstClr val="black"/>
                </a:solidFill>
              </a:rPr>
              <a:t>Customers </a:t>
            </a:r>
            <a:r>
              <a:rPr lang="en-US" dirty="0" smtClean="0">
                <a:solidFill>
                  <a:prstClr val="black"/>
                </a:solidFill>
              </a:rPr>
              <a:t>experience quick </a:t>
            </a:r>
            <a:r>
              <a:rPr lang="en-US" dirty="0">
                <a:solidFill>
                  <a:prstClr val="black"/>
                </a:solidFill>
              </a:rPr>
              <a:t>and easy </a:t>
            </a:r>
            <a:r>
              <a:rPr lang="en-US" dirty="0" smtClean="0">
                <a:solidFill>
                  <a:prstClr val="black"/>
                </a:solidFill>
              </a:rPr>
              <a:t>Checkout. Making </a:t>
            </a:r>
            <a:r>
              <a:rPr lang="en-US" dirty="0">
                <a:solidFill>
                  <a:prstClr val="black"/>
                </a:solidFill>
              </a:rPr>
              <a:t>it easy for your international customers to shop and go without all the hassle.</a:t>
            </a:r>
          </a:p>
        </p:txBody>
      </p:sp>
    </p:spTree>
    <p:extLst>
      <p:ext uri="{BB962C8B-B14F-4D97-AF65-F5344CB8AC3E}">
        <p14:creationId xmlns="" xmlns:p14="http://schemas.microsoft.com/office/powerpoint/2010/main" val="316965657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送貨呢？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About Shipping?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訂單超過</a:t>
            </a:r>
            <a:r>
              <a:rPr lang="en-US" altLang="zh-TW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美元，</a:t>
            </a:r>
            <a:r>
              <a:rPr lang="zh-TW" altLang="en-US" sz="3600" b="1" dirty="0" smtClean="0"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即免費送貨！</a:t>
            </a:r>
            <a:endParaRPr lang="en-US" altLang="zh-TW" sz="3600" b="1" dirty="0" smtClean="0">
              <a:latin typeface="華康儷中黑" pitchFamily="49" charset="-120"/>
              <a:ea typeface="華康儷中黑" pitchFamily="49" charset="-120"/>
              <a:cs typeface="Tahoma" pitchFamily="34" charset="0"/>
            </a:endParaRPr>
          </a:p>
          <a:p>
            <a:endParaRPr lang="en-US" sz="3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Orders 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over </a:t>
            </a:r>
            <a:r>
              <a:rPr 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US$50, 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shipping is FREE</a:t>
            </a:r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2947612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全球網站</a:t>
            </a:r>
            <a:r>
              <a:rPr lang="en-US" altLang="zh-TW" sz="3600" dirty="0" smtClean="0"/>
              <a:t>Global SHOP.COM</a:t>
            </a:r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的好處</a:t>
            </a:r>
            <a:r>
              <a:rPr lang="en-US" altLang="zh-TW" sz="3600" dirty="0" smtClean="0"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3600" dirty="0" smtClean="0">
                <a:latin typeface="華康儷中黑" pitchFamily="49" charset="-120"/>
                <a:ea typeface="華康儷中黑" pitchFamily="49" charset="-120"/>
              </a:rPr>
            </a:br>
            <a:r>
              <a:rPr lang="en-US" sz="3200" dirty="0" smtClean="0"/>
              <a:t>Benefits of Global SHOP.COM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14600"/>
            <a:ext cx="7662864" cy="4114800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國際性擴展顧客基礎</a:t>
            </a:r>
            <a:endParaRPr lang="en-US" altLang="zh-TW" sz="28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從購物賺取推介紅利</a:t>
            </a:r>
            <a:endParaRPr lang="en-US" altLang="zh-TW" sz="28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所有</a:t>
            </a:r>
            <a:r>
              <a:rPr lang="en-US" altLang="zh-TW" sz="2800" dirty="0" smtClean="0">
                <a:ea typeface="華康儷中黑" pitchFamily="49" charset="-120"/>
              </a:rPr>
              <a:t>BV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計算入本國</a:t>
            </a:r>
            <a:endParaRPr lang="en-US" sz="2800" dirty="0" smtClean="0"/>
          </a:p>
          <a:p>
            <a:r>
              <a:rPr lang="en-US" sz="2400" dirty="0" smtClean="0"/>
              <a:t>Expansion </a:t>
            </a:r>
            <a:r>
              <a:rPr lang="en-US" sz="2400" dirty="0"/>
              <a:t>of customer base </a:t>
            </a:r>
            <a:r>
              <a:rPr lang="en-US" sz="2400" dirty="0" smtClean="0"/>
              <a:t>internationally</a:t>
            </a:r>
          </a:p>
          <a:p>
            <a:r>
              <a:rPr lang="en-US" sz="2400" dirty="0" smtClean="0"/>
              <a:t>Earn referral bonuses for purchases</a:t>
            </a:r>
          </a:p>
          <a:p>
            <a:r>
              <a:rPr lang="en-US" sz="2400" dirty="0" smtClean="0"/>
              <a:t>All BV gets credited to your home country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56758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全球網站</a:t>
            </a:r>
            <a:r>
              <a:rPr lang="en-US" altLang="zh-TW" sz="3600" dirty="0" smtClean="0"/>
              <a:t>Global SHOP.COM</a:t>
            </a:r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的其他好處</a:t>
            </a:r>
            <a:r>
              <a:rPr lang="en-US" altLang="zh-TW" sz="3600" dirty="0" smtClean="0">
                <a:latin typeface="華康儷中黑" pitchFamily="49" charset="-120"/>
                <a:ea typeface="華康儷中黑" pitchFamily="49" charset="-120"/>
              </a:rPr>
              <a:t> 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sz="3200" dirty="0" smtClean="0"/>
              <a:t>Other Benefits of Global SHOP.COM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295431"/>
            <a:ext cx="7662864" cy="326716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所有經銷商將得到屬於個人的</a:t>
            </a:r>
            <a:r>
              <a:rPr lang="en-US" altLang="zh-TW" sz="2400" dirty="0" smtClean="0">
                <a:latin typeface="+mj-lt"/>
                <a:ea typeface="華康儷中黑" pitchFamily="49" charset="-120"/>
              </a:rPr>
              <a:t>Global.SHOP.COM/</a:t>
            </a:r>
            <a:r>
              <a:rPr lang="en-US" altLang="zh-TW" sz="2400" dirty="0" err="1" smtClean="0">
                <a:latin typeface="+mj-lt"/>
                <a:ea typeface="華康儷中黑" pitchFamily="49" charset="-120"/>
              </a:rPr>
              <a:t>xxxxx</a:t>
            </a:r>
            <a:r>
              <a:rPr lang="en-US" altLang="zh-TW" sz="2400" dirty="0" smtClean="0">
                <a:latin typeface="+mj-lt"/>
                <a:ea typeface="華康儷中黑" pitchFamily="49" charset="-120"/>
              </a:rPr>
              <a:t> </a:t>
            </a:r>
            <a:r>
              <a:rPr lang="zh-TW" altLang="en-US" sz="2400" dirty="0" smtClean="0">
                <a:latin typeface="華康儷中黑" pitchFamily="49" charset="-120"/>
                <a:ea typeface="華康儷中黑" pitchFamily="49" charset="-120"/>
              </a:rPr>
              <a:t>網址</a:t>
            </a:r>
            <a:endParaRPr lang="en-US" sz="2400" dirty="0" smtClean="0">
              <a:latin typeface="華康儷中黑" pitchFamily="49" charset="-120"/>
              <a:ea typeface="華康儷中黑" pitchFamily="49" charset="-120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/>
              <a:t>All Distributors will get their very own Global.SHOP.COM/</a:t>
            </a:r>
            <a:r>
              <a:rPr lang="en-US" sz="2000" dirty="0" err="1" smtClean="0"/>
              <a:t>xxxxx</a:t>
            </a:r>
            <a:r>
              <a:rPr lang="en-US" sz="2000" dirty="0" smtClean="0"/>
              <a:t> address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" y="3886200"/>
            <a:ext cx="9163050" cy="2971800"/>
            <a:chOff x="1" y="4495800"/>
            <a:chExt cx="9163050" cy="2362200"/>
          </a:xfrm>
        </p:grpSpPr>
        <p:pic>
          <p:nvPicPr>
            <p:cNvPr id="4" name="Picture 2" descr="C:\Users\markm\Desktop\WC - Presentations\Mockups\Global\Global\03_US_ENG_20120806_ShopGlobal_v6_All_Main_Menu_dropdow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291" r="13125" b="89604"/>
            <a:stretch/>
          </p:blipFill>
          <p:spPr bwMode="auto">
            <a:xfrm>
              <a:off x="1" y="5105400"/>
              <a:ext cx="9144000" cy="1752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258" b="91484"/>
            <a:stretch/>
          </p:blipFill>
          <p:spPr bwMode="auto">
            <a:xfrm>
              <a:off x="19051" y="4495800"/>
              <a:ext cx="91440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914400" y="38862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http://global.shop.com/marc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5829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927</Words>
  <Application>Microsoft Office PowerPoint</Application>
  <PresentationFormat>On-screen Show (4:3)</PresentationFormat>
  <Paragraphs>186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Genesis</vt:lpstr>
      <vt:lpstr>Office Theme</vt:lpstr>
      <vt:lpstr>1_Office Theme</vt:lpstr>
      <vt:lpstr>全球網站 Global.SHOP.COM</vt:lpstr>
      <vt:lpstr>Slide 2</vt:lpstr>
      <vt:lpstr>Slide 3</vt:lpstr>
      <vt:lpstr>Slide 4</vt:lpstr>
      <vt:lpstr>Slide 5</vt:lpstr>
      <vt:lpstr>Slide 6</vt:lpstr>
      <vt:lpstr>送貨呢？ What About Shipping?</vt:lpstr>
      <vt:lpstr>全球網站Global SHOP.COM的好處 Benefits of Global SHOP.COM</vt:lpstr>
      <vt:lpstr>全球網站Global SHOP.COM的其他好處  Other Benefits of Global SHOP.COM</vt:lpstr>
      <vt:lpstr>不單止擴展顧客基礎 Not Just for Expansion of Customer Base</vt:lpstr>
      <vt:lpstr>新興市場計劃 (EMP) Emerging Markets Program</vt:lpstr>
      <vt:lpstr>Slide 12</vt:lpstr>
      <vt:lpstr>Slide 13</vt:lpstr>
      <vt:lpstr>新興市場計劃 (EMP)  Emerging Markets Program</vt:lpstr>
      <vt:lpstr>新興市場計劃(EMP)  Emerging Markets Program</vt:lpstr>
      <vt:lpstr>Slide 16</vt:lpstr>
      <vt:lpstr>新興市場計劃(EMP)的好處 Benefits of EMP Program</vt:lpstr>
      <vt:lpstr>亞太區一體化 Asia Pacific Unification</vt:lpstr>
      <vt:lpstr>Slide 19</vt:lpstr>
      <vt:lpstr>現有3個BV/IBV庫  Current 3 BV/IBV Banks</vt:lpstr>
      <vt:lpstr>限制 Restrictions</vt:lpstr>
      <vt:lpstr>亞太區一體化 Asia Pacific Unification</vt:lpstr>
      <vt:lpstr>Slide 23</vt:lpstr>
      <vt:lpstr>由管理多個全球中心 Go From Managing Multiple Global Centers</vt:lpstr>
      <vt:lpstr>變成管理一個組織 To Managing One Organization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Myers</dc:creator>
  <cp:lastModifiedBy>Administrator</cp:lastModifiedBy>
  <cp:revision>142</cp:revision>
  <dcterms:created xsi:type="dcterms:W3CDTF">2013-01-22T19:27:02Z</dcterms:created>
  <dcterms:modified xsi:type="dcterms:W3CDTF">2013-04-27T01:56:13Z</dcterms:modified>
</cp:coreProperties>
</file>