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878" r:id="rId2"/>
    <p:sldMasterId id="2147483896" r:id="rId3"/>
    <p:sldMasterId id="2147483931" r:id="rId4"/>
  </p:sldMasterIdLst>
  <p:notesMasterIdLst>
    <p:notesMasterId r:id="rId36"/>
  </p:notesMasterIdLst>
  <p:sldIdLst>
    <p:sldId id="335" r:id="rId5"/>
    <p:sldId id="465" r:id="rId6"/>
    <p:sldId id="487" r:id="rId7"/>
    <p:sldId id="443" r:id="rId8"/>
    <p:sldId id="451" r:id="rId9"/>
    <p:sldId id="452" r:id="rId10"/>
    <p:sldId id="447" r:id="rId11"/>
    <p:sldId id="456" r:id="rId12"/>
    <p:sldId id="470" r:id="rId13"/>
    <p:sldId id="463" r:id="rId14"/>
    <p:sldId id="464" r:id="rId15"/>
    <p:sldId id="462" r:id="rId16"/>
    <p:sldId id="477" r:id="rId17"/>
    <p:sldId id="476" r:id="rId18"/>
    <p:sldId id="481" r:id="rId19"/>
    <p:sldId id="484" r:id="rId20"/>
    <p:sldId id="482" r:id="rId21"/>
    <p:sldId id="461" r:id="rId22"/>
    <p:sldId id="469" r:id="rId23"/>
    <p:sldId id="486" r:id="rId24"/>
    <p:sldId id="473" r:id="rId25"/>
    <p:sldId id="458" r:id="rId26"/>
    <p:sldId id="474" r:id="rId27"/>
    <p:sldId id="467" r:id="rId28"/>
    <p:sldId id="488" r:id="rId29"/>
    <p:sldId id="472" r:id="rId30"/>
    <p:sldId id="453" r:id="rId31"/>
    <p:sldId id="475" r:id="rId32"/>
    <p:sldId id="460" r:id="rId33"/>
    <p:sldId id="479" r:id="rId34"/>
    <p:sldId id="45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0" autoAdjust="0"/>
    <p:restoredTop sz="98347" autoAdjust="0"/>
  </p:normalViewPr>
  <p:slideViewPr>
    <p:cSldViewPr>
      <p:cViewPr>
        <p:scale>
          <a:sx n="50" d="100"/>
          <a:sy n="50" d="100"/>
        </p:scale>
        <p:origin x="-955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41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7BB6A74-3B6F-4038-9961-34B0B6819B72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0E0363D-9ED2-410F-A66B-31BD7660425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84D957-AD7F-4F3B-9D26-96D59CCC000D}" type="slidenum">
              <a:rPr lang="en-US" altLang="zh-TW">
                <a:solidFill>
                  <a:srgbClr val="000000"/>
                </a:solidFill>
              </a:rPr>
              <a:pPr/>
              <a:t>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307" tIns="0" rIns="19307" bIns="0" anchor="b"/>
          <a:lstStyle/>
          <a:p>
            <a:pPr algn="r" defTabSz="925513" eaLnBrk="0" hangingPunct="0"/>
            <a:r>
              <a:rPr lang="en-US" altLang="zh-TW" sz="1000" i="1">
                <a:solidFill>
                  <a:srgbClr val="000000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922713" y="-1588"/>
            <a:ext cx="2970212" cy="498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922713" y="8647113"/>
            <a:ext cx="2970212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5739" tIns="0" rIns="25739" bIns="0" anchor="b"/>
          <a:lstStyle/>
          <a:p>
            <a:pPr algn="r" defTabSz="1562100" eaLnBrk="0" hangingPunct="0"/>
            <a:r>
              <a:rPr lang="en-US" altLang="zh-TW" sz="1300" i="1">
                <a:solidFill>
                  <a:srgbClr val="000000"/>
                </a:solidFill>
                <a:latin typeface="Calibri" pitchFamily="34" charset="0"/>
              </a:rPr>
              <a:t>11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-36513" y="8647113"/>
            <a:ext cx="2968626" cy="498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-36513" y="-1588"/>
            <a:ext cx="2968626" cy="498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6" rIns="91430" bIns="45716" anchor="ctr"/>
          <a:lstStyle/>
          <a:p>
            <a:endParaRPr lang="zh-TW" altLang="zh-TW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27612" cy="4117975"/>
          </a:xfrm>
          <a:noFill/>
        </p:spPr>
        <p:txBody>
          <a:bodyPr wrap="square" lIns="91703" tIns="45047" rIns="91703" bIns="45047" numCol="1" anchor="t" anchorCtr="0" compatLnSpc="1">
            <a:prstTxWarp prst="textNoShape">
              <a:avLst/>
            </a:prstTxWarp>
          </a:bodyPr>
          <a:lstStyle/>
          <a:p>
            <a:pPr defTabSz="1185863">
              <a:spcBef>
                <a:spcPct val="0"/>
              </a:spcBef>
            </a:pPr>
            <a:endParaRPr lang="zh-TW" altLang="zh-TW" smtClean="0">
              <a:ea typeface="ＭＳ Ｐゴシック" pitchFamily="34" charset="-128"/>
            </a:endParaRPr>
          </a:p>
        </p:txBody>
      </p:sp>
      <p:sp>
        <p:nvSpPr>
          <p:cNvPr id="24587" name="Rectangle 1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72000" cy="34290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066CF2-1193-477D-B300-F45C5E642F64}" type="slidenum">
              <a:rPr lang="zh-TW" altLang="en-US">
                <a:latin typeface="Arial" pitchFamily="34" charset="0"/>
                <a:ea typeface="新細明體" pitchFamily="18" charset="-120"/>
              </a:rPr>
              <a:pPr/>
              <a:t>5</a:t>
            </a:fld>
            <a:endParaRPr lang="en-US" altLang="zh-TW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sz="1400" smtClean="0">
                <a:ea typeface="標楷體" pitchFamily="65" charset="-120"/>
              </a:rPr>
              <a:t>先說明，消費必定產生利潤，只是誰賺走的問題。</a:t>
            </a:r>
          </a:p>
          <a:p>
            <a:pPr>
              <a:spcBef>
                <a:spcPct val="0"/>
              </a:spcBef>
            </a:pPr>
            <a:r>
              <a:rPr lang="zh-TW" altLang="en-US" sz="1400" smtClean="0">
                <a:latin typeface="標楷體" pitchFamily="65" charset="-120"/>
                <a:ea typeface="標楷體" pitchFamily="65" charset="-120"/>
              </a:rPr>
              <a:t>大多數的利潤都落入少數財團的口袋中─</a:t>
            </a:r>
          </a:p>
          <a:p>
            <a:pPr>
              <a:spcBef>
                <a:spcPct val="0"/>
              </a:spcBef>
            </a:pPr>
            <a:r>
              <a:rPr lang="zh-TW" altLang="en-US" sz="1400" smtClean="0">
                <a:latin typeface="標楷體" pitchFamily="65" charset="-120"/>
                <a:ea typeface="標楷體" pitchFamily="65" charset="-120"/>
              </a:rPr>
              <a:t>要以</a:t>
            </a:r>
            <a:r>
              <a:rPr lang="en-US" altLang="zh-TW" sz="1400" smtClean="0">
                <a:latin typeface="標楷體" pitchFamily="65" charset="-120"/>
                <a:ea typeface="標楷體" pitchFamily="65" charset="-120"/>
              </a:rPr>
              <a:t>7-11</a:t>
            </a:r>
            <a:r>
              <a:rPr lang="zh-TW" altLang="en-US" sz="1400" smtClean="0">
                <a:latin typeface="標楷體" pitchFamily="65" charset="-120"/>
                <a:ea typeface="標楷體" pitchFamily="65" charset="-120"/>
              </a:rPr>
              <a:t>、家樂福、百貨公司消費為例說明。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6" tIns="45277" rIns="90556" bIns="45277" anchor="b"/>
          <a:lstStyle/>
          <a:p>
            <a:pPr algn="r"/>
            <a:fld id="{D25351FB-26BB-4AEF-835D-63D1AD61DFC4}" type="slidenum">
              <a:rPr lang="en-US" altLang="zh-TW" sz="1200">
                <a:solidFill>
                  <a:srgbClr val="000000"/>
                </a:solidFill>
              </a:rPr>
              <a:pPr algn="r"/>
              <a:t>6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z="800" smtClean="0">
              <a:solidFill>
                <a:srgbClr val="000000"/>
              </a:solidFill>
              <a:latin typeface="GillSans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endParaRPr lang="en-US" altLang="zh-TW" sz="8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ea typeface="儷黑 Pro"/>
              <a:cs typeface="儷黑 Pro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CB1E1D-9DB7-45DE-96E8-A865772D217D}" type="slidenum">
              <a:rPr lang="en-US" altLang="zh-TW">
                <a:solidFill>
                  <a:srgbClr val="000000"/>
                </a:solidFill>
                <a:latin typeface="Arial" pitchFamily="34" charset="0"/>
                <a:ea typeface="儷黑 Pro"/>
                <a:cs typeface="儷黑 Pro"/>
              </a:rPr>
              <a:pPr/>
              <a:t>23</a:t>
            </a:fld>
            <a:endParaRPr lang="en-US" altLang="zh-TW">
              <a:solidFill>
                <a:srgbClr val="000000"/>
              </a:solidFill>
              <a:latin typeface="Arial" pitchFamily="34" charset="0"/>
              <a:ea typeface="儷黑 Pro"/>
              <a:cs typeface="儷黑 Pr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D3EA3A-08EA-4822-9CC5-546CDD5E1017}" type="slidenum">
              <a:rPr lang="en-US" altLang="zh-TW">
                <a:solidFill>
                  <a:srgbClr val="000000"/>
                </a:solidFill>
                <a:latin typeface="Arial" pitchFamily="34" charset="0"/>
                <a:ea typeface="新細明體" pitchFamily="18" charset="-120"/>
              </a:rPr>
              <a:pPr/>
              <a:t>27</a:t>
            </a:fld>
            <a:endParaRPr lang="en-US" altLang="zh-TW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6" tIns="45277" rIns="90556" bIns="45277" anchor="b"/>
          <a:lstStyle/>
          <a:p>
            <a:pPr algn="r"/>
            <a:fld id="{81FAA2C1-9FAF-495A-929A-57F2BF3B540B}" type="slidenum">
              <a:rPr lang="en-US" altLang="zh-TW" sz="1200">
                <a:solidFill>
                  <a:srgbClr val="000000"/>
                </a:solidFill>
              </a:rPr>
              <a:pPr algn="r"/>
              <a:t>29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sz="800" smtClean="0">
              <a:solidFill>
                <a:srgbClr val="000000"/>
              </a:solidFill>
              <a:latin typeface="GillSans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endParaRPr lang="en-US" altLang="zh-TW" sz="8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fld id="{2D15F4F3-AB92-4906-901A-D78DEAF75ED6}" type="datetime1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dirty="0">
                <a:solidFill>
                  <a:srgbClr val="FFFFFF"/>
                </a:solidFill>
                <a:latin typeface="Verdana" pitchFamily="-80" charset="0"/>
                <a:ea typeface="ＭＳ Ｐゴシック" pitchFamily="-80" charset="-128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809E-B8C5-41A3-8516-A1F0C7D396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D91744-6467-48E9-A418-22DBB589EABE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BBFB6-C44C-4DF3-8DBE-AF1E96764D1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82CDB8-E5A3-4A1B-8AC3-42FF7B8DDA16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97533-D942-41D0-9BFA-D5A2032A7B1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B4DD1A-DE8F-4ED5-A8D9-E67F031972E2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73731-FC89-4523-A26A-B07F8D49630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538FF4-8C78-4897-A6B1-80CBD6EACCE4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C3590-57B1-43BA-B782-6C618950F02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634694-610F-47DE-B701-07CD8175F832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F20A9-F3C3-409B-BFBD-E77353F87E2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0FC46-D966-4C22-BF3F-3D1871550DF1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C1491-D768-4266-B009-74C6725404B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0BAE35-2D02-4B1C-8921-52083D97530F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E20D7-0E99-47B3-8938-F5FBDAB4356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DFD1EC-C6BA-4345-8AE0-BC744A4A7823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7A7B8-44DB-4923-A797-C7BA96CC734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D5347E-14AE-4D4B-A3BC-8DA59A2DD9A9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88D71-142D-4907-BA21-FDF90734E9A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9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BB1C5-E76B-45B9-85E5-ED888C4DCC0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26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93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08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505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09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406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316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455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291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5/10/2013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38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7D69AA-3125-442E-85E2-6415DD5F8F9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fld id="{72A3362C-EAFA-43E4-8B8E-522697FBD631}" type="datetime1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dirty="0">
                <a:solidFill>
                  <a:srgbClr val="FFFFFF"/>
                </a:solidFill>
                <a:latin typeface="Verdana" pitchFamily="-80" charset="0"/>
                <a:ea typeface="ＭＳ Ｐゴシック" pitchFamily="-80" charset="-128"/>
              </a:defRPr>
            </a:lvl1pPr>
          </a:lstStyle>
          <a:p>
            <a:pPr>
              <a:defRPr/>
            </a:pPr>
            <a:r>
              <a:rPr lang="en-US"/>
              <a:t>2007 Convention AAL PP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C7BA-1183-4797-924B-8F07CEF3E12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CF7BF-AB0E-403E-81B9-0C4CE871296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D56E64-CAF2-4C67-9EFD-F72015D7AAA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0CC7DFF-6E68-47A4-9CC1-F9436F30533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endParaRPr lang="en-US" altLang="zh-TW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E4EF91-E18C-4922-8DA9-7A558010F3D2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2B078-28D6-4647-8D6D-B9CC39CE6F8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E9E87-C209-4700-99CE-1DC69FCFAF63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8784A-1E1A-44A0-BAD9-B7AC7103AC7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fld id="{0CE776AE-4A36-4F29-9054-B3FED03F4F1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5" r:id="rId1"/>
    <p:sldLayoutId id="2147483913" r:id="rId2"/>
    <p:sldLayoutId id="2147483916" r:id="rId3"/>
  </p:sldLayoutIdLst>
  <p:transition spd="med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fld id="{9DB5AFAC-D88A-4678-9F99-E89CF295218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4" r:id="rId2"/>
    <p:sldLayoutId id="2147483918" r:id="rId3"/>
    <p:sldLayoutId id="2147483919" r:id="rId4"/>
  </p:sldLayoutIdLst>
  <p:transition spd="med">
    <p:fade/>
  </p:transition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6E7E6"/>
                </a:solidFill>
                <a:latin typeface="儷黑 Pro"/>
              </a:defRPr>
            </a:lvl1pPr>
          </a:lstStyle>
          <a:p>
            <a:fld id="{42C98F6A-5230-4014-9A63-18DEEEBE4E8A}" type="datetimeFigureOut">
              <a:rPr lang="en-US" altLang="zh-TW"/>
              <a:pPr/>
              <a:t>5/10/2013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6E7E6"/>
                </a:solidFill>
                <a:latin typeface="儷黑 Pro"/>
              </a:defRPr>
            </a:lvl1pPr>
          </a:lstStyle>
          <a:p>
            <a:endParaRPr lang="zh-TW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6E7E6"/>
                </a:solidFill>
                <a:latin typeface="儷黑 Pro"/>
              </a:defRPr>
            </a:lvl1pPr>
          </a:lstStyle>
          <a:p>
            <a:fld id="{2EF4D3E2-C371-4533-B1DB-9814173EF44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5/10/2013</a:t>
            </a:fld>
            <a:endParaRPr lang="en-US" dirty="0">
              <a:solidFill>
                <a:srgbClr val="DDDEDD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DDEDD">
                  <a:tint val="75000"/>
                </a:srgb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7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Users\user\Desktop\Cash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Users\user\Desktop\Cash.mp3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Users\user\Desktop\Cash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jpeg"/><Relationship Id="rId21" Type="http://schemas.openxmlformats.org/officeDocument/2006/relationships/image" Target="../media/image119.png"/><Relationship Id="rId34" Type="http://schemas.openxmlformats.org/officeDocument/2006/relationships/image" Target="../media/image131.png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3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32" Type="http://schemas.openxmlformats.org/officeDocument/2006/relationships/image" Target="../media/image7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31" Type="http://schemas.openxmlformats.org/officeDocument/2006/relationships/image" Target="../media/image129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Relationship Id="rId30" Type="http://schemas.openxmlformats.org/officeDocument/2006/relationships/image" Target="../media/image128.png"/><Relationship Id="rId35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pn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png"/><Relationship Id="rId11" Type="http://schemas.openxmlformats.org/officeDocument/2006/relationships/image" Target="../media/image142.jpe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35.png"/><Relationship Id="rId9" Type="http://schemas.openxmlformats.org/officeDocument/2006/relationships/image" Target="../media/image140.jpeg"/><Relationship Id="rId14" Type="http://schemas.openxmlformats.org/officeDocument/2006/relationships/image" Target="../media/image1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-76200" y="1219200"/>
            <a:ext cx="9220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zh-TW" sz="4400" b="1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en-US" altLang="zh-TW" sz="4400">
                <a:solidFill>
                  <a:srgbClr val="FFFFFF"/>
                </a:solidFill>
                <a:latin typeface="Adobe 黑体 Std R" pitchFamily="34" charset="-128"/>
                <a:ea typeface="Adobe 黑体 Std R" pitchFamily="34" charset="-128"/>
              </a:rPr>
              <a:t>美安購物年金</a:t>
            </a:r>
          </a:p>
          <a:p>
            <a:pPr algn="ctr"/>
            <a:endParaRPr lang="zh-TW" altLang="en-US" sz="4400" b="1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en-US" altLang="zh-TW" sz="4400" b="1">
                <a:solidFill>
                  <a:srgbClr val="FFFFFF"/>
                </a:solidFill>
                <a:latin typeface="Calibri" pitchFamily="34" charset="0"/>
              </a:rPr>
              <a:t>THE SHOPPING ANNUITY</a:t>
            </a:r>
          </a:p>
          <a:p>
            <a:pPr algn="ctr"/>
            <a:r>
              <a:rPr lang="en-US" altLang="zh-TW" sz="4400" b="1">
                <a:solidFill>
                  <a:srgbClr val="FFFFFF"/>
                </a:solidFill>
                <a:latin typeface="Calibri" pitchFamily="34" charset="0"/>
              </a:rPr>
              <a:t>GAME CHANGER or NEW GAME?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矩形 15"/>
          <p:cNvSpPr>
            <a:spLocks noChangeArrowheads="1"/>
          </p:cNvSpPr>
          <p:nvPr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TW" altLang="en-US" sz="40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1066800"/>
          </a:xfrm>
        </p:spPr>
        <p:txBody>
          <a:bodyPr/>
          <a:lstStyle/>
          <a:p>
            <a:pPr algn="l"/>
            <a:r>
              <a:rPr lang="zh-TW" altLang="en-US" sz="4000" smtClean="0">
                <a:latin typeface="Adobe 黑体 Std R" pitchFamily="34" charset="-128"/>
                <a:ea typeface="Adobe 黑体 Std R" pitchFamily="34" charset="-128"/>
              </a:rPr>
              <a:t>賺取</a:t>
            </a:r>
            <a:r>
              <a:rPr lang="en-US" altLang="zh-TW" sz="4000" smtClean="0">
                <a:latin typeface="Adobe 黑体 Std R" pitchFamily="34" charset="-128"/>
                <a:ea typeface="Adobe 黑体 Std R" pitchFamily="34" charset="-128"/>
              </a:rPr>
              <a:t>購物年金 - 我們只須要</a:t>
            </a:r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: </a:t>
            </a:r>
            <a:br>
              <a:rPr lang="en-US" altLang="zh-TW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z="3200" smtClean="0"/>
              <a:t>Shopping Annuity - All we have to do:  </a:t>
            </a:r>
            <a:endParaRPr lang="zh-TW" altLang="en-US" sz="320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819" name="AutoShape 2" descr="data:image/jpeg;base64,/9j/4AAQSkZJRgABAQAAAQABAAD/2wCEAAkGBhISERISEBAUFRAQDxAQEBQQERAUEBAPExAVFhQSEhYXHSYeFxkkGRQVHy8gIycpLCwsFR4xNTAqNScrLCkBCQoKDgwOGg8PGi4kHyIsNi4pKSw0MCwpKSksLSk0LCwsNCwpLCwsLCwqLCwsKSksLCwsLCksLCkpKSwsKiwvKf/AABEIAOEA4QMBIgACEQEDEQH/xAAcAAEAAgMBAQEAAAAAAAAAAAAABQcDBAYCAQj/xABFEAACAQIDBAUIBwQKAwEAAAAAAQIDEQQSIQUGMUETUWFxkRQiMnKBobHBIyQ0QkNzsjNS0fAHFVNidIKDkqLhk6PCFv/EABoBAQADAQEBAAAAAAAAAAAAAAADBAUCAQb/xAAwEQEAAgECAwUHAwUAAAAAAAAAAQIRAwQSITEFMjNBURMiYXGBwfCR0eFCcqGx8f/aAAwDAQACEQMRAD8AvEAAAAAAAAAAAAAAAGviKzUklzV34iE31vgjFiv2i9X+Jkpx+R49fc76+XyRirYhx1vzXHu/6MqXw+SNXFrR93yYEkD5Hgu4+nrwAAAAAAAAAAAAAAAAAAAAAAAAAAAAAADUx+0I0lr6T9Fdfb3Dq8mcNPaMoyqpNS8xL0ZuKb42lrquw+Ro0279Hq3fWpPjc1IYtNtt3b1bM0cXHrO+CUfHDaxEIu2aCdr2tOStfjwsaeJpxskozWVtq1WWt+KlrqtDL5VHrPE68XzHDJxwmqM7xi+uKfij2RGA2govJJ+a/RfU+ruJc5mMJInIADx6AAAAAAAAAAAAAAAAAAAAAAAAAGtjsbGlBzm9OS5t9SDyZxzedo7QjSg5S4/dXOTONxWPlUk5Ser8EupGDae1pVZuUn3Lkl1I0lXL+loYjMsrX3XFOI6JKNYzRrkXGue1XJ/Zq8ayT6c+quRvTn1Vzn2bqNZvzrE3sPbWa1Ob87hFvn2PtOW6YxyrNO65EdtHihLTccM5WUCE3e26qqyTf0iX+5fxJso2rNZxLVpeLxmAAHLoAAAAAAAAAAAAAAAAAAAAADiN98TLpYxv5qgmu9t3+CO3OB32dsR1eZHhz05k+3jN4U97ONKUBnGY8e2Q9sjZiHzM2ZIsnti0qL/aJPvdjn498iW2bTb/AA83rSkvgyPVj3VjbW95ObSw+GUfMhG/rv8AiczUlroviSmPpNLWio9sZzfxkQ8++Xj/ANkelXkn3N+fTDJGf86ipMxp9svcear7ZeJLhX4uRhsVKFSMotpqSfvLXg7pdxT9N+cvS4riy3qCtGK00iuHDhyKG8jEw1ezLTNbPYAKLWAAAAAAAAAAAAAAAAAAAAAA4Dfj7R/px+Z35X++/wBp/wAkPgyxtvEUt94MoFI+2PiPZrw+cmCKOg2K0cntPGunTnKCzTjFuEVxlLkrd5ze51faNOtWqKlWbqwk5KVObUqlnllFfvLkuFtNEQa9sRhd2lMzM56La2vLQ5uT1OI2c9pUaOJhKjiL1bzvUU3LpJPzpQ6pNcde3ilf3uNUxFOU6NanNU7ZoOadoyvrFPtvf2PrONG3SMJd1TrOY5O2R4rI9xZ4rPQsKU9GrSXnx9ZfEt+PBdxUFH04+sviW+ijvesNTsvu2fQAUGuAAAAAAAAAAAAAAAAAAAAABX2+32l+pD4Fgldb6SflclyVOnr224Fjbd9S33hSh4npEZidu0KU8lSrGM9NG+F+F+oyVtt0IO06sIvKp6yXot2T7rmrEwwOGfRo7f2KpOVe7zRjHRZeEM2t7cfObvytpYhtl7Ug3OKqVrxg79HUcYqKkm27Rta6i+PXd2bT6uptairKdWCzQc43kleCV3Jdlj3sLBbPw+aqpU1HFtwTnUjkmnxp076ZW+S+SIdWPRb208+f0cbLbUaka1oShGM3eUXSjKUeklJZ6kKcZPzrat8ra3Zl2Fh/K3UcpTi24ym4zTWa+iStZX1Omlhdl0aNSnTqUnSq1JQqOVVTzVOPR5r6WXBcuPHU1dn4vB4ak1TqwVOE8kpOV30j5SfN6HOlE+cpNxaJnlHPyT2Fo5YRjdvLFRu+LsrXYrsh/wD9nhP7ePhK3jYx7W3tw9JqMp6uKmssZSTjLg7rTkS8VeuVWaW6YlI0pefH1o/EuFFK7Hx0a3RVKfozmst1Z6TtqvYy6kU95OZjDR7MiYrbPqAAotYAAAAAAAAAAAAAAAAAAAAACuN9ZfW5rl0dPxyljlbb6peWTfPo6afdlLG276lvfClTe1buvWbUX9NPPmV2103RpJ8rKxq1m3GF3f6GtTXdTnJr5ElVoxeKq06jcVOtON+qXTdJC9+TRk27sfoOgjmzXlXV7W9O2nvJeCZibfnVW9rEWrT9Plhq1sRmqUr8sFTh7anmf/Rno4vNQ2bB/h16833U5xl8CPopKKnNPhRiuq0Ly7/uoReWTjralHFtX5OcMq99jy1pnn+fnJLSkVmI9P5/dnqwa2fQk/xMdVl4U4x+TMVR/Va3bjV8GS21aKjs3AJ8XOc+f33KSfg0R0snk9Tq8sXXxsznixMxjy+z28ZiJz/V92nKOvoQyOrKmrLzk0r6PjwseZSbVO1s3QwirpO168kuJnqVYWUV6flM589I5bX9xrZ7Km7Xy06crLnavJ/I4iYmHcxOYWXuxhp04UITac4yjfLwbdTlp1MvIpHdzF9N0E3Fxc5xdnxXn2+RdxLu8Zrj0QdnZxbi65AAU2oAAAAAAAAAAAAAAAAAAAAABW2+tvLJ9eSnfuylklab6x+uVOpwp+OUsbfvqe98KVXb19FObnCSzx+jrR1Tsp5VJdsZaGvj8bOphcPObvKniOjb67XV/cjS2rUSrV0+Mqs4rvWJjL4I25077Om/3cS5f+y3zJotxTb5f6UppwRT+7l9WhKrHo0pSd1OaSfBKKSurLtMeIrftpLW8Ia9bm4S+CZ7eHzTa6qOIqeKk18jHCjmjSS/GnQh/tzQfxRDiYhci0TP5+eTqd9MN0eGwMepQi78n0Sv7znJv6tU/wAal/xOv/pMj5uGS/tn+lHHtfVp/wCOX6Se0+9MfBWjnSs/H7tzZWwq2LdTo5wjGNSUJNxV9ddLLXTtMe3dn9FXVCEmkqeHp3XHzpu707dTqP6O/QxP+If6Uc/vlJ+WzcfSjHDyV7fdbevuPJiI08+pFrTrTXyjp/h227mE6Hyenmcsk4LM+LvPn4l3lF7q4t1Fh5TazudPNlta7muFvYXoc7rGa49HXZ0Tw24uuQAFNqAAAAAAAAAAAAAAAAAAAAAAVrvm35ZNcslP9BZRWu+lvLJ9eSnfuyIsbfvqe98JX+190XUqyqUquTO05q11mtbMtdHY3pbtR8keGg7Xj6TV/OzKWZrvJlGptbaSoUpVHbSyWZtK7dlrZmj7OkZnHXqxPaXnEZ6dELgNz5xqOU5xaeH6FJJ3vlScvc/E+bL3DqxlhnKrBxw9V1JWUryWaMkl4e8R3zl0Ln0UHKLSmumioxbdrXaJuO9VOHRKaalWjKUbODiox65XS6vE4mtJjknrfUief28o/aTfDd6WKVHJNR6Kbk7pu6stFYg47iy6J03WV3iOmuoPha2W1/eb+N32tOUI000qcZwk6tNRazWnmd2lbvd+w19o72VI1HSjTUZOypTm21J5czbiuS7zzFOcyTbU5Vj5pXd3YPksaiz5ukqOpqrWurW4mjtndGjXqurPM21FWUrRtFacNTHsPeCriJZGoxywvOcXd504+iuDi7vU6Cszuta2jGOSLUtes5zzaewsDGlUowgrRjUpJK9+El1l2FO7N/b0vzYfqRcRT3fK0YaPZvOlpn1AAU2oAAAAAAAAAAAAAAAAAAAAABWe+cvrtRf3aT/4IswrTfW3lk+vLTv3ZET7fvqe98JDIh97MPnw00oyk1lajBNybUk0uDJa56NWYzGGBE8Non0VrGjOCmnCWabTzZZN2irpJuHm3vbhc3tpQlU8l6KLg/Jq7fpLo1ZZrtJa+l1XZ2+Jg8ryJZuV7cTXgq+alpHLZdLwvfW9vcQzpREYysRrza3FiPyHBRw0m6Uuim4UpxqOLU/o8O5RjCCXNv03YmdoYCrUxMlFNpwg4PzlGNk813a13pzOicMRlqXy5s/0dsukbc+25sYelU6RuTWSy000dtffcRpxEFtSZtnl0Q27Oy6tKvUdRNR6KMU+MG817xfd2HR1jNdGtWkS1jHRFqWzzl92Y/rFH82n+tFxlObJX1ij+dT/AFouMobvvQ1Oze5PzAAU2oAAAAAAAAAAAAAAAAAAAAABWW+n22p+XS/SWaVpvsvrk3z6On4ZSfb99T3nhSgmyD/rLEXypRbvZt5bW045Xpz7tCabIrauEqSknTy2y6qSjxve+q6tPaasvn88/L6vuD2rWcoqVKycW3pJWl51o69y8e6/p7arJL6G7yp2Ual7u94rT7ttb8b6Ed5JiF+HB2b5RV1wSVup6+wzdFV0Spfehq4w9Gzz6Xte9vYcznHm6iefk2JbbrtS+gyuMXZNTlnmorRNcFdvXmrc7nn+tMQ3bLGKurSatpeF01J6PWb9nj9r4Wed2pJxzxtaNOzp5dXdu+bN7jXpbOxDUfQi7Wl5tO929ZRsraWVlzuzzn8XuY+D3HG4iVlKrBdeRxcndp6ZU+CTX+bsuSuBUlSjnbcrat5rt34+ckzSwuya2ZSqVeE4ytFzy6JXjbTS9/Elap7WC88mfYv2mj+dS/Wi4Sod3I3xVH82D8Hct4obvvQ1+zfDn5gAKjSAAAAAAAAAAAAAAAAAAAAAArffr7VL1IfpLIK338+1P1IfAn2/fU974UuZbDmYqtSyb6jRqbT1tGLZsRiHzNsz0Z57apJN51aLs2ruz6vcz69t005Ru7xhnenGNr6dbIx4BWklSTvJPVu0uOvf/Eywws9bQgrpRu9W424M594i1PL7fBnnvLTWTSXntpadVuOvajY/ruCz3T+jaT0Wrf7uuv8A0zUeClZWULpvjFcGla388l7Mqw9RrXJrxTV0/d1W8Dz3kkWrP/f4S2GxanG66k9VrrFSXuaPNVmjSnVineMX2R69dfgZaVdyV5Ryu9rM8iXVuiX3X+10fzIluFRbtP61Q/Oh8S3UZ+677b7O8KfmAAqNEAAAAAAAAAAAAAAAAAAAAACtd/Zryl2fCEE+x24e9FlFW7+u2Kqd0OC09CPHtLG376lvpxoy5XE1Hy49pqqrJLWPg1wMk5a9fcfLm3Ffi+OtfM84Fin+7LwFXH+bwatxbXBdgTPrSej4HsxPq8reInowYbaDvpm56O+qtyvzN6ljpNaU5e2y1NeFNL+W/ibNKf8AOpxwTjnKeNWOLlD2qlV/dilpe7ba6+HtPsKUk7ylfsS0/n+Jngn1P26BrtXctWRYws5ykt25pYmi3wVWH6rFulRbv0/rFGyf7an63pLwLdM3dd5v9nxjTkABVaAAAAAAAAAAAAAAAAAAAAAAHG7/AO7zqQ6eknngrVMvFw5Stzt8O47I+M6paazmEerpxqVms+b8+1I68n3aM8eJb+29wMNiG5RvSqPVumllb63Hh4WORxv9GGKjfo506i5auEvB6e819Pd0tHPk+V1+zNak+7GY+Dj0zZw2Ia4VJR9WNyQrbm42HHDVH6uWX6WzFHYeMj+BXX+lU/gTzqUmOsKkaGrWedZ/Rgq4lv8AFm++FvmeINvnN9ysSENg4yX4Nd/5Jr4o38NuXjJfgyXrzjFe9nE6tI84TV22ree7KJp0Xzh/5J/I2adPt9kFb3nU4D+jio9a1WMVzUE5S8XZfE6rZe7GHoWcIXmvvz86Xs5L2Iqam5r5NXQ2F/6uSL3N3ddJOtUjaclaEX6UIvi5f3n8O86oAz7Wm05lt0pFK8MAAOXYAAAAAAAAAAAAAAAAAAAAAHwAAGAHj4wACQ+gAgAAH0AB6AAAAAAAAAAAA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latin typeface="Verdana" pitchFamily="34" charset="0"/>
            </a:endParaRPr>
          </a:p>
        </p:txBody>
      </p:sp>
      <p:sp>
        <p:nvSpPr>
          <p:cNvPr id="34820" name="AutoShape 2" descr="data:image/jpeg;base64,/9j/4AAQSkZJRgABAQAAAQABAAD/2wCEAAkGBg4PEA8NDw8NDhAOEA8QEQ8ODQ4NDQ8OExAWFBUQEhIXJyYeGBkjGRISHy8gIyosLC8sFR4xNTIqNTIrLSkBCQoKDgwOGQ8PGiokHiQqKiwtNDUpKTAsKSosKS8sLCksLCksNSwsLCkpKSksLiksLCwpKSksLCwpKSwpLCksKf/AABEIAOEA4QMBIgACEQEDEQH/xAAcAAEAAgMBAQEAAAAAAAAAAAAABAUBAgMGBwj/xAA8EAACAQMCAwMJBQcFAQAAAAAAAQIDBBESIQUxURNBcQYiMmGBkaGxwTNCUmJyByOCstHh8BQVJLPxU//EABgBAQEBAQEAAAAAAAAAAAAAAAABAgME/8QAIxEBAQACAAUEAwAAAAAAAAAAAAECERIhMUFRAwQicTKh8P/aAAwDAQACEQMRAD8A+4gAAAAAAAAAAAAAAA5XFbSvW2kvFnxT9oXlDxKnxC4pUby5pUodkowp1HTis0YN+j62/efYLmpqqxj3Q+b/AMR8c8v0v9xum/xQ/wCqB6va4zLO78OefRQUPKfi8XlcQvfbXnJe55R+iras86G8vSpJ9UfnSklnbD36n6ArVNEqc+iWfDvOnu8ZjrUT06swEweF1AAAAAAAAAAAAAAAAAAAAAAAAAAAAAA1qTUU5PuWTYhcTq7KH4nl+C/v8gIttDMtTby228NorON+QlldzdWpTkqkvSnGpNOWFjfffZIuLSJKRrHK43cqWbeSsP2ZcPpS1OnKpjunUm4+7vPRXdFYXpbbbyb+ZMONysoZZ5ZflSSTo6WFXMEu+Oz+nwJJV2NXTPHdLb29xaGVAAAAAAAAAAAAAAAAAAAAAAAAAAAAAApq9RzqSe2Fst+5f4yzu6umEpd+MLxeyKujHkBLt4Sx934nXf8AL8TKWNhgBh/l+JpOMmvu/E3wZAq6upbrGU8rfvLmlU1RUuqTK25hhnfhdXaUPwvK8H/fIE4AAAAAAAAAAAAAAAAAAAAAAAAAAAABXcVqbwh/E/kvqa2cN89DjcT1VJPo9K8F/fJNtYYjnqB1AAAGTAHC6hlZ6Ea0npqR6S81+3l8SfKOU0VdZNbrmt/agLwGlKpqipdUn7zcAAAAAAAAAAAAAAAAAAAAAAAAAaV6mmMpdE2bkLitTENP4ml7Of0Ar6EeXrLbThJdCDY08y8NzN/xinSmqKjUrVpR1qhRipVNGca5NtRhHO2ZNLpkCaChq+VXZ1HSq2teMlDtJRpVLa6qwpZx2k6NOTnp8E/VktrC/pXFOFejUhVp1FmM4PMZL/O4tlgkmACDKK+8p4b95YIj30Nk/YBtwupmGPwtr2c18yYVfC54nKP4ln2p/wBy0AAAAAAAAAAAAAAAAAAAAAAAAAFZxWeZwj0TfvePoWZTXctVWXqxH3L+rYEyxhhZ6ldXjCxjxG/qaWpPt28+d2VG2hCNN5/NCeP1ltRjhJHk/wBoFhd3kaNhSoVpWtSpCd3WpzoKTowlq7CEJSTbk0svksLnuax53SU/ZtYVI2jva6/5PEqkrqrJ51aZP91DfuUMYXdqKK08pIcMveN0lGVWm7i0lb29NrVO+uoedSh0y1l9FFnsat5ddmqdrZOnJJRg7urRpUKcUsJtUpTlJJdySzjmjzdbyDqUJWNzTbvK1G/ne3jeilUuJ1IaXKmm1FaHjTFvlnfJ1llt4u6fS14jxy9tZ2EK3+lnK/rO3caVOrpoVnScoOMnLNSKkknlLK3WORpY+WE63CqXEVGjTr1sU405OTo9v2zpPfKenzZS57JPodp8Hr3d7Rva8exo2UZ/6W3c4SqzuKkdMq9XTmMUltGKb6vHIo+EeRF4+FOzrunRrRt7qnQpqanCFWu5t1qk195qbgtOVGLlu29p8dczmmXHlvcTt5XltCio1Z9nw+2qRnUuuINT0uemLXZweG08PCWp45Hs6sXKG6w8cs5w+mTznkvY1qNG2oxsadnOnTpU69Wbt56lCKUuzdNtz1Nc5YxnO72PTyMZ66RYqqEtNSD9ePft9S6KO7WG30efqXcXlJ9dzCsgAAAAAAAAAAAAAAAAAAAAAAAFJReqbl1k37MlxVliMn0TfwKjh8fkBaRDEQwNSDLjNLOIPte5unKE4xfepYeU/FE4hV+D0Jz7XQo1O+pFKMpfq/F7TOW9fFZruq4+Us1WuYTjGUKUW4RimptpJ4z7y6sa1SdOE6tPsakopyp61U0N/d1JLJDtuAU4Vp3DlKcpvOHhRjtjl38izOfpTOb4msrOzZGWYRlnZhXX8e8n2Ms04P8AKl7tiJeR2O3CpZp46Skvjn6gTAAAAAAAAAAAAAAAAAAAAAAAAR7+WKU/0te/b6kGxWxM4n9lL+H+ZEW0WwE6IYiGBqAAAAA2RlmEZYEW5WzMcIltNdJZ96X9DavyOfCfSqL9L+YFkAAAAAAAAAAAAAAAAAAAAAAACJxR/un4x/mRHtTvxX7P+KPzOFsBNiaVqsYrMpKK5Zk0lnxNokXil1ClTc6ik46qccRaT1SqRjHdtJec13j6EjWuq95jWuWVnOOaznGce48/TvuHSzmeltSbhLOYqGYv0cp7U28ZeUsok1byy0Qq6nKMnClHRGpJt4SS0pc0s81y1etDhy8G4uNa6rf18/8AMMakU/8AxEo1KeqpLVBQUH57nPMorzsJPCk98YRo61kmoT106ihLNOUanaactNeblSb9TednvsNZeDcXsWbMq+E1rac6roVFNp4lFLChmT5ZSysxku9LDRZsc+4j1+Ry4X6dTwj82daxy4Z9pP8ASvmBZgAAAAAAAAAAAAAAAAAAAAAAAh8V+zf6o/M4WxI4p9lLxj/MiNaPYCbEi8W09jVlOOtU4Sq6dTjmVNdpHzlunmK3JMTLEHkaV5aZnGpaw1bObp1E1KEtEtby05z1Ve7Mtn6k96F7Zykof6WSUuydLE9bnUquTSaUsQnhSeXulGWcYWfUaF0Wzytls+qNJW8G4ycYtwbcXjlJrDa9eG9/WdOOf1Z087Uv6dN1bdW8pt156pSqOOq7qT10XqSWMwWrUvRSS3Iy43Yx/eQtJqccyUm8LUqanCcmm95dovOa67vbPrsrGp8kawguelLpsti8U8fs0icH7LE5Qo9hLXicMp+dhT2w2sYmnt1ZYs1RsznbtpHrcjlwz7Sf6V8zrX5HLhS8+o/VH5sgswAAAAAAAAAAAAAAAAAAAAAAARuIxzSn4Z9zz9CFZPYs68cxkusWvgVFhICyiGxE5RlhtS73lPuLIN3JJZeyRxjdRl6OX68bHWUcpprZmVSjhLdY6PBZpFXf8QSnCkt8bvHeyZSvFyaa8Vsc/wDb6MJOponOb31SefcjW4lOfmqOlfE6XVZ5xOhUybsiU5KmvOf9WSKU21nGMnOxqVyuHsa8HW1R9ZJe5f3MXctjrwmOKeespP6fQyqaAAAAAAAAAAAAAAAAAAAAAAAAUlFaZuPSTXxLsp76Gmq3+LEvp9AJ8TLRpRllJmt1ByhKMebTXPHis922dwNqU4ySlF5T5Ncjpkg21Gqo4zGGJP7i3jyTwuXL/wAN+zr/AP0p8njzHhPr68GZaqRLV3Ne45Sozf38eCNZU62+Jw/KnDHTm/f7zM4Vu6cF4wya4qminZRTy8yfVvJIOdGM16clLwjpSOkmN2mkC+n3FhYwxTgvyp+/f6lVX86WOrS97wXaQGQAAAAAAAAAAAAAAAAAAAAAAACu4tT9CfjF/NfJliR7+nqpyXelleK3AiWdTuJZV0Z8mWUJ5WQMmTBlAAAAOVzUwvE6ZIVzVywNbKGqrH8uZfRfMuCv4VT9OfV6V7P/AEsAAAAAAAAAAAAAAAAAAAAAAAAAAAAonDTKUfwvHs7vgSqMzrfWbb1xWXjDXe/WR4ZXNNeKaAmKRkjqfrNu0A7Bs5doaufrAzVmQq0jvN55ZfhuZt7KUpJyTUU877N+rAE6zpaYRXfjL8XuzsAAAAAAAAAAAAAAAAAAAAAAAAAAAAAAAR6pHkABhHemABJRkAAAA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latin typeface="Verdana" pitchFamily="34" charset="0"/>
            </a:endParaRPr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850" y="2514600"/>
            <a:ext cx="971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4775" y="2438400"/>
            <a:ext cx="8858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2251075"/>
            <a:ext cx="125253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1828800"/>
            <a:ext cx="16097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981200"/>
            <a:ext cx="15779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8075" y="1905000"/>
            <a:ext cx="15668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ash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9525000" y="6049963"/>
            <a:ext cx="808038" cy="808037"/>
          </a:xfrm>
        </p:spPr>
      </p:pic>
      <p:sp>
        <p:nvSpPr>
          <p:cNvPr id="18" name="文字方塊 17"/>
          <p:cNvSpPr txBox="1"/>
          <p:nvPr/>
        </p:nvSpPr>
        <p:spPr>
          <a:xfrm>
            <a:off x="1219200" y="5029200"/>
            <a:ext cx="152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沐浴露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3657600" y="5054600"/>
            <a:ext cx="152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洗頭水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6096000" y="5029200"/>
            <a:ext cx="152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護髮素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1219200" y="5181600"/>
            <a:ext cx="1752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Royal Spa</a:t>
            </a:r>
          </a:p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沐浴露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3581400" y="5232400"/>
            <a:ext cx="1752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Royal Spa</a:t>
            </a:r>
          </a:p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洗頭水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6172200" y="5156200"/>
            <a:ext cx="1752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Royal Spa</a:t>
            </a:r>
          </a:p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護髮素</a:t>
            </a:r>
          </a:p>
        </p:txBody>
      </p:sp>
      <p:grpSp>
        <p:nvGrpSpPr>
          <p:cNvPr id="31" name="群組 30"/>
          <p:cNvGrpSpPr>
            <a:grpSpLocks/>
          </p:cNvGrpSpPr>
          <p:nvPr/>
        </p:nvGrpSpPr>
        <p:grpSpPr bwMode="auto">
          <a:xfrm>
            <a:off x="4191000" y="4800600"/>
            <a:ext cx="4114800" cy="1905000"/>
            <a:chOff x="4191000" y="4800600"/>
            <a:chExt cx="4114800" cy="1905000"/>
          </a:xfrm>
        </p:grpSpPr>
        <p:sp>
          <p:nvSpPr>
            <p:cNvPr id="19" name="十二角星形 18"/>
            <p:cNvSpPr/>
            <p:nvPr/>
          </p:nvSpPr>
          <p:spPr bwMode="auto">
            <a:xfrm>
              <a:off x="4191000" y="4800600"/>
              <a:ext cx="1905000" cy="1905000"/>
            </a:xfrm>
            <a:prstGeom prst="star1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zh-TW" altLang="en-US" sz="4000"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34836" name="文字方塊 16"/>
            <p:cNvSpPr txBox="1">
              <a:spLocks noChangeArrowheads="1"/>
            </p:cNvSpPr>
            <p:nvPr/>
          </p:nvSpPr>
          <p:spPr bwMode="auto">
            <a:xfrm>
              <a:off x="4343400" y="5449669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3600">
                  <a:latin typeface="Verdana" pitchFamily="34" charset="0"/>
                </a:rPr>
                <a:t>18 BV</a:t>
              </a:r>
              <a:endParaRPr lang="zh-TW" altLang="en-US" sz="3600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3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3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/>
      <p:bldP spid="25" grpId="0"/>
      <p:bldP spid="26" grpId="0"/>
      <p:bldP spid="28" grpId="1"/>
      <p:bldP spid="29" grpId="2"/>
      <p:bldP spid="30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矩形 22"/>
          <p:cNvSpPr>
            <a:spLocks noChangeArrowheads="1"/>
          </p:cNvSpPr>
          <p:nvPr/>
        </p:nvSpPr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TW" altLang="en-US" sz="4000"/>
          </a:p>
        </p:txBody>
      </p:sp>
      <p:sp>
        <p:nvSpPr>
          <p:cNvPr id="35842" name="AutoShape 2" descr="data:image/jpeg;base64,/9j/4AAQSkZJRgABAQAAAQABAAD/2wCEAAkGBhISERISEBAUFRAQDxAQEBQQERAUEBAPExAVFhQSEhYXHSYeFxkkGRQVHy8gIycpLCwsFR4xNTAqNScrLCkBCQoKDgwOGg8PGi4kHyIsNi4pKSw0MCwpKSksLSk0LCwsNCwpLCwsLCwqLCwsKSksLCwsLCksLCkpKSwsKiwvKf/AABEIAOEA4QMBIgACEQEDEQH/xAAcAAEAAgMBAQEAAAAAAAAAAAAABQcDBAYCAQj/xABFEAACAQIDBAUIBwQKAwEAAAAAAQIDEQQSIQUGMUETUWFxkRQiMnKBobHBIyQ0QkNzsjNS0fAHFVNidIKDkqLhk6PCFv/EABoBAQADAQEBAAAAAAAAAAAAAAADBAUCAQb/xAAwEQEAAgECAwUHAwUAAAAAAAAAAQIRAwQSITEFMjNBURMiYXGBwfCR0eFCcqGx8f/aAAwDAQACEQMRAD8AvEAAAAAAAAAAAAAAAGviKzUklzV34iE31vgjFiv2i9X+Jkpx+R49fc76+XyRirYhx1vzXHu/6MqXw+SNXFrR93yYEkD5Hgu4+nrwAAAAAAAAAAAAAAAAAAAAAAAAAAAAAADUx+0I0lr6T9Fdfb3Dq8mcNPaMoyqpNS8xL0ZuKb42lrquw+Ro0279Hq3fWpPjc1IYtNtt3b1bM0cXHrO+CUfHDaxEIu2aCdr2tOStfjwsaeJpxskozWVtq1WWt+KlrqtDL5VHrPE68XzHDJxwmqM7xi+uKfij2RGA2govJJ+a/RfU+ruJc5mMJInIADx6AAAAAAAAAAAAAAAAAAAAAAAAAGtjsbGlBzm9OS5t9SDyZxzedo7QjSg5S4/dXOTONxWPlUk5Ser8EupGDae1pVZuUn3Lkl1I0lXL+loYjMsrX3XFOI6JKNYzRrkXGue1XJ/Zq8ayT6c+quRvTn1Vzn2bqNZvzrE3sPbWa1Ob87hFvn2PtOW6YxyrNO65EdtHihLTccM5WUCE3e26qqyTf0iX+5fxJso2rNZxLVpeLxmAAHLoAAAAAAAAAAAAAAAAAAAAADiN98TLpYxv5qgmu9t3+CO3OB32dsR1eZHhz05k+3jN4U97ONKUBnGY8e2Q9sjZiHzM2ZIsnti0qL/aJPvdjn498iW2bTb/AA83rSkvgyPVj3VjbW95ObSw+GUfMhG/rv8AiczUlroviSmPpNLWio9sZzfxkQ8++Xj/ANkelXkn3N+fTDJGf86ipMxp9svcear7ZeJLhX4uRhsVKFSMotpqSfvLXg7pdxT9N+cvS4riy3qCtGK00iuHDhyKG8jEw1ezLTNbPYAKLWAAAAAAAAAAAAAAAAAAAAAA4Dfj7R/px+Z35X++/wBp/wAkPgyxtvEUt94MoFI+2PiPZrw+cmCKOg2K0cntPGunTnKCzTjFuEVxlLkrd5ze51faNOtWqKlWbqwk5KVObUqlnllFfvLkuFtNEQa9sRhd2lMzM56La2vLQ5uT1OI2c9pUaOJhKjiL1bzvUU3LpJPzpQ6pNcde3ilf3uNUxFOU6NanNU7ZoOadoyvrFPtvf2PrONG3SMJd1TrOY5O2R4rI9xZ4rPQsKU9GrSXnx9ZfEt+PBdxUFH04+sviW+ijvesNTsvu2fQAUGuAAAAAAAAAAAAAAAAAAAAABX2+32l+pD4Fgldb6SflclyVOnr224Fjbd9S33hSh4npEZidu0KU8lSrGM9NG+F+F+oyVtt0IO06sIvKp6yXot2T7rmrEwwOGfRo7f2KpOVe7zRjHRZeEM2t7cfObvytpYhtl7Ug3OKqVrxg79HUcYqKkm27Rta6i+PXd2bT6uptairKdWCzQc43kleCV3Jdlj3sLBbPw+aqpU1HFtwTnUjkmnxp076ZW+S+SIdWPRb208+f0cbLbUaka1oShGM3eUXSjKUeklJZ6kKcZPzrat8ra3Zl2Fh/K3UcpTi24ym4zTWa+iStZX1Omlhdl0aNSnTqUnSq1JQqOVVTzVOPR5r6WXBcuPHU1dn4vB4ak1TqwVOE8kpOV30j5SfN6HOlE+cpNxaJnlHPyT2Fo5YRjdvLFRu+LsrXYrsh/wD9nhP7ePhK3jYx7W3tw9JqMp6uKmssZSTjLg7rTkS8VeuVWaW6YlI0pefH1o/EuFFK7Hx0a3RVKfozmst1Z6TtqvYy6kU95OZjDR7MiYrbPqAAotYAAAAAAAAAAAAAAAAAAAAACuN9ZfW5rl0dPxyljlbb6peWTfPo6afdlLG276lvfClTe1buvWbUX9NPPmV2103RpJ8rKxq1m3GF3f6GtTXdTnJr5ElVoxeKq06jcVOtON+qXTdJC9+TRk27sfoOgjmzXlXV7W9O2nvJeCZibfnVW9rEWrT9Plhq1sRmqUr8sFTh7anmf/Rno4vNQ2bB/h16833U5xl8CPopKKnNPhRiuq0Ly7/uoReWTjralHFtX5OcMq99jy1pnn+fnJLSkVmI9P5/dnqwa2fQk/xMdVl4U4x+TMVR/Va3bjV8GS21aKjs3AJ8XOc+f33KSfg0R0snk9Tq8sXXxsznixMxjy+z28ZiJz/V92nKOvoQyOrKmrLzk0r6PjwseZSbVO1s3QwirpO168kuJnqVYWUV6flM589I5bX9xrZ7Km7Xy06crLnavJ/I4iYmHcxOYWXuxhp04UITac4yjfLwbdTlp1MvIpHdzF9N0E3Fxc5xdnxXn2+RdxLu8Zrj0QdnZxbi65AAU2oAAAAAAAAAAAAAAAAAAAAABW2+tvLJ9eSnfuylklab6x+uVOpwp+OUsbfvqe98KVXb19FObnCSzx+jrR1Tsp5VJdsZaGvj8bOphcPObvKniOjb67XV/cjS2rUSrV0+Mqs4rvWJjL4I25077Om/3cS5f+y3zJotxTb5f6UppwRT+7l9WhKrHo0pSd1OaSfBKKSurLtMeIrftpLW8Ia9bm4S+CZ7eHzTa6qOIqeKk18jHCjmjSS/GnQh/tzQfxRDiYhci0TP5+eTqd9MN0eGwMepQi78n0Sv7znJv6tU/wAal/xOv/pMj5uGS/tn+lHHtfVp/wCOX6Se0+9MfBWjnSs/H7tzZWwq2LdTo5wjGNSUJNxV9ddLLXTtMe3dn9FXVCEmkqeHp3XHzpu707dTqP6O/QxP+If6Uc/vlJ+WzcfSjHDyV7fdbevuPJiI08+pFrTrTXyjp/h227mE6Hyenmcsk4LM+LvPn4l3lF7q4t1Fh5TazudPNlta7muFvYXoc7rGa49HXZ0Tw24uuQAFNqAAAAAAAAAAAAAAAAAAAAAAVrvm35ZNcslP9BZRWu+lvLJ9eSnfuyIsbfvqe98JX+190XUqyqUquTO05q11mtbMtdHY3pbtR8keGg7Xj6TV/OzKWZrvJlGptbaSoUpVHbSyWZtK7dlrZmj7OkZnHXqxPaXnEZ6dELgNz5xqOU5xaeH6FJJ3vlScvc/E+bL3DqxlhnKrBxw9V1JWUryWaMkl4e8R3zl0Ln0UHKLSmumioxbdrXaJuO9VOHRKaalWjKUbODiox65XS6vE4mtJjknrfUief28o/aTfDd6WKVHJNR6Kbk7pu6stFYg47iy6J03WV3iOmuoPha2W1/eb+N32tOUI000qcZwk6tNRazWnmd2lbvd+w19o72VI1HSjTUZOypTm21J5czbiuS7zzFOcyTbU5Vj5pXd3YPksaiz5ukqOpqrWurW4mjtndGjXqurPM21FWUrRtFacNTHsPeCriJZGoxywvOcXd504+iuDi7vU6Cszuta2jGOSLUtes5zzaewsDGlUowgrRjUpJK9+El1l2FO7N/b0vzYfqRcRT3fK0YaPZvOlpn1AAU2oAAAAAAAAAAAAAAAAAAAAABWe+cvrtRf3aT/4IswrTfW3lk+vLTv3ZET7fvqe98JDIh97MPnw00oyk1lajBNybUk0uDJa56NWYzGGBE8Non0VrGjOCmnCWabTzZZN2irpJuHm3vbhc3tpQlU8l6KLg/Jq7fpLo1ZZrtJa+l1XZ2+Jg8ryJZuV7cTXgq+alpHLZdLwvfW9vcQzpREYysRrza3FiPyHBRw0m6Uuim4UpxqOLU/o8O5RjCCXNv03YmdoYCrUxMlFNpwg4PzlGNk813a13pzOicMRlqXy5s/0dsukbc+25sYelU6RuTWSy000dtffcRpxEFtSZtnl0Q27Oy6tKvUdRNR6KMU+MG817xfd2HR1jNdGtWkS1jHRFqWzzl92Y/rFH82n+tFxlObJX1ij+dT/AFouMobvvQ1Oze5PzAAU2oAAAAAAAAAAAAAAAAAAAAABWW+n22p+XS/SWaVpvsvrk3z6On4ZSfb99T3nhSgmyD/rLEXypRbvZt5bW045Xpz7tCabIrauEqSknTy2y6qSjxve+q6tPaasvn88/L6vuD2rWcoqVKycW3pJWl51o69y8e6/p7arJL6G7yp2Ual7u94rT7ttb8b6Ed5JiF+HB2b5RV1wSVup6+wzdFV0Spfehq4w9Gzz6Xte9vYcznHm6iefk2JbbrtS+gyuMXZNTlnmorRNcFdvXmrc7nn+tMQ3bLGKurSatpeF01J6PWb9nj9r4Wed2pJxzxtaNOzp5dXdu+bN7jXpbOxDUfQi7Wl5tO929ZRsraWVlzuzzn8XuY+D3HG4iVlKrBdeRxcndp6ZU+CTX+bsuSuBUlSjnbcrat5rt34+ckzSwuya2ZSqVeE4ytFzy6JXjbTS9/Elap7WC88mfYv2mj+dS/Wi4Sod3I3xVH82D8Hct4obvvQ1+zfDn5gAKjSAAAAAAAAAAAAAAAAAAAAAArffr7VL1IfpLIK338+1P1IfAn2/fU974UuZbDmYqtSyb6jRqbT1tGLZsRiHzNsz0Z57apJN51aLs2ruz6vcz69t005Ru7xhnenGNr6dbIx4BWklSTvJPVu0uOvf/Eywws9bQgrpRu9W424M594i1PL7fBnnvLTWTSXntpadVuOvajY/ruCz3T+jaT0Wrf7uuv8A0zUeClZWULpvjFcGla388l7Mqw9RrXJrxTV0/d1W8Dz3kkWrP/f4S2GxanG66k9VrrFSXuaPNVmjSnVineMX2R69dfgZaVdyV5Ryu9rM8iXVuiX3X+10fzIluFRbtP61Q/Oh8S3UZ+677b7O8KfmAAqNEAAAAAAAAAAAAAAAAAAAAACtd/Zryl2fCEE+x24e9FlFW7+u2Kqd0OC09CPHtLG376lvpxoy5XE1Hy49pqqrJLWPg1wMk5a9fcfLm3Ffi+OtfM84Fin+7LwFXH+bwatxbXBdgTPrSej4HsxPq8reInowYbaDvpm56O+qtyvzN6ljpNaU5e2y1NeFNL+W/ibNKf8AOpxwTjnKeNWOLlD2qlV/dilpe7ba6+HtPsKUk7ylfsS0/n+Jngn1P26BrtXctWRYws5ykt25pYmi3wVWH6rFulRbv0/rFGyf7an63pLwLdM3dd5v9nxjTkABVaAAAAAAAAAAAAAAAAAAAAAAHG7/AO7zqQ6eknngrVMvFw5Stzt8O47I+M6paazmEerpxqVms+b8+1I68n3aM8eJb+29wMNiG5RvSqPVumllb63Hh4WORxv9GGKjfo506i5auEvB6e819Pd0tHPk+V1+zNak+7GY+Dj0zZw2Ia4VJR9WNyQrbm42HHDVH6uWX6WzFHYeMj+BXX+lU/gTzqUmOsKkaGrWedZ/Rgq4lv8AFm++FvmeINvnN9ysSENg4yX4Nd/5Jr4o38NuXjJfgyXrzjFe9nE6tI84TV22ree7KJp0Xzh/5J/I2adPt9kFb3nU4D+jio9a1WMVzUE5S8XZfE6rZe7GHoWcIXmvvz86Xs5L2Iqam5r5NXQ2F/6uSL3N3ddJOtUjaclaEX6UIvi5f3n8O86oAz7Wm05lt0pFK8MAAOXYAAAAAAAAAAAAAAAAAAAAAHwAAGAHj4wACQ+gAgAAH0AB6AAAAAAAAAAAA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latin typeface="Verdana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438400"/>
            <a:ext cx="10191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AutoShape 2" descr="data:image/jpeg;base64,/9j/4AAQSkZJRgABAQAAAQABAAD/2wCEAAkGBg4PEA8NDw8NDhAOEA8QEQ8ODQ4NDQ8OExAWFBUQEhIXJyYeGBkjGRISHy8gIyosLC8sFR4xNTIqNTIrLSkBCQoKDgwOGQ8PGiokHiQqKiwtNDUpKTAsKSosKS8sLCksLCksNSwsLCkpKSksLiksLCwpKSksLCwpKSwpLCksKf/AABEIAOEA4QMBIgACEQEDEQH/xAAcAAEAAgMBAQEAAAAAAAAAAAAABAUBAgMGBwj/xAA8EAACAQMCAwMJBQcFAQAAAAAAAQIDBBESIQUxURNBcQYiMmGBkaGxwTNCUmJyByOCstHh8BQVJLPxU//EABgBAQEBAQEAAAAAAAAAAAAAAAABAgME/8QAIxEBAQACAAUEAwAAAAAAAAAAAAECERIhMUFRAwQicTKh8P/aAAwDAQACEQMRAD8A+4gAAAAAAAAAAAAAAA5XFbSvW2kvFnxT9oXlDxKnxC4pUby5pUodkowp1HTis0YN+j62/efYLmpqqxj3Q+b/AMR8c8v0v9xum/xQ/wCqB6va4zLO78OefRQUPKfi8XlcQvfbXnJe55R+iras86G8vSpJ9UfnSklnbD36n6ArVNEqc+iWfDvOnu8ZjrUT06swEweF1AAAAAAAAAAAAAAAAAAAAAAAAAAAAAA1qTUU5PuWTYhcTq7KH4nl+C/v8gIttDMtTby228NorON+QlldzdWpTkqkvSnGpNOWFjfffZIuLSJKRrHK43cqWbeSsP2ZcPpS1OnKpjunUm4+7vPRXdFYXpbbbyb+ZMONysoZZ5ZflSSTo6WFXMEu+Oz+nwJJV2NXTPHdLb29xaGVAAAAAAAAAAAAAAAAAAAAAAAAAAAAAApq9RzqSe2Fst+5f4yzu6umEpd+MLxeyKujHkBLt4Sx934nXf8AL8TKWNhgBh/l+JpOMmvu/E3wZAq6upbrGU8rfvLmlU1RUuqTK25hhnfhdXaUPwvK8H/fIE4AAAAAAAAAAAAAAAAAAAAAAAAAAAABXcVqbwh/E/kvqa2cN89DjcT1VJPo9K8F/fJNtYYjnqB1AAAGTAHC6hlZ6Ea0npqR6S81+3l8SfKOU0VdZNbrmt/agLwGlKpqipdUn7zcAAAAAAAAAAAAAAAAAAAAAAAAAaV6mmMpdE2bkLitTENP4ml7Of0Ar6EeXrLbThJdCDY08y8NzN/xinSmqKjUrVpR1qhRipVNGca5NtRhHO2ZNLpkCaChq+VXZ1HSq2teMlDtJRpVLa6qwpZx2k6NOTnp8E/VktrC/pXFOFejUhVp1FmM4PMZL/O4tlgkmACDKK+8p4b95YIj30Nk/YBtwupmGPwtr2c18yYVfC54nKP4ln2p/wBy0AAAAAAAAAAAAAAAAAAAAAAAAAFZxWeZwj0TfvePoWZTXctVWXqxH3L+rYEyxhhZ6ldXjCxjxG/qaWpPt28+d2VG2hCNN5/NCeP1ltRjhJHk/wBoFhd3kaNhSoVpWtSpCd3WpzoKTowlq7CEJSTbk0svksLnuax53SU/ZtYVI2jva6/5PEqkrqrJ51aZP91DfuUMYXdqKK08pIcMveN0lGVWm7i0lb29NrVO+uoedSh0y1l9FFnsat5ddmqdrZOnJJRg7urRpUKcUsJtUpTlJJdySzjmjzdbyDqUJWNzTbvK1G/ne3jeilUuJ1IaXKmm1FaHjTFvlnfJ1llt4u6fS14jxy9tZ2EK3+lnK/rO3caVOrpoVnScoOMnLNSKkknlLK3WORpY+WE63CqXEVGjTr1sU405OTo9v2zpPfKenzZS57JPodp8Hr3d7Rva8exo2UZ/6W3c4SqzuKkdMq9XTmMUltGKb6vHIo+EeRF4+FOzrunRrRt7qnQpqanCFWu5t1qk195qbgtOVGLlu29p8dczmmXHlvcTt5XltCio1Z9nw+2qRnUuuINT0uemLXZweG08PCWp45Hs6sXKG6w8cs5w+mTznkvY1qNG2oxsadnOnTpU69Wbt56lCKUuzdNtz1Nc5YxnO72PTyMZ66RYqqEtNSD9ePft9S6KO7WG30efqXcXlJ9dzCsgAAAAAAAAAAAAAAAAAAAAAAAFJReqbl1k37MlxVliMn0TfwKjh8fkBaRDEQwNSDLjNLOIPte5unKE4xfepYeU/FE4hV+D0Jz7XQo1O+pFKMpfq/F7TOW9fFZruq4+Us1WuYTjGUKUW4RimptpJ4z7y6sa1SdOE6tPsakopyp61U0N/d1JLJDtuAU4Vp3DlKcpvOHhRjtjl38izOfpTOb4msrOzZGWYRlnZhXX8e8n2Ms04P8AKl7tiJeR2O3CpZp46Skvjn6gTAAAAAAAAAAAAAAAAAAAAAAAAR7+WKU/0te/b6kGxWxM4n9lL+H+ZEW0WwE6IYiGBqAAAAA2RlmEZYEW5WzMcIltNdJZ96X9DavyOfCfSqL9L+YFkAAAAAAAAAAAAAAAAAAAAAAACJxR/un4x/mRHtTvxX7P+KPzOFsBNiaVqsYrMpKK5Zk0lnxNokXil1ClTc6ik46qccRaT1SqRjHdtJec13j6EjWuq95jWuWVnOOaznGce48/TvuHSzmeltSbhLOYqGYv0cp7U28ZeUsok1byy0Qq6nKMnClHRGpJt4SS0pc0s81y1etDhy8G4uNa6rf18/8AMMakU/8AxEo1KeqpLVBQUH57nPMorzsJPCk98YRo61kmoT106ihLNOUanaactNeblSb9TednvsNZeDcXsWbMq+E1rac6roVFNp4lFLChmT5ZSysxku9LDRZsc+4j1+Ry4X6dTwj82daxy4Z9pP8ASvmBZgAAAAAAAAAAAAAAAAAAAAAAAh8V+zf6o/M4WxI4p9lLxj/MiNaPYCbEi8W09jVlOOtU4Sq6dTjmVNdpHzlunmK3JMTLEHkaV5aZnGpaw1bObp1E1KEtEtby05z1Ve7Mtn6k96F7Zykof6WSUuydLE9bnUquTSaUsQnhSeXulGWcYWfUaF0Wzytls+qNJW8G4ycYtwbcXjlJrDa9eG9/WdOOf1Z087Uv6dN1bdW8pt156pSqOOq7qT10XqSWMwWrUvRSS3Iy43Yx/eQtJqccyUm8LUqanCcmm95dovOa67vbPrsrGp8kawguelLpsti8U8fs0icH7LE5Qo9hLXicMp+dhT2w2sYmnt1ZYs1RsznbtpHrcjlwz7Sf6V8zrX5HLhS8+o/VH5sgswAAAAAAAAAAAAAAAAAAAAAAARuIxzSn4Z9zz9CFZPYs68cxkusWvgVFhICyiGxE5RlhtS73lPuLIN3JJZeyRxjdRl6OX68bHWUcpprZmVSjhLdY6PBZpFXf8QSnCkt8bvHeyZSvFyaa8Vsc/wDb6MJOponOb31SefcjW4lOfmqOlfE6XVZ5xOhUybsiU5KmvOf9WSKU21nGMnOxqVyuHsa8HW1R9ZJe5f3MXctjrwmOKeespP6fQyqaAAAAAAAAAAAAAAAAAAAAAAAAUlFaZuPSTXxLsp76Gmq3+LEvp9AJ8TLRpRllJmt1ByhKMebTXPHis922dwNqU4ySlF5T5Ncjpkg21Gqo4zGGJP7i3jyTwuXL/wAN+zr/AP0p8njzHhPr68GZaqRLV3Ne45Sozf38eCNZU62+Jw/KnDHTm/f7zM4Vu6cF4wya4qminZRTy8yfVvJIOdGM16clLwjpSOkmN2mkC+n3FhYwxTgvyp+/f6lVX86WOrS97wXaQGQAAAAAAAAAAAAAAAAAAAAAAACu4tT9CfjF/NfJliR7+nqpyXelleK3AiWdTuJZV0Z8mWUJ5WQMmTBlAAAAOVzUwvE6ZIVzVywNbKGqrH8uZfRfMuCv4VT9OfV6V7P/AEsAAAAAAAAAAAAAAAAAAAAAAAAAAAAonDTKUfwvHs7vgSqMzrfWbb1xWXjDXe/WR4ZXNNeKaAmKRkjqfrNu0A7Bs5doaufrAzVmQq0jvN55ZfhuZt7KUpJyTUU877N+rAE6zpaYRXfjL8XuzsAAAAAAAAAAAAAAAAAAAAAAAAAAAAAAAR6pHkABhHemABJRkAAAAAAAAAAAAAAAA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latin typeface="Verdana" pitchFamily="34" charset="0"/>
            </a:endParaRP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286000"/>
            <a:ext cx="1235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590800"/>
            <a:ext cx="20145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2438400"/>
            <a:ext cx="12192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863725"/>
            <a:ext cx="13049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7950" y="1828800"/>
            <a:ext cx="13144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33925" y="1962150"/>
            <a:ext cx="19716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60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9275" y="1981200"/>
            <a:ext cx="17113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1" name="標題 1"/>
          <p:cNvSpPr txBox="1">
            <a:spLocks/>
          </p:cNvSpPr>
          <p:nvPr/>
        </p:nvSpPr>
        <p:spPr bwMode="auto">
          <a:xfrm>
            <a:off x="228600" y="3048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eaLnBrk="0" hangingPunct="0"/>
            <a:r>
              <a:rPr lang="zh-TW" altLang="en-US" sz="40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賺取</a:t>
            </a:r>
            <a:r>
              <a:rPr lang="en-US" altLang="zh-TW" sz="40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購物年金 - 我們只須要</a:t>
            </a:r>
            <a:r>
              <a:rPr lang="en-US" altLang="zh-TW" sz="44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: </a:t>
            </a:r>
            <a:br>
              <a:rPr lang="en-US" altLang="zh-TW" sz="44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z="3200">
                <a:solidFill>
                  <a:schemeClr val="tx2"/>
                </a:solidFill>
                <a:latin typeface="Verdana" pitchFamily="34" charset="0"/>
              </a:rPr>
              <a:t>Shopping Annuity - All we have to do:  </a:t>
            </a:r>
            <a:endParaRPr lang="zh-TW" altLang="en-US" sz="3200">
              <a:solidFill>
                <a:schemeClr val="tx2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2" name="Cash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9753600" y="6019800"/>
            <a:ext cx="838200" cy="838200"/>
          </a:xfrm>
        </p:spPr>
      </p:pic>
      <p:sp>
        <p:nvSpPr>
          <p:cNvPr id="25" name="文字方塊 24"/>
          <p:cNvSpPr txBox="1"/>
          <p:nvPr/>
        </p:nvSpPr>
        <p:spPr>
          <a:xfrm>
            <a:off x="533400" y="5257800"/>
            <a:ext cx="1752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清潔劑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2590800" y="5283200"/>
            <a:ext cx="1752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洗碗液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953000" y="5273675"/>
            <a:ext cx="1752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洗衣液</a:t>
            </a:r>
            <a:endParaRPr lang="en-US" altLang="zh-TW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086600" y="5303838"/>
            <a:ext cx="1752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柔順劑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228600" y="5334000"/>
            <a:ext cx="19812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Snap</a:t>
            </a:r>
          </a:p>
          <a:p>
            <a:r>
              <a:rPr lang="zh-TW" altLang="en-US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萬用清潔劑</a:t>
            </a: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286000" y="5335588"/>
            <a:ext cx="19812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Snap</a:t>
            </a:r>
          </a:p>
          <a:p>
            <a:pPr algn="ctr"/>
            <a:r>
              <a:rPr lang="zh-TW" altLang="en-US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抗菌洗潔精</a:t>
            </a: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648200" y="5334000"/>
            <a:ext cx="19812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Snap</a:t>
            </a:r>
          </a:p>
          <a:p>
            <a:pPr algn="ctr"/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洗衣液</a:t>
            </a: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3352800" y="4953000"/>
            <a:ext cx="4114800" cy="1905000"/>
            <a:chOff x="3352800" y="4953000"/>
            <a:chExt cx="4114800" cy="1905000"/>
          </a:xfrm>
        </p:grpSpPr>
        <p:sp>
          <p:nvSpPr>
            <p:cNvPr id="17" name="十二角星形 16"/>
            <p:cNvSpPr/>
            <p:nvPr/>
          </p:nvSpPr>
          <p:spPr bwMode="auto">
            <a:xfrm>
              <a:off x="3352800" y="4953000"/>
              <a:ext cx="1905000" cy="1905000"/>
            </a:xfrm>
            <a:prstGeom prst="star1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zh-TW" altLang="en-US" sz="4000"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35865" name="文字方塊 17"/>
            <p:cNvSpPr txBox="1">
              <a:spLocks noChangeArrowheads="1"/>
            </p:cNvSpPr>
            <p:nvPr/>
          </p:nvSpPr>
          <p:spPr bwMode="auto">
            <a:xfrm>
              <a:off x="3505200" y="5486400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3600">
                  <a:latin typeface="Verdana" pitchFamily="34" charset="0"/>
                </a:rPr>
                <a:t>22 BV</a:t>
              </a:r>
              <a:endParaRPr lang="zh-TW" altLang="en-US" sz="3600">
                <a:latin typeface="Verdana" pitchFamily="34" charset="0"/>
              </a:endParaRPr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6781800" y="5334000"/>
            <a:ext cx="19812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Snap</a:t>
            </a:r>
          </a:p>
          <a:p>
            <a:pPr algn="ctr"/>
            <a:r>
              <a:rPr lang="zh-TW" altLang="en-US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衣物柔順劑</a:t>
            </a: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6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6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23"/>
          <p:cNvSpPr>
            <a:spLocks noChangeArrowheads="1"/>
          </p:cNvSpPr>
          <p:nvPr/>
        </p:nvSpPr>
        <p:spPr bwMode="auto">
          <a:xfrm>
            <a:off x="0" y="1600200"/>
            <a:ext cx="9144000" cy="5257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TW" altLang="en-US" sz="4000"/>
          </a:p>
        </p:txBody>
      </p:sp>
      <p:sp>
        <p:nvSpPr>
          <p:cNvPr id="36866" name="AutoShape 2" descr="data:image/jpeg;base64,/9j/4AAQSkZJRgABAQAAAQABAAD/2wCEAAkGBhISERISEBAUFRAQDxAQEBQQERAUEBAPExAVFhQSEhYXHSYeFxkkGRQVHy8gIycpLCwsFR4xNTAqNScrLCkBCQoKDgwOGg8PGi4kHyIsNi4pKSw0MCwpKSksLSk0LCwsNCwpLCwsLCwqLCwsKSksLCwsLCksLCkpKSwsKiwvKf/AABEIAOEA4QMBIgACEQEDEQH/xAAcAAEAAgMBAQEAAAAAAAAAAAAABQcDBAYCAQj/xABFEAACAQIDBAUIBwQKAwEAAAAAAQIDEQQSIQUGMUETUWFxkRQiMnKBobHBIyQ0QkNzsjNS0fAHFVNidIKDkqLhk6PCFv/EABoBAQADAQEBAAAAAAAAAAAAAAADBAUCAQb/xAAwEQEAAgECAwUHAwUAAAAAAAAAAQIRAwQSITEFMjNBURMiYXGBwfCR0eFCcqGx8f/aAAwDAQACEQMRAD8AvEAAAAAAAAAAAAAAAGviKzUklzV34iE31vgjFiv2i9X+Jkpx+R49fc76+XyRirYhx1vzXHu/6MqXw+SNXFrR93yYEkD5Hgu4+nrwAAAAAAAAAAAAAAAAAAAAAAAAAAAAAADUx+0I0lr6T9Fdfb3Dq8mcNPaMoyqpNS8xL0ZuKb42lrquw+Ro0279Hq3fWpPjc1IYtNtt3b1bM0cXHrO+CUfHDaxEIu2aCdr2tOStfjwsaeJpxskozWVtq1WWt+KlrqtDL5VHrPE68XzHDJxwmqM7xi+uKfij2RGA2govJJ+a/RfU+ruJc5mMJInIADx6AAAAAAAAAAAAAAAAAAAAAAAAAGtjsbGlBzm9OS5t9SDyZxzedo7QjSg5S4/dXOTONxWPlUk5Ser8EupGDae1pVZuUn3Lkl1I0lXL+loYjMsrX3XFOI6JKNYzRrkXGue1XJ/Zq8ayT6c+quRvTn1Vzn2bqNZvzrE3sPbWa1Ob87hFvn2PtOW6YxyrNO65EdtHihLTccM5WUCE3e26qqyTf0iX+5fxJso2rNZxLVpeLxmAAHLoAAAAAAAAAAAAAAAAAAAAADiN98TLpYxv5qgmu9t3+CO3OB32dsR1eZHhz05k+3jN4U97ONKUBnGY8e2Q9sjZiHzM2ZIsnti0qL/aJPvdjn498iW2bTb/AA83rSkvgyPVj3VjbW95ObSw+GUfMhG/rv8AiczUlroviSmPpNLWio9sZzfxkQ8++Xj/ANkelXkn3N+fTDJGf86ipMxp9svcear7ZeJLhX4uRhsVKFSMotpqSfvLXg7pdxT9N+cvS4riy3qCtGK00iuHDhyKG8jEw1ezLTNbPYAKLWAAAAAAAAAAAAAAAAAAAAAA4Dfj7R/px+Z35X++/wBp/wAkPgyxtvEUt94MoFI+2PiPZrw+cmCKOg2K0cntPGunTnKCzTjFuEVxlLkrd5ze51faNOtWqKlWbqwk5KVObUqlnllFfvLkuFtNEQa9sRhd2lMzM56La2vLQ5uT1OI2c9pUaOJhKjiL1bzvUU3LpJPzpQ6pNcde3ilf3uNUxFOU6NanNU7ZoOadoyvrFPtvf2PrONG3SMJd1TrOY5O2R4rI9xZ4rPQsKU9GrSXnx9ZfEt+PBdxUFH04+sviW+ijvesNTsvu2fQAUGuAAAAAAAAAAAAAAAAAAAAABX2+32l+pD4Fgldb6SflclyVOnr224Fjbd9S33hSh4npEZidu0KU8lSrGM9NG+F+F+oyVtt0IO06sIvKp6yXot2T7rmrEwwOGfRo7f2KpOVe7zRjHRZeEM2t7cfObvytpYhtl7Ug3OKqVrxg79HUcYqKkm27Rta6i+PXd2bT6uptairKdWCzQc43kleCV3Jdlj3sLBbPw+aqpU1HFtwTnUjkmnxp076ZW+S+SIdWPRb208+f0cbLbUaka1oShGM3eUXSjKUeklJZ6kKcZPzrat8ra3Zl2Fh/K3UcpTi24ym4zTWa+iStZX1Omlhdl0aNSnTqUnSq1JQqOVVTzVOPR5r6WXBcuPHU1dn4vB4ak1TqwVOE8kpOV30j5SfN6HOlE+cpNxaJnlHPyT2Fo5YRjdvLFRu+LsrXYrsh/wD9nhP7ePhK3jYx7W3tw9JqMp6uKmssZSTjLg7rTkS8VeuVWaW6YlI0pefH1o/EuFFK7Hx0a3RVKfozmst1Z6TtqvYy6kU95OZjDR7MiYrbPqAAotYAAAAAAAAAAAAAAAAAAAAACuN9ZfW5rl0dPxyljlbb6peWTfPo6afdlLG276lvfClTe1buvWbUX9NPPmV2103RpJ8rKxq1m3GF3f6GtTXdTnJr5ElVoxeKq06jcVOtON+qXTdJC9+TRk27sfoOgjmzXlXV7W9O2nvJeCZibfnVW9rEWrT9Plhq1sRmqUr8sFTh7anmf/Rno4vNQ2bB/h16833U5xl8CPopKKnNPhRiuq0Ly7/uoReWTjralHFtX5OcMq99jy1pnn+fnJLSkVmI9P5/dnqwa2fQk/xMdVl4U4x+TMVR/Va3bjV8GS21aKjs3AJ8XOc+f33KSfg0R0snk9Tq8sXXxsznixMxjy+z28ZiJz/V92nKOvoQyOrKmrLzk0r6PjwseZSbVO1s3QwirpO168kuJnqVYWUV6flM589I5bX9xrZ7Km7Xy06crLnavJ/I4iYmHcxOYWXuxhp04UITac4yjfLwbdTlp1MvIpHdzF9N0E3Fxc5xdnxXn2+RdxLu8Zrj0QdnZxbi65AAU2oAAAAAAAAAAAAAAAAAAAAABW2+tvLJ9eSnfuylklab6x+uVOpwp+OUsbfvqe98KVXb19FObnCSzx+jrR1Tsp5VJdsZaGvj8bOphcPObvKniOjb67XV/cjS2rUSrV0+Mqs4rvWJjL4I25077Om/3cS5f+y3zJotxTb5f6UppwRT+7l9WhKrHo0pSd1OaSfBKKSurLtMeIrftpLW8Ia9bm4S+CZ7eHzTa6qOIqeKk18jHCjmjSS/GnQh/tzQfxRDiYhci0TP5+eTqd9MN0eGwMepQi78n0Sv7znJv6tU/wAal/xOv/pMj5uGS/tn+lHHtfVp/wCOX6Se0+9MfBWjnSs/H7tzZWwq2LdTo5wjGNSUJNxV9ddLLXTtMe3dn9FXVCEmkqeHp3XHzpu707dTqP6O/QxP+If6Uc/vlJ+WzcfSjHDyV7fdbevuPJiI08+pFrTrTXyjp/h227mE6Hyenmcsk4LM+LvPn4l3lF7q4t1Fh5TazudPNlta7muFvYXoc7rGa49HXZ0Tw24uuQAFNqAAAAAAAAAAAAAAAAAAAAAAVrvm35ZNcslP9BZRWu+lvLJ9eSnfuyIsbfvqe98JX+190XUqyqUquTO05q11mtbMtdHY3pbtR8keGg7Xj6TV/OzKWZrvJlGptbaSoUpVHbSyWZtK7dlrZmj7OkZnHXqxPaXnEZ6dELgNz5xqOU5xaeH6FJJ3vlScvc/E+bL3DqxlhnKrBxw9V1JWUryWaMkl4e8R3zl0Ln0UHKLSmumioxbdrXaJuO9VOHRKaalWjKUbODiox65XS6vE4mtJjknrfUief28o/aTfDd6WKVHJNR6Kbk7pu6stFYg47iy6J03WV3iOmuoPha2W1/eb+N32tOUI000qcZwk6tNRazWnmd2lbvd+w19o72VI1HSjTUZOypTm21J5czbiuS7zzFOcyTbU5Vj5pXd3YPksaiz5ukqOpqrWurW4mjtndGjXqurPM21FWUrRtFacNTHsPeCriJZGoxywvOcXd504+iuDi7vU6Cszuta2jGOSLUtes5zzaewsDGlUowgrRjUpJK9+El1l2FO7N/b0vzYfqRcRT3fK0YaPZvOlpn1AAU2oAAAAAAAAAAAAAAAAAAAAABWe+cvrtRf3aT/4IswrTfW3lk+vLTv3ZET7fvqe98JDIh97MPnw00oyk1lajBNybUk0uDJa56NWYzGGBE8Non0VrGjOCmnCWabTzZZN2irpJuHm3vbhc3tpQlU8l6KLg/Jq7fpLo1ZZrtJa+l1XZ2+Jg8ryJZuV7cTXgq+alpHLZdLwvfW9vcQzpREYysRrza3FiPyHBRw0m6Uuim4UpxqOLU/o8O5RjCCXNv03YmdoYCrUxMlFNpwg4PzlGNk813a13pzOicMRlqXy5s/0dsukbc+25sYelU6RuTWSy000dtffcRpxEFtSZtnl0Q27Oy6tKvUdRNR6KMU+MG817xfd2HR1jNdGtWkS1jHRFqWzzl92Y/rFH82n+tFxlObJX1ij+dT/AFouMobvvQ1Oze5PzAAU2oAAAAAAAAAAAAAAAAAAAAABWW+n22p+XS/SWaVpvsvrk3z6On4ZSfb99T3nhSgmyD/rLEXypRbvZt5bW045Xpz7tCabIrauEqSknTy2y6qSjxve+q6tPaasvn88/L6vuD2rWcoqVKycW3pJWl51o69y8e6/p7arJL6G7yp2Ual7u94rT7ttb8b6Ed5JiF+HB2b5RV1wSVup6+wzdFV0Spfehq4w9Gzz6Xte9vYcznHm6iefk2JbbrtS+gyuMXZNTlnmorRNcFdvXmrc7nn+tMQ3bLGKurSatpeF01J6PWb9nj9r4Wed2pJxzxtaNOzp5dXdu+bN7jXpbOxDUfQi7Wl5tO929ZRsraWVlzuzzn8XuY+D3HG4iVlKrBdeRxcndp6ZU+CTX+bsuSuBUlSjnbcrat5rt34+ckzSwuya2ZSqVeE4ytFzy6JXjbTS9/Elap7WC88mfYv2mj+dS/Wi4Sod3I3xVH82D8Hct4obvvQ1+zfDn5gAKjSAAAAAAAAAAAAAAAAAAAAAArffr7VL1IfpLIK338+1P1IfAn2/fU974UuZbDmYqtSyb6jRqbT1tGLZsRiHzNsz0Z57apJN51aLs2ruz6vcz69t005Ru7xhnenGNr6dbIx4BWklSTvJPVu0uOvf/Eywws9bQgrpRu9W424M594i1PL7fBnnvLTWTSXntpadVuOvajY/ruCz3T+jaT0Wrf7uuv8A0zUeClZWULpvjFcGla388l7Mqw9RrXJrxTV0/d1W8Dz3kkWrP/f4S2GxanG66k9VrrFSXuaPNVmjSnVineMX2R69dfgZaVdyV5Ryu9rM8iXVuiX3X+10fzIluFRbtP61Q/Oh8S3UZ+677b7O8KfmAAqNEAAAAAAAAAAAAAAAAAAAAACtd/Zryl2fCEE+x24e9FlFW7+u2Kqd0OC09CPHtLG376lvpxoy5XE1Hy49pqqrJLWPg1wMk5a9fcfLm3Ffi+OtfM84Fin+7LwFXH+bwatxbXBdgTPrSej4HsxPq8reInowYbaDvpm56O+qtyvzN6ljpNaU5e2y1NeFNL+W/ibNKf8AOpxwTjnKeNWOLlD2qlV/dilpe7ba6+HtPsKUk7ylfsS0/n+Jngn1P26BrtXctWRYws5ykt25pYmi3wVWH6rFulRbv0/rFGyf7an63pLwLdM3dd5v9nxjTkABVaAAAAAAAAAAAAAAAAAAAAAAHG7/AO7zqQ6eknngrVMvFw5Stzt8O47I+M6paazmEerpxqVms+b8+1I68n3aM8eJb+29wMNiG5RvSqPVumllb63Hh4WORxv9GGKjfo506i5auEvB6e819Pd0tHPk+V1+zNak+7GY+Dj0zZw2Ia4VJR9WNyQrbm42HHDVH6uWX6WzFHYeMj+BXX+lU/gTzqUmOsKkaGrWedZ/Rgq4lv8AFm++FvmeINvnN9ysSENg4yX4Nd/5Jr4o38NuXjJfgyXrzjFe9nE6tI84TV22ree7KJp0Xzh/5J/I2adPt9kFb3nU4D+jio9a1WMVzUE5S8XZfE6rZe7GHoWcIXmvvz86Xs5L2Iqam5r5NXQ2F/6uSL3N3ddJOtUjaclaEX6UIvi5f3n8O86oAz7Wm05lt0pFK8MAAOXYAAAAAAAAAAAAAAAAAAAAAHwAAGAHj4wACQ+gAgAAH0AB6AAAAAAAAAAAA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latin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2667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514600"/>
            <a:ext cx="1552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209800"/>
            <a:ext cx="14446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743200"/>
            <a:ext cx="12096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1866900"/>
            <a:ext cx="15303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1828800"/>
            <a:ext cx="14287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標題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2" name="標題 1"/>
          <p:cNvSpPr txBox="1">
            <a:spLocks/>
          </p:cNvSpPr>
          <p:nvPr/>
        </p:nvSpPr>
        <p:spPr bwMode="auto">
          <a:xfrm>
            <a:off x="228600" y="3048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anchor="ctr"/>
          <a:lstStyle/>
          <a:p>
            <a:pPr eaLnBrk="0" hangingPunct="0"/>
            <a:r>
              <a:rPr lang="zh-TW" altLang="en-US" sz="40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賺取</a:t>
            </a:r>
            <a:r>
              <a:rPr lang="en-US" altLang="zh-TW" sz="40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購物年金 - 我們只須要</a:t>
            </a:r>
            <a:r>
              <a:rPr lang="en-US" altLang="zh-TW" sz="44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  <a:t>: </a:t>
            </a:r>
            <a:br>
              <a:rPr lang="en-US" altLang="zh-TW" sz="4400">
                <a:solidFill>
                  <a:schemeClr val="tx2"/>
                </a:solidFill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z="3200">
                <a:solidFill>
                  <a:schemeClr val="tx2"/>
                </a:solidFill>
                <a:latin typeface="Verdana" pitchFamily="34" charset="0"/>
              </a:rPr>
              <a:t>Shopping Annuity - All we have to do:  </a:t>
            </a:r>
            <a:endParaRPr lang="zh-TW" altLang="en-US" sz="3200">
              <a:solidFill>
                <a:schemeClr val="tx2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6" name="Cash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9601200" y="5715000"/>
            <a:ext cx="581025" cy="581025"/>
          </a:xfrm>
        </p:spPr>
      </p:pic>
      <p:sp>
        <p:nvSpPr>
          <p:cNvPr id="27" name="文字方塊 26"/>
          <p:cNvSpPr txBox="1"/>
          <p:nvPr/>
        </p:nvSpPr>
        <p:spPr>
          <a:xfrm>
            <a:off x="762000" y="4648200"/>
            <a:ext cx="1981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en-US" altLang="zh-TW" sz="28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魚油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3124200" y="5054600"/>
            <a:ext cx="2514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多種維他命</a:t>
            </a:r>
            <a:endParaRPr lang="en-US" altLang="zh-TW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096000" y="5054600"/>
            <a:ext cx="2514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維他命</a:t>
            </a:r>
            <a:r>
              <a:rPr lang="en-US" altLang="zh-TW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B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457200" y="5092700"/>
            <a:ext cx="266700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Heart Health</a:t>
            </a:r>
          </a:p>
          <a:p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Omega 3 魚油</a:t>
            </a:r>
            <a:endParaRPr lang="zh-TW" altLang="en-US" sz="28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276600" y="5029200"/>
            <a:ext cx="23622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Isotonix</a:t>
            </a:r>
          </a:p>
          <a:p>
            <a:r>
              <a:rPr lang="zh-TW" altLang="en-US" sz="32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綜合維他命</a:t>
            </a: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019800" y="5030788"/>
            <a:ext cx="28194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Isotonix</a:t>
            </a:r>
          </a:p>
          <a:p>
            <a:r>
              <a:rPr lang="zh-TW" altLang="en-US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全效維他命</a:t>
            </a:r>
            <a:r>
              <a:rPr lang="en-US" altLang="zh-TW" sz="2800">
                <a:solidFill>
                  <a:srgbClr val="161616"/>
                </a:solidFill>
                <a:latin typeface="Adobe 黑体 Std R" pitchFamily="34" charset="-128"/>
                <a:ea typeface="Adobe 黑体 Std R" pitchFamily="34" charset="-128"/>
              </a:rPr>
              <a:t>B群</a:t>
            </a:r>
            <a:endParaRPr lang="zh-TW" altLang="en-US" sz="28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sz="3200">
              <a:solidFill>
                <a:srgbClr val="161616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3962400" y="4648200"/>
            <a:ext cx="4114800" cy="1905000"/>
            <a:chOff x="4191000" y="4800600"/>
            <a:chExt cx="4114800" cy="1905000"/>
          </a:xfrm>
        </p:grpSpPr>
        <p:sp>
          <p:nvSpPr>
            <p:cNvPr id="18" name="十二角星形 17"/>
            <p:cNvSpPr/>
            <p:nvPr/>
          </p:nvSpPr>
          <p:spPr bwMode="auto">
            <a:xfrm>
              <a:off x="4191000" y="4800600"/>
              <a:ext cx="1905000" cy="1905000"/>
            </a:xfrm>
            <a:prstGeom prst="star1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zh-TW" altLang="en-US" sz="4000"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36884" name="文字方塊 18"/>
            <p:cNvSpPr txBox="1">
              <a:spLocks noChangeArrowheads="1"/>
            </p:cNvSpPr>
            <p:nvPr/>
          </p:nvSpPr>
          <p:spPr bwMode="auto">
            <a:xfrm>
              <a:off x="4343400" y="5449669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3600">
                  <a:latin typeface="Verdana" pitchFamily="34" charset="0"/>
                </a:rPr>
                <a:t>50 BV</a:t>
              </a:r>
              <a:endParaRPr lang="zh-TW" altLang="en-US" sz="3600"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endParaRPr lang="zh-TW" altLang="zh-TW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 smtClean="0"/>
          </a:p>
        </p:txBody>
      </p:sp>
      <p:pic>
        <p:nvPicPr>
          <p:cNvPr id="84996" name="Picture 4" descr="539637_10150990706888498_1738255003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美安家居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MHK Household</a:t>
            </a:r>
            <a:endParaRPr lang="zh-TW" altLang="en-US" dirty="0" smtClean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0800" y="1981200"/>
            <a:ext cx="5384800" cy="4038600"/>
          </a:xfrm>
        </p:spPr>
      </p:pic>
      <p:pic>
        <p:nvPicPr>
          <p:cNvPr id="37891" name="Picture 3" descr="C:\Users\user\Dropbox\MA Convention\ShoppingAnnuity-2013 RoseCalvin\shoppingAnnuity\IMG_3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50" y="1752600"/>
            <a:ext cx="3829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user\Dropbox\MA Convention\ShoppingAnnuity-2013 RoseCalvin\shoppingAnnuity\IMG_3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1943100"/>
            <a:ext cx="54356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7563" y="3810000"/>
            <a:ext cx="19764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1752600"/>
            <a:ext cx="21161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美安家居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MHK Household</a:t>
            </a:r>
            <a:endParaRPr lang="zh-TW" altLang="en-US" dirty="0" smtClean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1336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2120" y="2209800"/>
            <a:ext cx="544372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6764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676400"/>
            <a:ext cx="26670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45720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美安家居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MHK Household</a:t>
            </a:r>
            <a:endParaRPr lang="zh-TW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89100"/>
            <a:ext cx="6887032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00200"/>
            <a:ext cx="5105401" cy="383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26736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73619"/>
            <a:ext cx="3124200" cy="358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美安家居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MHK Household</a:t>
            </a:r>
            <a:endParaRPr lang="zh-TW" altLang="en-US" dirty="0" smtClean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69054"/>
            <a:ext cx="6781800" cy="508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57340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648199"/>
            <a:ext cx="7543800" cy="225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400" y="3429000"/>
            <a:ext cx="45466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772400" cy="1143000"/>
          </a:xfrm>
        </p:spPr>
        <p:txBody>
          <a:bodyPr/>
          <a:lstStyle/>
          <a:p>
            <a:pPr algn="l"/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美安家居 </a:t>
            </a:r>
            <a:r>
              <a:rPr lang="en-US" altLang="zh-TW" sz="3600" dirty="0" smtClean="0">
                <a:latin typeface="Adobe 黑体 Std R" pitchFamily="34" charset="-128"/>
                <a:ea typeface="Adobe 黑体 Std R" pitchFamily="34" charset="-128"/>
              </a:rPr>
              <a:t>– </a:t>
            </a:r>
            <a:r>
              <a:rPr lang="zh-TW" altLang="en-US" sz="3600" dirty="0" smtClean="0">
                <a:latin typeface="Adobe 黑体 Std R" pitchFamily="34" charset="-128"/>
                <a:ea typeface="Adobe 黑体 Std R" pitchFamily="34" charset="-128"/>
              </a:rPr>
              <a:t>朋友及夥伴</a:t>
            </a:r>
            <a:r>
              <a:rPr lang="en-US" altLang="zh-TW" sz="3600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3600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MHK Household  - Partner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&amp;</a:t>
            </a:r>
            <a:r>
              <a:rPr lang="zh-TW" altLang="en-US" sz="28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Friends</a:t>
            </a:r>
            <a:endParaRPr lang="zh-TW" altLang="en-US" sz="2800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endParaRPr lang="zh-TW" altLang="en-US" dirty="0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762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0"/>
            <a:ext cx="304800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956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388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76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美安家居 </a:t>
            </a:r>
            <a: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– </a:t>
            </a:r>
            <a:r>
              <a:rPr kumimoji="0" lang="zh-TW" alt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朋友及夥伴</a:t>
            </a:r>
            <a: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/>
            </a:r>
            <a:b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</a:b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MHK Household  - Partner</a:t>
            </a:r>
            <a:r>
              <a:rPr kumimoji="0" lang="zh-TW" alt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 </a:t>
            </a: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&amp;</a:t>
            </a:r>
            <a:r>
              <a:rPr kumimoji="0" lang="zh-TW" alt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 </a:t>
            </a: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Friends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dobe 黑体 Std R" pitchFamily="34" charset="-128"/>
              <a:ea typeface="Adobe 黑体 Std R" pitchFamily="34" charset="-128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6629400" cy="2438400"/>
          </a:xfrm>
        </p:spPr>
        <p:txBody>
          <a:bodyPr/>
          <a:lstStyle/>
          <a:p>
            <a:pPr algn="l"/>
            <a:r>
              <a:rPr lang="en-US" altLang="zh-TW" dirty="0" err="1" smtClean="0">
                <a:latin typeface="Adobe 黑体 Std R" pitchFamily="34" charset="-128"/>
                <a:ea typeface="Adobe 黑体 Std R" pitchFamily="34" charset="-128"/>
              </a:rPr>
              <a:t>年金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儲蓄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Annuity</a:t>
            </a:r>
            <a:endParaRPr lang="zh-TW" altLang="en-US" dirty="0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74675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ropbox\MA Convention\ShoppingAnnuity-2013 RoseCalvin\shoppingAnnuity\IMG_3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038600" cy="3013805"/>
          </a:xfrm>
          <a:prstGeom prst="rect">
            <a:avLst/>
          </a:prstGeom>
          <a:noFill/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76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美安家居 </a:t>
            </a:r>
            <a: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– </a:t>
            </a:r>
            <a:r>
              <a:rPr kumimoji="0" lang="zh-TW" alt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朋友及夥伴</a:t>
            </a:r>
            <a: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/>
            </a:r>
            <a:br>
              <a:rPr kumimoji="0" lang="en-US" altLang="zh-TW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</a:b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MHK Household  - Partner</a:t>
            </a:r>
            <a:r>
              <a:rPr kumimoji="0" lang="zh-TW" alt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 </a:t>
            </a: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&amp;</a:t>
            </a:r>
            <a:r>
              <a:rPr kumimoji="0" lang="zh-TW" alt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 </a:t>
            </a:r>
            <a:r>
              <a:rPr kumimoji="0" lang="en-US" altLang="zh-TW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dobe 黑体 Std R" pitchFamily="34" charset="-128"/>
                <a:ea typeface="Adobe 黑体 Std R" pitchFamily="34" charset="-128"/>
                <a:cs typeface="+mj-cs"/>
              </a:rPr>
              <a:t>Friends</a:t>
            </a:r>
            <a:endParaRPr kumimoji="0" lang="zh-TW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dobe 黑体 Std R" pitchFamily="34" charset="-128"/>
              <a:ea typeface="Adobe 黑体 Std R" pitchFamily="34" charset="-128"/>
              <a:cs typeface="+mj-cs"/>
            </a:endParaRPr>
          </a:p>
        </p:txBody>
      </p:sp>
      <p:pic>
        <p:nvPicPr>
          <p:cNvPr id="3075" name="Picture 3" descr="C:\Users\user\Dropbox\MA Convention\ShoppingAnnuity-2013 RoseCalvin\shoppingAnnuity\IMG_3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133600"/>
            <a:ext cx="5181600" cy="3886200"/>
          </a:xfrm>
          <a:prstGeom prst="rect">
            <a:avLst/>
          </a:prstGeom>
          <a:noFill/>
        </p:spPr>
      </p:pic>
      <p:pic>
        <p:nvPicPr>
          <p:cNvPr id="3074" name="Picture 2" descr="C:\Users\user\Dropbox\MA Convention\ShoppingAnnuity-2013 RoseCalvin\shoppingAnnuity\IMG_3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4773668" cy="35623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pPr algn="l"/>
            <a:r>
              <a:rPr lang="zh-TW" altLang="en-US" smtClean="0">
                <a:latin typeface="Adobe 黑体 Std R" pitchFamily="34" charset="-128"/>
                <a:ea typeface="Adobe 黑体 Std R" pitchFamily="34" charset="-128"/>
              </a:rPr>
              <a:t>美安工作間</a:t>
            </a:r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	</a:t>
            </a:r>
            <a:br>
              <a:rPr lang="en-US" altLang="zh-TW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MHK Workplace </a:t>
            </a:r>
            <a:endParaRPr lang="zh-TW" altLang="en-US" smtClean="0"/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600200"/>
            <a:ext cx="53308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0" y="4000500"/>
            <a:ext cx="508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群組 9"/>
          <p:cNvGrpSpPr/>
          <p:nvPr/>
        </p:nvGrpSpPr>
        <p:grpSpPr>
          <a:xfrm>
            <a:off x="5410200" y="1676400"/>
            <a:ext cx="3429000" cy="2133600"/>
            <a:chOff x="3572741" y="2286000"/>
            <a:chExt cx="3818659" cy="2438400"/>
          </a:xfrm>
        </p:grpSpPr>
        <p:sp>
          <p:nvSpPr>
            <p:cNvPr id="9" name="橢圓形圖說文字 8"/>
            <p:cNvSpPr/>
            <p:nvPr/>
          </p:nvSpPr>
          <p:spPr bwMode="auto">
            <a:xfrm>
              <a:off x="3572741" y="2286000"/>
              <a:ext cx="3505201" cy="2438400"/>
            </a:xfrm>
            <a:prstGeom prst="wedgeEllipseCallout">
              <a:avLst>
                <a:gd name="adj1" fmla="val 65834"/>
                <a:gd name="adj2" fmla="val -4197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3962400" y="2895600"/>
              <a:ext cx="3429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>
                  <a:latin typeface="Adobe 黑体 Std R" pitchFamily="34" charset="-128"/>
                  <a:ea typeface="Adobe 黑体 Std R" pitchFamily="34" charset="-128"/>
                </a:rPr>
                <a:t>是什麼</a:t>
              </a:r>
              <a:r>
                <a:rPr lang="en-US" altLang="zh-TW" sz="3200" dirty="0" smtClean="0">
                  <a:latin typeface="Adobe 黑体 Std R" pitchFamily="34" charset="-128"/>
                  <a:ea typeface="Adobe 黑体 Std R" pitchFamily="34" charset="-128"/>
                </a:rPr>
                <a:t>?</a:t>
              </a:r>
            </a:p>
            <a:p>
              <a:r>
                <a:rPr lang="en-US" altLang="zh-TW" sz="3200" dirty="0" smtClean="0">
                  <a:latin typeface="+mn-lt"/>
                  <a:ea typeface="Adobe 黑体 Std R" pitchFamily="34" charset="-128"/>
                </a:rPr>
                <a:t>What’s that? </a:t>
              </a:r>
              <a:endParaRPr lang="zh-TW" altLang="en-US" sz="3200" dirty="0">
                <a:latin typeface="+mn-lt"/>
                <a:ea typeface="Adobe 黑体 Std R" pitchFamily="34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pPr algn="l"/>
            <a:r>
              <a:rPr lang="en-US" altLang="zh-TW" sz="3600" smtClean="0"/>
              <a:t>More Shopping Annuity - IBV</a:t>
            </a:r>
            <a:br>
              <a:rPr lang="en-US" altLang="zh-TW" sz="3600" smtClean="0"/>
            </a:br>
            <a:r>
              <a:rPr lang="en-US" altLang="zh-TW" sz="3600" smtClean="0">
                <a:latin typeface="Adobe 黑体 Std R" pitchFamily="34" charset="-128"/>
                <a:ea typeface="Adobe 黑体 Std R" pitchFamily="34" charset="-128"/>
              </a:rPr>
              <a:t>更多的購物年金 - IBV</a:t>
            </a:r>
            <a:endParaRPr lang="zh-TW" altLang="en-US" sz="3600" smtClean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52575"/>
            <a:ext cx="45910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圓角矩形 6"/>
          <p:cNvSpPr/>
          <p:nvPr/>
        </p:nvSpPr>
        <p:spPr bwMode="auto">
          <a:xfrm>
            <a:off x="76200" y="1600200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14" name="文字方塊 7"/>
          <p:cNvSpPr txBox="1">
            <a:spLocks noChangeArrowheads="1"/>
          </p:cNvSpPr>
          <p:nvPr/>
        </p:nvSpPr>
        <p:spPr bwMode="auto">
          <a:xfrm>
            <a:off x="304800" y="1600200"/>
            <a:ext cx="1981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800">
                <a:latin typeface="Verdana" pitchFamily="34" charset="0"/>
              </a:rPr>
              <a:t>Food</a:t>
            </a:r>
          </a:p>
          <a:p>
            <a:r>
              <a:rPr lang="zh-TW" altLang="en-US" sz="2800">
                <a:latin typeface="Adobe 黑体 Std R" pitchFamily="34" charset="-128"/>
                <a:ea typeface="Adobe 黑体 Std R" pitchFamily="34" charset="-128"/>
              </a:rPr>
              <a:t>食品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76200" y="2971800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18" name="文字方塊 9"/>
          <p:cNvSpPr txBox="1">
            <a:spLocks noChangeArrowheads="1"/>
          </p:cNvSpPr>
          <p:nvPr/>
        </p:nvSpPr>
        <p:spPr bwMode="auto">
          <a:xfrm>
            <a:off x="228600" y="30480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Verdana" pitchFamily="34" charset="0"/>
              </a:rPr>
              <a:t>Apparel </a:t>
            </a:r>
          </a:p>
          <a:p>
            <a:r>
              <a:rPr lang="zh-TW" altLang="en-US" sz="2400">
                <a:latin typeface="Adobe 黑体 Std R" pitchFamily="34" charset="-128"/>
                <a:ea typeface="Adobe 黑体 Std R" pitchFamily="34" charset="-128"/>
              </a:rPr>
              <a:t>服飾及鞋類</a:t>
            </a:r>
            <a:endParaRPr lang="en-US" altLang="zh-TW" sz="240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圓角矩形 10"/>
          <p:cNvSpPr/>
          <p:nvPr/>
        </p:nvSpPr>
        <p:spPr bwMode="auto">
          <a:xfrm>
            <a:off x="76200" y="4332982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22" name="文字方塊 11"/>
          <p:cNvSpPr txBox="1">
            <a:spLocks noChangeArrowheads="1"/>
          </p:cNvSpPr>
          <p:nvPr/>
        </p:nvSpPr>
        <p:spPr bwMode="auto">
          <a:xfrm>
            <a:off x="152400" y="44196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Verdana" pitchFamily="34" charset="0"/>
              </a:rPr>
              <a:t>Home Care</a:t>
            </a:r>
          </a:p>
          <a:p>
            <a:r>
              <a:rPr lang="zh-TW" altLang="en-US" sz="2400">
                <a:latin typeface="Adobe 黑体 Std R" pitchFamily="34" charset="-128"/>
                <a:ea typeface="Adobe 黑体 Std R" pitchFamily="34" charset="-128"/>
              </a:rPr>
              <a:t>家居用品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76200" y="5704582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26" name="文字方塊 13"/>
          <p:cNvSpPr txBox="1">
            <a:spLocks noChangeArrowheads="1"/>
          </p:cNvSpPr>
          <p:nvPr/>
        </p:nvSpPr>
        <p:spPr bwMode="auto">
          <a:xfrm>
            <a:off x="76200" y="5799138"/>
            <a:ext cx="2209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>
                <a:latin typeface="Verdana" pitchFamily="34" charset="0"/>
              </a:rPr>
              <a:t>Child Products</a:t>
            </a:r>
          </a:p>
          <a:p>
            <a:r>
              <a:rPr lang="zh-TW" altLang="en-US" sz="2800">
                <a:latin typeface="Adobe 黑体 Std R" pitchFamily="34" charset="-128"/>
                <a:ea typeface="Adobe 黑体 Std R" pitchFamily="34" charset="-128"/>
              </a:rPr>
              <a:t>兒童用品</a:t>
            </a:r>
          </a:p>
        </p:txBody>
      </p:sp>
      <p:sp>
        <p:nvSpPr>
          <p:cNvPr id="15" name="圓角矩形 14"/>
          <p:cNvSpPr/>
          <p:nvPr/>
        </p:nvSpPr>
        <p:spPr bwMode="auto">
          <a:xfrm>
            <a:off x="7010400" y="1513582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30" name="文字方塊 15"/>
          <p:cNvSpPr txBox="1">
            <a:spLocks noChangeArrowheads="1"/>
          </p:cNvSpPr>
          <p:nvPr/>
        </p:nvSpPr>
        <p:spPr bwMode="auto">
          <a:xfrm>
            <a:off x="7162800" y="1600200"/>
            <a:ext cx="1981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Verdana" pitchFamily="34" charset="0"/>
              </a:rPr>
              <a:t>Stationary</a:t>
            </a:r>
          </a:p>
          <a:p>
            <a:r>
              <a:rPr lang="zh-TW" altLang="en-US" sz="2800">
                <a:latin typeface="Adobe 黑体 Std R" pitchFamily="34" charset="-128"/>
                <a:ea typeface="Adobe 黑体 Std R" pitchFamily="34" charset="-128"/>
              </a:rPr>
              <a:t>文具</a:t>
            </a:r>
          </a:p>
        </p:txBody>
      </p:sp>
      <p:sp>
        <p:nvSpPr>
          <p:cNvPr id="17" name="圓角矩形 16"/>
          <p:cNvSpPr/>
          <p:nvPr/>
        </p:nvSpPr>
        <p:spPr bwMode="auto">
          <a:xfrm>
            <a:off x="7010400" y="2819400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34" name="文字方塊 17"/>
          <p:cNvSpPr txBox="1">
            <a:spLocks noChangeArrowheads="1"/>
          </p:cNvSpPr>
          <p:nvPr/>
        </p:nvSpPr>
        <p:spPr bwMode="auto">
          <a:xfrm>
            <a:off x="7162800" y="2903538"/>
            <a:ext cx="1981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Verdana" pitchFamily="34" charset="0"/>
              </a:rPr>
              <a:t>Electronics</a:t>
            </a:r>
          </a:p>
          <a:p>
            <a:r>
              <a:rPr lang="zh-TW" altLang="en-US" sz="2400">
                <a:latin typeface="Adobe 黑体 Std R" pitchFamily="34" charset="-128"/>
                <a:ea typeface="Adobe 黑体 Std R" pitchFamily="34" charset="-128"/>
              </a:rPr>
              <a:t>電子產品</a:t>
            </a:r>
            <a:endParaRPr lang="en-US" altLang="zh-TW" sz="240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9" name="圓角矩形 18"/>
          <p:cNvSpPr/>
          <p:nvPr/>
        </p:nvSpPr>
        <p:spPr bwMode="auto">
          <a:xfrm>
            <a:off x="7010400" y="4191000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38" name="文字方塊 19"/>
          <p:cNvSpPr txBox="1">
            <a:spLocks noChangeArrowheads="1"/>
          </p:cNvSpPr>
          <p:nvPr/>
        </p:nvSpPr>
        <p:spPr bwMode="auto">
          <a:xfrm>
            <a:off x="7162800" y="4275138"/>
            <a:ext cx="1981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400">
                <a:latin typeface="Verdana" pitchFamily="34" charset="0"/>
              </a:rPr>
              <a:t>Travel</a:t>
            </a:r>
          </a:p>
          <a:p>
            <a:r>
              <a:rPr lang="zh-TW" altLang="en-US" sz="2400">
                <a:latin typeface="Adobe 黑体 Std R" pitchFamily="34" charset="-128"/>
                <a:ea typeface="Adobe 黑体 Std R" pitchFamily="34" charset="-128"/>
              </a:rPr>
              <a:t>旅行 </a:t>
            </a:r>
            <a:r>
              <a:rPr lang="en-US" altLang="zh-TW" sz="2400">
                <a:latin typeface="Adobe 黑体 Std R" pitchFamily="34" charset="-128"/>
                <a:ea typeface="Adobe 黑体 Std R" pitchFamily="34" charset="-128"/>
              </a:rPr>
              <a:t>&amp; </a:t>
            </a:r>
            <a:r>
              <a:rPr lang="zh-TW" altLang="en-US" sz="2400">
                <a:latin typeface="Adobe 黑体 Std R" pitchFamily="34" charset="-128"/>
                <a:ea typeface="Adobe 黑体 Std R" pitchFamily="34" charset="-128"/>
              </a:rPr>
              <a:t>遊覽</a:t>
            </a:r>
            <a:endParaRPr lang="en-US" altLang="zh-TW" sz="240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圓角矩形 23"/>
          <p:cNvSpPr/>
          <p:nvPr/>
        </p:nvSpPr>
        <p:spPr bwMode="auto">
          <a:xfrm>
            <a:off x="7010400" y="5562600"/>
            <a:ext cx="2057400" cy="10668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/>
          </a:sp3d>
        </p:spPr>
        <p:txBody>
          <a:bodyPr/>
          <a:lstStyle/>
          <a:p>
            <a:pPr eaLnBrk="0" hangingPunct="0"/>
            <a:endParaRPr lang="zh-TW" altLang="en-US" sz="4000" baseline="-25000"/>
          </a:p>
        </p:txBody>
      </p:sp>
      <p:sp>
        <p:nvSpPr>
          <p:cNvPr id="43042" name="文字方塊 24"/>
          <p:cNvSpPr txBox="1">
            <a:spLocks noChangeArrowheads="1"/>
          </p:cNvSpPr>
          <p:nvPr/>
        </p:nvSpPr>
        <p:spPr bwMode="auto">
          <a:xfrm>
            <a:off x="6934200" y="5646738"/>
            <a:ext cx="22098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>
                <a:latin typeface="Verdana" pitchFamily="34" charset="0"/>
              </a:rPr>
              <a:t>Entertainments</a:t>
            </a:r>
          </a:p>
          <a:p>
            <a:r>
              <a:rPr lang="en-US" altLang="zh-TW" sz="2400">
                <a:latin typeface="Adobe 黑体 Std R" pitchFamily="34" charset="-128"/>
                <a:ea typeface="Adobe 黑体 Std R" pitchFamily="34" charset="-128"/>
              </a:rPr>
              <a:t> 消閒娛樂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AutoShape 2" descr="data:image/jpg;base64,/9j/4AAQSkZJRgABAQAAAQABAAD/2wBDAAkGBwgHBgkIBwgKCgkLDRYPDQwMDRsUFRAWIB0iIiAdHx8kKDQsJCYxJx8fLT0tMTU3Ojo6Iys/RD84QzQ5Ojf/2wBDAQoKCg0MDRoPDxo3JR8lNzc3Nzc3Nzc3Nzc3Nzc3Nzc3Nzc3Nzc3Nzc3Nzc3Nzc3Nzc3Nzc3Nzc3Nzc3Nzc3Nzf/wAARCABVATIDASIAAhEBAxEB/8QAHAABAAEFAQEAAAAAAAAAAAAAAAcBAwQFBgII/8QATBAAAQMDAQUEBAgKBgsBAAAAAQACAwQFEQYHEiExQVFhcYETIpGhFDJCUnWCssEIFSMkNTdicpKxNoSTosLRFhclJjNDU1RVc4Oj/8QAGgEBAAIDAQAAAAAAAAAAAAAAAAMFAgQGAf/EACMRAQACAQMEAwEBAAAAAAAAAAABAgMEESEFEkFREzGRYdH/2gAMAwEAAhEDEQA/AJxREQEReS5B6RUByqoCIiAioDlCceCCqKy2qgc/cbPEX/NDwT7FdCCqIqE4QVRWZKmCJwbJNGwno54BVwODgCDkHqg9IiICKh4Kjnta0uc4Bo6k8EHpFiMudDJJ6OOtpnv+a2ZpPsysoHKCqIqA9qCqIqE8UFUWLPcKOnduz1dPG7sfK1p95V+OVkrQ6J7HtPymuyEHtFQnATKCqIiAiIg1Wor/AG/TtEKy7Pljpt7BlZA+RrD+1ug48Sud2fbQaDVsDYmiUXAF5lhZA8tjZvHdLn43RluOvPK6a/238c2eqtrp3wR1UZikkYAXBh+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/W93qbfSycY7TQnc3G9A89vjvHvHJc9sv05Fdtp+obpVsD4rZWyuja4ZHpXSO3T5AE+OOxTuBgII3dsU0gYg2OKujkHKVtSd73jHuWtq7fq/ZsDX2y4T3/T8XGoo6k5lhYObmnsHaOHa3HFS2vLmhwIIBBGDlBpbZqm0XLTY1BDVBtvEZkkkfwMWPjBw6EcsezOQuAhrdWbTpnyWuql0/pgOLWTtH5xVY4HGDkDwIA/aIXJ6h09WUev36Ft8robJequGsMLfksAcXAdw3XfwN7F9AUVLBRUsNLSxNighYGRxsGA1o4ABBHsOxXSgYTWG4Vczh600tSck9vABYtRs3u+mfz3QF/q4Xx+sbfWvD4pe7PIeY8xzUpoUHH6A1szU8VRR19OaC90R3ayifwIOcbzc8cZ9h8QT2CivahTt0xqmwa0o2+jJqW0deG/8ANjcOBPad0OHk3sW22t6kqrNZae2WguN3u8vwam3ObQcBzh3+sAO92eiDE1TtBrqi7u03oOkbcrsMieoIzDTdDk8iR1JOAeHE8Fhw7J6y9Yqdb6lr7hO7iYKd25Ew9gyP5NC6/QOkaPSFkjo6cNfVPAfVVGOMr/H5o6Ds7yV0yCN5NimjnR7ggrGO+e2pOfeMe5a+bQmrdIg1Wh9QTVkLOJtled4PHYD8XP8ACe9SwqEIOM0Jr6m1O6W31tO+3XymyKiil4HhzLc9O0cx71qdl9bVVWsdcRVNVNNHDXARMkkLhGN6Tg0HlyHJV2taYkdTs1bYSae+WrExkjHGaNvMHtwM+IyPDn9jN8hqKzWt/qx8Hhe9lXMM53B+UcfvQSJrfWds0dbxUVznSzy5FPSxfHmd9w5ZPf1OAuJhsGu9eBtXqG6SWC1ycY6CkBEpb+1yx9Yn90Kuza1TayvlTr2/s3w6Qx2unfxbCxpI3gO7iB37x54UtDgEEa0+xPSMbSJ2V1Q88S+SpIOfqgLHqNjdLQkz6UvtztNUOLSJd5pPfjB95UpIgiq2a5v2k7nFZto8DfQyndp7vAPyb/3sD34BHUdVe2oVtXpy+6e1bSVM5tzZhT1sTJCY3Mdkh27nBOC/j3N7l3eobHQ6htM9tucIkglH1mO6OaehHQqOdOadvlVpi/6E1BTzugp2kWy4PYdx4BywA9xDSB0BI6IJXieySNr43BzHDLSDkEdq9rgtjV9lu2kIqSsyK61yGkna74wDfi58uHi0rvUBYF9ukFms9bcqogRUsLpXDPPA5eJOB5rPUWbaq6e4GzaOtzz8Ku1S102PkxtdwJ7t7j9QoMLRF8q7DoG7621DU1FTNWzOfTwSSkt+MQ1rR8kF5dy6AdiybFs8qNVxRX3aFV1NXU1AEkVvZI6OKnYeIGBxBweQxjrk5V3bLb4bbs7t1NSwn4FQVlMHMA5RNDm8faB4lSZSzxVFPFNA9r4pGB7HNOQ5pGQR5II5umyS3UrfhujaqqstziGYnsqHujcex28ScHx8itzs31XVahoauivEIgvVsl9BWxjgCeOHgdM4PdkcOBC7I8VpLfpeit+pblfqeSYVNwYxs8ZcPR+qBggYznh29Sg3iIiDRakZfjTCbT1RTtmYOME0YPpPB2eB8eCjCp2i6rpZ3wVPoIpozhzH02HNPeMqaunJaHVGlLdqOnDauP0dQ0fk6hg9dv8AmO4qDLjvMb0naVp07WabFPZqccWr725j/UVVO0fUdRTSwPmpw2VhYSyHBAIxwOea4/ottqSx1Wnro+hq3xvduh7XRng5pzg45jlyWqVVkteZ2vLvtJh01Kd+nrERb15dBYNY3iwUbqS3yRCFzy/Eke9gkDOPYtn/AKzdS/8AVpf7Af5rj4Y3TSxxMwXPcGtBOOJOBx6KZdG7PqW0blZdBHVV/NrcZjiPd2nvPl2qfB81+KzxCr6pPTtLHyZccTafG3Mr2jqvV113Ky7ywUtEeLY/g+JJR7fVHeu1byCoG46Ko5KzpXtjbfdw+fNGW82isVj1CMNjX6Z1t9LO+09Sgov2M/pnW30s77T1KCyQiIiCLdQ/r90z9Gy/ZqFKSi3UP6/dM/Rsn2ahSkgIiII22/kjQPD/AL2L71rt38b7brZHP68dqtLZWg/PLef98HyWx/CA/oD/AF2L/EtdA78V7b6B8vqsuloaxjj1cG8v/wA/eglnCqqZVUBERB5exsjS14BaRggjgQvmOPNg0xr+3QnB+HU9G3j8kSSfc1fTpcGgkkADmvmFzjfNN6+uMHrD8Y09U0jq0ySDPscg+itLUEdr05bKGFu62CljZjv3Rk+ZyVtVrdNVsdy0/ba2JwLJ6WN4I72hbJAREQDxVN0KqpkIIqj/ANzdsz4x6lt1NHkdGtnB/nvZ/tFKyj7bTZZLjpM3Kj3hX2iQVcL28w0fHx5Yd9ULqdI3uPUWnaC7RYxUwhz2j5LxwcPJwIQbZzt0Ek4AGST0UTbPAdX7Rr5rCQb1HSH4HQE+GMj6vH/6LpNsGoDYNF1XoHYq6381gA55d8Yjwbnzwtjs708NM6Rt9uc0CcR+kqD2yu4u9mceQQbm722ku1tqLdXxCWlqWFkjCeY7uw9c9MKNKai1vs7aae1Qf6S6fYSYoN7dqYG9gxz8ACO4KV8hVQcVpraZYL9UihfJLbbjndNJXN9G4nsB5E93A9y7RpJHFc/qzRtl1XSmK7UbHSgYZUx4bLH4O+45HcuV0NdbtYNSy6H1HUOqy2EzWytdzliHyT3gA8+W6RxGEEloiICo44GVVaLWtxfbNN1s0IcZ3s9FCGjJL3+qMDqeK8tO0bs8dJyXikeUIavuf431JX1gdmN0pbH+431R/LPmrdBp273CgmrqOhllpofjPaOfbujm7HXC7rRuzVz/AEdbqFpa3gWUYPE/vn7h5qUoYYoImRQxtZGwYa1owAOwBV9NNa8za/l12q67i0ta4NLEW7do38cenzBxa7qCF9FaTuZu+n6CtJBdJEBJj544O94Wi1loCjvZfV0G7SV/MkD1JT+0Oh7x71ibLDWWx9wsFzhdDPA8TRtdyLXcCQeoyAc96kw47Ycm0/UtXqmswdR0kZKcXpPMfyePxIKIi3XMIv2M/pnW30s77T1KCi/Yz+mdbfSzvtPUoICIiCLdQ/r90z9GyfZqFKSi3UP6/dM/Rsn2ahSkgIiII2/CA/oD/XYv8SptR0/V1+nbZfLMP9rWXcqId0ZLmAAuGOuCA7HcR1VfwgP6A/12L/EpBoB+YU//AKm/yCDT6J1TRatscNxo3APwGzw5yYZMcWnu7D1C6BRhqHQl2s15k1Hs8nZT1UnGptz8CKo6nGeAz2HHcQqUO2Clo5G0esLRX2atHBxMRfGe8fKx5HxQSgqE4XCybXtENjLxeS84+K2kmz72haKo2m3jUrjRbP7BUzvd6pr6tgbHF34zj2nyPJBs9reqn0VubpyzAzX27D0EcUZy6ON3AuPZniB5nouX2MWCNk2tdP3AtmjBZSTFvAO/4jXY+5dnoPQQsFVJeb3VG56gqc+lqn5IizzDM+zPDhwAA56fZQM6219n/wAg37UqC1sru02mblVaBv7vR1NPI59vldwbPG7Jw3x4uHi4cwpXXKa80TQ6vo4xI51LX0/GlrIh60ZznB7W56dOYXIU+tNW6IAo9cWia4UTODLrRetlva7oT47p8eaCWkXA0u2DRU8Qe+6vgJ5slpZcj+FpHvWDcNs1h3vQWClr7zWOH5OKCBzAT9Yb3saUHe3u7UVktdRcblM2GmgbvOcevYAOpPIBcdswuOoNRm4ahu88sVtqpC23URa0BrAeLs4yezOfnHsWlpNJak13cIblr0/ArXE7fp7PCcb3e/jw78ne5j1VKtPDHTwshhjZHFG0NYxjQA0AYAAHIYQVliZNE+KZrXxvaWua4ZDgRggqLtk0z9Oaj1Boiqcd2mmNVRFx+NE7GfcWHzd2KVeiiba+yp03frJri3xb7qZ/wWrZy32EHdz4gvGe3dQeb1jWm2Oitg/KW3T7PTzjm10vA49u4PquUtHko32I2aan05UXyvy6vvUxqHvI4lmTu+0lzvMKSeiCOdHXGrpdpeq7Hcaqol9IWVdEyaUua2M5JDATwHrjgPmqRRyXB7R9LXGsqqHUul3NZfrZncYeVTH1YfacdoJHZjxYdq9hq2/Br499kuUXqz01YxzQ13XDscvHB7kHfnkoz1k4VG2DRtPT8aiCKaWXHMRkHn/C5Z992r6boY/RWuodeK9/qw0tE0u33d7sYx4ZPcvGzzTV0bcq3VuqgBeri3cZAOVLDww3uPAcOgHaSgkFERAVuWJkhY57GuLDvNyOR7R7SriIPIB7V6REFCCrfoWGZspjYZGghr8cQDzGfIK6iAiIgw6G2UNvfO+ho4Kd9Q/fmMUYaZHdrsczxKzERAREQYctsoZbjFcZKOnfWwt3I6h0YMjGnOQHYyB6x9pWYiICIiDFuNuorpT/AAe40kFVBvB3o5mB7cjkcFZLGhjQ1oAaBgADACqiArFVSU9ZEYauCKeI82SsD2nyKvog0zNKaeY8PZYrW1447zaKMH7K27GNjaGsaGtHIAYAXpEBYlHbKCiqKioo6OngmqXb08kcYa6Q9riOfMrLRAXktznsPNekQamo0zYaqR0lTZLbLI45LpKSNxPmQsuit1Fb2FlBR09Mw8xDE1g9gAWWiAiIgKKdsdRLfbrYdE0LyJLhUNmqSPkRA8M/3nfVClSR7Y43Pe4Na0Elx5AdqijZdG7VWs79rWoDjDvmkoAejBjJH1Q3+JyCU6OnipKWGmp2BkMLBHG0cmtAwB7AryIgLW3Sw2m8EG622kqyBhrp4WvIHcSMhbJEGrtenrPaDvWu10VK4jBdDA1rj5gZWzCqiAiIgIiICIiAiIgIiICIiAiIgIiICIiAiIgIiICIiAiIgIiICIiAiIgxrjSQ19DPR1TS+CeN0cjQ4t3muGCMg5HBWLFZqCw26O32qnbT0sZJbGCTjJyck8TxPVEQb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4035" name="AutoShape 4" descr="data:image/jpg;base64,/9j/4AAQSkZJRgABAQAAAQABAAD/2wBDAAkGBwgHBgkIBwgKCgkLDRYPDQwMDRsUFRAWIB0iIiAdHx8kKDQsJCYxJx8fLT0tMTU3Ojo6Iys/RD84QzQ5Ojf/2wBDAQoKCg0MDRoPDxo3JR8lNzc3Nzc3Nzc3Nzc3Nzc3Nzc3Nzc3Nzc3Nzc3Nzc3Nzc3Nzc3Nzc3Nzc3Nzc3Nzc3Nzf/wAARCABVATIDASIAAhEBAxEB/8QAHAABAAEFAQEAAAAAAAAAAAAAAAcBAwQFBgII/8QATBAAAQMDAQUEBAgKBgsBAAAAAQACAwQFEQYHEiExQVFhcYETIpGhFDJCUnWCssEIFSMkNTdicpKxNoSTosLRFhclJjNDU1RVc4Oj/8QAGgEBAAIDAQAAAAAAAAAAAAAAAAMFAgQGAf/EACMRAQACAQMEAwEBAAAAAAAAAAABAgMEESEFEkFREzGRYdH/2gAMAwEAAhEDEQA/AJxREQEReS5B6RUByqoCIiAioDlCceCCqKy2qgc/cbPEX/NDwT7FdCCqIqE4QVRWZKmCJwbJNGwno54BVwODgCDkHqg9IiICKh4Kjnta0uc4Bo6k8EHpFiMudDJJ6OOtpnv+a2ZpPsysoHKCqIqA9qCqIqE8UFUWLPcKOnduz1dPG7sfK1p95V+OVkrQ6J7HtPymuyEHtFQnATKCqIiAiIg1Wor/AG/TtEKy7Pljpt7BlZA+RrD+1ug48Sud2fbQaDVsDYmiUXAF5lhZA8tjZvHdLn43RluOvPK6a/238c2eqtrp3wR1UZikkYAXBh+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/W93qbfSycY7TQnc3G9A89vjvHvHJc9sv05Fdtp+obpVsD4rZWyuja4ZHpXSO3T5AE+OOxTuBgII3dsU0gYg2OKujkHKVtSd73jHuWtq7fq/ZsDX2y4T3/T8XGoo6k5lhYObmnsHaOHa3HFS2vLmhwIIBBGDlBpbZqm0XLTY1BDVBtvEZkkkfwMWPjBw6EcsezOQuAhrdWbTpnyWuql0/pgOLWTtH5xVY4HGDkDwIA/aIXJ6h09WUev36Ft8robJequGsMLfksAcXAdw3XfwN7F9AUVLBRUsNLSxNighYGRxsGA1o4ABBHsOxXSgYTWG4Vczh600tSck9vABYtRs3u+mfz3QF/q4Xx+sbfWvD4pe7PIeY8xzUpoUHH6A1szU8VRR19OaC90R3ayifwIOcbzc8cZ9h8QT2CivahTt0xqmwa0o2+jJqW0deG/8ANjcOBPad0OHk3sW22t6kqrNZae2WguN3u8vwam3ObQcBzh3+sAO92eiDE1TtBrqi7u03oOkbcrsMieoIzDTdDk8iR1JOAeHE8Fhw7J6y9Yqdb6lr7hO7iYKd25Ew9gyP5NC6/QOkaPSFkjo6cNfVPAfVVGOMr/H5o6Ds7yV0yCN5NimjnR7ggrGO+e2pOfeMe5a+bQmrdIg1Wh9QTVkLOJtled4PHYD8XP8ACe9SwqEIOM0Jr6m1O6W31tO+3XymyKiil4HhzLc9O0cx71qdl9bVVWsdcRVNVNNHDXARMkkLhGN6Tg0HlyHJV2taYkdTs1bYSae+WrExkjHGaNvMHtwM+IyPDn9jN8hqKzWt/qx8Hhe9lXMM53B+UcfvQSJrfWds0dbxUVznSzy5FPSxfHmd9w5ZPf1OAuJhsGu9eBtXqG6SWC1ycY6CkBEpb+1yx9Yn90Kuza1TayvlTr2/s3w6Qx2unfxbCxpI3gO7iB37x54UtDgEEa0+xPSMbSJ2V1Q88S+SpIOfqgLHqNjdLQkz6UvtztNUOLSJd5pPfjB95UpIgiq2a5v2k7nFZto8DfQyndp7vAPyb/3sD34BHUdVe2oVtXpy+6e1bSVM5tzZhT1sTJCY3Mdkh27nBOC/j3N7l3eobHQ6htM9tucIkglH1mO6OaehHQqOdOadvlVpi/6E1BTzugp2kWy4PYdx4BywA9xDSB0BI6IJXieySNr43BzHDLSDkEdq9rgtjV9lu2kIqSsyK61yGkna74wDfi58uHi0rvUBYF9ukFms9bcqogRUsLpXDPPA5eJOB5rPUWbaq6e4GzaOtzz8Ku1S102PkxtdwJ7t7j9QoMLRF8q7DoG7621DU1FTNWzOfTwSSkt+MQ1rR8kF5dy6AdiybFs8qNVxRX3aFV1NXU1AEkVvZI6OKnYeIGBxBweQxjrk5V3bLb4bbs7t1NSwn4FQVlMHMA5RNDm8faB4lSZSzxVFPFNA9r4pGB7HNOQ5pGQR5II5umyS3UrfhujaqqstziGYnsqHujcex28ScHx8itzs31XVahoauivEIgvVsl9BWxjgCeOHgdM4PdkcOBC7I8VpLfpeit+pblfqeSYVNwYxs8ZcPR+qBggYznh29Sg3iIiDRakZfjTCbT1RTtmYOME0YPpPB2eB8eCjCp2i6rpZ3wVPoIpozhzH02HNPeMqaunJaHVGlLdqOnDauP0dQ0fk6hg9dv8AmO4qDLjvMb0naVp07WabFPZqccWr725j/UVVO0fUdRTSwPmpw2VhYSyHBAIxwOea4/ottqSx1Wnro+hq3xvduh7XRng5pzg45jlyWqVVkteZ2vLvtJh01Kd+nrERb15dBYNY3iwUbqS3yRCFzy/Eke9gkDOPYtn/AKzdS/8AVpf7Af5rj4Y3TSxxMwXPcGtBOOJOBx6KZdG7PqW0blZdBHVV/NrcZjiPd2nvPl2qfB81+KzxCr6pPTtLHyZccTafG3Mr2jqvV113Ky7ywUtEeLY/g+JJR7fVHeu1byCoG46Ko5KzpXtjbfdw+fNGW82isVj1CMNjX6Z1t9LO+09Sgov2M/pnW30s77T1KCyQiIiCLdQ/r90z9Gy/ZqFKSi3UP6/dM/Rsn2ahSkgIiII22/kjQPD/AL2L71rt38b7brZHP68dqtLZWg/PLef98HyWx/CA/oD/AF2L/EtdA78V7b6B8vqsuloaxjj1cG8v/wA/eglnCqqZVUBERB5exsjS14BaRggjgQvmOPNg0xr+3QnB+HU9G3j8kSSfc1fTpcGgkkADmvmFzjfNN6+uMHrD8Y09U0jq0ySDPscg+itLUEdr05bKGFu62CljZjv3Rk+ZyVtVrdNVsdy0/ba2JwLJ6WN4I72hbJAREQDxVN0KqpkIIqj/ANzdsz4x6lt1NHkdGtnB/nvZ/tFKyj7bTZZLjpM3Kj3hX2iQVcL28w0fHx5Yd9ULqdI3uPUWnaC7RYxUwhz2j5LxwcPJwIQbZzt0Ek4AGST0UTbPAdX7Rr5rCQb1HSH4HQE+GMj6vH/6LpNsGoDYNF1XoHYq6381gA55d8Yjwbnzwtjs708NM6Rt9uc0CcR+kqD2yu4u9mceQQbm722ku1tqLdXxCWlqWFkjCeY7uw9c9MKNKai1vs7aae1Qf6S6fYSYoN7dqYG9gxz8ACO4KV8hVQcVpraZYL9UihfJLbbjndNJXN9G4nsB5E93A9y7RpJHFc/qzRtl1XSmK7UbHSgYZUx4bLH4O+45HcuV0NdbtYNSy6H1HUOqy2EzWytdzliHyT3gA8+W6RxGEEloiICo44GVVaLWtxfbNN1s0IcZ3s9FCGjJL3+qMDqeK8tO0bs8dJyXikeUIavuf431JX1gdmN0pbH+431R/LPmrdBp273CgmrqOhllpofjPaOfbujm7HXC7rRuzVz/AEdbqFpa3gWUYPE/vn7h5qUoYYoImRQxtZGwYa1owAOwBV9NNa8za/l12q67i0ta4NLEW7do38cenzBxa7qCF9FaTuZu+n6CtJBdJEBJj544O94Wi1loCjvZfV0G7SV/MkD1JT+0Oh7x71ibLDWWx9wsFzhdDPA8TRtdyLXcCQeoyAc96kw47Ycm0/UtXqmswdR0kZKcXpPMfyePxIKIi3XMIv2M/pnW30s77T1KCi/Yz+mdbfSzvtPUoICIiCLdQ/r90z9GyfZqFKSi3UP6/dM/Rsn2ahSkgIiII2/CA/oD/XYv8SptR0/V1+nbZfLMP9rWXcqId0ZLmAAuGOuCA7HcR1VfwgP6A/12L/EpBoB+YU//AKm/yCDT6J1TRatscNxo3APwGzw5yYZMcWnu7D1C6BRhqHQl2s15k1Hs8nZT1UnGptz8CKo6nGeAz2HHcQqUO2Clo5G0esLRX2atHBxMRfGe8fKx5HxQSgqE4XCybXtENjLxeS84+K2kmz72haKo2m3jUrjRbP7BUzvd6pr6tgbHF34zj2nyPJBs9reqn0VubpyzAzX27D0EcUZy6ON3AuPZniB5nouX2MWCNk2tdP3AtmjBZSTFvAO/4jXY+5dnoPQQsFVJeb3VG56gqc+lqn5IizzDM+zPDhwAA56fZQM6219n/wAg37UqC1sru02mblVaBv7vR1NPI59vldwbPG7Jw3x4uHi4cwpXXKa80TQ6vo4xI51LX0/GlrIh60ZznB7W56dOYXIU+tNW6IAo9cWia4UTODLrRetlva7oT47p8eaCWkXA0u2DRU8Qe+6vgJ5slpZcj+FpHvWDcNs1h3vQWClr7zWOH5OKCBzAT9Yb3saUHe3u7UVktdRcblM2GmgbvOcevYAOpPIBcdswuOoNRm4ahu88sVtqpC23URa0BrAeLs4yezOfnHsWlpNJak13cIblr0/ArXE7fp7PCcb3e/jw78ne5j1VKtPDHTwshhjZHFG0NYxjQA0AYAAHIYQVliZNE+KZrXxvaWua4ZDgRggqLtk0z9Oaj1Boiqcd2mmNVRFx+NE7GfcWHzd2KVeiiba+yp03frJri3xb7qZ/wWrZy32EHdz4gvGe3dQeb1jWm2Oitg/KW3T7PTzjm10vA49u4PquUtHko32I2aan05UXyvy6vvUxqHvI4lmTu+0lzvMKSeiCOdHXGrpdpeq7Hcaqol9IWVdEyaUua2M5JDATwHrjgPmqRRyXB7R9LXGsqqHUul3NZfrZncYeVTH1YfacdoJHZjxYdq9hq2/Br499kuUXqz01YxzQ13XDscvHB7kHfnkoz1k4VG2DRtPT8aiCKaWXHMRkHn/C5Z992r6boY/RWuodeK9/qw0tE0u33d7sYx4ZPcvGzzTV0bcq3VuqgBeri3cZAOVLDww3uPAcOgHaSgkFERAVuWJkhY57GuLDvNyOR7R7SriIPIB7V6REFCCrfoWGZspjYZGghr8cQDzGfIK6iAiIgw6G2UNvfO+ho4Kd9Q/fmMUYaZHdrsczxKzERAREQYctsoZbjFcZKOnfWwt3I6h0YMjGnOQHYyB6x9pWYiICIiDFuNuorpT/AAe40kFVBvB3o5mB7cjkcFZLGhjQ1oAaBgADACqiArFVSU9ZEYauCKeI82SsD2nyKvog0zNKaeY8PZYrW1447zaKMH7K27GNjaGsaGtHIAYAXpEBYlHbKCiqKioo6OngmqXb08kcYa6Q9riOfMrLRAXktznsPNekQamo0zYaqR0lTZLbLI45LpKSNxPmQsuit1Fb2FlBR09Mw8xDE1g9gAWWiAiIgKKdsdRLfbrYdE0LyJLhUNmqSPkRA8M/3nfVClSR7Y43Pe4Na0Elx5AdqijZdG7VWs79rWoDjDvmkoAejBjJH1Q3+JyCU6OnipKWGmp2BkMLBHG0cmtAwB7AryIgLW3Sw2m8EG622kqyBhrp4WvIHcSMhbJEGrtenrPaDvWu10VK4jBdDA1rj5gZWzCqiAiIgIiICIiAiIgIiICIiAiIgIiICIiAiIgIiICIiAiIgIiICIiAiIgxrjSQ19DPR1TS+CeN0cjQ4t3muGCMg5HBWLFZqCw26O32qnbT0sZJbGCTjJyck8TxPVEQbBERAREQEREBER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b="1">
                <a:solidFill>
                  <a:srgbClr val="FFFFFF"/>
                </a:solidFill>
                <a:ea typeface="儷黑 Pro"/>
                <a:cs typeface="儷黑 Pro"/>
              </a:rPr>
              <a:t>夥伴商店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4279900"/>
            <a:ext cx="21558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628775"/>
            <a:ext cx="1722437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8138" y="3910013"/>
            <a:ext cx="17748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90963" y="1916113"/>
            <a:ext cx="1539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7163" y="4114800"/>
            <a:ext cx="13239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3088" y="1700213"/>
            <a:ext cx="15081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1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900113" y="4354513"/>
            <a:ext cx="1393825" cy="66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1063625" y="1562100"/>
            <a:ext cx="1149350" cy="54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3749675" y="1647825"/>
            <a:ext cx="1644650" cy="69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751638" y="1512888"/>
            <a:ext cx="1506537" cy="60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0" name="Picture 14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6850063" y="4279900"/>
            <a:ext cx="1311275" cy="58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957638" y="4002088"/>
            <a:ext cx="1123950" cy="93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596265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b="1">
                <a:solidFill>
                  <a:srgbClr val="FFFFFF"/>
                </a:solidFill>
                <a:ea typeface="儷黑 Pro"/>
                <a:cs typeface="儷黑 Pro"/>
              </a:rPr>
              <a:t>夥伴商店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996950" y="1543050"/>
            <a:ext cx="1282700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3522663" y="1631950"/>
            <a:ext cx="2098675" cy="3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6248400" y="1592263"/>
            <a:ext cx="2514600" cy="39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363538" y="4187825"/>
            <a:ext cx="2217737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2" cstate="print"/>
          <a:stretch>
            <a:fillRect/>
          </a:stretch>
        </p:blipFill>
        <p:spPr bwMode="auto">
          <a:xfrm>
            <a:off x="3311525" y="4114800"/>
            <a:ext cx="2416175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3" cstate="print"/>
          <a:stretch>
            <a:fillRect/>
          </a:stretch>
        </p:blipFill>
        <p:spPr bwMode="auto">
          <a:xfrm>
            <a:off x="6594475" y="4208463"/>
            <a:ext cx="1822450" cy="68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b="1">
                <a:solidFill>
                  <a:srgbClr val="FFFFFF"/>
                </a:solidFill>
                <a:ea typeface="儷黑 Pro"/>
                <a:cs typeface="儷黑 Pro"/>
              </a:rPr>
              <a:t>夥伴商店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22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25" cstate="print"/>
          <a:stretch>
            <a:fillRect/>
          </a:stretch>
        </p:blipFill>
        <p:spPr bwMode="auto">
          <a:xfrm>
            <a:off x="590550" y="1524000"/>
            <a:ext cx="2095500" cy="61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26" cstate="print"/>
          <a:stretch>
            <a:fillRect/>
          </a:stretch>
        </p:blipFill>
        <p:spPr bwMode="auto">
          <a:xfrm>
            <a:off x="4125913" y="4002088"/>
            <a:ext cx="892175" cy="9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7" cstate="print"/>
          <a:stretch>
            <a:fillRect/>
          </a:stretch>
        </p:blipFill>
        <p:spPr bwMode="auto">
          <a:xfrm>
            <a:off x="6751638" y="1579563"/>
            <a:ext cx="1506537" cy="46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28" cstate="print"/>
          <a:stretch>
            <a:fillRect/>
          </a:stretch>
        </p:blipFill>
        <p:spPr bwMode="auto">
          <a:xfrm>
            <a:off x="803275" y="4314825"/>
            <a:ext cx="1527175" cy="66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1" name="Picture 12"/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3763963" y="1285875"/>
            <a:ext cx="1511300" cy="93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30" cstate="print"/>
          <a:stretch>
            <a:fillRect/>
          </a:stretch>
        </p:blipFill>
        <p:spPr bwMode="auto">
          <a:xfrm>
            <a:off x="6405563" y="4295775"/>
            <a:ext cx="2200275" cy="55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0" y="59563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b="1">
                <a:solidFill>
                  <a:srgbClr val="FFFFFF"/>
                </a:solidFill>
                <a:ea typeface="儷黑 Pro"/>
                <a:cs typeface="儷黑 Pro"/>
              </a:rPr>
              <a:t>夥伴商店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9" grpId="0"/>
      <p:bldP spid="27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5" y="365125"/>
            <a:ext cx="20399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2550" y="0"/>
            <a:ext cx="6538913" cy="91519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6035675" y="760413"/>
            <a:ext cx="652463" cy="2730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sp>
        <p:nvSpPr>
          <p:cNvPr id="48" name="Rectangle 15"/>
          <p:cNvSpPr>
            <a:spLocks noGrp="1" noChangeArrowheads="1"/>
          </p:cNvSpPr>
          <p:nvPr/>
        </p:nvSpPr>
        <p:spPr bwMode="auto">
          <a:xfrm>
            <a:off x="384175" y="1981200"/>
            <a:ext cx="22209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lnSpc>
                <a:spcPct val="90000"/>
              </a:lnSpc>
            </a:pPr>
            <a:r>
              <a:rPr lang="zh-TW" altLang="en-US" b="1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熱門優惠</a:t>
            </a:r>
            <a:endParaRPr lang="en-US" b="1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  <a:p>
            <a:pPr defTabSz="457200">
              <a:lnSpc>
                <a:spcPct val="90000"/>
              </a:lnSpc>
            </a:pPr>
            <a:r>
              <a:rPr lang="zh-TW" altLang="en-US" b="1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</a:p>
          <a:p>
            <a:pPr defTabSz="457200">
              <a:lnSpc>
                <a:spcPct val="90000"/>
              </a:lnSpc>
            </a:pPr>
            <a:r>
              <a:rPr lang="zh-TW" altLang="en-US" b="1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數百項美安獨家品牌產品</a:t>
            </a:r>
            <a:endParaRPr lang="en-US" b="1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  <a:p>
            <a:pPr defTabSz="457200">
              <a:lnSpc>
                <a:spcPct val="90000"/>
              </a:lnSpc>
            </a:pPr>
            <a:r>
              <a:rPr lang="en-US" b="1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</a:p>
          <a:p>
            <a:pPr defTabSz="457200">
              <a:lnSpc>
                <a:spcPct val="90000"/>
              </a:lnSpc>
            </a:pPr>
            <a:r>
              <a:rPr lang="zh-TW" altLang="en-US" b="1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社交網絡 </a:t>
            </a:r>
          </a:p>
          <a:p>
            <a:pPr defTabSz="457200">
              <a:lnSpc>
                <a:spcPct val="90000"/>
              </a:lnSpc>
            </a:pPr>
            <a:endParaRPr lang="zh-TW" altLang="en-US" b="1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  <a:p>
            <a:pPr defTabSz="457200">
              <a:lnSpc>
                <a:spcPct val="90000"/>
              </a:lnSpc>
            </a:pPr>
            <a:endParaRPr lang="zh-TW" altLang="en-US" b="1" baseline="3000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  <a:p>
            <a:pPr defTabSz="457200">
              <a:lnSpc>
                <a:spcPct val="90000"/>
              </a:lnSpc>
            </a:pPr>
            <a:endParaRPr lang="en-GB" baseline="30000">
              <a:solidFill>
                <a:srgbClr val="161616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19400" y="5181600"/>
            <a:ext cx="6172200" cy="11191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sp>
        <p:nvSpPr>
          <p:cNvPr id="53" name="Rectangle 15"/>
          <p:cNvSpPr>
            <a:spLocks noGrp="1" noChangeArrowheads="1"/>
          </p:cNvSpPr>
          <p:nvPr/>
        </p:nvSpPr>
        <p:spPr bwMode="auto">
          <a:xfrm>
            <a:off x="371475" y="2514600"/>
            <a:ext cx="22034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購買美安品牌的產品和上有現金回贈圖示的夥伴商店產品，賺取高達</a:t>
            </a:r>
            <a:r>
              <a:rPr lang="en-US" b="1">
                <a:solidFill>
                  <a:srgbClr val="00203F"/>
                </a:solidFill>
                <a:ea typeface="儷黑 Pro"/>
                <a:cs typeface="儷黑 Pro"/>
              </a:rPr>
              <a:t>25%</a:t>
            </a: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的現金回</a:t>
            </a:r>
            <a:r>
              <a:rPr lang="ja-JP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贈 </a:t>
            </a: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。</a:t>
            </a:r>
            <a:r>
              <a:rPr 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/>
            </a:r>
            <a:br>
              <a:rPr 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</a:b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 </a:t>
            </a:r>
          </a:p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推薦他人購物，從被推薦人的消費中賺取</a:t>
            </a:r>
            <a:r>
              <a:rPr lang="en-US" b="1">
                <a:solidFill>
                  <a:srgbClr val="00203F"/>
                </a:solidFill>
                <a:ea typeface="儷黑 Pro"/>
                <a:cs typeface="儷黑 Pro"/>
              </a:rPr>
              <a:t>0.5%</a:t>
            </a: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的現金回</a:t>
            </a:r>
            <a:r>
              <a:rPr lang="ja-JP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贈 </a:t>
            </a:r>
            <a:r>
              <a:rPr lang="zh-TW" altLang="en-US" b="1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。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622550" y="365125"/>
            <a:ext cx="3592513" cy="3968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95600" y="2836863"/>
            <a:ext cx="1600200" cy="304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pic>
        <p:nvPicPr>
          <p:cNvPr id="52" name="Picture 51" descr="CashBac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" y="2047875"/>
            <a:ext cx="16954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827338"/>
            <a:ext cx="1600200" cy="304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836863"/>
            <a:ext cx="1828800" cy="304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  <p:sp>
        <p:nvSpPr>
          <p:cNvPr id="15" name="Rectangle 50"/>
          <p:cNvSpPr/>
          <p:nvPr/>
        </p:nvSpPr>
        <p:spPr>
          <a:xfrm>
            <a:off x="2819400" y="4038600"/>
            <a:ext cx="6172200" cy="111918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zh-TW" altLang="zh-TW">
              <a:solidFill>
                <a:srgbClr val="FFFFFF"/>
              </a:solidFill>
              <a:latin typeface="儷黑 Pro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8" grpId="0"/>
      <p:bldP spid="48" grpId="1"/>
      <p:bldP spid="51" grpId="0" animBg="1"/>
      <p:bldP spid="51" grpId="1" animBg="1"/>
      <p:bldP spid="53" grpId="0"/>
      <p:bldP spid="54" grpId="0" animBg="1"/>
      <p:bldP spid="56" grpId="0" animBg="1"/>
      <p:bldP spid="5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600200" y="76200"/>
            <a:ext cx="7772400" cy="1143000"/>
          </a:xfrm>
        </p:spPr>
        <p:txBody>
          <a:bodyPr/>
          <a:lstStyle/>
          <a:p>
            <a:r>
              <a:rPr lang="zh-TW" altLang="en-US" dirty="0" smtClean="0"/>
              <a:t>美安現金回</a:t>
            </a:r>
            <a:r>
              <a:rPr lang="zh-TW" altLang="en-US" b="1" dirty="0" smtClean="0">
                <a:latin typeface="儷黑 Pro"/>
                <a:ea typeface="儷黑 Pro"/>
                <a:cs typeface="儷黑 Pro"/>
              </a:rPr>
              <a:t>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51" descr="CashBac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1066800"/>
            <a:ext cx="3511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8305800" cy="506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 bwMode="auto">
          <a:xfrm>
            <a:off x="381000" y="1752600"/>
            <a:ext cx="8534400" cy="5105400"/>
          </a:xfrm>
          <a:prstGeom prst="rect">
            <a:avLst/>
          </a:prstGeom>
          <a:solidFill>
            <a:schemeClr val="tx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80" charset="-128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133600"/>
            <a:ext cx="6476854" cy="9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" h="38100"/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algn="l"/>
            <a:r>
              <a:rPr lang="en-US" altLang="zh-TW" sz="3600" smtClean="0"/>
              <a:t/>
            </a:r>
            <a:br>
              <a:rPr lang="en-US" altLang="zh-TW" sz="3600" smtClean="0"/>
            </a:br>
            <a:r>
              <a:rPr lang="en-US" altLang="zh-TW" sz="4000" smtClean="0">
                <a:latin typeface="Adobe 黑体 Std R" pitchFamily="34" charset="-128"/>
                <a:ea typeface="Adobe 黑体 Std R" pitchFamily="34" charset="-128"/>
              </a:rPr>
              <a:t>節省更多 </a:t>
            </a:r>
            <a:r>
              <a:rPr lang="zh-TW" altLang="en-US" sz="4000" smtClean="0">
                <a:latin typeface="Adobe 黑体 Std R" pitchFamily="34" charset="-128"/>
                <a:ea typeface="Adobe 黑体 Std R" pitchFamily="34" charset="-128"/>
              </a:rPr>
              <a:t>賺</a:t>
            </a:r>
            <a:r>
              <a:rPr lang="en-US" altLang="zh-TW" sz="4000" smtClean="0">
                <a:latin typeface="Adobe 黑体 Std R" pitchFamily="34" charset="-128"/>
                <a:ea typeface="Adobe 黑体 Std R" pitchFamily="34" charset="-128"/>
              </a:rPr>
              <a:t>得更多</a:t>
            </a:r>
            <a:r>
              <a:rPr lang="en-US" altLang="zh-TW" sz="3600" smtClean="0"/>
              <a:t/>
            </a:r>
            <a:br>
              <a:rPr lang="en-US" altLang="zh-TW" sz="3600" smtClean="0"/>
            </a:br>
            <a:r>
              <a:rPr lang="en-US" altLang="zh-TW" sz="3600" smtClean="0"/>
              <a:t>Save More Earn More</a:t>
            </a:r>
            <a:br>
              <a:rPr lang="en-US" altLang="zh-TW" sz="3600" smtClean="0"/>
            </a:br>
            <a:endParaRPr lang="zh-TW" altLang="en-US" sz="3600" smtClean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7106" name="Picture 51" descr="CashBac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3511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15"/>
          <p:cNvSpPr>
            <a:spLocks noGrp="1" noChangeArrowheads="1"/>
          </p:cNvSpPr>
          <p:nvPr/>
        </p:nvSpPr>
        <p:spPr bwMode="auto">
          <a:xfrm>
            <a:off x="228600" y="26670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zh-TW" altLang="en-US" sz="2800" b="1" dirty="0">
                <a:latin typeface="儷黑 Pro"/>
                <a:ea typeface="儷黑 Pro"/>
                <a:cs typeface="儷黑 Pro"/>
              </a:rPr>
              <a:t>購買美安品牌的產品和上有現金回贈圖示的夥伴商店產品，賺取高達</a:t>
            </a:r>
            <a:r>
              <a:rPr lang="en-US" sz="2800" b="1" dirty="0">
                <a:ea typeface="儷黑 Pro"/>
                <a:cs typeface="儷黑 Pro"/>
              </a:rPr>
              <a:t>25%</a:t>
            </a:r>
            <a:r>
              <a:rPr lang="zh-TW" altLang="en-US" sz="2800" b="1" dirty="0">
                <a:latin typeface="儷黑 Pro"/>
                <a:ea typeface="儷黑 Pro"/>
                <a:cs typeface="儷黑 Pro"/>
              </a:rPr>
              <a:t>的現金回</a:t>
            </a:r>
            <a:r>
              <a:rPr lang="ja-JP" altLang="en-US" sz="2800" b="1" dirty="0">
                <a:latin typeface="儷黑 Pro"/>
                <a:ea typeface="儷黑 Pro"/>
                <a:cs typeface="儷黑 Pro"/>
              </a:rPr>
              <a:t>贈 </a:t>
            </a:r>
            <a:r>
              <a:rPr lang="zh-TW" altLang="en-US" sz="2800" b="1" dirty="0">
                <a:latin typeface="儷黑 Pro"/>
                <a:ea typeface="儷黑 Pro"/>
                <a:cs typeface="儷黑 Pro"/>
              </a:rPr>
              <a:t>。</a:t>
            </a:r>
            <a:endParaRPr lang="en-US" sz="2800" b="1" dirty="0">
              <a:latin typeface="儷黑 Pro"/>
              <a:ea typeface="儷黑 Pro"/>
              <a:cs typeface="儷黑 Pro"/>
            </a:endParaRPr>
          </a:p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800" b="1" dirty="0">
                <a:latin typeface="儷黑 Pro"/>
                <a:ea typeface="儷黑 Pro"/>
                <a:cs typeface="儷黑 Pro"/>
              </a:rPr>
              <a:t> Earn up to 25% </a:t>
            </a:r>
            <a:r>
              <a:rPr lang="en-US" sz="2800" b="1" dirty="0" err="1">
                <a:latin typeface="儷黑 Pro"/>
                <a:ea typeface="儷黑 Pro"/>
                <a:cs typeface="儷黑 Pro"/>
              </a:rPr>
              <a:t>Cashback</a:t>
            </a:r>
            <a:endParaRPr lang="en-US" sz="2800" b="1" dirty="0">
              <a:latin typeface="儷黑 Pro"/>
              <a:ea typeface="儷黑 Pro"/>
              <a:cs typeface="儷黑 Pro"/>
            </a:endParaRPr>
          </a:p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endParaRPr lang="en-US" sz="2800" b="1" dirty="0">
              <a:latin typeface="儷黑 Pro"/>
              <a:ea typeface="儷黑 Pro"/>
              <a:cs typeface="儷黑 Pro"/>
            </a:endParaRPr>
          </a:p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zh-TW" altLang="en-US" sz="2800" b="1" dirty="0">
                <a:latin typeface="儷黑 Pro"/>
                <a:ea typeface="儷黑 Pro"/>
                <a:cs typeface="儷黑 Pro"/>
              </a:rPr>
              <a:t>現金回贈 綜合儲蓄</a:t>
            </a:r>
            <a:endParaRPr lang="en-US" sz="2800" b="1" dirty="0">
              <a:latin typeface="儷黑 Pro"/>
              <a:ea typeface="儷黑 Pro"/>
              <a:cs typeface="儷黑 Pro"/>
            </a:endParaRPr>
          </a:p>
          <a:p>
            <a:pPr marL="169863" indent="-169863" defTabSz="45720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800" b="1" dirty="0">
                <a:latin typeface="儷黑 Pro"/>
                <a:ea typeface="儷黑 Pro"/>
                <a:cs typeface="儷黑 Pro"/>
              </a:rPr>
              <a:t>Save Spending all together with </a:t>
            </a:r>
            <a:r>
              <a:rPr lang="en-US" sz="2800" b="1" dirty="0" err="1">
                <a:latin typeface="儷黑 Pro"/>
                <a:ea typeface="儷黑 Pro"/>
                <a:cs typeface="儷黑 Pro"/>
              </a:rPr>
              <a:t>Cashback</a:t>
            </a:r>
            <a:r>
              <a:rPr lang="en-US" sz="2800" b="1" dirty="0">
                <a:latin typeface="儷黑 Pro"/>
                <a:ea typeface="儷黑 Pro"/>
                <a:cs typeface="儷黑 Pro"/>
              </a:rPr>
              <a:t> </a:t>
            </a:r>
            <a:br>
              <a:rPr lang="en-US" sz="2800" b="1" dirty="0">
                <a:latin typeface="儷黑 Pro"/>
                <a:ea typeface="儷黑 Pro"/>
                <a:cs typeface="儷黑 Pro"/>
              </a:rPr>
            </a:br>
            <a:r>
              <a:rPr lang="zh-TW" altLang="en-US" sz="2800" b="1" dirty="0">
                <a:latin typeface="儷黑 Pro"/>
                <a:ea typeface="儷黑 Pro"/>
                <a:cs typeface="儷黑 Pro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向右箭號 60"/>
          <p:cNvSpPr>
            <a:spLocks noChangeArrowheads="1"/>
          </p:cNvSpPr>
          <p:nvPr/>
        </p:nvSpPr>
        <p:spPr bwMode="auto">
          <a:xfrm>
            <a:off x="3657600" y="2743200"/>
            <a:ext cx="4038600" cy="685800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zh-TW" altLang="en-US" sz="4000"/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solidFill>
                <a:srgbClr val="00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solidFill>
                <a:srgbClr val="00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3214688" y="64008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zh-TW">
              <a:solidFill>
                <a:srgbClr val="000000"/>
              </a:solidFill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48133" name="Picture 7" descr="Newsweek_Facebook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3813"/>
            <a:ext cx="3221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214313" y="0"/>
            <a:ext cx="3286125" cy="685800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zh-TW">
              <a:solidFill>
                <a:srgbClr val="FFFFFF"/>
              </a:solidFill>
              <a:ea typeface="新細明體" pitchFamily="18" charset="-12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 rot="5400000">
            <a:off x="128588" y="271462"/>
            <a:ext cx="3143250" cy="6600825"/>
            <a:chOff x="1633207" y="154168"/>
            <a:chExt cx="5961542" cy="6781800"/>
          </a:xfrm>
        </p:grpSpPr>
        <p:cxnSp>
          <p:nvCxnSpPr>
            <p:cNvPr id="16" name="Straight Connector 15"/>
            <p:cNvCxnSpPr>
              <a:stCxn id="18" idx="0"/>
            </p:cNvCxnSpPr>
            <p:nvPr/>
          </p:nvCxnSpPr>
          <p:spPr>
            <a:xfrm rot="16200000" flipH="1">
              <a:off x="2667489" y="2099282"/>
              <a:ext cx="6705142" cy="2896466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-228162" y="2173493"/>
              <a:ext cx="6703512" cy="2896466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17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1150" y="154169"/>
              <a:ext cx="9017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69534" y="3322670"/>
              <a:ext cx="647700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47099" y="6551431"/>
              <a:ext cx="247650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33207" y="6511776"/>
              <a:ext cx="238125" cy="23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9000" y="1306033"/>
              <a:ext cx="952500" cy="93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43997" y="2436631"/>
              <a:ext cx="800100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8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75967" y="5931198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7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17732" y="1309571"/>
              <a:ext cx="939800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0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5134" y="5896934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1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90664" y="5321598"/>
              <a:ext cx="4826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2" name="Picture 1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259033" y="4082901"/>
              <a:ext cx="4826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3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94367" y="5308898"/>
              <a:ext cx="495300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876103" y="2427767"/>
              <a:ext cx="800100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5" name="Picture 2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553200" y="4690732"/>
              <a:ext cx="482600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6" name="Picture 2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188534" y="4680099"/>
              <a:ext cx="457200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7" name="Picture 26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417134" y="4081132"/>
              <a:ext cx="469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88" name="Picture 2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5958665" y="3322670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6" name="TextBox 47"/>
          <p:cNvSpPr txBox="1">
            <a:spLocks noChangeArrowheads="1"/>
          </p:cNvSpPr>
          <p:nvPr/>
        </p:nvSpPr>
        <p:spPr bwMode="auto">
          <a:xfrm>
            <a:off x="214313" y="6429375"/>
            <a:ext cx="2549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2"/>
                </a:solidFill>
                <a:latin typeface="Verdana" pitchFamily="34" charset="0"/>
              </a:rPr>
              <a:t>10,000 </a:t>
            </a:r>
            <a:r>
              <a:rPr lang="zh-TW" altLang="en-US" b="1">
                <a:solidFill>
                  <a:schemeClr val="bg2"/>
                </a:solidFill>
                <a:latin typeface="Verdana" pitchFamily="34" charset="0"/>
                <a:ea typeface="新細明體" pitchFamily="18" charset="-120"/>
              </a:rPr>
              <a:t>位超鎖所店主</a:t>
            </a:r>
            <a:endParaRPr lang="zh-TW" altLang="en-US" b="1">
              <a:solidFill>
                <a:schemeClr val="bg2"/>
              </a:solidFill>
              <a:latin typeface="Verdana" pitchFamily="34" charset="0"/>
            </a:endParaRPr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3060700" y="1071563"/>
            <a:ext cx="4083050" cy="5727700"/>
            <a:chOff x="3060699" y="1071546"/>
            <a:chExt cx="4083069" cy="5727149"/>
          </a:xfrm>
        </p:grpSpPr>
        <p:grpSp>
          <p:nvGrpSpPr>
            <p:cNvPr id="48148" name="Group 58"/>
            <p:cNvGrpSpPr>
              <a:grpSpLocks/>
            </p:cNvGrpSpPr>
            <p:nvPr/>
          </p:nvGrpSpPr>
          <p:grpSpPr bwMode="auto">
            <a:xfrm>
              <a:off x="3060699" y="1071546"/>
              <a:ext cx="1368425" cy="5273659"/>
              <a:chOff x="3346451" y="1108091"/>
              <a:chExt cx="1368425" cy="5273659"/>
            </a:xfrm>
          </p:grpSpPr>
          <p:sp>
            <p:nvSpPr>
              <p:cNvPr id="48162" name="Line 45"/>
              <p:cNvSpPr>
                <a:spLocks noChangeShapeType="1"/>
              </p:cNvSpPr>
              <p:nvPr/>
            </p:nvSpPr>
            <p:spPr bwMode="auto">
              <a:xfrm>
                <a:off x="3346451" y="3267091"/>
                <a:ext cx="1366838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3" name="Line 46"/>
              <p:cNvSpPr>
                <a:spLocks noChangeShapeType="1"/>
              </p:cNvSpPr>
              <p:nvPr/>
            </p:nvSpPr>
            <p:spPr bwMode="auto">
              <a:xfrm>
                <a:off x="3346451" y="1108091"/>
                <a:ext cx="1366838" cy="2447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4" name="Line 47"/>
              <p:cNvSpPr>
                <a:spLocks noChangeShapeType="1"/>
              </p:cNvSpPr>
              <p:nvPr/>
            </p:nvSpPr>
            <p:spPr bwMode="auto">
              <a:xfrm>
                <a:off x="3346451" y="1755791"/>
                <a:ext cx="1368425" cy="18002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5" name="Line 48"/>
              <p:cNvSpPr>
                <a:spLocks noChangeShapeType="1"/>
              </p:cNvSpPr>
              <p:nvPr/>
            </p:nvSpPr>
            <p:spPr bwMode="auto">
              <a:xfrm>
                <a:off x="3346451" y="2547953"/>
                <a:ext cx="1368425" cy="10080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6" name="Line 49"/>
              <p:cNvSpPr>
                <a:spLocks noChangeShapeType="1"/>
              </p:cNvSpPr>
              <p:nvPr/>
            </p:nvSpPr>
            <p:spPr bwMode="auto">
              <a:xfrm flipV="1">
                <a:off x="3346451" y="3556016"/>
                <a:ext cx="1368425" cy="1295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7" name="Line 50"/>
              <p:cNvSpPr>
                <a:spLocks noChangeShapeType="1"/>
              </p:cNvSpPr>
              <p:nvPr/>
            </p:nvSpPr>
            <p:spPr bwMode="auto">
              <a:xfrm flipV="1">
                <a:off x="3346451" y="3556016"/>
                <a:ext cx="1368425" cy="20875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8" name="Line 51"/>
              <p:cNvSpPr>
                <a:spLocks noChangeShapeType="1"/>
              </p:cNvSpPr>
              <p:nvPr/>
            </p:nvSpPr>
            <p:spPr bwMode="auto">
              <a:xfrm flipV="1">
                <a:off x="3346451" y="3573463"/>
                <a:ext cx="1368425" cy="280828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169" name="Line 52"/>
              <p:cNvSpPr>
                <a:spLocks noChangeShapeType="1"/>
              </p:cNvSpPr>
              <p:nvPr/>
            </p:nvSpPr>
            <p:spPr bwMode="auto">
              <a:xfrm flipV="1">
                <a:off x="3346451" y="3556016"/>
                <a:ext cx="1368425" cy="36036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48149" name="Group 32"/>
            <p:cNvGrpSpPr>
              <a:grpSpLocks/>
            </p:cNvGrpSpPr>
            <p:nvPr/>
          </p:nvGrpSpPr>
          <p:grpSpPr bwMode="auto">
            <a:xfrm>
              <a:off x="4357686" y="1571612"/>
              <a:ext cx="2786082" cy="3870338"/>
              <a:chOff x="457200" y="1000108"/>
              <a:chExt cx="8202613" cy="6084916"/>
            </a:xfrm>
          </p:grpSpPr>
          <p:pic>
            <p:nvPicPr>
              <p:cNvPr id="48151" name="Picture 20" descr="cyberspace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276600" y="3581400"/>
                <a:ext cx="1974850" cy="2730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2" name="Picture 21" descr="pta members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714348" y="5000636"/>
                <a:ext cx="2339975" cy="20843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3" name="Picture 22" descr="lawyer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486400" y="4495800"/>
                <a:ext cx="2749550" cy="865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4" name="Picture 23" descr="hair stylist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572132" y="4714884"/>
                <a:ext cx="2103438" cy="180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5" name="Picture 24" descr="teacher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57200" y="4419600"/>
                <a:ext cx="3060700" cy="901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6" name="Picture 8" descr="bestFriend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2214546" y="1000108"/>
                <a:ext cx="1706563" cy="1133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7" name="Picture 9" descr="neighbor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643438" y="1000108"/>
                <a:ext cx="1535112" cy="1133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8" name="Picture 10" descr="machanic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000628" y="1643050"/>
                <a:ext cx="2755900" cy="1706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59" name="Picture 11" descr="familyDoctor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4953000" y="3806825"/>
                <a:ext cx="3706813" cy="573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60" name="Picture 16" descr="uncleFrank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533400" y="3810000"/>
                <a:ext cx="3486150" cy="573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61" name="Picture 17" descr="co-worker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1142976" y="2357430"/>
                <a:ext cx="2560637" cy="160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8150" name="TextBox 48"/>
            <p:cNvSpPr txBox="1">
              <a:spLocks noChangeArrowheads="1"/>
            </p:cNvSpPr>
            <p:nvPr/>
          </p:nvSpPr>
          <p:spPr bwMode="auto">
            <a:xfrm>
              <a:off x="3602902" y="6429396"/>
              <a:ext cx="2481782" cy="36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Verdana" pitchFamily="34" charset="0"/>
                </a:rPr>
                <a:t>100,000 </a:t>
              </a:r>
              <a:r>
                <a:rPr lang="zh-TW" altLang="en-US" b="1">
                  <a:latin typeface="Verdana" pitchFamily="34" charset="0"/>
                  <a:ea typeface="新細明體" pitchFamily="18" charset="-120"/>
                </a:rPr>
                <a:t>位優惠顧客</a:t>
              </a:r>
              <a:endParaRPr lang="zh-TW" altLang="en-US" b="1">
                <a:latin typeface="Verdana" pitchFamily="34" charset="0"/>
              </a:endParaRPr>
            </a:p>
          </p:txBody>
        </p:sp>
      </p:grp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6286500" y="285750"/>
            <a:ext cx="2857500" cy="5786438"/>
            <a:chOff x="6286512" y="285728"/>
            <a:chExt cx="2857520" cy="5786478"/>
          </a:xfrm>
        </p:grpSpPr>
        <p:pic>
          <p:nvPicPr>
            <p:cNvPr id="48146" name="Picture 46" descr="brands_logo1.gif"/>
            <p:cNvPicPr>
              <a:picLocks noChangeAspect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7558372" y="285728"/>
              <a:ext cx="1585660" cy="5786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ight Arrow 59"/>
            <p:cNvSpPr/>
            <p:nvPr/>
          </p:nvSpPr>
          <p:spPr>
            <a:xfrm>
              <a:off x="6286512" y="2857496"/>
              <a:ext cx="1335097" cy="484191"/>
            </a:xfrm>
            <a:prstGeom prst="rightArrow">
              <a:avLst>
                <a:gd name="adj1" fmla="val 50000"/>
                <a:gd name="adj2" fmla="val 443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1"/>
                  </a:solidFill>
                </a:rPr>
                <a:t>$$$$</a:t>
              </a:r>
            </a:p>
          </p:txBody>
        </p:sp>
      </p:grpSp>
      <p:pic>
        <p:nvPicPr>
          <p:cNvPr id="75" name="Picture 18" descr="ch_portal BDC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29188" y="2071688"/>
            <a:ext cx="15271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43800" y="152400"/>
            <a:ext cx="16002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" name="群組 70"/>
          <p:cNvGrpSpPr/>
          <p:nvPr/>
        </p:nvGrpSpPr>
        <p:grpSpPr>
          <a:xfrm>
            <a:off x="3352800" y="381000"/>
            <a:ext cx="4419602" cy="5723929"/>
            <a:chOff x="3352800" y="381000"/>
            <a:chExt cx="4419602" cy="5723929"/>
          </a:xfrm>
        </p:grpSpPr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3352800" y="381000"/>
              <a:ext cx="4419602" cy="5723929"/>
              <a:chOff x="3295640" y="-4691122"/>
              <a:chExt cx="4419632" cy="5723972"/>
            </a:xfrm>
          </p:grpSpPr>
          <p:pic>
            <p:nvPicPr>
              <p:cNvPr id="48142" name="Picture 49" descr="MaCashBack.jpg"/>
              <p:cNvPicPr>
                <a:picLocks noChangeAspect="1"/>
              </p:cNvPicPr>
              <p:nvPr/>
            </p:nvPicPr>
            <p:blipFill>
              <a:blip r:embed="rId35" cstate="print"/>
              <a:srcRect b="30000"/>
              <a:stretch>
                <a:fillRect/>
              </a:stretch>
            </p:blipFill>
            <p:spPr bwMode="auto">
              <a:xfrm>
                <a:off x="4500560" y="428603"/>
                <a:ext cx="2071702" cy="604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Left Arrow 61"/>
              <p:cNvSpPr/>
              <p:nvPr/>
            </p:nvSpPr>
            <p:spPr>
              <a:xfrm>
                <a:off x="6500827" y="444479"/>
                <a:ext cx="1214445" cy="484192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zh-TW" altLang="en-US">
                    <a:solidFill>
                      <a:schemeClr val="tx1"/>
                    </a:solidFill>
                    <a:ea typeface="新細明體" pitchFamily="18" charset="-120"/>
                  </a:rPr>
                  <a:t>回贈</a:t>
                </a:r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Left Arrow 62"/>
              <p:cNvSpPr/>
              <p:nvPr/>
            </p:nvSpPr>
            <p:spPr>
              <a:xfrm>
                <a:off x="3295640" y="-4691122"/>
                <a:ext cx="4191028" cy="114300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dirty="0">
                    <a:solidFill>
                      <a:schemeClr val="tx1"/>
                    </a:solidFill>
                  </a:rPr>
                  <a:t>BV/IBV</a:t>
                </a:r>
              </a:p>
            </p:txBody>
          </p:sp>
        </p:grpSp>
        <p:sp>
          <p:nvSpPr>
            <p:cNvPr id="65" name="向左箭號 64"/>
            <p:cNvSpPr/>
            <p:nvPr/>
          </p:nvSpPr>
          <p:spPr bwMode="auto">
            <a:xfrm>
              <a:off x="3505200" y="5562600"/>
              <a:ext cx="990600" cy="38100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80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88" y="1970088"/>
            <a:ext cx="8021637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1674813"/>
            <a:ext cx="8618538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0" y="1839913"/>
            <a:ext cx="6237288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5788" y="2111375"/>
            <a:ext cx="56515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2588" y="990600"/>
            <a:ext cx="8240712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zh-TW" altLang="en-US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零售、擴大分銷、優惠顧客透過你的入門網站訂購、購買產品自用與以口碑相傳方式宣傳 </a:t>
            </a:r>
          </a:p>
        </p:txBody>
      </p:sp>
      <p:pic>
        <p:nvPicPr>
          <p:cNvPr id="50182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688" y="365125"/>
            <a:ext cx="84407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C:\Users\user\Dropbox\MA Convention\ShoppingAnnuity-2013 RoseCalvin\shoppingAnnuity\PET-OP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2175" y="2743200"/>
            <a:ext cx="7842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7" descr="C:\Users\user\Dropbox\MA Convention\ShoppingAnnuity-2013 RoseCalvin\shoppingAnnuity\Show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2743200"/>
            <a:ext cx="465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8" descr="C:\Users\user\Dropbox\MA Convention\ShoppingAnnuity-2013 RoseCalvin\shoppingAnnuity\Motiv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4563" y="4724400"/>
            <a:ext cx="149383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9" descr="C:\Users\user\Dropbox\MA Convention\ShoppingAnnuity-2013 RoseCalvin\shoppingAnnuity\Sna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2971800"/>
            <a:ext cx="12588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10" descr="C:\Users\user\Dropbox\MA Convention\ShoppingAnnuity-2013 RoseCalvin\shoppingAnnuity\detox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42275" y="5029200"/>
            <a:ext cx="10255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1" descr="C:\Users\user\Dropbox\MA Convention\ShoppingAnnuity-2013 RoseCalvin\shoppingAnnuity\Health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90875" y="4976813"/>
            <a:ext cx="1228725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638800"/>
            <a:ext cx="557213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038600"/>
            <a:ext cx="9001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457200" y="1763713"/>
            <a:ext cx="800100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defTabSz="457200">
              <a:defRPr/>
            </a:pPr>
            <a:r>
              <a:rPr lang="en-US" sz="4400" dirty="0">
                <a:solidFill>
                  <a:srgbClr val="FFFFFF"/>
                </a:solidFill>
              </a:rPr>
              <a:t>R</a:t>
            </a:r>
            <a:r>
              <a:rPr lang="en-US" sz="4400" dirty="0" smtClean="0">
                <a:solidFill>
                  <a:srgbClr val="FFFFFF"/>
                </a:solidFill>
              </a:rPr>
              <a:t>egenerated </a:t>
            </a:r>
            <a:r>
              <a:rPr lang="en-US" sz="4400" dirty="0">
                <a:solidFill>
                  <a:srgbClr val="FFFFFF"/>
                </a:solidFill>
              </a:rPr>
              <a:t>volume </a:t>
            </a:r>
            <a:r>
              <a:rPr lang="en-US" sz="4400" dirty="0" smtClean="0">
                <a:solidFill>
                  <a:srgbClr val="FFFFFF"/>
                </a:solidFill>
              </a:rPr>
              <a:t>in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smtClean="0">
                <a:solidFill>
                  <a:srgbClr val="FFFFFF"/>
                </a:solidFill>
              </a:rPr>
              <a:t>a monetized community </a:t>
            </a:r>
            <a:r>
              <a:rPr lang="en-US" sz="4400" dirty="0">
                <a:solidFill>
                  <a:srgbClr val="FFFFFF"/>
                </a:solidFill>
              </a:rPr>
              <a:t>producing residual income. </a:t>
            </a: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762000" y="228600"/>
            <a:ext cx="7594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altLang="zh-TW" sz="4000">
                <a:solidFill>
                  <a:srgbClr val="FBCF1A"/>
                </a:solidFill>
                <a:latin typeface="Verdana" pitchFamily="34" charset="0"/>
              </a:rPr>
              <a:t>Shopping Annuity is about:</a:t>
            </a:r>
          </a:p>
          <a:p>
            <a:pPr defTabSz="457200"/>
            <a:r>
              <a:rPr lang="zh-TW" altLang="en-US" sz="4000">
                <a:solidFill>
                  <a:srgbClr val="FBCF1A"/>
                </a:solidFill>
                <a:latin typeface="Adobe 黑体 Std R" pitchFamily="34" charset="-128"/>
                <a:ea typeface="Adobe 黑体 Std R" pitchFamily="34" charset="-128"/>
              </a:rPr>
              <a:t>美安購物年金</a:t>
            </a:r>
            <a:r>
              <a:rPr lang="en-US" altLang="zh-TW" sz="4000">
                <a:solidFill>
                  <a:srgbClr val="FBCF1A"/>
                </a:solidFill>
                <a:latin typeface="Adobe 黑体 Std R" pitchFamily="34" charset="-128"/>
                <a:ea typeface="Adobe 黑体 Std R" pitchFamily="34" charset="-128"/>
              </a:rPr>
              <a:t>:</a:t>
            </a:r>
          </a:p>
        </p:txBody>
      </p:sp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533400" y="4354513"/>
            <a:ext cx="800100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/>
          <a:p>
            <a:pPr algn="ctr" defTabSz="457200" eaLnBrk="0" hangingPunct="0"/>
            <a:r>
              <a:rPr lang="zh-TW" altLang="en-US" sz="6000">
                <a:solidFill>
                  <a:srgbClr val="FFFFFF"/>
                </a:solidFill>
                <a:latin typeface="Adobe 黑体 Std R" pitchFamily="34" charset="-128"/>
                <a:ea typeface="Adobe 黑体 Std R" pitchFamily="34" charset="-128"/>
                <a:cs typeface="ＭＳ Ｐゴシック" pitchFamily="34" charset="-128"/>
              </a:rPr>
              <a:t>社群經濟的重複消費</a:t>
            </a:r>
          </a:p>
          <a:p>
            <a:pPr algn="ctr" defTabSz="457200" eaLnBrk="0" hangingPunct="0"/>
            <a:r>
              <a:rPr lang="zh-TW" altLang="en-US" sz="6000">
                <a:solidFill>
                  <a:srgbClr val="FFFFFF"/>
                </a:solidFill>
                <a:latin typeface="Adobe 黑体 Std R" pitchFamily="34" charset="-128"/>
                <a:ea typeface="Adobe 黑体 Std R" pitchFamily="34" charset="-128"/>
                <a:cs typeface="ＭＳ Ｐゴシック" pitchFamily="34" charset="-128"/>
              </a:rPr>
              <a:t>帶來永續性收入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algn="l"/>
            <a:r>
              <a:rPr lang="en-US" altLang="zh-TW" dirty="0" err="1" smtClean="0">
                <a:latin typeface="Adobe 黑体 Std R" pitchFamily="34" charset="-128"/>
                <a:ea typeface="Adobe 黑体 Std R" pitchFamily="34" charset="-128"/>
              </a:rPr>
              <a:t>年金儲蓄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Annuity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81000" y="1981200"/>
            <a:ext cx="7772400" cy="4114800"/>
          </a:xfrm>
        </p:spPr>
        <p:txBody>
          <a:bodyPr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一次性或定期供款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2800" dirty="0" smtClean="0"/>
              <a:t>Lump Sum or Fixed installment</a:t>
            </a:r>
          </a:p>
          <a:p>
            <a:endParaRPr lang="en-US" altLang="zh-TW" dirty="0" smtClean="0"/>
          </a:p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在指定日期後領取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2800" dirty="0" smtClean="0">
                <a:ea typeface="Adobe 黑体 Std R" pitchFamily="34" charset="-128"/>
              </a:rPr>
              <a:t>Income after fixed date</a:t>
            </a:r>
          </a:p>
          <a:p>
            <a:pPr>
              <a:buNone/>
            </a:pPr>
            <a:endParaRPr lang="en-US" altLang="zh-TW" dirty="0" smtClean="0"/>
          </a:p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資產性收入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2800" dirty="0" smtClean="0"/>
              <a:t>Asset income</a:t>
            </a:r>
          </a:p>
        </p:txBody>
      </p:sp>
      <p:pic>
        <p:nvPicPr>
          <p:cNvPr id="4098" name="Picture 2" descr="C:\Users\user\Dropbox\MA Convention\ShoppingAnnuity-2013 RoseCalvin\shoppingAnnuity\IMG_3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533400"/>
            <a:ext cx="2895600" cy="1920748"/>
          </a:xfrm>
          <a:prstGeom prst="rect">
            <a:avLst/>
          </a:prstGeom>
          <a:noFill/>
        </p:spPr>
      </p:pic>
      <p:pic>
        <p:nvPicPr>
          <p:cNvPr id="4100" name="Picture 4" descr="C:\Users\user\Dropbox\MA Convention\ShoppingAnnuity-2013 RoseCalvin\shoppingAnnuity\IMG_3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902234"/>
            <a:ext cx="3276600" cy="29557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48" y="365759"/>
            <a:ext cx="8440756" cy="612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8749" y="6072136"/>
            <a:ext cx="2600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en-US" altLang="zh-Hant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45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年計劃</a:t>
            </a:r>
            <a:endParaRPr 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4448" y="6066259"/>
            <a:ext cx="3184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tabLst>
                <a:tab pos="114300" algn="l"/>
              </a:tabLst>
            </a:pPr>
            <a:r>
              <a:rPr lang="en-US" altLang="zh-Hant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2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到</a:t>
            </a:r>
            <a:r>
              <a:rPr lang="en-US" altLang="zh-Hant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3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年計劃 </a:t>
            </a:r>
          </a:p>
        </p:txBody>
      </p:sp>
      <p:pic>
        <p:nvPicPr>
          <p:cNvPr id="26" name="Picture 25" descr="WorkingGrap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112" y="2013360"/>
            <a:ext cx="3165488" cy="31654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37188" y="1247554"/>
            <a:ext cx="3438115" cy="458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1" name="Rounded Rectangle 8"/>
          <p:cNvSpPr/>
          <p:nvPr/>
        </p:nvSpPr>
        <p:spPr>
          <a:xfrm>
            <a:off x="0" y="4419600"/>
            <a:ext cx="9144000" cy="2438400"/>
          </a:xfrm>
          <a:prstGeom prst="roundRect">
            <a:avLst/>
          </a:prstGeom>
          <a:gradFill flip="none" rotWithShape="1">
            <a:gsLst>
              <a:gs pos="0">
                <a:srgbClr val="002A7E">
                  <a:shade val="30000"/>
                  <a:satMod val="115000"/>
                </a:srgbClr>
              </a:gs>
              <a:gs pos="50000">
                <a:srgbClr val="002A7E">
                  <a:shade val="67500"/>
                  <a:satMod val="115000"/>
                </a:srgbClr>
              </a:gs>
              <a:gs pos="100000">
                <a:srgbClr val="002A7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53255" name="文字方塊 11"/>
          <p:cNvSpPr txBox="1">
            <a:spLocks noChangeArrowheads="1"/>
          </p:cNvSpPr>
          <p:nvPr/>
        </p:nvSpPr>
        <p:spPr bwMode="auto">
          <a:xfrm>
            <a:off x="228600" y="4508500"/>
            <a:ext cx="9677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>
                <a:latin typeface="Adobe 黑体 Std R" pitchFamily="34" charset="-128"/>
                <a:ea typeface="Adobe 黑体 Std R" pitchFamily="34" charset="-128"/>
              </a:rPr>
              <a:t>購物年金 </a:t>
            </a:r>
            <a:r>
              <a:rPr lang="en-US" altLang="zh-TW" sz="3600">
                <a:latin typeface="Adobe 黑体 Std R" pitchFamily="34" charset="-128"/>
                <a:ea typeface="Adobe 黑体 Std R" pitchFamily="34" charset="-128"/>
              </a:rPr>
              <a:t>- </a:t>
            </a:r>
            <a:r>
              <a:rPr lang="zh-TW" altLang="en-US" sz="3600">
                <a:latin typeface="Adobe 黑体 Std R" pitchFamily="34" charset="-128"/>
                <a:ea typeface="Adobe 黑体 Std R" pitchFamily="34" charset="-128"/>
              </a:rPr>
              <a:t>精明消費 作出選擇</a:t>
            </a:r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zh-TW" altLang="en-US" sz="3600">
                <a:latin typeface="Adobe 黑体 Std R" pitchFamily="34" charset="-128"/>
                <a:ea typeface="Adobe 黑体 Std R" pitchFamily="34" charset="-128"/>
              </a:rPr>
              <a:t>把消費轉成投資 賺取永續性收入</a:t>
            </a:r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3600">
                <a:latin typeface="Verdana" pitchFamily="34" charset="0"/>
              </a:rPr>
              <a:t>Shopping Annuity - Shop </a:t>
            </a:r>
            <a:r>
              <a:rPr lang="en-US" altLang="zh-TW" sz="3600">
                <a:latin typeface="Adobe 黑体 Std R" pitchFamily="34" charset="-128"/>
                <a:ea typeface="Adobe 黑体 Std R" pitchFamily="34" charset="-128"/>
              </a:rPr>
              <a:t>Smart</a:t>
            </a:r>
          </a:p>
          <a:p>
            <a:r>
              <a:rPr lang="en-US" altLang="zh-TW" sz="3600">
                <a:latin typeface="Verdana" pitchFamily="34" charset="0"/>
              </a:rPr>
              <a:t>Turn Spending into Residual Income </a:t>
            </a:r>
          </a:p>
          <a:p>
            <a:endParaRPr lang="en-US" altLang="zh-TW">
              <a:latin typeface="Verdana" pitchFamily="34" charset="0"/>
            </a:endParaRPr>
          </a:p>
          <a:p>
            <a:endParaRPr lang="en-US" altLang="zh-TW">
              <a:latin typeface="Verdana" pitchFamily="34" charset="0"/>
            </a:endParaRPr>
          </a:p>
          <a:p>
            <a:r>
              <a:rPr lang="zh-TW" altLang="en-US">
                <a:latin typeface="Verdana" pitchFamily="34" charset="0"/>
              </a:rPr>
              <a:t> </a:t>
            </a:r>
            <a:endParaRPr lang="en-US" altLang="zh-TW">
              <a:latin typeface="Verdana" pitchFamily="34" charset="0"/>
            </a:endParaRPr>
          </a:p>
          <a:p>
            <a:endParaRPr lang="zh-TW" altLang="en-US">
              <a:latin typeface="Verdana" pitchFamily="34" charset="0"/>
            </a:endParaRP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52400" y="30480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 b="1">
                <a:solidFill>
                  <a:srgbClr val="FF0000"/>
                </a:solidFill>
                <a:latin typeface="Verdana" pitchFamily="34" charset="0"/>
              </a:rPr>
              <a:t>- $$$</a:t>
            </a:r>
            <a:endParaRPr lang="zh-TW" altLang="en-US" sz="40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user\Desktop\cashback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900" y="203200"/>
            <a:ext cx="1155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6477000" y="685800"/>
            <a:ext cx="31242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TW" sz="4400">
                <a:solidFill>
                  <a:srgbClr val="161616"/>
                </a:solidFill>
                <a:latin typeface="Verdana" pitchFamily="34" charset="0"/>
              </a:rPr>
              <a:t>BV / IBV</a:t>
            </a:r>
            <a:r>
              <a:rPr lang="en-US" altLang="zh-TW">
                <a:latin typeface="Verdana" pitchFamily="34" charset="0"/>
              </a:rPr>
              <a:t> </a:t>
            </a:r>
            <a:endParaRPr lang="zh-TW" altLang="en-US">
              <a:latin typeface="Verdana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909763"/>
            <a:ext cx="274320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5715000" y="152400"/>
            <a:ext cx="1828800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TW" sz="4400">
                <a:solidFill>
                  <a:srgbClr val="0B002C"/>
                </a:solidFill>
                <a:latin typeface="Verdana" pitchFamily="34" charset="0"/>
              </a:rPr>
              <a:t>MPCP</a:t>
            </a:r>
            <a:endParaRPr lang="zh-TW" altLang="en-US" sz="4400">
              <a:solidFill>
                <a:srgbClr val="0B002C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194" name="Picture 2" descr="C:\Users\user\Dropbox\MA Convention\ShoppingAnnuity-2013 RoseCalvin\Shopping-hk copy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6200"/>
            <a:ext cx="9167813" cy="70866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1638" y="350838"/>
            <a:ext cx="8456612" cy="792162"/>
          </a:xfrm>
        </p:spPr>
        <p:txBody>
          <a:bodyPr/>
          <a:lstStyle/>
          <a:p>
            <a:r>
              <a:rPr lang="en-US" altLang="zh-TW" sz="3600" smtClean="0">
                <a:solidFill>
                  <a:schemeClr val="tx1"/>
                </a:solidFill>
                <a:ea typeface="新細明體" pitchFamily="18" charset="-120"/>
              </a:rPr>
              <a:t>Where Does the Money Go?</a:t>
            </a:r>
            <a:r>
              <a:rPr lang="en-US" altLang="zh-TW" sz="3600" b="1" smtClean="0">
                <a:solidFill>
                  <a:schemeClr val="tx1"/>
                </a:solidFill>
                <a:ea typeface="新細明體" pitchFamily="18" charset="-120"/>
              </a:rPr>
              <a:t/>
            </a:r>
            <a:br>
              <a:rPr lang="en-US" altLang="zh-TW" sz="3600" b="1" smtClean="0">
                <a:solidFill>
                  <a:schemeClr val="tx1"/>
                </a:solidFill>
                <a:ea typeface="新細明體" pitchFamily="18" charset="-120"/>
              </a:rPr>
            </a:br>
            <a:r>
              <a:rPr lang="zh-TW" altLang="en-US" sz="360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你的錢往哪裡去</a:t>
            </a:r>
            <a:r>
              <a:rPr lang="en-US" altLang="zh-TW" sz="360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?</a:t>
            </a:r>
            <a:endParaRPr lang="zh-TW" altLang="en-US" sz="360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650" name="Line 3"/>
          <p:cNvSpPr>
            <a:spLocks noChangeShapeType="1"/>
          </p:cNvSpPr>
          <p:nvPr/>
        </p:nvSpPr>
        <p:spPr bwMode="auto">
          <a:xfrm>
            <a:off x="3246438" y="4111625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1" name="Line 16"/>
          <p:cNvSpPr>
            <a:spLocks noChangeShapeType="1"/>
          </p:cNvSpPr>
          <p:nvPr/>
        </p:nvSpPr>
        <p:spPr bwMode="auto">
          <a:xfrm>
            <a:off x="3962400" y="166370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2" name="Line 17"/>
          <p:cNvSpPr>
            <a:spLocks noChangeShapeType="1"/>
          </p:cNvSpPr>
          <p:nvPr/>
        </p:nvSpPr>
        <p:spPr bwMode="auto">
          <a:xfrm>
            <a:off x="3962400" y="382270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3" name="Line 18"/>
          <p:cNvSpPr>
            <a:spLocks noChangeShapeType="1"/>
          </p:cNvSpPr>
          <p:nvPr/>
        </p:nvSpPr>
        <p:spPr bwMode="auto">
          <a:xfrm>
            <a:off x="3962400" y="1663700"/>
            <a:ext cx="0" cy="5183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4" name="Line 19"/>
          <p:cNvSpPr>
            <a:spLocks noChangeShapeType="1"/>
          </p:cNvSpPr>
          <p:nvPr/>
        </p:nvSpPr>
        <p:spPr bwMode="auto">
          <a:xfrm>
            <a:off x="3962400" y="231140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5" name="Line 20"/>
          <p:cNvSpPr>
            <a:spLocks noChangeShapeType="1"/>
          </p:cNvSpPr>
          <p:nvPr/>
        </p:nvSpPr>
        <p:spPr bwMode="auto">
          <a:xfrm>
            <a:off x="3962400" y="3103563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6" name="Line 21"/>
          <p:cNvSpPr>
            <a:spLocks noChangeShapeType="1"/>
          </p:cNvSpPr>
          <p:nvPr/>
        </p:nvSpPr>
        <p:spPr bwMode="auto">
          <a:xfrm>
            <a:off x="3962400" y="5407025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7" name="Line 22"/>
          <p:cNvSpPr>
            <a:spLocks noChangeShapeType="1"/>
          </p:cNvSpPr>
          <p:nvPr/>
        </p:nvSpPr>
        <p:spPr bwMode="auto">
          <a:xfrm>
            <a:off x="3962400" y="6127750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8" name="Line 23"/>
          <p:cNvSpPr>
            <a:spLocks noChangeShapeType="1"/>
          </p:cNvSpPr>
          <p:nvPr/>
        </p:nvSpPr>
        <p:spPr bwMode="auto">
          <a:xfrm>
            <a:off x="3962400" y="6846888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59" name="Text Box 24"/>
          <p:cNvSpPr txBox="1">
            <a:spLocks noChangeArrowheads="1"/>
          </p:cNvSpPr>
          <p:nvPr/>
        </p:nvSpPr>
        <p:spPr bwMode="auto">
          <a:xfrm>
            <a:off x="3962400" y="123031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0" name="Text Box 25"/>
          <p:cNvSpPr txBox="1">
            <a:spLocks noChangeArrowheads="1"/>
          </p:cNvSpPr>
          <p:nvPr/>
        </p:nvSpPr>
        <p:spPr bwMode="auto">
          <a:xfrm>
            <a:off x="3962400" y="1879600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1" name="Text Box 26"/>
          <p:cNvSpPr txBox="1">
            <a:spLocks noChangeArrowheads="1"/>
          </p:cNvSpPr>
          <p:nvPr/>
        </p:nvSpPr>
        <p:spPr bwMode="auto">
          <a:xfrm>
            <a:off x="3962400" y="26717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2" name="Text Box 27"/>
          <p:cNvSpPr txBox="1">
            <a:spLocks noChangeArrowheads="1"/>
          </p:cNvSpPr>
          <p:nvPr/>
        </p:nvSpPr>
        <p:spPr bwMode="auto">
          <a:xfrm>
            <a:off x="3962400" y="3390900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3" name="Text Box 28"/>
          <p:cNvSpPr txBox="1">
            <a:spLocks noChangeArrowheads="1"/>
          </p:cNvSpPr>
          <p:nvPr/>
        </p:nvSpPr>
        <p:spPr bwMode="auto">
          <a:xfrm>
            <a:off x="3962400" y="4975225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4" name="Text Box 29"/>
          <p:cNvSpPr txBox="1">
            <a:spLocks noChangeArrowheads="1"/>
          </p:cNvSpPr>
          <p:nvPr/>
        </p:nvSpPr>
        <p:spPr bwMode="auto">
          <a:xfrm>
            <a:off x="3962400" y="5695950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5" name="Text Box 30"/>
          <p:cNvSpPr txBox="1">
            <a:spLocks noChangeArrowheads="1"/>
          </p:cNvSpPr>
          <p:nvPr/>
        </p:nvSpPr>
        <p:spPr bwMode="auto">
          <a:xfrm>
            <a:off x="3962400" y="6415088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6" name="Line 32"/>
          <p:cNvSpPr>
            <a:spLocks noChangeShapeType="1"/>
          </p:cNvSpPr>
          <p:nvPr/>
        </p:nvSpPr>
        <p:spPr bwMode="auto">
          <a:xfrm>
            <a:off x="3962400" y="4471988"/>
            <a:ext cx="719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67" name="Text Box 33"/>
          <p:cNvSpPr txBox="1">
            <a:spLocks noChangeArrowheads="1"/>
          </p:cNvSpPr>
          <p:nvPr/>
        </p:nvSpPr>
        <p:spPr bwMode="auto">
          <a:xfrm>
            <a:off x="3962400" y="4038600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8" name="Text Box 35"/>
          <p:cNvSpPr txBox="1">
            <a:spLocks noChangeArrowheads="1"/>
          </p:cNvSpPr>
          <p:nvPr/>
        </p:nvSpPr>
        <p:spPr bwMode="auto">
          <a:xfrm>
            <a:off x="7131050" y="31035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69" name="Text Box 36"/>
          <p:cNvSpPr txBox="1">
            <a:spLocks noChangeArrowheads="1"/>
          </p:cNvSpPr>
          <p:nvPr/>
        </p:nvSpPr>
        <p:spPr bwMode="auto">
          <a:xfrm>
            <a:off x="7562850" y="31035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0" name="Text Box 37"/>
          <p:cNvSpPr txBox="1">
            <a:spLocks noChangeArrowheads="1"/>
          </p:cNvSpPr>
          <p:nvPr/>
        </p:nvSpPr>
        <p:spPr bwMode="auto">
          <a:xfrm>
            <a:off x="7994650" y="31035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1" name="Text Box 38"/>
          <p:cNvSpPr txBox="1">
            <a:spLocks noChangeArrowheads="1"/>
          </p:cNvSpPr>
          <p:nvPr/>
        </p:nvSpPr>
        <p:spPr bwMode="auto">
          <a:xfrm>
            <a:off x="8426450" y="3103563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2" name="Text Box 39"/>
          <p:cNvSpPr txBox="1">
            <a:spLocks noChangeArrowheads="1"/>
          </p:cNvSpPr>
          <p:nvPr/>
        </p:nvSpPr>
        <p:spPr bwMode="auto">
          <a:xfrm>
            <a:off x="7131050" y="4759325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3" name="Text Box 40"/>
          <p:cNvSpPr txBox="1">
            <a:spLocks noChangeArrowheads="1"/>
          </p:cNvSpPr>
          <p:nvPr/>
        </p:nvSpPr>
        <p:spPr bwMode="auto">
          <a:xfrm>
            <a:off x="7562850" y="4759325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4" name="Text Box 41"/>
          <p:cNvSpPr txBox="1">
            <a:spLocks noChangeArrowheads="1"/>
          </p:cNvSpPr>
          <p:nvPr/>
        </p:nvSpPr>
        <p:spPr bwMode="auto">
          <a:xfrm>
            <a:off x="7994650" y="4759325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5" name="Text Box 42"/>
          <p:cNvSpPr txBox="1">
            <a:spLocks noChangeArrowheads="1"/>
          </p:cNvSpPr>
          <p:nvPr/>
        </p:nvSpPr>
        <p:spPr bwMode="auto">
          <a:xfrm>
            <a:off x="8426450" y="4759325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b="1">
                <a:latin typeface="Verdana" pitchFamily="34" charset="0"/>
              </a:rPr>
              <a:t>＄</a:t>
            </a:r>
          </a:p>
        </p:txBody>
      </p:sp>
      <p:sp>
        <p:nvSpPr>
          <p:cNvPr id="27676" name="Line 45"/>
          <p:cNvSpPr>
            <a:spLocks noChangeShapeType="1"/>
          </p:cNvSpPr>
          <p:nvPr/>
        </p:nvSpPr>
        <p:spPr bwMode="auto">
          <a:xfrm>
            <a:off x="5762625" y="3805238"/>
            <a:ext cx="1366838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77" name="Line 46"/>
          <p:cNvSpPr>
            <a:spLocks noChangeShapeType="1"/>
          </p:cNvSpPr>
          <p:nvPr/>
        </p:nvSpPr>
        <p:spPr bwMode="auto">
          <a:xfrm>
            <a:off x="5762625" y="1646238"/>
            <a:ext cx="1366838" cy="2447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78" name="Line 47"/>
          <p:cNvSpPr>
            <a:spLocks noChangeShapeType="1"/>
          </p:cNvSpPr>
          <p:nvPr/>
        </p:nvSpPr>
        <p:spPr bwMode="auto">
          <a:xfrm>
            <a:off x="5762625" y="2293938"/>
            <a:ext cx="1368425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79" name="Line 48"/>
          <p:cNvSpPr>
            <a:spLocks noChangeShapeType="1"/>
          </p:cNvSpPr>
          <p:nvPr/>
        </p:nvSpPr>
        <p:spPr bwMode="auto">
          <a:xfrm>
            <a:off x="5762625" y="3086100"/>
            <a:ext cx="1368425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80" name="Line 49"/>
          <p:cNvSpPr>
            <a:spLocks noChangeShapeType="1"/>
          </p:cNvSpPr>
          <p:nvPr/>
        </p:nvSpPr>
        <p:spPr bwMode="auto">
          <a:xfrm flipV="1">
            <a:off x="5762625" y="4094163"/>
            <a:ext cx="1368425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81" name="Line 50"/>
          <p:cNvSpPr>
            <a:spLocks noChangeShapeType="1"/>
          </p:cNvSpPr>
          <p:nvPr/>
        </p:nvSpPr>
        <p:spPr bwMode="auto">
          <a:xfrm flipV="1">
            <a:off x="5762625" y="4094163"/>
            <a:ext cx="1368425" cy="2087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82" name="Line 51"/>
          <p:cNvSpPr>
            <a:spLocks noChangeShapeType="1"/>
          </p:cNvSpPr>
          <p:nvPr/>
        </p:nvSpPr>
        <p:spPr bwMode="auto">
          <a:xfrm flipV="1">
            <a:off x="5762625" y="4111625"/>
            <a:ext cx="1368425" cy="2808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683" name="Line 52"/>
          <p:cNvSpPr>
            <a:spLocks noChangeShapeType="1"/>
          </p:cNvSpPr>
          <p:nvPr/>
        </p:nvSpPr>
        <p:spPr bwMode="auto">
          <a:xfrm flipV="1">
            <a:off x="5762625" y="4094163"/>
            <a:ext cx="1368425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7684" name="Picture 54" descr="brands_logo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1300163"/>
            <a:ext cx="1585913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5" name="Picture 56" descr="top_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00" y="3738563"/>
            <a:ext cx="17907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6" name="Picture 7" descr="Newsweek_Facebook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8" y="1966913"/>
            <a:ext cx="29416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152400" y="1066800"/>
            <a:ext cx="8801100" cy="747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altLang="zh-TW" sz="3200" b="1">
                <a:solidFill>
                  <a:srgbClr val="FFFFFF"/>
                </a:solidFill>
                <a:latin typeface="Verdana" pitchFamily="34" charset="0"/>
              </a:rPr>
              <a:t>“Turn spending into earning: Savings and convert shopping into income!”</a:t>
            </a: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r>
              <a:rPr lang="en-US" altLang="zh-TW" sz="3200" b="1">
                <a:solidFill>
                  <a:srgbClr val="FFFFFF"/>
                </a:solidFill>
                <a:latin typeface="Verdana" pitchFamily="34" charset="0"/>
              </a:rPr>
              <a:t>      </a:t>
            </a: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  <a:p>
            <a:pPr algn="ctr" defTabSz="457200"/>
            <a:endParaRPr lang="en-US" altLang="zh-TW" sz="3200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 bwMode="auto">
          <a:xfrm>
            <a:off x="304800" y="2286000"/>
            <a:ext cx="8667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9pPr>
          </a:lstStyle>
          <a:p>
            <a:pPr defTabSz="457200">
              <a:defRPr/>
            </a:pPr>
            <a:r>
              <a:rPr lang="en-US" sz="4400" i="1" dirty="0" smtClean="0">
                <a:solidFill>
                  <a:srgbClr val="FFFFFF"/>
                </a:solidFill>
              </a:rPr>
              <a:t>Where else can you do this?</a:t>
            </a:r>
            <a:endParaRPr lang="en-US" sz="4400" i="1" dirty="0">
              <a:solidFill>
                <a:srgbClr val="FFFFFF"/>
              </a:solidFill>
            </a:endParaRPr>
          </a:p>
        </p:txBody>
      </p:sp>
      <p:sp>
        <p:nvSpPr>
          <p:cNvPr id="29699" name="文字方塊 4"/>
          <p:cNvSpPr txBox="1">
            <a:spLocks noChangeArrowheads="1"/>
          </p:cNvSpPr>
          <p:nvPr/>
        </p:nvSpPr>
        <p:spPr bwMode="auto">
          <a:xfrm>
            <a:off x="304800" y="3657600"/>
            <a:ext cx="8686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>
                <a:latin typeface="Adobe 黑体 Std R" pitchFamily="34" charset="-128"/>
                <a:ea typeface="Adobe 黑体 Std R" pitchFamily="34" charset="-128"/>
              </a:rPr>
              <a:t>到底在那裡能把消費轉為投資</a:t>
            </a:r>
            <a:endParaRPr lang="en-US" altLang="zh-TW" sz="440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400">
                <a:latin typeface="Adobe 黑体 Std R" pitchFamily="34" charset="-128"/>
                <a:ea typeface="Adobe 黑体 Std R" pitchFamily="34" charset="-128"/>
              </a:rPr>
              <a:t>為我們日常的購物省錢</a:t>
            </a:r>
            <a:endParaRPr lang="en-US" altLang="zh-TW" sz="4400"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r>
              <a:rPr lang="zh-TW" altLang="en-US" sz="4400">
                <a:latin typeface="Adobe 黑体 Std R" pitchFamily="34" charset="-128"/>
                <a:ea typeface="Adobe 黑体 Std R" pitchFamily="34" charset="-128"/>
              </a:rPr>
              <a:t>同時帶來收入</a:t>
            </a:r>
            <a:r>
              <a:rPr lang="en-US" altLang="zh-TW" sz="4400">
                <a:latin typeface="Adobe 黑体 Std R" pitchFamily="34" charset="-128"/>
                <a:ea typeface="Adobe 黑体 Std R" pitchFamily="34" charset="-128"/>
              </a:rPr>
              <a:t>?</a:t>
            </a:r>
          </a:p>
          <a:p>
            <a:pPr algn="ctr"/>
            <a:endParaRPr lang="zh-TW" altLang="en-US" sz="4400">
              <a:latin typeface="Adobe 黑体 Std R" pitchFamily="34" charset="-128"/>
              <a:ea typeface="Adobe 黑体 Std R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精明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1747" name="Picture 2" descr="G:\Shopping Annuity - CalvinRose\shoppingAnnuity\Shoppinglis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7650" y="-25400"/>
            <a:ext cx="5619750" cy="749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8"/>
          <p:cNvSpPr/>
          <p:nvPr/>
        </p:nvSpPr>
        <p:spPr>
          <a:xfrm>
            <a:off x="0" y="0"/>
            <a:ext cx="4419600" cy="6858000"/>
          </a:xfrm>
          <a:prstGeom prst="roundRect">
            <a:avLst/>
          </a:prstGeom>
          <a:gradFill flip="none" rotWithShape="1">
            <a:gsLst>
              <a:gs pos="0">
                <a:srgbClr val="002A7E">
                  <a:shade val="30000"/>
                  <a:satMod val="115000"/>
                </a:srgbClr>
              </a:gs>
              <a:gs pos="50000">
                <a:srgbClr val="002A7E">
                  <a:shade val="67500"/>
                  <a:satMod val="115000"/>
                </a:srgbClr>
              </a:gs>
              <a:gs pos="100000">
                <a:srgbClr val="002A7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zh-TW">
              <a:solidFill>
                <a:srgbClr val="FFFFFF"/>
              </a:solidFill>
            </a:endParaRPr>
          </a:p>
        </p:txBody>
      </p:sp>
      <p:sp>
        <p:nvSpPr>
          <p:cNvPr id="31751" name="文字方塊 6"/>
          <p:cNvSpPr txBox="1">
            <a:spLocks noChangeArrowheads="1"/>
          </p:cNvSpPr>
          <p:nvPr/>
        </p:nvSpPr>
        <p:spPr bwMode="auto">
          <a:xfrm>
            <a:off x="152400" y="838200"/>
            <a:ext cx="4495800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600">
                <a:latin typeface="Adobe 黑体 Std R" pitchFamily="34" charset="-128"/>
                <a:ea typeface="Adobe 黑体 Std R" pitchFamily="34" charset="-128"/>
              </a:rPr>
              <a:t>消費轉成投資</a:t>
            </a:r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3200">
                <a:latin typeface="Adobe 黑体 Std R" pitchFamily="34" charset="-128"/>
                <a:ea typeface="Adobe 黑体 Std R" pitchFamily="34" charset="-128"/>
              </a:rPr>
              <a:t>Spending to Earning</a:t>
            </a:r>
          </a:p>
          <a:p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zh-TW" altLang="en-US" sz="3600">
                <a:latin typeface="Adobe 黑体 Std R" pitchFamily="34" charset="-128"/>
                <a:ea typeface="Adobe 黑体 Std R" pitchFamily="34" charset="-128"/>
              </a:rPr>
              <a:t>家居購物清單</a:t>
            </a:r>
            <a:endParaRPr lang="en-US" altLang="zh-TW" sz="360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3200">
                <a:latin typeface="Verdana" pitchFamily="34" charset="0"/>
                <a:ea typeface="Adobe 黑体 Std R" pitchFamily="34" charset="-128"/>
              </a:rPr>
              <a:t>Home Shopping List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625" y="2679700"/>
            <a:ext cx="294957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38" y="1371600"/>
            <a:ext cx="35480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zh-TW" smtClean="0"/>
              <a:t>Assess our Shopping List</a:t>
            </a:r>
            <a:br>
              <a:rPr lang="en-US" altLang="zh-TW" smtClean="0"/>
            </a:br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了解我們日常購物習慣</a:t>
            </a:r>
            <a:endParaRPr lang="zh-TW" altLang="en-US" smtClean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962400"/>
            <a:ext cx="4191000" cy="31416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algn="l"/>
            <a:r>
              <a:rPr lang="en-US" altLang="zh-TW" sz="3600" smtClean="0">
                <a:latin typeface="Adobe 黑体 Std R" pitchFamily="34" charset="-128"/>
                <a:ea typeface="Adobe 黑体 Std R" pitchFamily="34" charset="-128"/>
              </a:rPr>
              <a:t>利用家居購物清單</a:t>
            </a:r>
            <a:br>
              <a:rPr lang="en-US" altLang="zh-TW" sz="360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en-US" altLang="zh-TW" sz="3600" smtClean="0"/>
              <a:t>Use of Home Shopping List </a:t>
            </a:r>
            <a:endParaRPr lang="zh-TW" altLang="en-US" sz="360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" y="1600200"/>
            <a:ext cx="4953000" cy="4876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endParaRPr lang="en-US" altLang="zh-TW" smtClean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mtClean="0">
                <a:latin typeface="Adobe 黑体 Std R" pitchFamily="34" charset="-128"/>
                <a:ea typeface="Adobe 黑体 Std R" pitchFamily="34" charset="-128"/>
              </a:rPr>
              <a:t>和朋友夥伴分享</a:t>
            </a:r>
          </a:p>
          <a:p>
            <a:pPr>
              <a:buFont typeface="Arial" pitchFamily="34" charset="0"/>
              <a:buNone/>
            </a:pPr>
            <a:r>
              <a:rPr lang="en-US" altLang="zh-TW" sz="2800" smtClean="0"/>
              <a:t>Share with Partners and Friends</a:t>
            </a:r>
          </a:p>
          <a:p>
            <a:pPr>
              <a:buFont typeface="Arial" pitchFamily="34" charset="0"/>
              <a:buNone/>
            </a:pPr>
            <a:endParaRPr lang="en-US" altLang="zh-TW" smtClean="0"/>
          </a:p>
          <a:p>
            <a:r>
              <a:rPr lang="zh-TW" altLang="en-US" smtClean="0">
                <a:latin typeface="Adobe 黑体 Std R" pitchFamily="34" charset="-128"/>
                <a:ea typeface="Adobe 黑体 Std R" pitchFamily="34" charset="-128"/>
              </a:rPr>
              <a:t>提供購物建議</a:t>
            </a:r>
            <a:endParaRPr lang="en-US" altLang="zh-TW" smtClean="0">
              <a:latin typeface="Adobe 黑体 Std R" pitchFamily="34" charset="-128"/>
              <a:ea typeface="Adobe 黑体 Std R" pitchFamily="34" charset="-128"/>
            </a:endParaRPr>
          </a:p>
          <a:p>
            <a:pPr>
              <a:buFont typeface="Arial" pitchFamily="34" charset="0"/>
              <a:buNone/>
            </a:pPr>
            <a:r>
              <a:rPr lang="en-US" altLang="zh-TW" sz="2800" smtClean="0"/>
              <a:t>Shopping Suggestions</a:t>
            </a:r>
            <a:r>
              <a:rPr lang="en-US" altLang="zh-TW" smtClean="0"/>
              <a:t> </a:t>
            </a:r>
          </a:p>
          <a:p>
            <a:pPr>
              <a:buFont typeface="Arial" pitchFamily="34" charset="0"/>
              <a:buNone/>
            </a:pPr>
            <a:endParaRPr lang="en-US" altLang="zh-TW" smtClean="0"/>
          </a:p>
          <a:p>
            <a:pPr>
              <a:buFont typeface="Arial" pitchFamily="34" charset="0"/>
              <a:buNone/>
            </a:pPr>
            <a:endParaRPr lang="zh-TW" altLang="en-US" smtClean="0"/>
          </a:p>
        </p:txBody>
      </p:sp>
      <p:pic>
        <p:nvPicPr>
          <p:cNvPr id="27649" name="Picture 1" descr="C:\Users\user\Dropbox\MA Convention\ShoppingAnnuity-2013 RoseCalvin\shoppingAnnuity\shoppinglist-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524000"/>
            <a:ext cx="4000500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542</Words>
  <Application>Microsoft Office PowerPoint</Application>
  <PresentationFormat>如螢幕大小 (4:3)</PresentationFormat>
  <Paragraphs>180</Paragraphs>
  <Slides>31</Slides>
  <Notes>6</Notes>
  <HiddenSlides>0</HiddenSlides>
  <MMClips>3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31</vt:i4>
      </vt:variant>
    </vt:vector>
  </HeadingPairs>
  <TitlesOfParts>
    <vt:vector size="35" baseType="lpstr">
      <vt:lpstr>7_Columns</vt:lpstr>
      <vt:lpstr>8_Columns</vt:lpstr>
      <vt:lpstr>2_NewUBP_Template20120514_Final</vt:lpstr>
      <vt:lpstr>NewUBP_Template20120514_Final</vt:lpstr>
      <vt:lpstr>投影片 1</vt:lpstr>
      <vt:lpstr>年金儲蓄 Annuity</vt:lpstr>
      <vt:lpstr>年金儲蓄  Annuity</vt:lpstr>
      <vt:lpstr>投影片 4</vt:lpstr>
      <vt:lpstr>Where Does the Money Go? 你的錢往哪裡去?</vt:lpstr>
      <vt:lpstr>投影片 6</vt:lpstr>
      <vt:lpstr>精明</vt:lpstr>
      <vt:lpstr>Assess our Shopping List 了解我們日常購物習慣</vt:lpstr>
      <vt:lpstr>利用家居購物清單 Use of Home Shopping List </vt:lpstr>
      <vt:lpstr>賺取購物年金 - 我們只須要:  Shopping Annuity - All we have to do:  </vt:lpstr>
      <vt:lpstr>投影片 11</vt:lpstr>
      <vt:lpstr>投影片 12</vt:lpstr>
      <vt:lpstr>投影片 13</vt:lpstr>
      <vt:lpstr>美安家居 MHK Household</vt:lpstr>
      <vt:lpstr>美安家居 MHK Household</vt:lpstr>
      <vt:lpstr>美安家居 MHK Household</vt:lpstr>
      <vt:lpstr>美安家居 MHK Household</vt:lpstr>
      <vt:lpstr>美安家居 – 朋友及夥伴 MHK Household  - Partner &amp; Friends</vt:lpstr>
      <vt:lpstr>投影片 19</vt:lpstr>
      <vt:lpstr>投影片 20</vt:lpstr>
      <vt:lpstr>美安工作間  MHK Workplace </vt:lpstr>
      <vt:lpstr>More Shopping Annuity - IBV 更多的購物年金 - IBV</vt:lpstr>
      <vt:lpstr>投影片 23</vt:lpstr>
      <vt:lpstr>投影片 24</vt:lpstr>
      <vt:lpstr>美安現金回贈</vt:lpstr>
      <vt:lpstr> 節省更多 賺得更多 Save More Earn More </vt:lpstr>
      <vt:lpstr>投影片 27</vt:lpstr>
      <vt:lpstr>投影片 28</vt:lpstr>
      <vt:lpstr>投影片 29</vt:lpstr>
      <vt:lpstr>投影片 30</vt:lpstr>
      <vt:lpstr>投影片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Global Opportunity with the Unified Global MPCP</dc:title>
  <dc:creator>James Ridinger</dc:creator>
  <cp:lastModifiedBy>user</cp:lastModifiedBy>
  <cp:revision>52</cp:revision>
  <dcterms:created xsi:type="dcterms:W3CDTF">2013-01-30T20:16:35Z</dcterms:created>
  <dcterms:modified xsi:type="dcterms:W3CDTF">2013-05-10T01:05:00Z</dcterms:modified>
</cp:coreProperties>
</file>