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notesMasterIdLst>
    <p:notesMasterId r:id="rId57"/>
  </p:notesMasterIdLst>
  <p:handoutMasterIdLst>
    <p:handoutMasterId r:id="rId58"/>
  </p:handoutMasterIdLst>
  <p:sldIdLst>
    <p:sldId id="256" r:id="rId2"/>
    <p:sldId id="531" r:id="rId3"/>
    <p:sldId id="527" r:id="rId4"/>
    <p:sldId id="394" r:id="rId5"/>
    <p:sldId id="526" r:id="rId6"/>
    <p:sldId id="533" r:id="rId7"/>
    <p:sldId id="524" r:id="rId8"/>
    <p:sldId id="525" r:id="rId9"/>
    <p:sldId id="417" r:id="rId10"/>
    <p:sldId id="397" r:id="rId11"/>
    <p:sldId id="574" r:id="rId12"/>
    <p:sldId id="576" r:id="rId13"/>
    <p:sldId id="477" r:id="rId14"/>
    <p:sldId id="571" r:id="rId15"/>
    <p:sldId id="572" r:id="rId16"/>
    <p:sldId id="577" r:id="rId17"/>
    <p:sldId id="575" r:id="rId18"/>
    <p:sldId id="516" r:id="rId19"/>
    <p:sldId id="581" r:id="rId20"/>
    <p:sldId id="582" r:id="rId21"/>
    <p:sldId id="583" r:id="rId22"/>
    <p:sldId id="584" r:id="rId23"/>
    <p:sldId id="585" r:id="rId24"/>
    <p:sldId id="586" r:id="rId25"/>
    <p:sldId id="579" r:id="rId26"/>
    <p:sldId id="587" r:id="rId27"/>
    <p:sldId id="588" r:id="rId28"/>
    <p:sldId id="589" r:id="rId29"/>
    <p:sldId id="556" r:id="rId30"/>
    <p:sldId id="552" r:id="rId31"/>
    <p:sldId id="550" r:id="rId32"/>
    <p:sldId id="566" r:id="rId33"/>
    <p:sldId id="560" r:id="rId34"/>
    <p:sldId id="561" r:id="rId35"/>
    <p:sldId id="562" r:id="rId36"/>
    <p:sldId id="563" r:id="rId37"/>
    <p:sldId id="564" r:id="rId38"/>
    <p:sldId id="565" r:id="rId39"/>
    <p:sldId id="567" r:id="rId40"/>
    <p:sldId id="481" r:id="rId41"/>
    <p:sldId id="451" r:id="rId42"/>
    <p:sldId id="470" r:id="rId43"/>
    <p:sldId id="578" r:id="rId44"/>
    <p:sldId id="569" r:id="rId45"/>
    <p:sldId id="570" r:id="rId46"/>
    <p:sldId id="591" r:id="rId47"/>
    <p:sldId id="491" r:id="rId48"/>
    <p:sldId id="496" r:id="rId49"/>
    <p:sldId id="493" r:id="rId50"/>
    <p:sldId id="590" r:id="rId51"/>
    <p:sldId id="361" r:id="rId52"/>
    <p:sldId id="580" r:id="rId53"/>
    <p:sldId id="548" r:id="rId54"/>
    <p:sldId id="473" r:id="rId55"/>
    <p:sldId id="45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A84EE"/>
    <a:srgbClr val="007E39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98" autoAdjust="0"/>
    <p:restoredTop sz="81488" autoAdjust="0"/>
  </p:normalViewPr>
  <p:slideViewPr>
    <p:cSldViewPr snapToGrid="0" snapToObjects="1">
      <p:cViewPr>
        <p:scale>
          <a:sx n="52" d="100"/>
          <a:sy n="52" d="100"/>
        </p:scale>
        <p:origin x="-1728" y="-4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1" d="100"/>
        <a:sy n="61" d="100"/>
      </p:scale>
      <p:origin x="0" y="9600"/>
    </p:cViewPr>
  </p:sorterViewPr>
  <p:notesViewPr>
    <p:cSldViewPr snapToGrid="0" snapToObjects="1">
      <p:cViewPr varScale="1">
        <p:scale>
          <a:sx n="55" d="100"/>
          <a:sy n="55" d="100"/>
        </p:scale>
        <p:origin x="-1890" y="-7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6D7FAB-131C-0844-8318-E2C10CDEDAC4}" type="doc">
      <dgm:prSet loTypeId="urn:microsoft.com/office/officeart/2005/8/layout/radial5" loCatId="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749C89-9414-1044-8A5C-4FAE544A960B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dirty="0" err="1" smtClean="0">
              <a:latin typeface="Calibri" pitchFamily="34" charset="0"/>
            </a:rPr>
            <a:t>mhk</a:t>
          </a:r>
          <a:r>
            <a:rPr lang="en-US" sz="2000" dirty="0" smtClean="0">
              <a:latin typeface="Calibri" pitchFamily="34" charset="0"/>
            </a:rPr>
            <a:t> SHOP.COM</a:t>
          </a:r>
          <a:endParaRPr lang="en-US" sz="2000" dirty="0">
            <a:latin typeface="Calibri" pitchFamily="34" charset="0"/>
          </a:endParaRPr>
        </a:p>
      </dgm:t>
    </dgm:pt>
    <dgm:pt modelId="{D4AF8608-1D4B-534A-969C-E7C0BEDA744D}" type="parTrans" cxnId="{0D98D870-3F34-6A42-9A55-8FF18473A775}">
      <dgm:prSet/>
      <dgm:spPr/>
      <dgm:t>
        <a:bodyPr/>
        <a:lstStyle/>
        <a:p>
          <a:endParaRPr lang="en-US"/>
        </a:p>
      </dgm:t>
    </dgm:pt>
    <dgm:pt modelId="{9615A2FD-56C3-3446-8873-5BC22B9DF1E9}" type="sibTrans" cxnId="{0D98D870-3F34-6A42-9A55-8FF18473A775}">
      <dgm:prSet/>
      <dgm:spPr/>
      <dgm:t>
        <a:bodyPr/>
        <a:lstStyle/>
        <a:p>
          <a:endParaRPr lang="en-US"/>
        </a:p>
      </dgm:t>
    </dgm:pt>
    <dgm:pt modelId="{F18C9D3C-8B1D-D249-AF13-072B73718600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dirty="0" smtClean="0">
              <a:latin typeface="Calibri" pitchFamily="34" charset="0"/>
              <a:ea typeface="華康儷中黑" pitchFamily="49" charset="-120"/>
            </a:rPr>
            <a:t>零售商</a:t>
          </a:r>
          <a:endParaRPr lang="en-US" altLang="zh-TW" sz="1800" dirty="0" smtClean="0">
            <a:latin typeface="Calibri" pitchFamily="34" charset="0"/>
            <a:ea typeface="華康儷中黑" pitchFamily="49" charset="-120"/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dirty="0" smtClean="0">
              <a:latin typeface="Calibri" pitchFamily="34" charset="0"/>
              <a:ea typeface="華康儷中黑" pitchFamily="49" charset="-120"/>
            </a:rPr>
            <a:t>Retailers</a:t>
          </a:r>
        </a:p>
      </dgm:t>
    </dgm:pt>
    <dgm:pt modelId="{C6776045-359C-DF4D-83CD-EF5F4A1983E5}" type="parTrans" cxnId="{355642AC-EB61-6E48-BBAD-40E83D05E532}">
      <dgm:prSet/>
      <dgm:spPr/>
      <dgm:t>
        <a:bodyPr/>
        <a:lstStyle/>
        <a:p>
          <a:endParaRPr lang="en-US"/>
        </a:p>
      </dgm:t>
    </dgm:pt>
    <dgm:pt modelId="{E248B5AE-1CD7-C34C-902F-B83DC5028972}" type="sibTrans" cxnId="{355642AC-EB61-6E48-BBAD-40E83D05E532}">
      <dgm:prSet/>
      <dgm:spPr/>
      <dgm:t>
        <a:bodyPr/>
        <a:lstStyle/>
        <a:p>
          <a:endParaRPr lang="en-US"/>
        </a:p>
      </dgm:t>
    </dgm:pt>
    <dgm:pt modelId="{B0CA3CE6-22A2-A84B-9692-9C1D3E70083E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Hant" altLang="en-US" sz="1600" dirty="0" smtClean="0">
              <a:latin typeface="Calibri" pitchFamily="34" charset="0"/>
              <a:ea typeface="華康儷中黑" pitchFamily="49" charset="-120"/>
            </a:rPr>
            <a:t>客戶</a:t>
          </a:r>
          <a:endParaRPr lang="en-US" altLang="zh-TW" sz="1600" dirty="0" smtClean="0">
            <a:latin typeface="Calibri" pitchFamily="34" charset="0"/>
            <a:ea typeface="華康儷中黑" pitchFamily="49" charset="-120"/>
          </a:endParaRPr>
        </a:p>
        <a:p>
          <a:pPr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 smtClean="0">
              <a:latin typeface="Calibri" pitchFamily="34" charset="0"/>
              <a:ea typeface="華康儷中黑" pitchFamily="49" charset="-120"/>
            </a:rPr>
            <a:t>Customers</a:t>
          </a:r>
        </a:p>
      </dgm:t>
    </dgm:pt>
    <dgm:pt modelId="{C9C77CA9-AA40-594C-A110-727C6E9E0BD4}" type="parTrans" cxnId="{8BB08CC1-AC78-8047-B126-71F8E5B8F110}">
      <dgm:prSet/>
      <dgm:spPr/>
      <dgm:t>
        <a:bodyPr/>
        <a:lstStyle/>
        <a:p>
          <a:endParaRPr lang="en-US"/>
        </a:p>
      </dgm:t>
    </dgm:pt>
    <dgm:pt modelId="{23488165-1DEE-734A-A46B-84A38B24714A}" type="sibTrans" cxnId="{8BB08CC1-AC78-8047-B126-71F8E5B8F110}">
      <dgm:prSet/>
      <dgm:spPr/>
      <dgm:t>
        <a:bodyPr/>
        <a:lstStyle/>
        <a:p>
          <a:endParaRPr lang="en-US"/>
        </a:p>
      </dgm:t>
    </dgm:pt>
    <dgm:pt modelId="{0043CAE1-3053-3B43-AFE8-CE2C235612EA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Hant" altLang="en-US" sz="1500" dirty="0" smtClean="0">
              <a:latin typeface="Calibri" pitchFamily="34" charset="0"/>
              <a:ea typeface="華康儷中黑" pitchFamily="49" charset="-120"/>
            </a:rPr>
            <a:t>客戶的朋友</a:t>
          </a:r>
          <a:endParaRPr lang="en-US" altLang="zh-Hant" sz="1500" dirty="0" smtClean="0">
            <a:latin typeface="Calibri" pitchFamily="34" charset="0"/>
            <a:ea typeface="華康儷中黑" pitchFamily="49" charset="-120"/>
          </a:endParaRPr>
        </a:p>
        <a:p>
          <a:pPr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dirty="0" smtClean="0">
              <a:latin typeface="Calibri" pitchFamily="34" charset="0"/>
              <a:ea typeface="華康儷中黑" pitchFamily="49" charset="-120"/>
            </a:rPr>
            <a:t>Friends of Customers</a:t>
          </a:r>
        </a:p>
      </dgm:t>
    </dgm:pt>
    <dgm:pt modelId="{BC9575E2-BA1C-4A4D-A409-3AF007C9EF4E}" type="parTrans" cxnId="{E885F234-3478-B04E-9004-4F596C9CB90C}">
      <dgm:prSet/>
      <dgm:spPr/>
      <dgm:t>
        <a:bodyPr/>
        <a:lstStyle/>
        <a:p>
          <a:endParaRPr lang="en-US"/>
        </a:p>
      </dgm:t>
    </dgm:pt>
    <dgm:pt modelId="{D7ABB7BA-849A-7642-AA5B-BDBAB97D3005}" type="sibTrans" cxnId="{E885F234-3478-B04E-9004-4F596C9CB90C}">
      <dgm:prSet/>
      <dgm:spPr/>
      <dgm:t>
        <a:bodyPr/>
        <a:lstStyle/>
        <a:p>
          <a:endParaRPr lang="en-US"/>
        </a:p>
      </dgm:t>
    </dgm:pt>
    <dgm:pt modelId="{D5E0EAC8-2978-CC4B-BAA9-026A6A57DBD1}">
      <dgm:prSet phldrT="[Text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Hant" altLang="en-US" sz="1400" dirty="0" smtClean="0">
              <a:latin typeface="Calibri" pitchFamily="34" charset="0"/>
              <a:ea typeface="華康儷中黑" pitchFamily="49" charset="-120"/>
            </a:rPr>
            <a:t>經銷商</a:t>
          </a:r>
          <a:endParaRPr lang="en-US" altLang="zh-TW" sz="1400" dirty="0" smtClean="0">
            <a:latin typeface="Calibri" pitchFamily="34" charset="0"/>
            <a:ea typeface="華康儷中黑" pitchFamily="49" charset="-120"/>
          </a:endParaRPr>
        </a:p>
        <a:p>
          <a:pPr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dirty="0" smtClean="0">
              <a:latin typeface="Calibri" pitchFamily="34" charset="0"/>
              <a:ea typeface="華康儷中黑" pitchFamily="49" charset="-120"/>
            </a:rPr>
            <a:t>Distributors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dirty="0" smtClean="0">
              <a:latin typeface="Calibri" pitchFamily="34" charset="0"/>
              <a:ea typeface="華康儷中黑" pitchFamily="49" charset="-120"/>
            </a:rPr>
            <a:t>=</a:t>
          </a:r>
        </a:p>
        <a:p>
          <a:pPr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1400" smtClean="0">
              <a:latin typeface="Calibri" pitchFamily="34" charset="0"/>
              <a:ea typeface="華康儷中黑" pitchFamily="49" charset="-120"/>
            </a:rPr>
            <a:t>業務員</a:t>
          </a:r>
          <a:r>
            <a:rPr lang="en-US" altLang="zh-TW" sz="1400" dirty="0" smtClean="0">
              <a:latin typeface="Calibri" pitchFamily="34" charset="0"/>
              <a:ea typeface="華康儷中黑" pitchFamily="49" charset="-120"/>
            </a:rPr>
            <a:t>Sales </a:t>
          </a:r>
          <a:endParaRPr lang="en-US" sz="1400" dirty="0">
            <a:latin typeface="Calibri" pitchFamily="34" charset="0"/>
            <a:ea typeface="華康儷中黑" pitchFamily="49" charset="-120"/>
          </a:endParaRPr>
        </a:p>
      </dgm:t>
    </dgm:pt>
    <dgm:pt modelId="{CF3A72FB-0F65-7F4D-80A5-12DEC298DFEF}" type="parTrans" cxnId="{8423DFDF-7FE9-F246-BD1D-449099579344}">
      <dgm:prSet/>
      <dgm:spPr/>
      <dgm:t>
        <a:bodyPr/>
        <a:lstStyle/>
        <a:p>
          <a:endParaRPr lang="en-US"/>
        </a:p>
      </dgm:t>
    </dgm:pt>
    <dgm:pt modelId="{247C5C37-A038-1B4A-A085-B4AE478DD83F}" type="sibTrans" cxnId="{8423DFDF-7FE9-F246-BD1D-449099579344}">
      <dgm:prSet/>
      <dgm:spPr/>
      <dgm:t>
        <a:bodyPr/>
        <a:lstStyle/>
        <a:p>
          <a:endParaRPr lang="en-US"/>
        </a:p>
      </dgm:t>
    </dgm:pt>
    <dgm:pt modelId="{A4A18C0F-917D-8943-8E25-0FF7D34B5308}" type="pres">
      <dgm:prSet presAssocID="{0B6D7FAB-131C-0844-8318-E2C10CDEDAC4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0D5A246-FA6A-2341-983E-2358320EFB55}" type="pres">
      <dgm:prSet presAssocID="{CD749C89-9414-1044-8A5C-4FAE544A960B}" presName="centerShape" presStyleLbl="node0" presStyleIdx="0" presStyleCnt="1" custScaleX="136726" custScaleY="136726"/>
      <dgm:spPr/>
      <dgm:t>
        <a:bodyPr/>
        <a:lstStyle/>
        <a:p>
          <a:endParaRPr lang="en-US"/>
        </a:p>
      </dgm:t>
    </dgm:pt>
    <dgm:pt modelId="{15282CEF-8B64-774D-8CC5-0C699144503A}" type="pres">
      <dgm:prSet presAssocID="{C6776045-359C-DF4D-83CD-EF5F4A1983E5}" presName="parTrans" presStyleLbl="sibTrans2D1" presStyleIdx="0" presStyleCnt="4"/>
      <dgm:spPr/>
      <dgm:t>
        <a:bodyPr/>
        <a:lstStyle/>
        <a:p>
          <a:endParaRPr lang="en-US"/>
        </a:p>
      </dgm:t>
    </dgm:pt>
    <dgm:pt modelId="{5231E422-77FA-A04E-AA02-36D78EF49FD0}" type="pres">
      <dgm:prSet presAssocID="{C6776045-359C-DF4D-83CD-EF5F4A1983E5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641D2679-2D59-D442-8148-CF5661A1447B}" type="pres">
      <dgm:prSet presAssocID="{F18C9D3C-8B1D-D249-AF13-072B73718600}" presName="node" presStyleLbl="node1" presStyleIdx="0" presStyleCnt="4" custRadScaleRad="101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5301B9-B6AC-DF42-996E-A6A0CD8FBE4D}" type="pres">
      <dgm:prSet presAssocID="{C9C77CA9-AA40-594C-A110-727C6E9E0BD4}" presName="parTrans" presStyleLbl="sibTrans2D1" presStyleIdx="1" presStyleCnt="4"/>
      <dgm:spPr/>
      <dgm:t>
        <a:bodyPr/>
        <a:lstStyle/>
        <a:p>
          <a:endParaRPr lang="en-US"/>
        </a:p>
      </dgm:t>
    </dgm:pt>
    <dgm:pt modelId="{2E8156F8-CF4E-DD49-B52F-096562976942}" type="pres">
      <dgm:prSet presAssocID="{C9C77CA9-AA40-594C-A110-727C6E9E0BD4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86F44937-9FB7-494F-8155-E0D6CEA01718}" type="pres">
      <dgm:prSet presAssocID="{B0CA3CE6-22A2-A84B-9692-9C1D3E70083E}" presName="node" presStyleLbl="node1" presStyleIdx="1" presStyleCnt="4" custRadScaleRad="10534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6C8E7F-5762-4E46-8A0A-97BEACCBA205}" type="pres">
      <dgm:prSet presAssocID="{BC9575E2-BA1C-4A4D-A409-3AF007C9EF4E}" presName="parTrans" presStyleLbl="sibTrans2D1" presStyleIdx="2" presStyleCnt="4"/>
      <dgm:spPr/>
      <dgm:t>
        <a:bodyPr/>
        <a:lstStyle/>
        <a:p>
          <a:endParaRPr lang="en-US"/>
        </a:p>
      </dgm:t>
    </dgm:pt>
    <dgm:pt modelId="{746DE482-896C-7242-8E12-641D17EDBE8A}" type="pres">
      <dgm:prSet presAssocID="{BC9575E2-BA1C-4A4D-A409-3AF007C9EF4E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C13EE4BE-331C-5B4B-973D-E1FBED42B680}" type="pres">
      <dgm:prSet presAssocID="{0043CAE1-3053-3B43-AFE8-CE2C235612EA}" presName="node" presStyleLbl="node1" presStyleIdx="2" presStyleCnt="4" custRadScaleRad="10139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DCD1C-8290-C441-B283-BD358897981B}" type="pres">
      <dgm:prSet presAssocID="{CF3A72FB-0F65-7F4D-80A5-12DEC298DFEF}" presName="parTrans" presStyleLbl="sibTrans2D1" presStyleIdx="3" presStyleCnt="4"/>
      <dgm:spPr/>
      <dgm:t>
        <a:bodyPr/>
        <a:lstStyle/>
        <a:p>
          <a:endParaRPr lang="en-US"/>
        </a:p>
      </dgm:t>
    </dgm:pt>
    <dgm:pt modelId="{6C82AC8C-7516-F14B-93C8-DF1CD7788F6F}" type="pres">
      <dgm:prSet presAssocID="{CF3A72FB-0F65-7F4D-80A5-12DEC298DFEF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E233A2E2-3C8B-004C-93BF-936081069BC3}" type="pres">
      <dgm:prSet presAssocID="{D5E0EAC8-2978-CC4B-BAA9-026A6A57DBD1}" presName="node" presStyleLbl="node1" presStyleIdx="3" presStyleCnt="4" custRadScaleRad="1039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7A53AE-7663-4632-84BA-50C54F4F6342}" type="presOf" srcId="{CF3A72FB-0F65-7F4D-80A5-12DEC298DFEF}" destId="{6C82AC8C-7516-F14B-93C8-DF1CD7788F6F}" srcOrd="1" destOrd="0" presId="urn:microsoft.com/office/officeart/2005/8/layout/radial5"/>
    <dgm:cxn modelId="{1AF056C1-32F9-4381-83DB-81F1A56E9561}" type="presOf" srcId="{BC9575E2-BA1C-4A4D-A409-3AF007C9EF4E}" destId="{746DE482-896C-7242-8E12-641D17EDBE8A}" srcOrd="1" destOrd="0" presId="urn:microsoft.com/office/officeart/2005/8/layout/radial5"/>
    <dgm:cxn modelId="{EBF244BF-711C-4AF3-A031-FBDE75654D73}" type="presOf" srcId="{C9C77CA9-AA40-594C-A110-727C6E9E0BD4}" destId="{9E5301B9-B6AC-DF42-996E-A6A0CD8FBE4D}" srcOrd="0" destOrd="0" presId="urn:microsoft.com/office/officeart/2005/8/layout/radial5"/>
    <dgm:cxn modelId="{E885F234-3478-B04E-9004-4F596C9CB90C}" srcId="{CD749C89-9414-1044-8A5C-4FAE544A960B}" destId="{0043CAE1-3053-3B43-AFE8-CE2C235612EA}" srcOrd="2" destOrd="0" parTransId="{BC9575E2-BA1C-4A4D-A409-3AF007C9EF4E}" sibTransId="{D7ABB7BA-849A-7642-AA5B-BDBAB97D3005}"/>
    <dgm:cxn modelId="{0D98D870-3F34-6A42-9A55-8FF18473A775}" srcId="{0B6D7FAB-131C-0844-8318-E2C10CDEDAC4}" destId="{CD749C89-9414-1044-8A5C-4FAE544A960B}" srcOrd="0" destOrd="0" parTransId="{D4AF8608-1D4B-534A-969C-E7C0BEDA744D}" sibTransId="{9615A2FD-56C3-3446-8873-5BC22B9DF1E9}"/>
    <dgm:cxn modelId="{D53E4D59-7A4D-4298-A58D-8BD754ECB845}" type="presOf" srcId="{BC9575E2-BA1C-4A4D-A409-3AF007C9EF4E}" destId="{5C6C8E7F-5762-4E46-8A0A-97BEACCBA205}" srcOrd="0" destOrd="0" presId="urn:microsoft.com/office/officeart/2005/8/layout/radial5"/>
    <dgm:cxn modelId="{8BB08CC1-AC78-8047-B126-71F8E5B8F110}" srcId="{CD749C89-9414-1044-8A5C-4FAE544A960B}" destId="{B0CA3CE6-22A2-A84B-9692-9C1D3E70083E}" srcOrd="1" destOrd="0" parTransId="{C9C77CA9-AA40-594C-A110-727C6E9E0BD4}" sibTransId="{23488165-1DEE-734A-A46B-84A38B24714A}"/>
    <dgm:cxn modelId="{11451418-660B-4CE1-8636-67FD6FD71F65}" type="presOf" srcId="{C9C77CA9-AA40-594C-A110-727C6E9E0BD4}" destId="{2E8156F8-CF4E-DD49-B52F-096562976942}" srcOrd="1" destOrd="0" presId="urn:microsoft.com/office/officeart/2005/8/layout/radial5"/>
    <dgm:cxn modelId="{B6C63117-8699-46FF-A72B-931CFFFCB7A5}" type="presOf" srcId="{F18C9D3C-8B1D-D249-AF13-072B73718600}" destId="{641D2679-2D59-D442-8148-CF5661A1447B}" srcOrd="0" destOrd="0" presId="urn:microsoft.com/office/officeart/2005/8/layout/radial5"/>
    <dgm:cxn modelId="{C8CA15BD-D037-4B63-AB9E-E85B210D1F12}" type="presOf" srcId="{0043CAE1-3053-3B43-AFE8-CE2C235612EA}" destId="{C13EE4BE-331C-5B4B-973D-E1FBED42B680}" srcOrd="0" destOrd="0" presId="urn:microsoft.com/office/officeart/2005/8/layout/radial5"/>
    <dgm:cxn modelId="{A56F7FE0-E96A-4869-8555-4A40DDE45B48}" type="presOf" srcId="{D5E0EAC8-2978-CC4B-BAA9-026A6A57DBD1}" destId="{E233A2E2-3C8B-004C-93BF-936081069BC3}" srcOrd="0" destOrd="0" presId="urn:microsoft.com/office/officeart/2005/8/layout/radial5"/>
    <dgm:cxn modelId="{CBE2672E-3DE7-4F6E-A9EF-BDA14D38265C}" type="presOf" srcId="{C6776045-359C-DF4D-83CD-EF5F4A1983E5}" destId="{5231E422-77FA-A04E-AA02-36D78EF49FD0}" srcOrd="1" destOrd="0" presId="urn:microsoft.com/office/officeart/2005/8/layout/radial5"/>
    <dgm:cxn modelId="{0C73AF75-4BB1-4413-BEA6-1ED030CCD9BB}" type="presOf" srcId="{CF3A72FB-0F65-7F4D-80A5-12DEC298DFEF}" destId="{885DCD1C-8290-C441-B283-BD358897981B}" srcOrd="0" destOrd="0" presId="urn:microsoft.com/office/officeart/2005/8/layout/radial5"/>
    <dgm:cxn modelId="{8423DFDF-7FE9-F246-BD1D-449099579344}" srcId="{CD749C89-9414-1044-8A5C-4FAE544A960B}" destId="{D5E0EAC8-2978-CC4B-BAA9-026A6A57DBD1}" srcOrd="3" destOrd="0" parTransId="{CF3A72FB-0F65-7F4D-80A5-12DEC298DFEF}" sibTransId="{247C5C37-A038-1B4A-A085-B4AE478DD83F}"/>
    <dgm:cxn modelId="{02600191-E17D-450A-84DE-FA49D0FB9055}" type="presOf" srcId="{B0CA3CE6-22A2-A84B-9692-9C1D3E70083E}" destId="{86F44937-9FB7-494F-8155-E0D6CEA01718}" srcOrd="0" destOrd="0" presId="urn:microsoft.com/office/officeart/2005/8/layout/radial5"/>
    <dgm:cxn modelId="{355642AC-EB61-6E48-BBAD-40E83D05E532}" srcId="{CD749C89-9414-1044-8A5C-4FAE544A960B}" destId="{F18C9D3C-8B1D-D249-AF13-072B73718600}" srcOrd="0" destOrd="0" parTransId="{C6776045-359C-DF4D-83CD-EF5F4A1983E5}" sibTransId="{E248B5AE-1CD7-C34C-902F-B83DC5028972}"/>
    <dgm:cxn modelId="{BB0ACAAD-C134-4187-BA7E-45FD1B66FBD7}" type="presOf" srcId="{C6776045-359C-DF4D-83CD-EF5F4A1983E5}" destId="{15282CEF-8B64-774D-8CC5-0C699144503A}" srcOrd="0" destOrd="0" presId="urn:microsoft.com/office/officeart/2005/8/layout/radial5"/>
    <dgm:cxn modelId="{EFCB3EDB-41A4-4B9D-8472-1BCEE640D7CA}" type="presOf" srcId="{0B6D7FAB-131C-0844-8318-E2C10CDEDAC4}" destId="{A4A18C0F-917D-8943-8E25-0FF7D34B5308}" srcOrd="0" destOrd="0" presId="urn:microsoft.com/office/officeart/2005/8/layout/radial5"/>
    <dgm:cxn modelId="{D88CA02E-2729-49E9-B554-A8EEE523A50A}" type="presOf" srcId="{CD749C89-9414-1044-8A5C-4FAE544A960B}" destId="{50D5A246-FA6A-2341-983E-2358320EFB55}" srcOrd="0" destOrd="0" presId="urn:microsoft.com/office/officeart/2005/8/layout/radial5"/>
    <dgm:cxn modelId="{4E43E2D4-A07D-4ED7-89C5-66749357FD73}" type="presParOf" srcId="{A4A18C0F-917D-8943-8E25-0FF7D34B5308}" destId="{50D5A246-FA6A-2341-983E-2358320EFB55}" srcOrd="0" destOrd="0" presId="urn:microsoft.com/office/officeart/2005/8/layout/radial5"/>
    <dgm:cxn modelId="{2E185FB2-B0A7-4F04-BA4B-30BD491A45F4}" type="presParOf" srcId="{A4A18C0F-917D-8943-8E25-0FF7D34B5308}" destId="{15282CEF-8B64-774D-8CC5-0C699144503A}" srcOrd="1" destOrd="0" presId="urn:microsoft.com/office/officeart/2005/8/layout/radial5"/>
    <dgm:cxn modelId="{B1B625E2-48DC-4E9F-9BAE-EA990CA023D1}" type="presParOf" srcId="{15282CEF-8B64-774D-8CC5-0C699144503A}" destId="{5231E422-77FA-A04E-AA02-36D78EF49FD0}" srcOrd="0" destOrd="0" presId="urn:microsoft.com/office/officeart/2005/8/layout/radial5"/>
    <dgm:cxn modelId="{38369E98-F1B6-4587-AB42-E99F3DDF485E}" type="presParOf" srcId="{A4A18C0F-917D-8943-8E25-0FF7D34B5308}" destId="{641D2679-2D59-D442-8148-CF5661A1447B}" srcOrd="2" destOrd="0" presId="urn:microsoft.com/office/officeart/2005/8/layout/radial5"/>
    <dgm:cxn modelId="{F07C4797-497F-4142-8C34-78224EF9FFF9}" type="presParOf" srcId="{A4A18C0F-917D-8943-8E25-0FF7D34B5308}" destId="{9E5301B9-B6AC-DF42-996E-A6A0CD8FBE4D}" srcOrd="3" destOrd="0" presId="urn:microsoft.com/office/officeart/2005/8/layout/radial5"/>
    <dgm:cxn modelId="{3ED94F60-5F83-4E0D-AF7B-99BCA17E2711}" type="presParOf" srcId="{9E5301B9-B6AC-DF42-996E-A6A0CD8FBE4D}" destId="{2E8156F8-CF4E-DD49-B52F-096562976942}" srcOrd="0" destOrd="0" presId="urn:microsoft.com/office/officeart/2005/8/layout/radial5"/>
    <dgm:cxn modelId="{FE36B903-B064-42CC-9EC9-18869AC14BBB}" type="presParOf" srcId="{A4A18C0F-917D-8943-8E25-0FF7D34B5308}" destId="{86F44937-9FB7-494F-8155-E0D6CEA01718}" srcOrd="4" destOrd="0" presId="urn:microsoft.com/office/officeart/2005/8/layout/radial5"/>
    <dgm:cxn modelId="{FB866D30-B88E-4FE8-A85F-5E0F83765255}" type="presParOf" srcId="{A4A18C0F-917D-8943-8E25-0FF7D34B5308}" destId="{5C6C8E7F-5762-4E46-8A0A-97BEACCBA205}" srcOrd="5" destOrd="0" presId="urn:microsoft.com/office/officeart/2005/8/layout/radial5"/>
    <dgm:cxn modelId="{D494CBD8-69DF-441D-8AC5-7754F16CDC6B}" type="presParOf" srcId="{5C6C8E7F-5762-4E46-8A0A-97BEACCBA205}" destId="{746DE482-896C-7242-8E12-641D17EDBE8A}" srcOrd="0" destOrd="0" presId="urn:microsoft.com/office/officeart/2005/8/layout/radial5"/>
    <dgm:cxn modelId="{5E7A3064-ADCE-4B38-9040-609474AC0CF9}" type="presParOf" srcId="{A4A18C0F-917D-8943-8E25-0FF7D34B5308}" destId="{C13EE4BE-331C-5B4B-973D-E1FBED42B680}" srcOrd="6" destOrd="0" presId="urn:microsoft.com/office/officeart/2005/8/layout/radial5"/>
    <dgm:cxn modelId="{F97CA28B-FD7D-4C9E-8533-842645F76BE6}" type="presParOf" srcId="{A4A18C0F-917D-8943-8E25-0FF7D34B5308}" destId="{885DCD1C-8290-C441-B283-BD358897981B}" srcOrd="7" destOrd="0" presId="urn:microsoft.com/office/officeart/2005/8/layout/radial5"/>
    <dgm:cxn modelId="{5ED83289-4CC7-4243-A045-D07B8F05A1BF}" type="presParOf" srcId="{885DCD1C-8290-C441-B283-BD358897981B}" destId="{6C82AC8C-7516-F14B-93C8-DF1CD7788F6F}" srcOrd="0" destOrd="0" presId="urn:microsoft.com/office/officeart/2005/8/layout/radial5"/>
    <dgm:cxn modelId="{FD522744-E8F4-49CC-8261-B80DB4E7A2C4}" type="presParOf" srcId="{A4A18C0F-917D-8943-8E25-0FF7D34B5308}" destId="{E233A2E2-3C8B-004C-93BF-936081069BC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D5A246-FA6A-2341-983E-2358320EFB55}">
      <dsp:nvSpPr>
        <dsp:cNvPr id="0" name=""/>
        <dsp:cNvSpPr/>
      </dsp:nvSpPr>
      <dsp:spPr>
        <a:xfrm>
          <a:off x="3119748" y="1752029"/>
          <a:ext cx="1966815" cy="19668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latin typeface="Calibri" pitchFamily="34" charset="0"/>
            </a:rPr>
            <a:t>mhk</a:t>
          </a:r>
          <a:r>
            <a:rPr lang="en-US" sz="2000" kern="1200" dirty="0" smtClean="0">
              <a:latin typeface="Calibri" pitchFamily="34" charset="0"/>
            </a:rPr>
            <a:t> SHOP.COM</a:t>
          </a:r>
          <a:endParaRPr lang="en-US" sz="2000" kern="1200" dirty="0">
            <a:latin typeface="Calibri" pitchFamily="34" charset="0"/>
          </a:endParaRPr>
        </a:p>
      </dsp:txBody>
      <dsp:txXfrm>
        <a:off x="3119748" y="1752029"/>
        <a:ext cx="1966815" cy="1966815"/>
      </dsp:txXfrm>
    </dsp:sp>
    <dsp:sp modelId="{15282CEF-8B64-774D-8CC5-0C699144503A}">
      <dsp:nvSpPr>
        <dsp:cNvPr id="0" name=""/>
        <dsp:cNvSpPr/>
      </dsp:nvSpPr>
      <dsp:spPr>
        <a:xfrm rot="16200000">
          <a:off x="4020072" y="1355425"/>
          <a:ext cx="166166" cy="489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6200000">
        <a:off x="4020072" y="1355425"/>
        <a:ext cx="166166" cy="489092"/>
      </dsp:txXfrm>
    </dsp:sp>
    <dsp:sp modelId="{641D2679-2D59-D442-8148-CF5661A1447B}">
      <dsp:nvSpPr>
        <dsp:cNvPr id="0" name=""/>
        <dsp:cNvSpPr/>
      </dsp:nvSpPr>
      <dsp:spPr>
        <a:xfrm>
          <a:off x="3383901" y="0"/>
          <a:ext cx="1438508" cy="14385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1800" kern="1200" dirty="0" smtClean="0">
              <a:latin typeface="Calibri" pitchFamily="34" charset="0"/>
              <a:ea typeface="華康儷中黑" pitchFamily="49" charset="-120"/>
            </a:rPr>
            <a:t>零售商</a:t>
          </a:r>
          <a:endParaRPr lang="en-US" altLang="zh-TW" sz="1800" kern="1200" dirty="0" smtClean="0">
            <a:latin typeface="Calibri" pitchFamily="34" charset="0"/>
            <a:ea typeface="華康儷中黑" pitchFamily="49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Calibri" pitchFamily="34" charset="0"/>
              <a:ea typeface="華康儷中黑" pitchFamily="49" charset="-120"/>
            </a:rPr>
            <a:t>Retailers</a:t>
          </a:r>
        </a:p>
      </dsp:txBody>
      <dsp:txXfrm>
        <a:off x="3383901" y="0"/>
        <a:ext cx="1438508" cy="1438508"/>
      </dsp:txXfrm>
    </dsp:sp>
    <dsp:sp modelId="{9E5301B9-B6AC-DF42-996E-A6A0CD8FBE4D}">
      <dsp:nvSpPr>
        <dsp:cNvPr id="0" name=""/>
        <dsp:cNvSpPr/>
      </dsp:nvSpPr>
      <dsp:spPr>
        <a:xfrm>
          <a:off x="5178560" y="2490891"/>
          <a:ext cx="221627" cy="489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5178560" y="2490891"/>
        <a:ext cx="221627" cy="489092"/>
      </dsp:txXfrm>
    </dsp:sp>
    <dsp:sp modelId="{86F44937-9FB7-494F-8155-E0D6CEA01718}">
      <dsp:nvSpPr>
        <dsp:cNvPr id="0" name=""/>
        <dsp:cNvSpPr/>
      </dsp:nvSpPr>
      <dsp:spPr>
        <a:xfrm>
          <a:off x="5504729" y="2016183"/>
          <a:ext cx="1438508" cy="14385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Hant" altLang="en-US" sz="1600" kern="1200" dirty="0" smtClean="0">
              <a:latin typeface="Calibri" pitchFamily="34" charset="0"/>
              <a:ea typeface="華康儷中黑" pitchFamily="49" charset="-120"/>
            </a:rPr>
            <a:t>客戶</a:t>
          </a:r>
          <a:endParaRPr lang="en-US" altLang="zh-TW" sz="1600" kern="1200" dirty="0" smtClean="0">
            <a:latin typeface="Calibri" pitchFamily="34" charset="0"/>
            <a:ea typeface="華康儷中黑" pitchFamily="49" charset="-12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alibri" pitchFamily="34" charset="0"/>
              <a:ea typeface="華康儷中黑" pitchFamily="49" charset="-120"/>
            </a:rPr>
            <a:t>Customers</a:t>
          </a:r>
        </a:p>
      </dsp:txBody>
      <dsp:txXfrm>
        <a:off x="5504729" y="2016183"/>
        <a:ext cx="1438508" cy="1438508"/>
      </dsp:txXfrm>
    </dsp:sp>
    <dsp:sp modelId="{5C6C8E7F-5762-4E46-8A0A-97BEACCBA205}">
      <dsp:nvSpPr>
        <dsp:cNvPr id="0" name=""/>
        <dsp:cNvSpPr/>
      </dsp:nvSpPr>
      <dsp:spPr>
        <a:xfrm rot="5400000">
          <a:off x="4020072" y="3626356"/>
          <a:ext cx="166166" cy="489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5400000">
        <a:off x="4020072" y="3626356"/>
        <a:ext cx="166166" cy="489092"/>
      </dsp:txXfrm>
    </dsp:sp>
    <dsp:sp modelId="{C13EE4BE-331C-5B4B-973D-E1FBED42B680}">
      <dsp:nvSpPr>
        <dsp:cNvPr id="0" name=""/>
        <dsp:cNvSpPr/>
      </dsp:nvSpPr>
      <dsp:spPr>
        <a:xfrm>
          <a:off x="3383901" y="4032366"/>
          <a:ext cx="1438508" cy="14385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Hant" altLang="en-US" sz="1500" kern="1200" dirty="0" smtClean="0">
              <a:latin typeface="Calibri" pitchFamily="34" charset="0"/>
              <a:ea typeface="華康儷中黑" pitchFamily="49" charset="-120"/>
            </a:rPr>
            <a:t>客戶的朋友</a:t>
          </a:r>
          <a:endParaRPr lang="en-US" altLang="zh-Hant" sz="1500" kern="1200" dirty="0" smtClean="0">
            <a:latin typeface="Calibri" pitchFamily="34" charset="0"/>
            <a:ea typeface="華康儷中黑" pitchFamily="49" charset="-120"/>
          </a:endParaRP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latin typeface="Calibri" pitchFamily="34" charset="0"/>
              <a:ea typeface="華康儷中黑" pitchFamily="49" charset="-120"/>
            </a:rPr>
            <a:t>Friends of Customers</a:t>
          </a:r>
        </a:p>
      </dsp:txBody>
      <dsp:txXfrm>
        <a:off x="3383901" y="4032366"/>
        <a:ext cx="1438508" cy="1438508"/>
      </dsp:txXfrm>
    </dsp:sp>
    <dsp:sp modelId="{885DCD1C-8290-C441-B283-BD358897981B}">
      <dsp:nvSpPr>
        <dsp:cNvPr id="0" name=""/>
        <dsp:cNvSpPr/>
      </dsp:nvSpPr>
      <dsp:spPr>
        <a:xfrm rot="10800000">
          <a:off x="2826492" y="2490891"/>
          <a:ext cx="207234" cy="48909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700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 rot="10800000">
        <a:off x="2826492" y="2490891"/>
        <a:ext cx="207234" cy="489092"/>
      </dsp:txXfrm>
    </dsp:sp>
    <dsp:sp modelId="{E233A2E2-3C8B-004C-93BF-936081069BC3}">
      <dsp:nvSpPr>
        <dsp:cNvPr id="0" name=""/>
        <dsp:cNvSpPr/>
      </dsp:nvSpPr>
      <dsp:spPr>
        <a:xfrm>
          <a:off x="1290231" y="2016183"/>
          <a:ext cx="1438508" cy="14385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Hant" altLang="en-US" sz="1400" kern="1200" dirty="0" smtClean="0">
              <a:latin typeface="Calibri" pitchFamily="34" charset="0"/>
              <a:ea typeface="華康儷中黑" pitchFamily="49" charset="-120"/>
            </a:rPr>
            <a:t>經銷商</a:t>
          </a:r>
          <a:endParaRPr lang="en-US" altLang="zh-TW" sz="1400" kern="1200" dirty="0" smtClean="0">
            <a:latin typeface="Calibri" pitchFamily="34" charset="0"/>
            <a:ea typeface="華康儷中黑" pitchFamily="49" charset="-12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latin typeface="Calibri" pitchFamily="34" charset="0"/>
              <a:ea typeface="華康儷中黑" pitchFamily="49" charset="-120"/>
            </a:rPr>
            <a:t>Distributors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1400" kern="1200" dirty="0" smtClean="0">
              <a:latin typeface="Calibri" pitchFamily="34" charset="0"/>
              <a:ea typeface="華康儷中黑" pitchFamily="49" charset="-120"/>
            </a:rPr>
            <a:t>=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ja-JP" altLang="en-US" sz="1400" kern="1200" smtClean="0">
              <a:latin typeface="Calibri" pitchFamily="34" charset="0"/>
              <a:ea typeface="華康儷中黑" pitchFamily="49" charset="-120"/>
            </a:rPr>
            <a:t>業務員</a:t>
          </a:r>
          <a:r>
            <a:rPr lang="en-US" altLang="zh-TW" sz="1400" kern="1200" dirty="0" smtClean="0">
              <a:latin typeface="Calibri" pitchFamily="34" charset="0"/>
              <a:ea typeface="華康儷中黑" pitchFamily="49" charset="-120"/>
            </a:rPr>
            <a:t>Sales </a:t>
          </a:r>
          <a:endParaRPr lang="en-US" sz="1400" kern="1200" dirty="0">
            <a:latin typeface="Calibri" pitchFamily="34" charset="0"/>
            <a:ea typeface="華康儷中黑" pitchFamily="49" charset="-120"/>
          </a:endParaRPr>
        </a:p>
      </dsp:txBody>
      <dsp:txXfrm>
        <a:off x="1290231" y="2016183"/>
        <a:ext cx="1438508" cy="1438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C7B11E-1B5F-4FE0-8243-4693F9C1FDAE}" type="datetimeFigureOut">
              <a:rPr lang="en-US" smtClean="0"/>
              <a:pPr/>
              <a:t>5/13/2013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484852-B89D-43B8-B6F2-165E94A86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34027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CF18F-41C8-6A45-89EC-C74ED500648E}" type="datetimeFigureOut">
              <a:rPr lang="en-US" smtClean="0"/>
              <a:pPr/>
              <a:t>5/13/2013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C1620E-BD3F-2E40-B6A0-850C614ACB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0951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2863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7779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877796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我們提供針對各式各樣型號、品牌、樣式的汽車零件服務，這些只是我們許多服務的其中幾項。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4626D6-E11B-45D0-B6E6-D88AFAB2D88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31379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94808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226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0396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5713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9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50E9A-E6AD-4A6D-88E4-B715E8ED266E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73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9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71AF8E-47EA-413C-9F57-90E733499D53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7"/>
          <p:cNvSpPr txBox="1">
            <a:spLocks noGrp="1" noChangeArrowheads="1"/>
          </p:cNvSpPr>
          <p:nvPr/>
        </p:nvSpPr>
        <p:spPr bwMode="auto">
          <a:xfrm>
            <a:off x="3884613" y="8686489"/>
            <a:ext cx="2971800" cy="4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85" tIns="45990" rIns="91985" bIns="45990" anchor="b"/>
          <a:lstStyle/>
          <a:p>
            <a:pPr algn="r"/>
            <a:fld id="{4F58C155-F540-46B8-BC67-6A1D00E54C94}" type="slidenum">
              <a:rPr lang="en-US" sz="1200">
                <a:solidFill>
                  <a:srgbClr val="000000"/>
                </a:solidFill>
              </a:rPr>
              <a:pPr algn="r"/>
              <a:t>35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489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Arial" pitchFamily="34" charset="0"/>
              </a:rPr>
              <a:t>Here are some examples of sites done with our design center.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Arial" pitchFamily="34" charset="0"/>
              </a:rPr>
              <a:t>You can see how professional these designs look.</a:t>
            </a:r>
          </a:p>
          <a:p>
            <a:pPr eaLnBrk="1" hangingPunct="1">
              <a:buFontTx/>
              <a:buChar char="•"/>
            </a:pPr>
            <a:r>
              <a:rPr lang="en-US" dirty="0" smtClean="0">
                <a:latin typeface="Arial" pitchFamily="34" charset="0"/>
              </a:rPr>
              <a:t>Any business owner would be proud to have one of these websites for their own.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Talk about the climate, why on-line shopping, Internet marketing is the trend and we are leading the parade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9589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9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629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CD93AC-D5AD-420D-87F8-68D017F5756D}" type="slidenum">
              <a:rPr lang="en-US"/>
              <a:pPr/>
              <a:t>36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may want to have the talking point</a:t>
            </a:r>
            <a:r>
              <a:rPr lang="en-US" baseline="0" dirty="0" smtClean="0"/>
              <a:t> that this system was beta tested , saw great results and is now on running on a large scale!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7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 txBox="1">
            <a:spLocks noGrp="1" noChangeArrowheads="1"/>
          </p:cNvSpPr>
          <p:nvPr/>
        </p:nvSpPr>
        <p:spPr bwMode="auto">
          <a:xfrm>
            <a:off x="3885993" y="8686171"/>
            <a:ext cx="2972007" cy="45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143" tIns="45071" rIns="90143" bIns="45071" anchor="b"/>
          <a:lstStyle>
            <a:lvl1pPr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algn="r"/>
            <a:fld id="{68FB77E4-1554-F941-BF51-8D6FF38FF833}" type="slidenum">
              <a:rPr lang="en-US" altLang="zh-TW" sz="1200">
                <a:latin typeface="Arial" charset="0"/>
                <a:ea typeface="MS PGothic" charset="0"/>
                <a:cs typeface="MS PGothic" charset="0"/>
              </a:rPr>
              <a:pPr algn="r"/>
              <a:t>42</a:t>
            </a:fld>
            <a:endParaRPr lang="en-US" altLang="zh-TW" sz="120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541" y="4343873"/>
            <a:ext cx="5026920" cy="411417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0143" tIns="45071" rIns="90143" bIns="45071"/>
          <a:lstStyle/>
          <a:p>
            <a:pPr eaLnBrk="1" hangingPunct="1"/>
            <a:endParaRPr lang="zh-TW" dirty="0">
              <a:ea typeface="新細明體" charset="0"/>
              <a:cs typeface="新細明體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may skip this– too much </a:t>
            </a:r>
            <a:r>
              <a:rPr lang="en-US" dirty="0" err="1" smtClean="0"/>
              <a:t>maths</a:t>
            </a:r>
            <a:r>
              <a:rPr lang="en-US" baseline="0" dirty="0" smtClean="0"/>
              <a:t> ^_^</a:t>
            </a:r>
          </a:p>
          <a:p>
            <a:r>
              <a:rPr lang="en-US" baseline="0" dirty="0" smtClean="0"/>
              <a:t> 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82515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updated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8260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updated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8260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updated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82609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updated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82609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90295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6617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good system works-</a:t>
            </a:r>
            <a:r>
              <a:rPr lang="en-US" baseline="0" dirty="0" smtClean="0"/>
              <a:t> just like </a:t>
            </a:r>
            <a:r>
              <a:rPr lang="en-US" baseline="0" dirty="0" err="1" smtClean="0"/>
              <a:t>webcenter</a:t>
            </a:r>
            <a:r>
              <a:rPr lang="en-US" baseline="0" dirty="0" smtClean="0"/>
              <a:t>- no need to be a web developer or designer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0461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we already had a system in place- system to sell and distribute, system to duplicate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7261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 txBox="1">
            <a:spLocks noGrp="1"/>
          </p:cNvSpPr>
          <p:nvPr/>
        </p:nvSpPr>
        <p:spPr bwMode="auto">
          <a:xfrm>
            <a:off x="3885010" y="8684684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A2D8C47D-E7A6-4767-98D9-B3EAEAC7ED65}" type="slidenum">
              <a:rPr lang="en-US" sz="1200">
                <a:latin typeface="+mn-lt"/>
              </a:rPr>
              <a:pPr algn="r">
                <a:defRPr/>
              </a:pPr>
              <a:t>12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Webcenters</a:t>
            </a:r>
            <a:r>
              <a:rPr lang="en-US" dirty="0" smtClean="0"/>
              <a:t> program is an unique platform</a:t>
            </a:r>
            <a:r>
              <a:rPr lang="en-US" baseline="0" dirty="0" smtClean="0"/>
              <a:t> in MA university- where full range of supports are provided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0291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Webcenter</a:t>
            </a:r>
            <a:r>
              <a:rPr lang="en-US" baseline="0" dirty="0" smtClean="0"/>
              <a:t> </a:t>
            </a:r>
            <a:r>
              <a:rPr lang="en-US" dirty="0" smtClean="0"/>
              <a:t>generates huge retail profit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8037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</a:t>
            </a:r>
            <a:r>
              <a:rPr lang="en-US" dirty="0" err="1" smtClean="0"/>
              <a:t>Webcenter</a:t>
            </a:r>
            <a:r>
              <a:rPr lang="en-US" baseline="0" dirty="0" smtClean="0"/>
              <a:t> System – great </a:t>
            </a:r>
            <a:r>
              <a:rPr lang="en-US" baseline="0" dirty="0" err="1" smtClean="0"/>
              <a:t>autoship</a:t>
            </a:r>
            <a:r>
              <a:rPr lang="en-US" baseline="0" dirty="0" smtClean="0"/>
              <a:t> selling system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C1620E-BD3F-2E40-B6A0-850C614ACB8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74140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5347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4341285"/>
            <a:ext cx="5029200" cy="4116916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zh-TW" altLang="en-US" sz="1600" smtClean="0">
                <a:latin typeface="標楷體" pitchFamily="65" charset="-120"/>
                <a:ea typeface="標楷體" pitchFamily="65" charset="-120"/>
              </a:rPr>
              <a:t>網路購物 </a:t>
            </a:r>
            <a:r>
              <a:rPr lang="en-US" altLang="zh-TW" sz="1600" smtClean="0">
                <a:latin typeface="標楷體" pitchFamily="65" charset="-120"/>
                <a:ea typeface="標楷體" pitchFamily="65" charset="-120"/>
              </a:rPr>
              <a:t>┼ </a:t>
            </a:r>
            <a:r>
              <a:rPr lang="zh-TW" altLang="en-US" sz="1600" smtClean="0">
                <a:latin typeface="標楷體" pitchFamily="65" charset="-120"/>
                <a:ea typeface="標楷體" pitchFamily="65" charset="-120"/>
              </a:rPr>
              <a:t>加盟連鎖</a:t>
            </a:r>
          </a:p>
          <a:p>
            <a:r>
              <a:rPr lang="zh-TW" altLang="en-US" sz="1600" smtClean="0">
                <a:latin typeface="標楷體" pitchFamily="65" charset="-120"/>
                <a:ea typeface="標楷體" pitchFamily="65" charset="-120"/>
              </a:rPr>
              <a:t>非常有威力，但是卻又非常簡單。</a:t>
            </a:r>
          </a:p>
          <a:p>
            <a:r>
              <a:rPr lang="zh-TW" altLang="en-US" sz="1600" smtClean="0">
                <a:latin typeface="標楷體" pitchFamily="65" charset="-120"/>
                <a:ea typeface="標楷體" pitchFamily="65" charset="-120"/>
              </a:rPr>
              <a:t>目前全世界只有美安事做得到。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0E2307-1E40-4E12-8716-25BFDA8E7013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14818-984F-4759-BF72-A33BDC1963BD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EA7E191-5F94-4FC1-B823-BD7CABF7FA06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56D55-EFBE-4F9B-8A5F-09D42CA22A9B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FCF5A-EA79-452C-A52C-1A2668C2E7DF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C4C28-BD4B-4892-9A2D-6E19BD753A9A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17521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9D02-426E-46C9-9EE9-0DE1EF8B2838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8AEBBE-F8B2-42CF-9895-E86A608384EB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AA6B6-10E5-4810-BC9F-DA72D8452E73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8D072-EF12-4AA2-BD71-ABC68B06D0E2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D110F-3F4E-48D9-B8AA-5D0E825AFDBA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DBF60-6CC3-4B74-A60D-3486985E4346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D1D110F-3F4E-48D9-B8AA-5D0E825AFDBA}" type="datetime1">
              <a:rPr lang="en-US" smtClean="0"/>
              <a:pPr/>
              <a:t>5/13/2013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87D7A59-36E2-48B9-B146-C1E59501F6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jpeg"/><Relationship Id="rId3" Type="http://schemas.openxmlformats.org/officeDocument/2006/relationships/image" Target="../media/image47.png"/><Relationship Id="rId21" Type="http://schemas.openxmlformats.org/officeDocument/2006/relationships/image" Target="../media/image65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23" Type="http://schemas.openxmlformats.org/officeDocument/2006/relationships/image" Target="../media/image66.pn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Relationship Id="rId2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87.png"/><Relationship Id="rId4" Type="http://schemas.openxmlformats.org/officeDocument/2006/relationships/image" Target="../media/image86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8.jpe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Relationship Id="rId9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8.jpe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hyperlink" Target="http://www.shop.uk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2248"/>
            <a:ext cx="9144000" cy="1961563"/>
          </a:xfrm>
        </p:spPr>
        <p:txBody>
          <a:bodyPr/>
          <a:lstStyle/>
          <a:p>
            <a:r>
              <a:rPr lang="en-US" altLang="zh-TW" sz="4800" dirty="0" smtClean="0">
                <a:latin typeface="Calibri" pitchFamily="34" charset="0"/>
                <a:ea typeface="文鼎中楷繁" pitchFamily="49" charset="-122"/>
              </a:rPr>
              <a:t>2013</a:t>
            </a:r>
            <a:r>
              <a:rPr lang="zh-CN" altLang="en-US" sz="4800" dirty="0" smtClean="0">
                <a:latin typeface="Calibri" pitchFamily="34" charset="0"/>
                <a:ea typeface="華康儷中黑" pitchFamily="49" charset="-120"/>
              </a:rPr>
              <a:t>美安香港年</a:t>
            </a:r>
            <a:r>
              <a:rPr lang="zh-TW" altLang="en-US" sz="4800" dirty="0" smtClean="0">
                <a:latin typeface="Calibri" pitchFamily="34" charset="0"/>
                <a:ea typeface="華康儷中黑" pitchFamily="49" charset="-120"/>
              </a:rPr>
              <a:t>會</a:t>
            </a:r>
            <a:r>
              <a:rPr lang="en-US" altLang="zh-TW" sz="4800" dirty="0" smtClean="0">
                <a:latin typeface="Calibri" pitchFamily="34" charset="0"/>
              </a:rPr>
              <a:t/>
            </a:r>
            <a:br>
              <a:rPr lang="en-US" altLang="zh-TW" sz="4800" dirty="0" smtClean="0">
                <a:latin typeface="Calibri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Market Hong Kong 2013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Annual Convention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10589"/>
            <a:ext cx="9144000" cy="1195137"/>
          </a:xfrm>
        </p:spPr>
        <p:txBody>
          <a:bodyPr>
            <a:noAutofit/>
          </a:bodyPr>
          <a:lstStyle/>
          <a:p>
            <a:r>
              <a:rPr lang="zh-CN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透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過網</a:t>
            </a:r>
            <a:r>
              <a:rPr lang="zh-CN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路</a:t>
            </a:r>
            <a:r>
              <a:rPr lang="zh-CN" alt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中心</a:t>
            </a:r>
            <a:r>
              <a:rPr lang="zh-CN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建立成功</a:t>
            </a:r>
            <a:r>
              <a:rPr lang="zh-CN" altLang="en-US" sz="36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的</a:t>
            </a:r>
            <a:r>
              <a:rPr lang="zh-CN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超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連鎖™</a:t>
            </a:r>
            <a:r>
              <a:rPr lang="zh-CN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事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業</a:t>
            </a:r>
            <a:endParaRPr lang="en-US" sz="3600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Building a Successful </a:t>
            </a:r>
            <a:r>
              <a:rPr lang="en-US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UnFranchise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™ Business as a </a:t>
            </a:r>
            <a:r>
              <a:rPr lang="en-US" sz="20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WebCenter</a:t>
            </a:r>
            <a:r>
              <a:rPr lang="en-US" sz="2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Owner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/>
            </a:r>
            <a:br>
              <a:rPr 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kumimoji="1" lang="en-US" altLang="zh-TW" sz="36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文鼎中楷繁" pitchFamily="49" charset="-122"/>
                <a:sym typeface="Helvetica" pitchFamily="34" charset="0"/>
              </a:rPr>
              <a:t>90</a:t>
            </a:r>
            <a:r>
              <a:rPr kumimoji="1" lang="zh-CN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sym typeface="Helvetica" pitchFamily="34" charset="0"/>
              </a:rPr>
              <a:t>日</a:t>
            </a:r>
            <a:r>
              <a:rPr kumimoji="1"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sym typeface="Helvetica" pitchFamily="34" charset="0"/>
              </a:rPr>
              <a:t>創</a:t>
            </a:r>
            <a:r>
              <a:rPr kumimoji="1" lang="zh-CN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sym typeface="Helvetica" pitchFamily="34" charset="0"/>
              </a:rPr>
              <a:t>造</a:t>
            </a:r>
            <a:r>
              <a:rPr kumimoji="1"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sym typeface="Helvetica" pitchFamily="34" charset="0"/>
              </a:rPr>
              <a:t>現</a:t>
            </a:r>
            <a:r>
              <a:rPr kumimoji="1" lang="zh-CN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sym typeface="Helvetica" pitchFamily="34" charset="0"/>
              </a:rPr>
              <a:t>金流</a:t>
            </a:r>
            <a:r>
              <a:rPr kumimoji="1" lang="en-US" altLang="zh-TW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sym typeface="Helvetica" pitchFamily="34" charset="0"/>
              </a:rPr>
              <a:t>/</a:t>
            </a:r>
            <a:r>
              <a:rPr kumimoji="1"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sym typeface="Helvetica" pitchFamily="34" charset="0"/>
              </a:rPr>
              <a:t>開</a:t>
            </a:r>
            <a:r>
              <a:rPr kumimoji="1" lang="zh-CN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sym typeface="Helvetica" pitchFamily="34" charset="0"/>
              </a:rPr>
              <a:t>拓新市</a:t>
            </a:r>
            <a:r>
              <a:rPr kumimoji="1" lang="zh-TW" alt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sym typeface="Helvetica" pitchFamily="34" charset="0"/>
              </a:rPr>
              <a:t>場</a:t>
            </a:r>
            <a:r>
              <a:rPr kumimoji="1" lang="en-US" altLang="zh-TW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和平粗圓" pitchFamily="1" charset="-120"/>
                <a:sym typeface="Helvetica" pitchFamily="34" charset="0"/>
              </a:rPr>
              <a:t/>
            </a:r>
            <a:br>
              <a:rPr kumimoji="1" lang="en-US" altLang="zh-TW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和平粗圓" pitchFamily="1" charset="-120"/>
                <a:sym typeface="Helvetica" pitchFamily="34" charset="0"/>
              </a:rPr>
            </a:b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Create cash flow &amp; develop </a:t>
            </a:r>
            <a:b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</a:b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your potential prospects/markets</a:t>
            </a:r>
          </a:p>
          <a:p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in 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90</a:t>
            </a:r>
            <a:r>
              <a:rPr lang="en-US" sz="24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days</a:t>
            </a:r>
            <a:endParaRPr lang="en-US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endParaRPr lang="en-US" sz="2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67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614"/>
            <a:ext cx="8229600" cy="1143000"/>
          </a:xfrm>
        </p:spPr>
        <p:txBody>
          <a:bodyPr/>
          <a:lstStyle/>
          <a:p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我</a:t>
            </a:r>
            <a:r>
              <a:rPr lang="zh-TW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們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有良好的系</a:t>
            </a:r>
            <a:r>
              <a:rPr lang="zh-TW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統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We already have a great supporting system</a:t>
            </a:r>
            <a:endParaRPr lang="en-US" sz="20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4" descr="USCAN_ENG_Engine2011092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6533" y="1699831"/>
            <a:ext cx="6996298" cy="2386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98049"/>
            <a:ext cx="636613" cy="4051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5292382"/>
            <a:ext cx="9144000" cy="1050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一個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能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創造永續收入的系統</a:t>
            </a:r>
            <a:r>
              <a:rPr lang="en-US" altLang="zh-TW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altLang="zh-TW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 system that brings residual sales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8" name="Picture 7" descr="MarketHongKong&amp;Shop.com_Full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01344" y="4253771"/>
            <a:ext cx="6035040" cy="106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112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114"/>
            <a:ext cx="8229600" cy="1808276"/>
          </a:xfrm>
        </p:spPr>
        <p:txBody>
          <a:bodyPr/>
          <a:lstStyle/>
          <a:p>
            <a:r>
              <a:rPr lang="zh-TW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網路</a:t>
            </a:r>
            <a:r>
              <a:rPr lang="zh-CN" alt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中心</a:t>
            </a:r>
            <a:r>
              <a:rPr lang="en-US" altLang="zh-CN" sz="32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3200" dirty="0" smtClean="0">
                <a:latin typeface="Calibri" pitchFamily="34" charset="0"/>
                <a:ea typeface="華康儷中黑" pitchFamily="49" charset="-120"/>
              </a:rPr>
            </a:br>
            <a:r>
              <a:rPr lang="zh-CN" altLang="en-US" sz="4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更容易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幫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新人起步的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產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品</a:t>
            </a:r>
            <a: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EASIER</a:t>
            </a:r>
            <a:r>
              <a:rPr lang="en-US" sz="2800" dirty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800" dirty="0">
                <a:latin typeface="Calibri" pitchFamily="34" charset="0"/>
                <a:ea typeface="華康儷中黑" pitchFamily="49" charset="-120"/>
              </a:rPr>
              <a:t>to help new </a:t>
            </a:r>
            <a:r>
              <a:rPr lang="en-US" sz="2800" dirty="0" smtClean="0">
                <a:latin typeface="Calibri" pitchFamily="34" charset="0"/>
                <a:ea typeface="華康儷中黑" pitchFamily="49" charset="-120"/>
              </a:rPr>
              <a:t>start-ups</a:t>
            </a:r>
            <a:endParaRPr lang="en-US" altLang="zh-CN" sz="40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2148"/>
            <a:ext cx="8382000" cy="389990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TW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適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合</a:t>
            </a:r>
            <a:r>
              <a:rPr lang="zh-TW" altLang="en-US" sz="2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潛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在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生意</a:t>
            </a:r>
            <a:r>
              <a:rPr lang="zh-TW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夥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伴</a:t>
            </a:r>
            <a:endParaRPr lang="en-US" altLang="zh-CN" sz="2800" b="1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適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合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想</a:t>
            </a:r>
            <a:r>
              <a:rPr lang="zh-TW" altLang="en-US" sz="2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評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估</a:t>
            </a:r>
            <a:r>
              <a:rPr lang="zh-TW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網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路</a:t>
            </a:r>
            <a:r>
              <a:rPr lang="zh-CN" altLang="en-US" sz="2800" b="1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中心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的</a:t>
            </a:r>
            <a:r>
              <a:rPr lang="zh-TW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潛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在生意</a:t>
            </a:r>
            <a:r>
              <a:rPr lang="zh-TW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夥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伴</a:t>
            </a:r>
            <a:endParaRPr lang="zh-TW" altLang="en-US" sz="2800" b="1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zh-TW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適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合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想加</a:t>
            </a:r>
            <a:r>
              <a:rPr lang="zh-CN" altLang="en-US" sz="2800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入但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需要</a:t>
            </a:r>
            <a:r>
              <a:rPr lang="zh-TW" altLang="en-US" sz="2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資</a:t>
            </a:r>
            <a:r>
              <a:rPr lang="zh-CN" altLang="en-US" sz="2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金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的</a:t>
            </a:r>
            <a:r>
              <a:rPr lang="zh-TW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潛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在生意</a:t>
            </a:r>
            <a:r>
              <a:rPr lang="zh-TW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夥</a:t>
            </a:r>
            <a:r>
              <a:rPr lang="zh-CN" altLang="en-US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Arial" charset="0"/>
              </a:rPr>
              <a:t>伴</a:t>
            </a:r>
            <a:endParaRPr lang="en-US" altLang="zh-CN" sz="2800" b="1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Arial" charset="0"/>
            </a:endParaRPr>
          </a:p>
          <a:p>
            <a:pPr>
              <a:lnSpc>
                <a:spcPct val="120000"/>
              </a:lnSpc>
            </a:pPr>
            <a:r>
              <a:rPr lang="en-US" sz="2000" b="1" dirty="0">
                <a:latin typeface="Calibri" pitchFamily="34" charset="0"/>
                <a:ea typeface="華康儷中黑" pitchFamily="49" charset="-120"/>
              </a:rPr>
              <a:t>For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potential</a:t>
            </a:r>
            <a:r>
              <a:rPr lang="en-US" sz="2000" b="1" dirty="0">
                <a:latin typeface="Calibri" pitchFamily="34" charset="0"/>
                <a:ea typeface="華康儷中黑" pitchFamily="49" charset="-120"/>
              </a:rPr>
              <a:t> business partners</a:t>
            </a:r>
          </a:p>
          <a:p>
            <a:r>
              <a:rPr lang="en-US" sz="2000" b="1" dirty="0">
                <a:latin typeface="Calibri" pitchFamily="34" charset="0"/>
                <a:ea typeface="華康儷中黑" pitchFamily="49" charset="-120"/>
              </a:rPr>
              <a:t>For potential business partners </a:t>
            </a:r>
            <a:r>
              <a:rPr lang="en-US" sz="2000" b="1" dirty="0" smtClean="0">
                <a:latin typeface="Calibri" pitchFamily="34" charset="0"/>
                <a:ea typeface="華康儷中黑" pitchFamily="49" charset="-120"/>
              </a:rPr>
              <a:t>who want </a:t>
            </a:r>
            <a:r>
              <a:rPr lang="en-US" sz="2000" b="1" dirty="0">
                <a:latin typeface="Calibri" pitchFamily="34" charset="0"/>
                <a:ea typeface="華康儷中黑" pitchFamily="49" charset="-120"/>
              </a:rPr>
              <a:t>to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evaluate</a:t>
            </a:r>
            <a:r>
              <a:rPr lang="en-US" sz="2000" b="1" dirty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b="1" dirty="0" smtClean="0">
                <a:latin typeface="Calibri" pitchFamily="34" charset="0"/>
                <a:ea typeface="華康儷中黑" pitchFamily="49" charset="-120"/>
              </a:rPr>
              <a:t>network center</a:t>
            </a:r>
            <a:endParaRPr lang="en-US" sz="2000" b="1" dirty="0">
              <a:latin typeface="Calibri" pitchFamily="34" charset="0"/>
              <a:ea typeface="華康儷中黑" pitchFamily="49" charset="-120"/>
            </a:endParaRPr>
          </a:p>
          <a:p>
            <a:r>
              <a:rPr lang="en-US" sz="2000" b="1" dirty="0" smtClean="0">
                <a:latin typeface="Calibri" pitchFamily="34" charset="0"/>
                <a:ea typeface="華康儷中黑" pitchFamily="49" charset="-120"/>
              </a:rPr>
              <a:t>For </a:t>
            </a:r>
            <a:r>
              <a:rPr lang="en-US" altLang="zh-TW" sz="2000" b="1" dirty="0" smtClean="0">
                <a:latin typeface="Calibri" pitchFamily="34" charset="0"/>
                <a:ea typeface="華康儷中黑" pitchFamily="49" charset="-120"/>
              </a:rPr>
              <a:t>potential business partners</a:t>
            </a:r>
            <a:r>
              <a:rPr lang="en-US" sz="2000" b="1" dirty="0" smtClean="0">
                <a:latin typeface="Calibri" pitchFamily="34" charset="0"/>
                <a:ea typeface="華康儷中黑" pitchFamily="49" charset="-120"/>
              </a:rPr>
              <a:t> who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want </a:t>
            </a:r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to join but need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funding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lnSpc>
                <a:spcPct val="120000"/>
              </a:lnSpc>
            </a:pPr>
            <a:endParaRPr lang="zh-TW" altLang="en-US" sz="1800" dirty="0">
              <a:solidFill>
                <a:schemeClr val="tx1"/>
              </a:solidFill>
              <a:latin typeface="Calibri" pitchFamily="34" charset="0"/>
              <a:ea typeface="華康儷中黑" pitchFamily="49" charset="-120"/>
              <a:cs typeface="Arial" charset="0"/>
            </a:endParaRPr>
          </a:p>
        </p:txBody>
      </p:sp>
      <p:pic>
        <p:nvPicPr>
          <p:cNvPr id="7" name="Picture 6" descr="MA Webcenters Logo.jpg"/>
          <p:cNvPicPr>
            <a:picLocks noChangeAspect="1"/>
          </p:cNvPicPr>
          <p:nvPr/>
        </p:nvPicPr>
        <p:blipFill>
          <a:blip r:embed="rId2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98049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070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zh-CN" altLang="en-US" sz="4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</a:t>
            </a:r>
            <a:r>
              <a:rPr lang="zh-CN" altLang="en-US" sz="4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快速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幫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新人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接觸潛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在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夥伴</a:t>
            </a:r>
            <a: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400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FASTER 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for newcomers to contact </a:t>
            </a:r>
            <a:r>
              <a:rPr lang="en-US" sz="2400" dirty="0">
                <a:latin typeface="Calibri" pitchFamily="34" charset="0"/>
                <a:ea typeface="華康儷中黑" pitchFamily="49" charset="-120"/>
              </a:rPr>
              <a:t>potential candidates </a:t>
            </a:r>
            <a:endParaRPr lang="en-US" sz="32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292867" name="Picture 3" descr="Building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5568" y="1229896"/>
            <a:ext cx="1003300" cy="130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68" name="Picture 4" descr="Building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64" b="41081"/>
          <a:stretch>
            <a:fillRect/>
          </a:stretch>
        </p:blipFill>
        <p:spPr bwMode="auto">
          <a:xfrm>
            <a:off x="5220542" y="2210670"/>
            <a:ext cx="1639792" cy="13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69" name="Picture 5" descr="Building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2510" y="3552544"/>
            <a:ext cx="3505200" cy="53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70" name="Picture 6" descr="Building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6438" y="4427621"/>
            <a:ext cx="3048000" cy="88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71" name="Picture 7" descr="Building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6"/>
          <a:stretch>
            <a:fillRect/>
          </a:stretch>
        </p:blipFill>
        <p:spPr bwMode="auto">
          <a:xfrm>
            <a:off x="5285581" y="4956660"/>
            <a:ext cx="1509713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72" name="Picture 8" descr="Building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236"/>
          <a:stretch>
            <a:fillRect/>
          </a:stretch>
        </p:blipFill>
        <p:spPr bwMode="auto">
          <a:xfrm>
            <a:off x="4038600" y="5441156"/>
            <a:ext cx="931863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73" name="Picture 9" descr="Building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7587" y="4613511"/>
            <a:ext cx="2051050" cy="204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74" name="Picture 10" descr="Building8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7674" y="4149700"/>
            <a:ext cx="3251200" cy="116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75" name="Picture 11" descr="Building9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0980" y="3368662"/>
            <a:ext cx="3684588" cy="57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76" name="Picture 12" descr="Building10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0006" y="1975124"/>
            <a:ext cx="2402504" cy="184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2877" name="Picture 13" descr="Building1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4525" y="1229896"/>
            <a:ext cx="1103313" cy="146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0" t="15570" r="33427" b="14545"/>
          <a:stretch/>
        </p:blipFill>
        <p:spPr bwMode="auto">
          <a:xfrm>
            <a:off x="3452339" y="3915629"/>
            <a:ext cx="2032000" cy="198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80" name="Picture 16" descr="BuildingShareOfCustomer_TW_Base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06" t="37878" r="34135" b="18327"/>
          <a:stretch>
            <a:fillRect/>
          </a:stretch>
        </p:blipFill>
        <p:spPr bwMode="auto">
          <a:xfrm>
            <a:off x="3452339" y="5362575"/>
            <a:ext cx="2032000" cy="66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16" cstate="print"/>
          <a:srcRect l="2312" t="4814" r="2890" b="2908"/>
          <a:stretch>
            <a:fillRect/>
          </a:stretch>
        </p:blipFill>
        <p:spPr bwMode="auto">
          <a:xfrm>
            <a:off x="3439639" y="2238003"/>
            <a:ext cx="2057400" cy="170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5853243" y="1306288"/>
            <a:ext cx="149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Neighbor</a:t>
            </a:r>
            <a:endParaRPr lang="zh-TW" alt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81670" y="1318163"/>
            <a:ext cx="149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  <a:latin typeface="Calibri" pitchFamily="34" charset="0"/>
              </a:rPr>
              <a:t>Friends</a:t>
            </a:r>
            <a:endParaRPr lang="zh-TW" altLang="en-US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92041" y="2703859"/>
            <a:ext cx="149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Technician</a:t>
            </a:r>
            <a:endParaRPr lang="zh-TW" altLang="en-US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93890" y="4046414"/>
            <a:ext cx="149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Doctor</a:t>
            </a:r>
            <a:endParaRPr lang="zh-TW" altLang="en-US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59669" y="5256854"/>
            <a:ext cx="149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Lawyer</a:t>
            </a:r>
            <a:endParaRPr lang="zh-TW" altLang="en-US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59669" y="6287292"/>
            <a:ext cx="149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Hair Stylist</a:t>
            </a:r>
            <a:endParaRPr lang="zh-TW" altLang="en-US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6177" y="5842381"/>
            <a:ext cx="2132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Parents Association</a:t>
            </a:r>
            <a:endParaRPr lang="zh-TW" altLang="en-US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441836" y="5963982"/>
            <a:ext cx="1515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Social Media</a:t>
            </a:r>
            <a:endParaRPr lang="zh-TW" altLang="en-US" sz="16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406709" y="5253203"/>
            <a:ext cx="119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Teacher</a:t>
            </a:r>
            <a:endParaRPr lang="zh-TW" altLang="en-US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349468" y="3941750"/>
            <a:ext cx="119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Uncle</a:t>
            </a:r>
            <a:endParaRPr lang="zh-TW" altLang="en-US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07574" y="2444254"/>
            <a:ext cx="119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Co-worker</a:t>
            </a:r>
            <a:endParaRPr lang="zh-TW" altLang="en-US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214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美安香港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路中心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備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有</a:t>
            </a:r>
            <a:r>
              <a:rPr lang="zh-CN" altLang="en-US" sz="36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更好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資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源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mhk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WebCenters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provide 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BETTER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resources /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support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6184"/>
          <a:stretch/>
        </p:blipFill>
        <p:spPr>
          <a:xfrm>
            <a:off x="2178766" y="1763062"/>
            <a:ext cx="4822825" cy="36512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Picture 3" descr="MAWebCenter_Video_CD_Cover-L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806" y="3172369"/>
            <a:ext cx="2533519" cy="24033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1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3" t="11720" r="10974" b="4938"/>
          <a:stretch>
            <a:fillRect/>
          </a:stretch>
        </p:blipFill>
        <p:spPr bwMode="auto">
          <a:xfrm>
            <a:off x="34656" y="3172369"/>
            <a:ext cx="2797791" cy="20805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Screen shot 2012-09-11 at 12.08.55 PM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3914" y="4751533"/>
            <a:ext cx="2752530" cy="164843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Picture 7" descr="MA Webcenters Logo.jpg"/>
          <p:cNvPicPr>
            <a:picLocks noChangeAspect="1"/>
          </p:cNvPicPr>
          <p:nvPr/>
        </p:nvPicPr>
        <p:blipFill>
          <a:blip r:embed="rId7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1833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3679" y="2009376"/>
            <a:ext cx="3064042" cy="1882162"/>
          </a:xfrm>
        </p:spPr>
        <p:txBody>
          <a:bodyPr/>
          <a:lstStyle/>
          <a:p>
            <a:pPr lvl="0"/>
            <a:r>
              <a:rPr lang="zh-TW" alt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一個</a:t>
            </a:r>
            <a:r>
              <a:rPr lang="zh-CN" alt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有</a:t>
            </a:r>
            <a:r>
              <a:rPr lang="zh-TW" alt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零售利潤</a:t>
            </a:r>
            <a:r>
              <a:rPr lang="zh-TW" alt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潛力的銷售系統</a:t>
            </a:r>
            <a:r>
              <a:rPr lang="en-US" altLang="zh-TW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 selling system with great retail profit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potential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999" y="2347685"/>
            <a:ext cx="6854371" cy="425631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zh-CN" altLang="en-US" sz="27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平均</a:t>
            </a:r>
            <a:r>
              <a:rPr lang="zh-TW" altLang="en-US" sz="27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網</a:t>
            </a:r>
            <a:r>
              <a:rPr lang="zh-CN" altLang="en-US" sz="27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站</a:t>
            </a:r>
            <a:r>
              <a:rPr lang="zh-CN" altLang="en-US" sz="27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</a:rPr>
              <a:t>售</a:t>
            </a:r>
            <a:r>
              <a:rPr lang="zh-TW" altLang="en-US" sz="27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</a:rPr>
              <a:t>價</a:t>
            </a:r>
            <a:r>
              <a:rPr lang="en-US" altLang="zh-CN" sz="27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= </a:t>
            </a:r>
            <a:r>
              <a:rPr lang="en-US" altLang="zh-TW" sz="27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HK$10,000-12,000</a:t>
            </a:r>
            <a:endParaRPr lang="en-US" altLang="zh-TW" sz="2700" b="1" dirty="0" smtClean="0">
              <a:solidFill>
                <a:srgbClr val="C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CN" altLang="en-US" sz="2700" dirty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</a:rPr>
              <a:t>零售</a:t>
            </a:r>
            <a:r>
              <a:rPr lang="zh-CN" altLang="en-US" sz="27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</a:rPr>
              <a:t>利</a:t>
            </a:r>
            <a:r>
              <a:rPr lang="zh-TW" altLang="en-US" sz="27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</a:rPr>
              <a:t>潤</a:t>
            </a:r>
            <a:r>
              <a:rPr lang="en-US" altLang="zh-TW" sz="27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= </a:t>
            </a:r>
            <a:r>
              <a:rPr lang="zh-TW" altLang="en-US" sz="27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約</a:t>
            </a:r>
            <a:r>
              <a:rPr lang="en-US" altLang="zh-TW" sz="27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HK$8,000</a:t>
            </a:r>
          </a:p>
          <a:p>
            <a:pPr>
              <a:spcBef>
                <a:spcPts val="0"/>
              </a:spcBef>
            </a:pPr>
            <a:r>
              <a:rPr lang="zh-TW" altLang="en-US" sz="27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將</a:t>
            </a:r>
            <a:r>
              <a:rPr lang="zh-CN" altLang="en-US" sz="27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你的目</a:t>
            </a:r>
            <a:r>
              <a:rPr lang="zh-TW" altLang="en-US" sz="27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標</a:t>
            </a:r>
            <a:r>
              <a:rPr lang="zh-CN" altLang="en-US" sz="27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分拆成</a:t>
            </a:r>
            <a:r>
              <a:rPr lang="en-US" altLang="zh-TW" sz="27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HK$8,000</a:t>
            </a:r>
            <a:r>
              <a:rPr lang="zh-CN" altLang="en-US" sz="27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增量</a:t>
            </a:r>
            <a:endParaRPr lang="en-US" altLang="zh-TW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+mj-cs"/>
            </a:endParaRPr>
          </a:p>
          <a:p>
            <a:pPr>
              <a:spcBef>
                <a:spcPts val="0"/>
              </a:spcBef>
            </a:pPr>
            <a:r>
              <a:rPr lang="zh-CN" altLang="en-US" sz="27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估</a:t>
            </a:r>
            <a:r>
              <a:rPr lang="zh-TW" altLang="en-US" sz="27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計</a:t>
            </a:r>
            <a:r>
              <a:rPr lang="zh-CN" altLang="en-US" sz="27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要</a:t>
            </a:r>
            <a:r>
              <a:rPr lang="zh-TW" altLang="en-US" sz="27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銷</a:t>
            </a:r>
            <a:r>
              <a:rPr lang="zh-CN" altLang="en-US" sz="27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售多少</a:t>
            </a:r>
            <a:r>
              <a:rPr lang="zh-TW" altLang="en-US" sz="27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27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站</a:t>
            </a:r>
            <a:r>
              <a:rPr lang="zh-CN" altLang="en-US" sz="27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才能</a:t>
            </a:r>
            <a:r>
              <a:rPr lang="zh-TW" altLang="en-US" sz="27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實現</a:t>
            </a:r>
            <a:r>
              <a:rPr lang="zh-CN" altLang="en-US" sz="27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目</a:t>
            </a:r>
            <a:r>
              <a:rPr lang="zh-TW" altLang="en-US" sz="27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標？</a:t>
            </a:r>
            <a:r>
              <a:rPr lang="en-US" altLang="zh-TW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endParaRPr lang="en-US" altLang="zh-TW" sz="24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altLang="en-US" sz="24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Average website sale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= hk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$10k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and hk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$12k</a:t>
            </a:r>
          </a:p>
          <a:p>
            <a:pPr>
              <a:spcBef>
                <a:spcPts val="0"/>
              </a:spcBef>
            </a:pPr>
            <a:r>
              <a:rPr lang="en-US" altLang="en-US" sz="24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Retail </a:t>
            </a:r>
            <a:r>
              <a:rPr lang="en-US" altLang="en-US" sz="2400" dirty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  <a:cs typeface="Arial" pitchFamily="34" charset="0"/>
              </a:rPr>
              <a:t>profit 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= approx. hk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$8k</a:t>
            </a:r>
            <a:endParaRPr lang="en-US" sz="24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break them down into hk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$8k increments </a:t>
            </a:r>
            <a:endParaRPr lang="en-US" sz="24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how many website sales</a:t>
            </a: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? = </a:t>
            </a:r>
            <a:r>
              <a:rPr lang="en-US" altLang="en-US" sz="24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to achieve your goals</a:t>
            </a:r>
            <a:endParaRPr lang="en-US" altLang="en-US" sz="2400" dirty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2291" y="3559628"/>
            <a:ext cx="2925429" cy="2394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0" y="102775"/>
            <a:ext cx="914400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可賺取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的</a:t>
            </a:r>
            <a:r>
              <a:rPr lang="zh-CN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零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售利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潤</a:t>
            </a:r>
            <a:r>
              <a:rPr lang="zh-CN" alt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更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大</a:t>
            </a:r>
            <a:r>
              <a:rPr lang="en-US" altLang="zh-CN" sz="36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36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CN" alt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美安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公司</a:t>
            </a:r>
            <a:r>
              <a:rPr lang="zh-CN" alt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最高</a:t>
            </a:r>
            <a:r>
              <a:rPr lang="zh-CN" alt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零售</a:t>
            </a:r>
            <a:r>
              <a:rPr lang="zh-CN" alt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利</a:t>
            </a:r>
            <a:r>
              <a:rPr lang="zh-TW" altLang="en-US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潤</a:t>
            </a:r>
            <a:r>
              <a:rPr lang="zh-TW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的產</a:t>
            </a:r>
            <a:r>
              <a:rPr lang="zh-CN" alt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品</a:t>
            </a:r>
            <a: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/>
            </a:r>
            <a:br>
              <a:rPr lang="en-US" altLang="zh-CN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</a:br>
            <a:r>
              <a:rPr lang="en-US" sz="2800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BIGGER</a:t>
            </a:r>
            <a:r>
              <a:rPr lang="en-US" sz="2800" dirty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800" dirty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retail 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profit</a:t>
            </a:r>
          </a:p>
          <a:p>
            <a:pPr algn="ctr"/>
            <a:r>
              <a:rPr lang="en-US" alt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The product with </a:t>
            </a:r>
            <a:r>
              <a:rPr lang="en-US" altLang="en-US" sz="2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the highest retail profit</a:t>
            </a:r>
            <a:r>
              <a:rPr lang="en-US" alt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  </a:t>
            </a:r>
            <a:endParaRPr lang="en-US" alt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Arial" pitchFamily="34" charset="0"/>
            </a:endParaRPr>
          </a:p>
        </p:txBody>
      </p:sp>
      <p:pic>
        <p:nvPicPr>
          <p:cNvPr id="7" name="Picture 6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98049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5244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3998" y="2412999"/>
            <a:ext cx="7721602" cy="425450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zh-CN" altLang="en-US" sz="2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每</a:t>
            </a:r>
            <a:r>
              <a:rPr lang="zh-TW" altLang="en-US" sz="2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個網</a:t>
            </a:r>
            <a:r>
              <a:rPr lang="zh-CN" altLang="en-US" sz="2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站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銷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售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產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生</a:t>
            </a:r>
            <a:r>
              <a:rPr lang="zh-CN" altLang="en-US" sz="2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首次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的</a:t>
            </a:r>
            <a:r>
              <a:rPr lang="en-US" altLang="zh-TW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225 BV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和</a:t>
            </a:r>
            <a:r>
              <a:rPr lang="zh-CN" altLang="en-US" sz="2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每月</a:t>
            </a:r>
            <a:r>
              <a:rPr lang="en-US" altLang="zh-TW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25 BV</a:t>
            </a: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類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似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傳統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「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自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動購貨</a:t>
            </a:r>
            <a:r>
              <a:rPr lang="zh-TW" altLang="zh-TW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」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計劃</a:t>
            </a:r>
          </a:p>
          <a:p>
            <a:pPr>
              <a:spcBef>
                <a:spcPts val="0"/>
              </a:spcBef>
            </a:pPr>
            <a:r>
              <a:rPr lang="zh-CN" altLang="en-US" sz="2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每月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可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將</a:t>
            </a:r>
            <a:r>
              <a:rPr lang="en-US" altLang="zh-TW" sz="2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BV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放置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到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組織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中</a:t>
            </a: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，</a:t>
            </a:r>
            <a:r>
              <a:rPr lang="en-US" altLang="zh-TW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產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生</a:t>
            </a:r>
            <a:r>
              <a:rPr lang="zh-CN" altLang="en-US" sz="2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更大</a:t>
            </a:r>
            <a:r>
              <a:rPr lang="zh-CN" altLang="en-US" sz="2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的利益</a:t>
            </a:r>
            <a:endParaRPr lang="en-US" altLang="zh-CN" sz="28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  <a:buNone/>
            </a:pPr>
            <a:endParaRPr lang="en-US" altLang="zh-TW" sz="9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Each website sale</a:t>
            </a:r>
            <a:b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=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225 BV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initially and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25 BV/month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Just  like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“</a:t>
            </a:r>
            <a:r>
              <a:rPr lang="en-US" sz="20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autoship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” program</a:t>
            </a:r>
            <a:b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= use constantly every month!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you 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can assign the BV </a:t>
            </a:r>
            <a:b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=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in your organization to maximize the benefit</a:t>
            </a:r>
            <a:endParaRPr lang="en-US" sz="2000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2" name="Picture 1" descr="Screen shot 2012-09-11 at 12.08.55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5564" y="3322500"/>
            <a:ext cx="3210301" cy="192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829300" y="5266008"/>
            <a:ext cx="3301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就像「自動購貨</a:t>
            </a:r>
            <a:r>
              <a:rPr lang="zh-TW" altLang="zh-TW" sz="20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」</a:t>
            </a:r>
            <a:r>
              <a:rPr lang="zh-TW" altLang="en-US" sz="20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計劃</a:t>
            </a:r>
            <a:endParaRPr lang="en-US" altLang="en-US" sz="2000" dirty="0" smtClean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Like an “</a:t>
            </a:r>
            <a:r>
              <a:rPr lang="en-US" sz="2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Autoship</a:t>
            </a:r>
            <a:r>
              <a:rPr lang="en-US" sz="2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” system</a:t>
            </a:r>
            <a:endParaRPr lang="en-US" sz="2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796471"/>
            <a:ext cx="9131299" cy="91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  <a:ea typeface="華康儷中黑" pitchFamily="49" charset="-120"/>
              <a:cs typeface="+mj-cs"/>
            </a:endParaRPr>
          </a:p>
        </p:txBody>
      </p:sp>
      <p:pic>
        <p:nvPicPr>
          <p:cNvPr id="8" name="Picture 7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98049"/>
            <a:ext cx="636613" cy="405117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0" y="474270"/>
            <a:ext cx="9131299" cy="1143000"/>
          </a:xfrm>
        </p:spPr>
        <p:txBody>
          <a:bodyPr/>
          <a:lstStyle/>
          <a:p>
            <a:r>
              <a:rPr lang="zh-CN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每月的</a:t>
            </a:r>
            <a:r>
              <a:rPr lang="en-US" altLang="zh-C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BV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更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穩定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又</a:t>
            </a:r>
            <a:r>
              <a:rPr lang="zh-CN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更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多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！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CN" altLang="en-US" sz="2400" dirty="0" smtClean="0">
                <a:latin typeface="Calibri" pitchFamily="34" charset="0"/>
                <a:ea typeface="華康儷中黑" pitchFamily="49" charset="-120"/>
                <a:cs typeface="Arial" pitchFamily="34" charset="0"/>
              </a:rPr>
              <a:t>自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  <a:cs typeface="Arial" pitchFamily="34" charset="0"/>
              </a:rPr>
              <a:t>動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  <a:cs typeface="Arial" pitchFamily="34" charset="0"/>
              </a:rPr>
              <a:t>循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  <a:cs typeface="Arial" pitchFamily="34" charset="0"/>
              </a:rPr>
              <a:t>環業績點數</a:t>
            </a:r>
            <a:r>
              <a:rPr lang="en-US" altLang="zh-CN" sz="2400" dirty="0" smtClean="0">
                <a:latin typeface="Calibri" pitchFamily="34" charset="0"/>
                <a:ea typeface="華康儷中黑" pitchFamily="49" charset="-120"/>
                <a:cs typeface="Arial" pitchFamily="34" charset="0"/>
              </a:rPr>
              <a:t>(</a:t>
            </a:r>
            <a:r>
              <a:rPr lang="en-US" altLang="zh-CN" sz="2400" dirty="0">
                <a:latin typeface="Calibri" pitchFamily="34" charset="0"/>
                <a:ea typeface="華康儷中黑" pitchFamily="49" charset="-120"/>
                <a:cs typeface="Arial" pitchFamily="34" charset="0"/>
              </a:rPr>
              <a:t>BV</a:t>
            </a:r>
            <a:r>
              <a:rPr lang="en-US" altLang="zh-CN" sz="2400" dirty="0" smtClean="0">
                <a:latin typeface="Calibri" pitchFamily="34" charset="0"/>
                <a:ea typeface="華康儷中黑" pitchFamily="49" charset="-120"/>
                <a:cs typeface="Arial" pitchFamily="34" charset="0"/>
              </a:rPr>
              <a:t>)</a:t>
            </a:r>
            <a:r>
              <a:rPr lang="en-US" altLang="zh-CN" sz="2800" b="1" dirty="0" smtClean="0">
                <a:latin typeface="Calibri" pitchFamily="34" charset="0"/>
                <a:ea typeface="華康儷中黑" pitchFamily="49" charset="-120"/>
                <a:cs typeface="Arial" pitchFamily="34" charset="0"/>
              </a:rPr>
              <a:t/>
            </a:r>
            <a:br>
              <a:rPr lang="en-US" altLang="zh-CN" sz="2800" b="1" dirty="0" smtClean="0">
                <a:latin typeface="Calibri" pitchFamily="34" charset="0"/>
                <a:ea typeface="華康儷中黑" pitchFamily="49" charset="-120"/>
                <a:cs typeface="Arial" pitchFamily="34" charset="0"/>
              </a:rPr>
            </a:br>
            <a:r>
              <a:rPr lang="en-US" altLang="zh-TW" sz="2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MORE</a:t>
            </a:r>
            <a: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TW" sz="2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stable</a:t>
            </a:r>
            <a: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  <a:t> monthly BV </a:t>
            </a:r>
            <a:b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Auto-cycling BVs</a:t>
            </a:r>
            <a:endParaRPr lang="en-US" sz="2800" dirty="0"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7" name="Picture 47" descr="Building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264" b="41081"/>
          <a:stretch>
            <a:fillRect/>
          </a:stretch>
        </p:blipFill>
        <p:spPr bwMode="auto">
          <a:xfrm>
            <a:off x="3047811" y="3114675"/>
            <a:ext cx="1087438" cy="86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8" name="Picture 48" descr="Building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09549" y="4257675"/>
            <a:ext cx="2425700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9" name="Picture 49" descr="Building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2459" y="4902200"/>
            <a:ext cx="2292350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0" name="Picture 50" descr="Building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666"/>
          <a:stretch>
            <a:fillRect/>
          </a:stretch>
        </p:blipFill>
        <p:spPr bwMode="auto">
          <a:xfrm>
            <a:off x="2895600" y="5257800"/>
            <a:ext cx="1084263" cy="125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1" name="Picture 51" descr="Building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9236"/>
          <a:stretch>
            <a:fillRect/>
          </a:stretch>
        </p:blipFill>
        <p:spPr bwMode="auto">
          <a:xfrm>
            <a:off x="2014218" y="5443538"/>
            <a:ext cx="73025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2" name="Picture 52" descr="Building7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5331" y="4899819"/>
            <a:ext cx="1670050" cy="16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3" name="Picture 53" descr="Building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99819"/>
            <a:ext cx="2413000" cy="700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4" name="Picture 54" descr="Building9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5109" y="4276725"/>
            <a:ext cx="2389188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5" name="Picture 55" descr="Building10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62" y="2967831"/>
            <a:ext cx="1773238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76" name="Picture 56" descr="Building11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8243" y="2272934"/>
            <a:ext cx="8159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4382" name="Line 62"/>
          <p:cNvSpPr>
            <a:spLocks noChangeShapeType="1"/>
          </p:cNvSpPr>
          <p:nvPr/>
        </p:nvSpPr>
        <p:spPr bwMode="auto">
          <a:xfrm>
            <a:off x="2133600" y="2238718"/>
            <a:ext cx="4572000" cy="0"/>
          </a:xfrm>
          <a:prstGeom prst="line">
            <a:avLst/>
          </a:prstGeom>
          <a:noFill/>
          <a:ln w="38100">
            <a:solidFill>
              <a:srgbClr val="C4261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84383" name="Line 63"/>
          <p:cNvSpPr>
            <a:spLocks noChangeShapeType="1"/>
          </p:cNvSpPr>
          <p:nvPr/>
        </p:nvSpPr>
        <p:spPr bwMode="auto">
          <a:xfrm>
            <a:off x="2133600" y="2238718"/>
            <a:ext cx="0" cy="331445"/>
          </a:xfrm>
          <a:prstGeom prst="line">
            <a:avLst/>
          </a:prstGeom>
          <a:noFill/>
          <a:ln w="38100">
            <a:solidFill>
              <a:srgbClr val="C4261A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84384" name="Line 64"/>
          <p:cNvSpPr>
            <a:spLocks noChangeShapeType="1"/>
          </p:cNvSpPr>
          <p:nvPr/>
        </p:nvSpPr>
        <p:spPr bwMode="auto">
          <a:xfrm>
            <a:off x="6705600" y="2238718"/>
            <a:ext cx="0" cy="331445"/>
          </a:xfrm>
          <a:prstGeom prst="line">
            <a:avLst/>
          </a:prstGeom>
          <a:noFill/>
          <a:ln w="38100">
            <a:solidFill>
              <a:srgbClr val="C4261A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84385" name="Line 65"/>
          <p:cNvSpPr>
            <a:spLocks noChangeShapeType="1"/>
          </p:cNvSpPr>
          <p:nvPr/>
        </p:nvSpPr>
        <p:spPr bwMode="auto">
          <a:xfrm>
            <a:off x="4531999" y="1908734"/>
            <a:ext cx="0" cy="331445"/>
          </a:xfrm>
          <a:prstGeom prst="line">
            <a:avLst/>
          </a:prstGeom>
          <a:noFill/>
          <a:ln w="38100">
            <a:solidFill>
              <a:srgbClr val="C4261A"/>
            </a:solidFill>
            <a:round/>
            <a:headEnd/>
            <a:tailEnd type="none" w="lg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84390" name="Rectangle 70"/>
          <p:cNvSpPr>
            <a:spLocks noChangeArrowheads="1"/>
          </p:cNvSpPr>
          <p:nvPr/>
        </p:nvSpPr>
        <p:spPr bwMode="auto">
          <a:xfrm>
            <a:off x="822310" y="131386"/>
            <a:ext cx="73914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zh-TW" altLang="en-US" sz="32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邊賺現</a:t>
            </a:r>
            <a:r>
              <a:rPr lang="zh-CN" altLang="en-US" sz="32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金</a:t>
            </a:r>
            <a:r>
              <a:rPr lang="zh-TW" altLang="en-US" sz="32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，邊</a:t>
            </a:r>
            <a:r>
              <a:rPr lang="zh-CN" altLang="en-US" sz="32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建立</a:t>
            </a:r>
            <a:r>
              <a:rPr lang="zh-TW" altLang="en-US" sz="32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財</a:t>
            </a:r>
            <a:r>
              <a:rPr lang="zh-CN" altLang="en-US" sz="32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富系</a:t>
            </a:r>
            <a:r>
              <a:rPr lang="zh-TW" altLang="en-US" sz="32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統</a:t>
            </a:r>
            <a:r>
              <a:rPr lang="en-US" altLang="zh-CN" sz="32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32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CN" sz="24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Earn Cash flow while building a wealth system</a:t>
            </a:r>
            <a:endParaRPr lang="zh-CN" altLang="en-US" sz="2400" dirty="0">
              <a:solidFill>
                <a:schemeClr val="bg1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84391" name="Picture 71" descr="Building1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4297" y="2311768"/>
            <a:ext cx="828675" cy="108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367987" y="2390696"/>
            <a:ext cx="4655809" cy="3830065"/>
            <a:chOff x="4367987" y="2192371"/>
            <a:chExt cx="4655809" cy="3830065"/>
          </a:xfrm>
        </p:grpSpPr>
        <p:sp>
          <p:nvSpPr>
            <p:cNvPr id="184338" name="Line 18"/>
            <p:cNvSpPr>
              <a:spLocks noChangeShapeType="1"/>
            </p:cNvSpPr>
            <p:nvPr/>
          </p:nvSpPr>
          <p:spPr bwMode="auto">
            <a:xfrm flipV="1">
              <a:off x="5651500" y="3209925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39" name="Line 19"/>
            <p:cNvSpPr>
              <a:spLocks noChangeShapeType="1"/>
            </p:cNvSpPr>
            <p:nvPr/>
          </p:nvSpPr>
          <p:spPr bwMode="auto">
            <a:xfrm flipV="1">
              <a:off x="7740650" y="3209925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40" name="Line 20"/>
            <p:cNvSpPr>
              <a:spLocks noChangeShapeType="1"/>
            </p:cNvSpPr>
            <p:nvPr/>
          </p:nvSpPr>
          <p:spPr bwMode="auto">
            <a:xfrm flipV="1">
              <a:off x="5651500" y="3209925"/>
              <a:ext cx="208915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41" name="Line 21"/>
            <p:cNvSpPr>
              <a:spLocks noChangeShapeType="1"/>
            </p:cNvSpPr>
            <p:nvPr/>
          </p:nvSpPr>
          <p:spPr bwMode="auto">
            <a:xfrm flipV="1">
              <a:off x="6661150" y="2994025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42" name="Line 22"/>
            <p:cNvSpPr>
              <a:spLocks noChangeShapeType="1"/>
            </p:cNvSpPr>
            <p:nvPr/>
          </p:nvSpPr>
          <p:spPr bwMode="auto">
            <a:xfrm flipV="1">
              <a:off x="5075238" y="4217988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43" name="Line 23"/>
            <p:cNvSpPr>
              <a:spLocks noChangeShapeType="1"/>
            </p:cNvSpPr>
            <p:nvPr/>
          </p:nvSpPr>
          <p:spPr bwMode="auto">
            <a:xfrm flipV="1">
              <a:off x="6156325" y="4217988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44" name="Line 24"/>
            <p:cNvSpPr>
              <a:spLocks noChangeShapeType="1"/>
            </p:cNvSpPr>
            <p:nvPr/>
          </p:nvSpPr>
          <p:spPr bwMode="auto">
            <a:xfrm flipV="1">
              <a:off x="5075238" y="4217988"/>
              <a:ext cx="10810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45" name="Line 25"/>
            <p:cNvSpPr>
              <a:spLocks noChangeShapeType="1"/>
            </p:cNvSpPr>
            <p:nvPr/>
          </p:nvSpPr>
          <p:spPr bwMode="auto">
            <a:xfrm flipV="1">
              <a:off x="5651500" y="4002088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46" name="Line 26"/>
            <p:cNvSpPr>
              <a:spLocks noChangeShapeType="1"/>
            </p:cNvSpPr>
            <p:nvPr/>
          </p:nvSpPr>
          <p:spPr bwMode="auto">
            <a:xfrm flipV="1">
              <a:off x="7235825" y="4217988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47" name="Line 27"/>
            <p:cNvSpPr>
              <a:spLocks noChangeShapeType="1"/>
            </p:cNvSpPr>
            <p:nvPr/>
          </p:nvSpPr>
          <p:spPr bwMode="auto">
            <a:xfrm flipV="1">
              <a:off x="8315325" y="4217988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48" name="Line 28"/>
            <p:cNvSpPr>
              <a:spLocks noChangeShapeType="1"/>
            </p:cNvSpPr>
            <p:nvPr/>
          </p:nvSpPr>
          <p:spPr bwMode="auto">
            <a:xfrm flipV="1">
              <a:off x="7235825" y="4217988"/>
              <a:ext cx="10795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49" name="Line 29"/>
            <p:cNvSpPr>
              <a:spLocks noChangeShapeType="1"/>
            </p:cNvSpPr>
            <p:nvPr/>
          </p:nvSpPr>
          <p:spPr bwMode="auto">
            <a:xfrm flipV="1">
              <a:off x="7739063" y="4002088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50" name="Line 30"/>
            <p:cNvSpPr>
              <a:spLocks noChangeShapeType="1"/>
            </p:cNvSpPr>
            <p:nvPr/>
          </p:nvSpPr>
          <p:spPr bwMode="auto">
            <a:xfrm flipV="1">
              <a:off x="4787900" y="52260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51" name="Line 31"/>
            <p:cNvSpPr>
              <a:spLocks noChangeShapeType="1"/>
            </p:cNvSpPr>
            <p:nvPr/>
          </p:nvSpPr>
          <p:spPr bwMode="auto">
            <a:xfrm flipV="1">
              <a:off x="5364163" y="52260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52" name="Line 32"/>
            <p:cNvSpPr>
              <a:spLocks noChangeShapeType="1"/>
            </p:cNvSpPr>
            <p:nvPr/>
          </p:nvSpPr>
          <p:spPr bwMode="auto">
            <a:xfrm flipV="1">
              <a:off x="4787900" y="5226050"/>
              <a:ext cx="5762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53" name="Line 33"/>
            <p:cNvSpPr>
              <a:spLocks noChangeShapeType="1"/>
            </p:cNvSpPr>
            <p:nvPr/>
          </p:nvSpPr>
          <p:spPr bwMode="auto">
            <a:xfrm flipV="1">
              <a:off x="5075238" y="50101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54" name="Line 34"/>
            <p:cNvSpPr>
              <a:spLocks noChangeShapeType="1"/>
            </p:cNvSpPr>
            <p:nvPr/>
          </p:nvSpPr>
          <p:spPr bwMode="auto">
            <a:xfrm flipV="1">
              <a:off x="5940425" y="52260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55" name="Line 35"/>
            <p:cNvSpPr>
              <a:spLocks noChangeShapeType="1"/>
            </p:cNvSpPr>
            <p:nvPr/>
          </p:nvSpPr>
          <p:spPr bwMode="auto">
            <a:xfrm flipV="1">
              <a:off x="6443663" y="52260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56" name="Line 36"/>
            <p:cNvSpPr>
              <a:spLocks noChangeShapeType="1"/>
            </p:cNvSpPr>
            <p:nvPr/>
          </p:nvSpPr>
          <p:spPr bwMode="auto">
            <a:xfrm flipV="1">
              <a:off x="5940425" y="5226050"/>
              <a:ext cx="5032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57" name="Line 37"/>
            <p:cNvSpPr>
              <a:spLocks noChangeShapeType="1"/>
            </p:cNvSpPr>
            <p:nvPr/>
          </p:nvSpPr>
          <p:spPr bwMode="auto">
            <a:xfrm flipV="1">
              <a:off x="6156325" y="50101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58" name="Line 38"/>
            <p:cNvSpPr>
              <a:spLocks noChangeShapeType="1"/>
            </p:cNvSpPr>
            <p:nvPr/>
          </p:nvSpPr>
          <p:spPr bwMode="auto">
            <a:xfrm flipV="1">
              <a:off x="8101013" y="52260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59" name="Line 39"/>
            <p:cNvSpPr>
              <a:spLocks noChangeShapeType="1"/>
            </p:cNvSpPr>
            <p:nvPr/>
          </p:nvSpPr>
          <p:spPr bwMode="auto">
            <a:xfrm flipV="1">
              <a:off x="8604250" y="52260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60" name="Line 40"/>
            <p:cNvSpPr>
              <a:spLocks noChangeShapeType="1"/>
            </p:cNvSpPr>
            <p:nvPr/>
          </p:nvSpPr>
          <p:spPr bwMode="auto">
            <a:xfrm flipV="1">
              <a:off x="8101013" y="5226050"/>
              <a:ext cx="50323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61" name="Line 41"/>
            <p:cNvSpPr>
              <a:spLocks noChangeShapeType="1"/>
            </p:cNvSpPr>
            <p:nvPr/>
          </p:nvSpPr>
          <p:spPr bwMode="auto">
            <a:xfrm flipV="1">
              <a:off x="8316913" y="50101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62" name="Line 42"/>
            <p:cNvSpPr>
              <a:spLocks noChangeShapeType="1"/>
            </p:cNvSpPr>
            <p:nvPr/>
          </p:nvSpPr>
          <p:spPr bwMode="auto">
            <a:xfrm flipV="1">
              <a:off x="6948488" y="52260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63" name="Line 43"/>
            <p:cNvSpPr>
              <a:spLocks noChangeShapeType="1"/>
            </p:cNvSpPr>
            <p:nvPr/>
          </p:nvSpPr>
          <p:spPr bwMode="auto">
            <a:xfrm flipV="1">
              <a:off x="7524750" y="52260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64" name="Line 44"/>
            <p:cNvSpPr>
              <a:spLocks noChangeShapeType="1"/>
            </p:cNvSpPr>
            <p:nvPr/>
          </p:nvSpPr>
          <p:spPr bwMode="auto">
            <a:xfrm flipV="1">
              <a:off x="6948488" y="5226050"/>
              <a:ext cx="576263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sp>
          <p:nvSpPr>
            <p:cNvPr id="184365" name="Line 45"/>
            <p:cNvSpPr>
              <a:spLocks noChangeShapeType="1"/>
            </p:cNvSpPr>
            <p:nvPr/>
          </p:nvSpPr>
          <p:spPr bwMode="auto">
            <a:xfrm flipV="1">
              <a:off x="7235825" y="5010150"/>
              <a:ext cx="0" cy="21748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  <a:ea typeface="華康儷中黑" pitchFamily="49" charset="-120"/>
              </a:endParaRPr>
            </a:p>
          </p:txBody>
        </p:sp>
        <p:pic>
          <p:nvPicPr>
            <p:cNvPr id="68" name="Picture 67" descr="Creative Services:Users:billyl:Desktop:HK_ENG&amp;CH_secondLookPowerpointPresentations_10312008:my creations:Vert1.png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6807" y="2192371"/>
              <a:ext cx="1937585" cy="91039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" name="Picture 68" descr="Vert2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8420" y="3329366"/>
              <a:ext cx="760111" cy="660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" name="Picture 69" descr="Vert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182" y="4343554"/>
              <a:ext cx="760111" cy="652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" name="Picture 70" descr="Vert6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0897" y="4339816"/>
              <a:ext cx="760111" cy="660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" name="Picture 71" descr="Vert2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9007" y="3329366"/>
              <a:ext cx="760111" cy="660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" name="Picture 72" descr="Vert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5334" y="4343554"/>
              <a:ext cx="760111" cy="652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4" name="Picture 73" descr="Vert6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1936" y="4339816"/>
              <a:ext cx="760111" cy="660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74" descr="Vert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987" y="5365750"/>
              <a:ext cx="760111" cy="652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75" descr="Vert6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4515" y="5362012"/>
              <a:ext cx="760111" cy="660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76" descr="Vert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571" y="5365750"/>
              <a:ext cx="760111" cy="652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77" descr="Vert6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1043" y="5362012"/>
              <a:ext cx="760111" cy="660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78" descr="Vert2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4099" y="5362012"/>
              <a:ext cx="760111" cy="660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0" name="Picture 79" descr="Vert2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7155" y="5362012"/>
              <a:ext cx="760111" cy="660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" name="Picture 80" descr="Vert4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3685" y="5365750"/>
              <a:ext cx="760111" cy="652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" name="Picture 81" descr="Vert6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0627" y="5362012"/>
              <a:ext cx="760111" cy="66042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5" name="Picture 2" descr="C:\Users\erickf\Desktop\MarketAmericaDotCom™+ShopDotComLogoWithTagLines_011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18" cstate="print"/>
          <a:srcRect l="56012"/>
          <a:stretch/>
        </p:blipFill>
        <p:spPr bwMode="auto">
          <a:xfrm>
            <a:off x="6089039" y="1180524"/>
            <a:ext cx="1691949" cy="769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Picture 85" descr="USCAN_ENG_Engine20110921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1583" y="1055871"/>
            <a:ext cx="2985988" cy="101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2"/>
          <p:cNvPicPr>
            <a:picLocks noChangeAspect="1" noChangeArrowheads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0" t="15570" r="33427" b="14545"/>
          <a:stretch/>
        </p:blipFill>
        <p:spPr bwMode="auto">
          <a:xfrm>
            <a:off x="1483718" y="4296282"/>
            <a:ext cx="1628020" cy="159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16" descr="BuildingShareOfCustomer_TW_Base"/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06" t="37878" r="34135" b="18327"/>
          <a:stretch>
            <a:fillRect/>
          </a:stretch>
        </p:blipFill>
        <p:spPr bwMode="auto">
          <a:xfrm>
            <a:off x="1483718" y="5464880"/>
            <a:ext cx="1628020" cy="53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9"/>
          <p:cNvPicPr>
            <a:picLocks noChangeAspect="1" noChangeArrowheads="1"/>
          </p:cNvPicPr>
          <p:nvPr/>
        </p:nvPicPr>
        <p:blipFill>
          <a:blip r:embed="rId22" cstate="print"/>
          <a:srcRect l="2312" t="4814" r="2890" b="2908"/>
          <a:stretch>
            <a:fillRect/>
          </a:stretch>
        </p:blipFill>
        <p:spPr bwMode="auto">
          <a:xfrm>
            <a:off x="1489703" y="2946207"/>
            <a:ext cx="1648370" cy="136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Box 82"/>
          <p:cNvSpPr txBox="1"/>
          <p:nvPr/>
        </p:nvSpPr>
        <p:spPr>
          <a:xfrm>
            <a:off x="3599558" y="3471848"/>
            <a:ext cx="1071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Technician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481073" y="4580635"/>
            <a:ext cx="79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Doctor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588925" y="5403485"/>
            <a:ext cx="823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Lawyer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3111738" y="6474156"/>
            <a:ext cx="12341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Hair Stylist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04836" y="6498865"/>
            <a:ext cx="19630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Parent Association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03928" y="5546741"/>
            <a:ext cx="119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Teacher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95109" y="4629150"/>
            <a:ext cx="8382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Uncle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30362" y="3332756"/>
            <a:ext cx="119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Co-worker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952970" y="6417006"/>
            <a:ext cx="1137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Social Media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3173428" y="2660054"/>
            <a:ext cx="1071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Neighbor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479267" y="2341644"/>
            <a:ext cx="10713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>
                <a:solidFill>
                  <a:schemeClr val="accent3">
                    <a:lumMod val="75000"/>
                  </a:schemeClr>
                </a:solidFill>
                <a:latin typeface="Calibri" pitchFamily="34" charset="0"/>
              </a:rPr>
              <a:t>Friends</a:t>
            </a:r>
            <a:endParaRPr lang="zh-TW" altLang="en-US" sz="1400" b="1" dirty="0">
              <a:solidFill>
                <a:schemeClr val="accent3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00" name="Picture 99" descr="MarketHongKong&amp;Shop.com_FullLogo.png"/>
          <p:cNvPicPr>
            <a:picLocks noChangeAspect="1"/>
          </p:cNvPicPr>
          <p:nvPr/>
        </p:nvPicPr>
        <p:blipFill>
          <a:blip r:embed="rId23" cstate="print"/>
          <a:srcRect r="51691"/>
          <a:stretch>
            <a:fillRect/>
          </a:stretch>
        </p:blipFill>
        <p:spPr>
          <a:xfrm>
            <a:off x="1399911" y="1279164"/>
            <a:ext cx="1501918" cy="548640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xmlns="" val="39160756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617987"/>
            <a:ext cx="8042276" cy="1053157"/>
          </a:xfrm>
        </p:spPr>
        <p:txBody>
          <a:bodyPr/>
          <a:lstStyle/>
          <a:p>
            <a:r>
              <a:rPr lang="zh-Hant" altLang="en-US" sz="3200" dirty="0" smtClean="0">
                <a:latin typeface="Calibri" pitchFamily="34" charset="0"/>
                <a:ea typeface="華康儷中黑" pitchFamily="49" charset="-120"/>
              </a:rPr>
              <a:t>每</a:t>
            </a:r>
            <a:r>
              <a:rPr lang="zh-TW" altLang="en-US" sz="3200" dirty="0" smtClean="0">
                <a:latin typeface="Calibri" pitchFamily="34" charset="0"/>
                <a:ea typeface="華康儷中黑" pitchFamily="49" charset="-120"/>
              </a:rPr>
              <a:t>間</a:t>
            </a:r>
            <a:r>
              <a:rPr lang="zh-Hant" altLang="en-US" sz="3200" dirty="0" smtClean="0">
                <a:latin typeface="Calibri" pitchFamily="34" charset="0"/>
                <a:ea typeface="華康儷中黑" pitchFamily="49" charset="-120"/>
              </a:rPr>
              <a:t>公司</a:t>
            </a:r>
            <a:r>
              <a:rPr lang="zh-Hant" altLang="en-US" sz="3200" dirty="0">
                <a:latin typeface="Calibri" pitchFamily="34" charset="0"/>
                <a:ea typeface="華康儷中黑" pitchFamily="49" charset="-120"/>
              </a:rPr>
              <a:t>都需要一個</a:t>
            </a:r>
            <a:r>
              <a:rPr lang="zh-Hant" altLang="en-US" sz="3200" dirty="0" smtClean="0">
                <a:latin typeface="Calibri" pitchFamily="34" charset="0"/>
                <a:ea typeface="華康儷中黑" pitchFamily="49" charset="-120"/>
              </a:rPr>
              <a:t>網站</a:t>
            </a:r>
            <a:r>
              <a:rPr lang="zh-CN" altLang="en-US" sz="3200" dirty="0" smtClean="0">
                <a:latin typeface="Calibri" pitchFamily="34" charset="0"/>
                <a:ea typeface="華康儷中黑" pitchFamily="49" charset="-120"/>
              </a:rPr>
              <a:t>的原因</a:t>
            </a:r>
            <a:r>
              <a:rPr lang="en-US" sz="3200" dirty="0" smtClean="0">
                <a:latin typeface="Calibri" pitchFamily="34" charset="0"/>
                <a:ea typeface="華康儷中黑" pitchFamily="49" charset="-120"/>
                <a:cs typeface="Calibri"/>
              </a:rPr>
              <a:t/>
            </a:r>
            <a:br>
              <a:rPr lang="en-US" sz="3200" dirty="0" smtClean="0">
                <a:latin typeface="Calibri" pitchFamily="34" charset="0"/>
                <a:ea typeface="華康儷中黑" pitchFamily="49" charset="-120"/>
                <a:cs typeface="Calibri"/>
              </a:rPr>
            </a:br>
            <a:r>
              <a:rPr lang="en-US" sz="3200" dirty="0" smtClean="0">
                <a:latin typeface="Calibri" pitchFamily="34" charset="0"/>
                <a:ea typeface="華康儷中黑" pitchFamily="49" charset="-120"/>
                <a:cs typeface="Calibri"/>
              </a:rPr>
              <a:t>Why </a:t>
            </a:r>
            <a:r>
              <a:rPr lang="en-US" sz="3200" dirty="0">
                <a:latin typeface="Calibri" pitchFamily="34" charset="0"/>
                <a:ea typeface="華康儷中黑" pitchFamily="49" charset="-120"/>
                <a:cs typeface="Calibri"/>
              </a:rPr>
              <a:t>e</a:t>
            </a:r>
            <a:r>
              <a:rPr lang="en-US" sz="3200" dirty="0" smtClean="0">
                <a:latin typeface="Calibri" pitchFamily="34" charset="0"/>
                <a:ea typeface="華康儷中黑" pitchFamily="49" charset="-120"/>
                <a:cs typeface="Calibri"/>
              </a:rPr>
              <a:t>very Company needs </a:t>
            </a:r>
            <a:r>
              <a:rPr lang="en-US" sz="3200" dirty="0">
                <a:latin typeface="Calibri" pitchFamily="34" charset="0"/>
                <a:ea typeface="華康儷中黑" pitchFamily="49" charset="-120"/>
                <a:cs typeface="Calibri"/>
              </a:rPr>
              <a:t>a </a:t>
            </a:r>
            <a:r>
              <a:rPr lang="en-US" sz="3200" dirty="0" smtClean="0">
                <a:latin typeface="Calibri" pitchFamily="34" charset="0"/>
                <a:ea typeface="華康儷中黑" pitchFamily="49" charset="-120"/>
                <a:cs typeface="Calibri"/>
              </a:rPr>
              <a:t>Web Site</a:t>
            </a:r>
            <a:endParaRPr lang="en-US" sz="3200" dirty="0">
              <a:latin typeface="Calibri" pitchFamily="34" charset="0"/>
              <a:ea typeface="華康儷中黑" pitchFamily="49" charset="-120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646" y="2437289"/>
            <a:ext cx="4234866" cy="4016607"/>
          </a:xfrm>
        </p:spPr>
        <p:txBody>
          <a:bodyPr wrap="square">
            <a:noAutofit/>
          </a:bodyPr>
          <a:lstStyle/>
          <a:p>
            <a:pPr algn="just"/>
            <a:r>
              <a:rPr lang="zh-Hant" altLang="en-US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Hant" altLang="en-US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站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是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最</a:t>
            </a:r>
            <a:r>
              <a:rPr lang="zh-CN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有</a:t>
            </a:r>
            <a:r>
              <a:rPr lang="zh-Hant" altLang="en-US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經濟效</a:t>
            </a:r>
            <a:r>
              <a:rPr lang="zh-CN" altLang="en-US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益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的</a:t>
            </a:r>
            <a:r>
              <a:rPr lang="zh-Hant" altLang="en-US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廣告</a:t>
            </a:r>
            <a:r>
              <a:rPr lang="zh-Hant" altLang="en-US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形式</a:t>
            </a:r>
            <a:endParaRPr lang="en-US" sz="2000" dirty="0" smtClean="0">
              <a:solidFill>
                <a:schemeClr val="tx2">
                  <a:lumMod val="75000"/>
                  <a:lumOff val="25000"/>
                </a:schemeClr>
              </a:solidFill>
              <a:latin typeface="Calibri" pitchFamily="34" charset="0"/>
              <a:ea typeface="華康儷中黑" pitchFamily="49" charset="-120"/>
              <a:cs typeface="Calibri"/>
            </a:endParaRPr>
          </a:p>
          <a:p>
            <a:pPr algn="just"/>
            <a:r>
              <a:rPr lang="en-US" altLang="zh-Hant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7</a:t>
            </a:r>
            <a:r>
              <a:rPr lang="zh-Hant" altLang="en-US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個工作日，每</a:t>
            </a:r>
            <a:r>
              <a:rPr lang="zh-Hant" altLang="en-US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天</a:t>
            </a:r>
            <a:r>
              <a:rPr lang="en-US" altLang="zh-Hant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24</a:t>
            </a:r>
            <a:r>
              <a:rPr lang="zh-Hant" altLang="en-US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小時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，沒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有任何額外的開銷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，銷售潛力</a:t>
            </a:r>
            <a:r>
              <a:rPr lang="zh-TW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卻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增加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數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倍</a:t>
            </a:r>
            <a:endParaRPr lang="en-US" sz="2000" dirty="0" smtClean="0">
              <a:solidFill>
                <a:schemeClr val="tx2">
                  <a:lumMod val="75000"/>
                  <a:lumOff val="25000"/>
                </a:schemeClr>
              </a:solidFill>
              <a:latin typeface="Calibri" pitchFamily="34" charset="0"/>
              <a:ea typeface="華康儷中黑" pitchFamily="49" charset="-120"/>
              <a:cs typeface="Calibri"/>
            </a:endParaRPr>
          </a:p>
          <a:p>
            <a:pPr algn="just"/>
            <a:r>
              <a:rPr lang="zh-Hant" altLang="en-US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顧</a:t>
            </a:r>
            <a:r>
              <a:rPr lang="zh-Hant" altLang="en-US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客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可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以輕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鬆在</a:t>
            </a:r>
            <a:r>
              <a:rPr lang="zh-Hant" altLang="en-US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網站</a:t>
            </a:r>
            <a:r>
              <a:rPr lang="zh-Hant" altLang="en-US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上購</a:t>
            </a:r>
            <a:r>
              <a:rPr lang="zh-Hant" altLang="en-US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買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你的產品和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服務</a:t>
            </a:r>
            <a:r>
              <a:rPr lang="zh-TW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，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不需要</a:t>
            </a:r>
            <a:r>
              <a:rPr lang="zh-TW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親</a:t>
            </a:r>
            <a:r>
              <a:rPr lang="zh-CN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自</a:t>
            </a:r>
            <a:r>
              <a:rPr lang="zh-CN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到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商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店</a:t>
            </a:r>
            <a:endParaRPr lang="en-US" sz="2000" dirty="0" smtClean="0">
              <a:solidFill>
                <a:schemeClr val="tx2">
                  <a:lumMod val="75000"/>
                  <a:lumOff val="25000"/>
                </a:schemeClr>
              </a:solidFill>
              <a:latin typeface="Calibri" pitchFamily="34" charset="0"/>
              <a:ea typeface="華康儷中黑" pitchFamily="49" charset="-120"/>
              <a:cs typeface="Calibri"/>
            </a:endParaRPr>
          </a:p>
          <a:p>
            <a:pPr algn="just"/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在過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去</a:t>
            </a:r>
            <a:r>
              <a:rPr lang="en-US" altLang="zh-Han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6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年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，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全球</a:t>
            </a:r>
            <a:r>
              <a:rPr lang="zh-Hant" altLang="en-US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上</a:t>
            </a:r>
            <a:r>
              <a:rPr lang="zh-Hant" altLang="en-US" sz="2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銷售增長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了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近</a:t>
            </a:r>
            <a:r>
              <a:rPr lang="en-US" altLang="zh-Hant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400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％，</a:t>
            </a:r>
            <a:r>
              <a:rPr lang="zh-CN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所以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提升</a:t>
            </a:r>
            <a:r>
              <a:rPr lang="zh-TW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你</a:t>
            </a:r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的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業務網絡是最好的捷徑</a:t>
            </a:r>
            <a:endParaRPr lang="en-US" sz="2000" dirty="0">
              <a:solidFill>
                <a:schemeClr val="tx2">
                  <a:lumMod val="75000"/>
                  <a:lumOff val="25000"/>
                </a:schemeClr>
              </a:solidFill>
              <a:latin typeface="Calibri" pitchFamily="34" charset="0"/>
              <a:ea typeface="華康儷中黑" pitchFamily="49" charset="-120"/>
              <a:cs typeface="Calibri"/>
            </a:endParaRPr>
          </a:p>
          <a:p>
            <a:pPr algn="just"/>
            <a:r>
              <a:rPr lang="zh-Hant" altLang="en-US" sz="20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你</a:t>
            </a:r>
            <a:r>
              <a:rPr lang="zh-Hant" altLang="en-US" sz="2000" dirty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的生意會顯得</a:t>
            </a:r>
            <a:r>
              <a:rPr lang="zh-Hant" altLang="en-US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更加專業</a:t>
            </a:r>
            <a:endParaRPr lang="en-US" sz="2000" dirty="0">
              <a:solidFill>
                <a:srgbClr val="FF0000"/>
              </a:solidFill>
              <a:latin typeface="Calibri" pitchFamily="34" charset="0"/>
              <a:ea typeface="華康儷中黑" pitchFamily="49" charset="-120"/>
              <a:cs typeface="Calibri"/>
            </a:endParaRPr>
          </a:p>
        </p:txBody>
      </p:sp>
      <p:pic>
        <p:nvPicPr>
          <p:cNvPr id="5" name="Picture 4" descr="MA Webcenters Logo.jpg"/>
          <p:cNvPicPr>
            <a:picLocks noChangeAspect="1"/>
          </p:cNvPicPr>
          <p:nvPr/>
        </p:nvPicPr>
        <p:blipFill>
          <a:blip r:embed="rId2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6914" y="6332652"/>
            <a:ext cx="689664" cy="40511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92612" y="2534736"/>
            <a:ext cx="4357797" cy="4219166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  <a:cs typeface="Calibri"/>
              </a:rPr>
              <a:t>most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Calibri"/>
              </a:rPr>
              <a:t>cost effective 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  <a:cs typeface="Calibri"/>
              </a:rPr>
              <a:t>form of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Calibri"/>
              </a:rPr>
              <a:t>advertising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  <a:cs typeface="Calibri"/>
              </a:rPr>
              <a:t>. </a:t>
            </a:r>
          </a:p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Calibri"/>
              </a:rPr>
              <a:t>7 days, 24 hours a day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  <a:cs typeface="Calibri"/>
              </a:rPr>
              <a:t>, without any additional overhead, and your sales potential will be increased several times. </a:t>
            </a:r>
          </a:p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  <a:cs typeface="Calibri"/>
              </a:rPr>
              <a:t>Does not require the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Calibri"/>
              </a:rPr>
              <a:t>customer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  <a:cs typeface="Calibri"/>
              </a:rPr>
              <a:t> to the store in person, you can easily purchase your products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Calibri"/>
              </a:rPr>
              <a:t>on the website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  <a:cs typeface="Calibri"/>
              </a:rPr>
              <a:t> and services </a:t>
            </a:r>
          </a:p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  <a:cs typeface="Calibri"/>
              </a:rPr>
              <a:t>In the past six years, the global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Calibri"/>
              </a:rPr>
              <a:t>network of nearly 400% increase in sales</a:t>
            </a: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  <a:cs typeface="Calibri"/>
              </a:rPr>
              <a:t>, enhance your business network is the best shortcut</a:t>
            </a:r>
          </a:p>
          <a:p>
            <a:pPr>
              <a:lnSpc>
                <a:spcPct val="70000"/>
              </a:lnSpc>
            </a:pPr>
            <a:r>
              <a:rPr lang="en-US" sz="18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  <a:cs typeface="Calibri"/>
              </a:rPr>
              <a:t>Your business will look </a:t>
            </a:r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Calibri"/>
              </a:rPr>
              <a:t>more professional </a:t>
            </a:r>
          </a:p>
        </p:txBody>
      </p:sp>
    </p:spTree>
    <p:extLst>
      <p:ext uri="{BB962C8B-B14F-4D97-AF65-F5344CB8AC3E}">
        <p14:creationId xmlns:p14="http://schemas.microsoft.com/office/powerpoint/2010/main" xmlns="" val="116945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rnet-Marketing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8925" y="1470843"/>
            <a:ext cx="5268036" cy="52680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33611" y="149912"/>
            <a:ext cx="8137526" cy="137771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不可忽略的公司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4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站功能</a:t>
            </a:r>
            <a:endParaRPr lang="en-US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Calibri"/>
            </a:endParaRP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alibri"/>
              </a:rPr>
              <a:t>The Powerful of Company Website</a:t>
            </a:r>
          </a:p>
        </p:txBody>
      </p:sp>
      <p:pic>
        <p:nvPicPr>
          <p:cNvPr id="4" name="Picture 3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79217"/>
            <a:ext cx="636613" cy="4051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2045" y="3966360"/>
            <a:ext cx="12984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華康儷中黑" pitchFamily="49" charset="-120"/>
                <a:ea typeface="華康儷中黑" pitchFamily="49" charset="-120"/>
              </a:rPr>
              <a:t>群組與網誌</a:t>
            </a:r>
            <a:endParaRPr lang="zh-TW" altLang="en-US" sz="12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3112" y="5060578"/>
            <a:ext cx="1479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華康儷中黑" pitchFamily="49" charset="-120"/>
                <a:ea typeface="華康儷中黑" pitchFamily="49" charset="-120"/>
              </a:rPr>
              <a:t>點擊付費廣告</a:t>
            </a:r>
            <a:endParaRPr lang="zh-TW" altLang="en-US" sz="12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3010" y="5078890"/>
            <a:ext cx="1479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華康儷中黑" pitchFamily="49" charset="-120"/>
                <a:ea typeface="華康儷中黑" pitchFamily="49" charset="-120"/>
              </a:rPr>
              <a:t>搜尋引擎優化</a:t>
            </a:r>
            <a:endParaRPr lang="zh-TW" altLang="en-US" sz="12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91316" y="3966361"/>
            <a:ext cx="1479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華康儷中黑" pitchFamily="49" charset="-120"/>
                <a:ea typeface="華康儷中黑" pitchFamily="49" charset="-120"/>
              </a:rPr>
              <a:t>搜尋引擎登入</a:t>
            </a:r>
            <a:endParaRPr lang="zh-TW" altLang="en-US" sz="12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3939" y="5998414"/>
            <a:ext cx="18581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華康儷中黑" pitchFamily="49" charset="-120"/>
                <a:ea typeface="華康儷中黑" pitchFamily="49" charset="-120"/>
              </a:rPr>
              <a:t>搜尋引擎新聞稿</a:t>
            </a:r>
            <a:endParaRPr lang="zh-TW" altLang="en-US" sz="12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8646" y="6507335"/>
            <a:ext cx="11113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華康儷中黑" pitchFamily="49" charset="-120"/>
                <a:ea typeface="華康儷中黑" pitchFamily="49" charset="-120"/>
              </a:rPr>
              <a:t>合作機會</a:t>
            </a:r>
            <a:endParaRPr lang="zh-TW" altLang="en-US" sz="12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26237" y="3435155"/>
            <a:ext cx="9837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公司網站</a:t>
            </a:r>
            <a:endParaRPr lang="zh-TW" altLang="en-US" sz="1200" dirty="0">
              <a:solidFill>
                <a:schemeClr val="bg1"/>
              </a:solidFill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3023" y="5972396"/>
            <a:ext cx="12848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200" dirty="0" smtClean="0">
                <a:latin typeface="華康儷中黑" pitchFamily="49" charset="-120"/>
                <a:ea typeface="華康儷中黑" pitchFamily="49" charset="-120"/>
              </a:rPr>
              <a:t>求職網站</a:t>
            </a:r>
            <a:endParaRPr lang="zh-TW" altLang="en-US" sz="1200" dirty="0">
              <a:latin typeface="華康儷中黑" pitchFamily="49" charset="-12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469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95801" y="381001"/>
            <a:ext cx="4493643" cy="1463565"/>
          </a:xfrm>
        </p:spPr>
        <p:txBody>
          <a:bodyPr/>
          <a:lstStyle/>
          <a:p>
            <a:pPr algn="ctr"/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了解我</a:t>
            </a:r>
            <a:r>
              <a:rPr lang="zh-TW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們</a:t>
            </a:r>
            <a:r>
              <a:rPr lang="zh-CN" alt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的平台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Understanding Our Solution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7" name="Text Placeholder 2"/>
          <p:cNvSpPr txBox="1">
            <a:spLocks noGrp="1"/>
          </p:cNvSpPr>
          <p:nvPr>
            <p:ph type="body" sz="half" idx="2"/>
          </p:nvPr>
        </p:nvSpPr>
        <p:spPr>
          <a:xfrm>
            <a:off x="4495801" y="1936526"/>
            <a:ext cx="4648200" cy="451059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“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大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部份人對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自動變速器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的</a:t>
            </a:r>
            <a: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運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作原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理</a:t>
            </a:r>
            <a:r>
              <a:rPr lang="zh-TW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毫</a:t>
            </a:r>
            <a:r>
              <a:rPr lang="zh-TW" altLang="en-US" sz="24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無概念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，</a:t>
            </a:r>
            <a: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但</a:t>
            </a: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他們卻知道</a:t>
            </a:r>
            <a:r>
              <a:rPr lang="zh-TW" altLang="en-US" sz="24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如何駕駛。</a:t>
            </a:r>
            <a:endParaRPr lang="en-US" altLang="zh-TW" sz="2400" dirty="0">
              <a:solidFill>
                <a:srgbClr val="FF0000"/>
              </a:solidFill>
              <a:latin typeface="Calibri" pitchFamily="34" charset="0"/>
              <a:ea typeface="華康儷中黑" pitchFamily="49" charset="-120"/>
              <a:cs typeface="Times New Roman" pitchFamily="18" charset="0"/>
            </a:endParaRPr>
          </a:p>
          <a:p>
            <a:pPr algn="ctr" eaLnBrk="0" hangingPunct="0">
              <a:spcBef>
                <a:spcPct val="20000"/>
              </a:spcBef>
              <a:defRPr/>
            </a:pPr>
            <a:r>
              <a:rPr lang="en-US" altLang="zh-TW" sz="9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/>
            </a:r>
            <a:br>
              <a:rPr lang="en-US" altLang="zh-TW" sz="9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zh-TW" altLang="en-US" sz="2400" dirty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你無需研究物理學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，</a:t>
            </a:r>
            <a: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/>
            </a:r>
            <a:b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都</a:t>
            </a:r>
            <a:r>
              <a:rPr lang="zh-TW" altLang="en-US" sz="24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可以知道如何操作汽車</a:t>
            </a:r>
            <a:r>
              <a:rPr lang="zh-TW" altLang="en-US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。</a:t>
            </a:r>
            <a:r>
              <a:rPr lang="en-US" altLang="zh-TW" sz="2400" dirty="0" smtClean="0">
                <a:solidFill>
                  <a:schemeClr val="bg2">
                    <a:lumMod val="25000"/>
                  </a:schemeClr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”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Calibri" pitchFamily="34" charset="0"/>
              <a:ea typeface="華康儷中黑" pitchFamily="49" charset="-120"/>
              <a:cs typeface="Times New Roman" pitchFamily="18" charset="0"/>
            </a:endParaRPr>
          </a:p>
          <a:p>
            <a:pPr marL="0" indent="0" algn="ctr" eaLnBrk="0" hangingPunct="0">
              <a:spcBef>
                <a:spcPct val="20000"/>
              </a:spcBef>
              <a:buNone/>
              <a:defRPr/>
            </a:pP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/>
            </a:r>
            <a:b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Most </a:t>
            </a:r>
            <a:r>
              <a:rPr lang="en-US" i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people have no concept of </a:t>
            </a: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/>
            </a:r>
            <a:b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en-US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how an </a:t>
            </a:r>
            <a:r>
              <a:rPr lang="en-US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automatic </a:t>
            </a:r>
            <a:r>
              <a:rPr lang="en-US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transmission </a:t>
            </a:r>
            <a:r>
              <a:rPr lang="en-US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works</a:t>
            </a:r>
            <a:r>
              <a:rPr lang="en-US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,</a:t>
            </a:r>
            <a:br>
              <a:rPr lang="en-US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en-US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 </a:t>
            </a: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yet </a:t>
            </a:r>
            <a:r>
              <a:rPr lang="en-US" i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they know </a:t>
            </a: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how </a:t>
            </a:r>
            <a:r>
              <a:rPr lang="en-US" i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to drive a car. </a:t>
            </a:r>
            <a:endParaRPr lang="en-US" i="1" dirty="0" smtClean="0">
              <a:solidFill>
                <a:srgbClr val="0070C0"/>
              </a:solidFill>
              <a:latin typeface="Calibri" pitchFamily="34" charset="0"/>
              <a:ea typeface="華康儷中黑" pitchFamily="49" charset="-120"/>
              <a:cs typeface="Times New Roman" pitchFamily="18" charset="0"/>
            </a:endParaRPr>
          </a:p>
          <a:p>
            <a:pPr marL="0" indent="0" algn="ctr" eaLnBrk="0" hangingPunct="0">
              <a:spcBef>
                <a:spcPct val="20000"/>
              </a:spcBef>
              <a:buNone/>
              <a:defRPr/>
            </a:pPr>
            <a:r>
              <a:rPr lang="en-US" sz="700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/>
            </a:r>
            <a:br>
              <a:rPr lang="en-US" sz="700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You </a:t>
            </a:r>
            <a:r>
              <a:rPr lang="en-US" i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don't have to study physics </a:t>
            </a: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/>
            </a:r>
            <a:b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to </a:t>
            </a:r>
            <a:r>
              <a:rPr lang="en-US" i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understand </a:t>
            </a: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the </a:t>
            </a:r>
            <a:r>
              <a:rPr lang="en-US" i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laws of </a:t>
            </a: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motion</a:t>
            </a:r>
            <a:b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en-US" i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 to </a:t>
            </a:r>
            <a:r>
              <a:rPr lang="en-US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drive </a:t>
            </a:r>
            <a:r>
              <a:rPr lang="en-US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a car. </a:t>
            </a:r>
            <a:endParaRPr lang="en-US" sz="2400" b="1" i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4963714"/>
            <a:ext cx="3728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defRPr/>
            </a:pPr>
            <a:r>
              <a:rPr lang="en-US" sz="2800" b="1" kern="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-</a:t>
            </a:r>
            <a:r>
              <a:rPr lang="zh-TW" altLang="en-US" sz="2800" kern="0" dirty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喬布</a:t>
            </a:r>
            <a:r>
              <a:rPr lang="zh-TW" altLang="en-US" sz="2800" kern="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斯</a:t>
            </a:r>
            <a:r>
              <a:rPr lang="zh-TW" altLang="en-US" sz="2800" b="1" kern="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800" b="1" kern="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Steve </a:t>
            </a:r>
            <a:r>
              <a:rPr lang="en-US" sz="2800" b="1" kern="0" dirty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Jobs -</a:t>
            </a:r>
          </a:p>
        </p:txBody>
      </p:sp>
      <p:pic>
        <p:nvPicPr>
          <p:cNvPr id="10" name="Picture 2" descr="http://www.yalibnan.com/wp-content/uploads/2011/02/steve-jobs1.jpg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06" b="10106"/>
          <a:stretch>
            <a:fillRect/>
          </a:stretch>
        </p:blipFill>
        <p:spPr bwMode="auto">
          <a:xfrm>
            <a:off x="228600" y="1143000"/>
            <a:ext cx="3460531" cy="34605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468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9544" y="2636159"/>
            <a:ext cx="4524703" cy="407483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根基建於</a:t>
            </a:r>
            <a:r>
              <a:rPr lang="zh-TW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產品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，動力源於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人</a:t>
            </a:r>
            <a:r>
              <a:rPr lang="zh-TW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才</a:t>
            </a:r>
            <a:endParaRPr lang="en-US" altLang="zh-CN" sz="2400" dirty="0" smtClean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更容易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幫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新人起步的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產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品</a:t>
            </a:r>
            <a:endParaRPr lang="en-US" altLang="zh-CN" sz="24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CN" altLang="en-US" sz="24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快速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幫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新人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接觸潛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在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夥伴</a:t>
            </a:r>
            <a:endParaRPr lang="en-US" altLang="zh-CN" sz="24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備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有</a:t>
            </a:r>
            <a:r>
              <a:rPr lang="zh-CN" altLang="en-US" sz="24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更好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資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源</a:t>
            </a:r>
            <a:endParaRPr lang="en-US" altLang="zh-CN" sz="24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賺取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的零售利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潤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</a:t>
            </a:r>
            <a:r>
              <a:rPr lang="zh-CN" altLang="en-US" sz="24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大</a:t>
            </a:r>
            <a:endParaRPr lang="en-US" altLang="zh-CN" sz="2400" dirty="0" smtClean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每月的</a:t>
            </a:r>
            <a:r>
              <a:rPr lang="en-US" altLang="zh-CN" sz="2400" dirty="0" smtClean="0">
                <a:latin typeface="Calibri" pitchFamily="34" charset="0"/>
                <a:ea typeface="華康儷中黑" pitchFamily="49" charset="-120"/>
              </a:rPr>
              <a:t>BV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</a:t>
            </a:r>
            <a:r>
              <a:rPr lang="zh-TW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穩定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又</a:t>
            </a:r>
            <a:r>
              <a:rPr lang="zh-CN" altLang="en-US" sz="24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更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多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！</a:t>
            </a:r>
            <a:endParaRPr lang="en-US" altLang="zh-CN" sz="2000" dirty="0" smtClean="0">
              <a:latin typeface="Calibri" pitchFamily="34" charset="0"/>
              <a:ea typeface="華康儷中黑" pitchFamily="49" charset="-120"/>
            </a:endParaRPr>
          </a:p>
          <a:p>
            <a:endParaRPr lang="en-US" sz="20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165973" y="2593627"/>
            <a:ext cx="4319753" cy="3798395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Build on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Product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, </a:t>
            </a:r>
            <a:br>
              <a:rPr lang="en-US" sz="2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powered by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People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EASIER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to help new start-ups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FASTER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to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help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newcomers </a:t>
            </a:r>
            <a:br>
              <a:rPr lang="en-US" sz="2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contact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potential candidates </a:t>
            </a:r>
            <a:endParaRPr lang="en-US" sz="20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BETTER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 resource/ support</a:t>
            </a:r>
          </a:p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BIGGER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 retail profit 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MORE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 stable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monthly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BV </a:t>
            </a:r>
          </a:p>
        </p:txBody>
      </p:sp>
      <p:pic>
        <p:nvPicPr>
          <p:cNvPr id="6" name="Picture 5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79217"/>
            <a:ext cx="636613" cy="405117"/>
          </a:xfrm>
          <a:prstGeom prst="rect">
            <a:avLst/>
          </a:prstGeom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0" y="248652"/>
            <a:ext cx="9144000" cy="17967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46275" indent="-227013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2701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27013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27013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透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過</a:t>
            </a:r>
            <a:r>
              <a:rPr lang="zh-TW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網路</a:t>
            </a:r>
            <a:r>
              <a:rPr lang="zh-CN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中心</a:t>
            </a:r>
            <a:r>
              <a:rPr lang="zh-CN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建立成功的超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連鎖™</a:t>
            </a:r>
            <a:r>
              <a:rPr lang="zh-CN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事</a:t>
            </a:r>
            <a:r>
              <a:rPr lang="zh-TW" altLang="en-US" sz="3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業</a:t>
            </a:r>
            <a:endParaRPr lang="en-US" sz="36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pPr marL="0" indent="0" algn="ctr"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Building a Successful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UnFranchise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™ Business</a:t>
            </a:r>
            <a:b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as a </a:t>
            </a:r>
            <a:r>
              <a:rPr lang="en-US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WebCenter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Owner</a:t>
            </a:r>
            <a:endParaRPr lang="en-US" sz="3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595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23392" y="184721"/>
            <a:ext cx="6400801" cy="1792355"/>
          </a:xfrm>
        </p:spPr>
        <p:txBody>
          <a:bodyPr/>
          <a:lstStyle/>
          <a:p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客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戶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自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製</a:t>
            </a:r>
            <a:r>
              <a:rPr lang="zh-CN" altLang="en-US" sz="40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或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用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現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成平台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？</a:t>
            </a:r>
            <a: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Technician</a:t>
            </a:r>
            <a:r>
              <a:rPr lang="en-US" sz="36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800" dirty="0" err="1" smtClean="0">
                <a:latin typeface="Calibri" pitchFamily="34" charset="0"/>
                <a:ea typeface="華康儷中黑" pitchFamily="49" charset="-120"/>
              </a:rPr>
              <a:t>vs</a:t>
            </a:r>
            <a:r>
              <a:rPr lang="en-US" sz="36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Ready- made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 rot="21225723">
            <a:off x="-2803" y="2260073"/>
            <a:ext cx="3767328" cy="762000"/>
          </a:xfrm>
        </p:spPr>
        <p:txBody>
          <a:bodyPr/>
          <a:lstStyle/>
          <a:p>
            <a:r>
              <a:rPr lang="zh-TW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買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零件 </a:t>
            </a:r>
            <a:r>
              <a:rPr lang="en-US" altLang="zh-CN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- 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自己</a:t>
            </a:r>
            <a:r>
              <a:rPr lang="zh-TW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動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手砌</a:t>
            </a:r>
            <a:r>
              <a:rPr lang="zh-TW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？</a:t>
            </a:r>
            <a:endParaRPr lang="en-US" sz="2000" b="0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Build by yourself</a:t>
            </a:r>
            <a:endParaRPr lang="en-US" dirty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 rot="343543">
            <a:off x="5104747" y="2345713"/>
            <a:ext cx="3767328" cy="762000"/>
          </a:xfrm>
        </p:spPr>
        <p:txBody>
          <a:bodyPr/>
          <a:lstStyle/>
          <a:p>
            <a:r>
              <a:rPr lang="zh-TW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買現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成 </a:t>
            </a:r>
            <a:r>
              <a:rPr lang="en-US" altLang="zh-CN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-</a:t>
            </a:r>
            <a:r>
              <a:rPr lang="zh-TW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拿</a:t>
            </a:r>
            <a:r>
              <a:rPr lang="zh-TW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鑰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匙</a:t>
            </a:r>
            <a:r>
              <a:rPr lang="zh-CN" altLang="en-US" b="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就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好</a:t>
            </a:r>
            <a:r>
              <a:rPr lang="zh-TW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？</a:t>
            </a:r>
            <a:r>
              <a:rPr lang="en-US" altLang="zh-CN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 </a:t>
            </a:r>
            <a:endParaRPr lang="en-US" b="0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Buy ready made</a:t>
            </a:r>
            <a:endParaRPr lang="en-US" dirty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9" name="Picture 2" descr="https://encrypted-tbn2.google.com/images?q=tbn:ANd9GcQpAcF36RmIycftmcwaCMoW7aJshyI3ug0nycclukl8lfybtz162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664" y="3008691"/>
            <a:ext cx="3509504" cy="29895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Picture 2" descr="http://www.sportscarcup.com/cars/speeding-ferrari-f43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91036">
            <a:off x="4632331" y="3156941"/>
            <a:ext cx="3767138" cy="2524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5842">
            <a:off x="227633" y="751255"/>
            <a:ext cx="1680575" cy="1113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MA Webcenters Logo.jpg"/>
          <p:cNvPicPr>
            <a:picLocks noChangeAspect="1"/>
          </p:cNvPicPr>
          <p:nvPr/>
        </p:nvPicPr>
        <p:blipFill>
          <a:blip r:embed="rId6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770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4720"/>
            <a:ext cx="8229600" cy="1836585"/>
          </a:xfrm>
        </p:spPr>
        <p:txBody>
          <a:bodyPr/>
          <a:lstStyle/>
          <a:p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客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戶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自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製</a:t>
            </a:r>
            <a:r>
              <a:rPr lang="zh-CN" altLang="en-US" sz="40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或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用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現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成平台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？</a:t>
            </a:r>
            <a:r>
              <a:rPr lang="en-US" altLang="zh-CN" sz="4000" dirty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4000" dirty="0">
                <a:latin typeface="Calibri" pitchFamily="34" charset="0"/>
                <a:ea typeface="華康儷中黑" pitchFamily="49" charset="-120"/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D.I.Y</a:t>
            </a:r>
            <a:r>
              <a:rPr lang="en-US" sz="32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400" dirty="0" err="1" smtClean="0">
                <a:latin typeface="Calibri" pitchFamily="34" charset="0"/>
                <a:ea typeface="華康儷中黑" pitchFamily="49" charset="-120"/>
              </a:rPr>
              <a:t>vs</a:t>
            </a:r>
            <a:r>
              <a:rPr lang="en-US" sz="32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Turn-key solution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 rot="21250610">
            <a:off x="23853" y="2305449"/>
            <a:ext cx="3767328" cy="762000"/>
          </a:xfrm>
        </p:spPr>
        <p:txBody>
          <a:bodyPr/>
          <a:lstStyle/>
          <a:p>
            <a:r>
              <a:rPr lang="zh-CN" altLang="en-US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自己</a:t>
            </a:r>
            <a:r>
              <a:rPr lang="zh-CN" altLang="en-US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建</a:t>
            </a: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設？</a:t>
            </a:r>
            <a:r>
              <a:rPr lang="en-US" altLang="zh-CN" dirty="0" smtClean="0">
                <a:latin typeface="Calibri" pitchFamily="34" charset="0"/>
                <a:ea typeface="華康儷中黑" pitchFamily="49" charset="-120"/>
              </a:rPr>
              <a:t> </a:t>
            </a:r>
            <a:br>
              <a:rPr lang="en-US" altLang="zh-CN" dirty="0" smtClean="0">
                <a:latin typeface="Calibri" pitchFamily="34" charset="0"/>
                <a:ea typeface="華康儷中黑" pitchFamily="49" charset="-120"/>
              </a:rPr>
            </a:br>
            <a:r>
              <a:rPr 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Build by yourself</a:t>
            </a:r>
            <a:endParaRPr lang="en-US" dirty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 rot="326622">
            <a:off x="4892087" y="2356346"/>
            <a:ext cx="3767328" cy="762000"/>
          </a:xfrm>
        </p:spPr>
        <p:txBody>
          <a:bodyPr/>
          <a:lstStyle/>
          <a:p>
            <a:r>
              <a:rPr lang="zh-CN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用</a:t>
            </a: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現</a:t>
            </a:r>
            <a:r>
              <a:rPr lang="zh-CN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有系</a:t>
            </a: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統？</a:t>
            </a:r>
            <a:endParaRPr lang="en-US" altLang="zh-CN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Buy ready made system</a:t>
            </a:r>
            <a:endParaRPr lang="en-US" dirty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3" name="Picture 2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2" r="12600"/>
          <a:stretch/>
        </p:blipFill>
        <p:spPr bwMode="auto">
          <a:xfrm rot="666083">
            <a:off x="4485757" y="3197764"/>
            <a:ext cx="4061918" cy="30566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15" descr="server_rack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324" y="3169745"/>
            <a:ext cx="3058510" cy="2821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" name="Picture 9" descr="MA Webcenters Logo.jpg"/>
          <p:cNvPicPr>
            <a:picLocks noChangeAspect="1"/>
          </p:cNvPicPr>
          <p:nvPr/>
        </p:nvPicPr>
        <p:blipFill>
          <a:blip r:embed="rId5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563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514" y="58811"/>
            <a:ext cx="7924800" cy="753208"/>
          </a:xfrm>
        </p:spPr>
        <p:txBody>
          <a:bodyPr/>
          <a:lstStyle/>
          <a:p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你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顧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客要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怎樣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車？</a:t>
            </a:r>
            <a:endParaRPr lang="en-US" sz="24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7079" y="5037142"/>
            <a:ext cx="3338623" cy="1193522"/>
          </a:xfrm>
        </p:spPr>
        <p:txBody>
          <a:bodyPr>
            <a:normAutofit/>
          </a:bodyPr>
          <a:lstStyle/>
          <a:p>
            <a:pPr algn="ctr"/>
            <a:r>
              <a:rPr lang="zh-CN" altLang="en-US" sz="2200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展</a:t>
            </a:r>
            <a:r>
              <a:rPr lang="zh-TW" altLang="en-US" sz="2200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現</a:t>
            </a:r>
            <a:r>
              <a:rPr lang="zh-CN" altLang="en-US" sz="2200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英姿</a:t>
            </a:r>
            <a:r>
              <a:rPr lang="zh-TW" altLang="en-US" sz="2200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、</a:t>
            </a:r>
            <a:r>
              <a:rPr lang="zh-CN" altLang="en-US" sz="2200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身份的</a:t>
            </a:r>
            <a:r>
              <a:rPr lang="zh-CN" altLang="en-US" sz="2200" b="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跑</a:t>
            </a:r>
            <a:r>
              <a:rPr lang="zh-TW" altLang="en-US" sz="2200" b="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車</a:t>
            </a:r>
            <a:endParaRPr lang="en-US" altLang="zh-TW" sz="2200" b="0" dirty="0" smtClean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en-US" sz="1600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A sports car that shows your style.</a:t>
            </a:r>
            <a:endParaRPr lang="en-US" sz="1600" b="0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6629400" y="4828501"/>
            <a:ext cx="2105167" cy="98544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b="0" i="0" kern="1200" spc="3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2000" b="1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800" b="1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 smtClean="0">
                <a:latin typeface="華康儷中黑" pitchFamily="49" charset="-120"/>
                <a:ea typeface="華康儷中黑" pitchFamily="49" charset="-120"/>
              </a:rPr>
              <a:t>溫飽</a:t>
            </a:r>
            <a:r>
              <a:rPr lang="zh-CN" altLang="en-US" sz="2000" dirty="0" smtClean="0">
                <a:latin typeface="華康儷中黑" pitchFamily="49" charset="-120"/>
                <a:ea typeface="華康儷中黑" pitchFamily="49" charset="-120"/>
              </a:rPr>
              <a:t>三餐的</a:t>
            </a:r>
            <a:r>
              <a:rPr lang="en-US" altLang="zh-CN" sz="2000" dirty="0" smtClean="0"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CN" sz="2000" dirty="0" smtClean="0">
                <a:latin typeface="華康儷中黑" pitchFamily="49" charset="-120"/>
                <a:ea typeface="華康儷中黑" pitchFamily="49" charset="-120"/>
              </a:rPr>
            </a:br>
            <a:r>
              <a:rPr lang="zh-CN" altLang="en-US" sz="2000" dirty="0" smtClean="0">
                <a:solidFill>
                  <a:srgbClr val="FF0000"/>
                </a:solidFill>
                <a:latin typeface="華康儷中黑" pitchFamily="49" charset="-120"/>
                <a:ea typeface="華康儷中黑" pitchFamily="49" charset="-120"/>
              </a:rPr>
              <a:t>豪</a:t>
            </a:r>
            <a:r>
              <a:rPr lang="zh-TW" altLang="en-US" sz="2000" dirty="0" smtClean="0">
                <a:solidFill>
                  <a:srgbClr val="FF0000"/>
                </a:solidFill>
                <a:latin typeface="華康儷中黑" pitchFamily="49" charset="-120"/>
                <a:ea typeface="華康儷中黑" pitchFamily="49" charset="-120"/>
              </a:rPr>
              <a:t>華</a:t>
            </a:r>
            <a:r>
              <a:rPr lang="zh-CN" altLang="en-US" sz="2000" dirty="0" smtClean="0">
                <a:solidFill>
                  <a:srgbClr val="FF0000"/>
                </a:solidFill>
                <a:latin typeface="華康儷中黑" pitchFamily="49" charset="-120"/>
                <a:ea typeface="華康儷中黑" pitchFamily="49" charset="-120"/>
              </a:rPr>
              <a:t>型房</a:t>
            </a:r>
            <a:r>
              <a:rPr lang="zh-TW" altLang="en-US" sz="2000" dirty="0" smtClean="0">
                <a:solidFill>
                  <a:srgbClr val="FF0000"/>
                </a:solidFill>
                <a:latin typeface="華康儷中黑" pitchFamily="49" charset="-120"/>
                <a:ea typeface="華康儷中黑" pitchFamily="49" charset="-120"/>
              </a:rPr>
              <a:t>車</a:t>
            </a:r>
            <a:endParaRPr lang="en-US" altLang="zh-TW" sz="2000" dirty="0" smtClean="0">
              <a:solidFill>
                <a:srgbClr val="FF0000"/>
              </a:solidFill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A limo</a:t>
            </a:r>
            <a:endParaRPr lang="en-US" sz="1800" dirty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15046">
            <a:off x="4364127" y="2067566"/>
            <a:ext cx="365760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67158">
            <a:off x="685800" y="1981199"/>
            <a:ext cx="3505200" cy="225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5973" y="4280813"/>
            <a:ext cx="3205075" cy="1670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995" y="3810000"/>
            <a:ext cx="27432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7794" y="1524000"/>
            <a:ext cx="2255520" cy="1409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638514" y="632824"/>
            <a:ext cx="7924800" cy="4953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000" kern="1200" cap="all" spc="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zh-TW" altLang="en-US" sz="2400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多種車款，包括房車、卡車、客貨車和</a:t>
            </a:r>
            <a:r>
              <a:rPr lang="en-US" altLang="zh-TW" sz="2400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SUV</a:t>
            </a:r>
            <a:endParaRPr lang="en-US" sz="2400" dirty="0">
              <a:solidFill>
                <a:srgbClr val="FFFF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3" name="Picture 12" descr="MA Webcenters Logo.jpg"/>
          <p:cNvPicPr>
            <a:picLocks noChangeAspect="1"/>
          </p:cNvPicPr>
          <p:nvPr/>
        </p:nvPicPr>
        <p:blipFill>
          <a:blip r:embed="rId8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652685" y="934255"/>
            <a:ext cx="7924800" cy="75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j-cs"/>
              </a:rPr>
              <a:t>What kind of cars</a:t>
            </a:r>
            <a:r>
              <a:rPr kumimoji="0" lang="en-US" altLang="zh-TW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j-cs"/>
              </a:rPr>
              <a:t> does your customer want?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  <a:cs typeface="+mj-cs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34957" y="1235517"/>
            <a:ext cx="7924800" cy="7532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j-cs"/>
              </a:rPr>
              <a:t>There are many</a:t>
            </a:r>
            <a:r>
              <a:rPr kumimoji="0" lang="en-US" altLang="zh-TW" b="0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j-cs"/>
              </a:rPr>
              <a:t> kinds, e.g. limo, truck, lorry and SUV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849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8" grpId="0"/>
      <p:bldP spid="11" grpId="0"/>
      <p:bldP spid="1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sz="40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實</a:t>
            </a:r>
            <a:r>
              <a:rPr lang="zh-CN" altLang="en-US" sz="40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例</a:t>
            </a:r>
            <a:r>
              <a:rPr lang="zh-TW" altLang="en-US" sz="40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：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我的朋友要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買車</a:t>
            </a:r>
            <a: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altLang="zh-CN" sz="2800" dirty="0" smtClean="0">
                <a:latin typeface="Calibri" pitchFamily="34" charset="0"/>
                <a:ea typeface="華康儷中黑" pitchFamily="49" charset="-120"/>
              </a:rPr>
              <a:t>Example: my friend wants to buy a car</a:t>
            </a:r>
            <a:endParaRPr lang="en-US" sz="36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035" y="2036833"/>
            <a:ext cx="5153866" cy="927084"/>
          </a:xfrm>
        </p:spPr>
        <p:txBody>
          <a:bodyPr>
            <a:normAutofit/>
          </a:bodyPr>
          <a:lstStyle/>
          <a:p>
            <a:pPr algn="l"/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推介</a:t>
            </a:r>
            <a:r>
              <a:rPr lang="zh-TW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開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始</a:t>
            </a:r>
            <a:r>
              <a:rPr lang="zh-CN" alt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CN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&gt;</a:t>
            </a:r>
            <a:r>
              <a:rPr lang="zh-CN" altLang="en-US" b="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上路</a:t>
            </a:r>
            <a:r>
              <a:rPr lang="zh-TW" altLang="en-US" b="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試車</a:t>
            </a:r>
            <a:r>
              <a:rPr lang="zh-CN" alt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&gt;</a:t>
            </a:r>
            <a:r>
              <a:rPr lang="en-US" altLang="zh-CN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zh-TW" altLang="en-US" b="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問題</a:t>
            </a:r>
            <a:r>
              <a:rPr lang="zh-CN" altLang="en-US" b="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解答</a:t>
            </a:r>
            <a:r>
              <a:rPr lang="en-US" altLang="zh-CN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CN" sz="2000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Referral</a:t>
            </a:r>
            <a:r>
              <a:rPr lang="en-US" altLang="zh-CN" sz="2000" b="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CN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&gt;</a:t>
            </a:r>
            <a:r>
              <a:rPr lang="en-US" altLang="zh-CN" sz="20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CN" sz="2000" b="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T</a:t>
            </a:r>
            <a:r>
              <a:rPr lang="en-US" altLang="zh-CN" sz="2000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est Drive </a:t>
            </a:r>
            <a:r>
              <a:rPr lang="en-US" altLang="zh-CN" sz="2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&gt;</a:t>
            </a:r>
            <a:r>
              <a:rPr lang="en-US" altLang="zh-CN" sz="20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CN" sz="2000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Q&amp;A</a:t>
            </a:r>
            <a:endParaRPr lang="en-US" sz="2000" b="0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83" y="2891745"/>
            <a:ext cx="2377966" cy="1887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40101" y="2963917"/>
            <a:ext cx="2341499" cy="1815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11"/>
          <p:cNvPicPr>
            <a:picLocks noGrp="1" noChangeAspect="1"/>
          </p:cNvPicPr>
          <p:nvPr>
            <p:ph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9240" y="4777553"/>
            <a:ext cx="2282360" cy="188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429496729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383" y="4777553"/>
            <a:ext cx="2377966" cy="1873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78023" y="2521227"/>
            <a:ext cx="2379443" cy="1349653"/>
          </a:xfrm>
        </p:spPr>
        <p:txBody>
          <a:bodyPr/>
          <a:lstStyle/>
          <a:p>
            <a:pPr algn="l"/>
            <a:r>
              <a:rPr lang="zh-CN" altLang="en-US" b="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美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安</a:t>
            </a:r>
            <a:r>
              <a:rPr lang="zh-TW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路</a:t>
            </a:r>
            <a:r>
              <a:rPr lang="zh-CN" altLang="en-US" b="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中心</a:t>
            </a:r>
            <a:r>
              <a:rPr lang="zh-CN" altLang="en-US" b="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b="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專業銷</a:t>
            </a:r>
            <a:r>
              <a:rPr lang="zh-CN" altLang="en-US" b="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售人</a:t>
            </a:r>
            <a:r>
              <a:rPr lang="zh-TW" altLang="en-US" b="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員</a:t>
            </a:r>
            <a:r>
              <a:rPr lang="en-US" altLang="zh-CN" b="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/>
            </a:r>
            <a:br>
              <a:rPr lang="en-US" altLang="zh-CN" b="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</a:br>
            <a:r>
              <a:rPr lang="en-US" altLang="zh-CN" sz="1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Professional </a:t>
            </a:r>
            <a:r>
              <a:rPr lang="en-US" altLang="zh-CN" sz="18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team </a:t>
            </a:r>
            <a:r>
              <a:rPr lang="en-US" altLang="zh-CN" sz="18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from </a:t>
            </a:r>
            <a:r>
              <a:rPr lang="en-US" altLang="zh-CN" sz="1800" dirty="0" err="1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mhk</a:t>
            </a:r>
            <a:r>
              <a:rPr lang="en-US" altLang="zh-CN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WebCenters</a:t>
            </a:r>
            <a:endParaRPr lang="en-US" sz="1800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5245397" y="4003346"/>
            <a:ext cx="4015565" cy="300709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可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幫你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向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顧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客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講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解及展示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CN" sz="18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help explain to your clients</a:t>
            </a:r>
            <a:endParaRPr lang="en-US" altLang="zh-CN" sz="1800" dirty="0" smtClean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可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幫你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成交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、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收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錢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CN" sz="18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help collect $$ from your clients</a:t>
            </a:r>
            <a:endParaRPr lang="en-US" altLang="zh-CN" sz="1800" dirty="0" smtClean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可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幫你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回答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顧</a:t>
            </a: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客的</a:t>
            </a:r>
            <a:r>
              <a:rPr lang="zh-TW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問題</a:t>
            </a:r>
            <a: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CN" sz="1800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help </a:t>
            </a:r>
            <a:r>
              <a:rPr lang="en-US" altLang="zh-CN" sz="18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  <a:cs typeface="Times New Roman" pitchFamily="18" charset="0"/>
              </a:rPr>
              <a:t>answer any of  your clients’ questions</a:t>
            </a:r>
            <a:endParaRPr lang="en-US" altLang="zh-CN" sz="1800" dirty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7" name="Picture 16" descr="MA Webcenters Logo.jpg"/>
          <p:cNvPicPr>
            <a:picLocks noChangeAspect="1"/>
          </p:cNvPicPr>
          <p:nvPr/>
        </p:nvPicPr>
        <p:blipFill>
          <a:blip r:embed="rId6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55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8"/>
          <p:cNvSpPr txBox="1">
            <a:spLocks/>
          </p:cNvSpPr>
          <p:nvPr/>
        </p:nvSpPr>
        <p:spPr>
          <a:xfrm>
            <a:off x="3730515" y="2618847"/>
            <a:ext cx="5042337" cy="18261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陪朋友</a:t>
            </a:r>
            <a:r>
              <a:rPr lang="zh-TW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買車時：</a:t>
            </a:r>
            <a: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你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坐在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車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后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，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跟着兜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風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就好了</a:t>
            </a:r>
            <a:r>
              <a:rPr lang="zh-TW" altLang="zh-TW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！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網站功能示範時：</a:t>
            </a:r>
            <a: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你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在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電話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上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旁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聽，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跟着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學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就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對</a:t>
            </a:r>
            <a:r>
              <a:rPr lang="zh-CN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了</a:t>
            </a:r>
            <a:r>
              <a:rPr lang="zh-TW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！</a:t>
            </a:r>
            <a:endParaRPr lang="en-US" altLang="zh-CN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730515" y="344520"/>
            <a:ext cx="4719059" cy="1578873"/>
          </a:xfrm>
        </p:spPr>
        <p:txBody>
          <a:bodyPr/>
          <a:lstStyle/>
          <a:p>
            <a:pPr algn="l"/>
            <a:r>
              <a:rPr lang="zh-CN" altLang="en-US" sz="4800" dirty="0">
                <a:latin typeface="Calibri" pitchFamily="34" charset="0"/>
                <a:ea typeface="華康儷中黑" pitchFamily="49" charset="-120"/>
              </a:rPr>
              <a:t>我的</a:t>
            </a:r>
            <a:r>
              <a:rPr lang="zh-CN" altLang="en-US" sz="4800" dirty="0" smtClean="0">
                <a:latin typeface="Calibri" pitchFamily="34" charset="0"/>
                <a:ea typeface="華康儷中黑" pitchFamily="49" charset="-120"/>
              </a:rPr>
              <a:t>任</a:t>
            </a:r>
            <a:r>
              <a:rPr lang="zh-TW" altLang="en-US" sz="4800" dirty="0" smtClean="0">
                <a:latin typeface="Calibri" pitchFamily="34" charset="0"/>
                <a:ea typeface="華康儷中黑" pitchFamily="49" charset="-120"/>
              </a:rPr>
              <a:t>務</a:t>
            </a:r>
            <a:r>
              <a:rPr lang="en-US" altLang="zh-CN" sz="3200" dirty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3200" dirty="0">
                <a:latin typeface="Calibri" pitchFamily="34" charset="0"/>
                <a:ea typeface="華康儷中黑" pitchFamily="49" charset="-120"/>
              </a:rPr>
            </a:br>
            <a:r>
              <a:rPr lang="en-US" altLang="zh-CN" sz="3200" dirty="0" smtClean="0">
                <a:latin typeface="Calibri" pitchFamily="34" charset="0"/>
                <a:ea typeface="華康儷中黑" pitchFamily="49" charset="-120"/>
              </a:rPr>
              <a:t>What </a:t>
            </a:r>
            <a:r>
              <a:rPr lang="en-US" altLang="zh-CN" sz="3200" dirty="0">
                <a:latin typeface="Calibri" pitchFamily="34" charset="0"/>
                <a:ea typeface="華康儷中黑" pitchFamily="49" charset="-120"/>
              </a:rPr>
              <a:t>do I need to do</a:t>
            </a:r>
            <a:r>
              <a:rPr lang="en-US" altLang="zh-CN" sz="3200" dirty="0" smtClean="0">
                <a:latin typeface="Calibri" pitchFamily="34" charset="0"/>
                <a:ea typeface="華康儷中黑" pitchFamily="49" charset="-120"/>
              </a:rPr>
              <a:t>?</a:t>
            </a:r>
            <a:endParaRPr lang="en-US" sz="32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9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605" y="2939831"/>
            <a:ext cx="2543020" cy="3397907"/>
          </a:xfrm>
          <a:prstGeom prst="round2DiagRect">
            <a:avLst>
              <a:gd name="adj1" fmla="val 16667"/>
              <a:gd name="adj2" fmla="val 1556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27"/>
          <p:cNvSpPr>
            <a:spLocks noChangeArrowheads="1"/>
          </p:cNvSpPr>
          <p:nvPr/>
        </p:nvSpPr>
        <p:spPr bwMode="auto">
          <a:xfrm>
            <a:off x="377715" y="4591522"/>
            <a:ext cx="3229303" cy="1822335"/>
          </a:xfrm>
          <a:prstGeom prst="ellipse">
            <a:avLst/>
          </a:prstGeom>
          <a:noFill/>
          <a:ln w="28575">
            <a:solidFill>
              <a:srgbClr val="CA2408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715" y="344520"/>
            <a:ext cx="335280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 Placeholder 8"/>
          <p:cNvSpPr txBox="1">
            <a:spLocks/>
          </p:cNvSpPr>
          <p:nvPr/>
        </p:nvSpPr>
        <p:spPr>
          <a:xfrm>
            <a:off x="3741148" y="4694747"/>
            <a:ext cx="5042337" cy="182614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During test drive:</a:t>
            </a:r>
            <a:b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Sit back &amp; relax!</a:t>
            </a:r>
          </a:p>
          <a:p>
            <a: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During Website Demo:</a:t>
            </a:r>
            <a:b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華康儷中黑" pitchFamily="49" charset="-120"/>
              </a:rPr>
              <a:t>Listen &amp; Learn!</a:t>
            </a:r>
          </a:p>
        </p:txBody>
      </p:sp>
      <p:pic>
        <p:nvPicPr>
          <p:cNvPr id="13" name="Picture 12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78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uiExpand="1" animBg="1"/>
      <p:bldP spid="1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503017"/>
            <a:ext cx="6400800" cy="1362075"/>
          </a:xfrm>
        </p:spPr>
        <p:txBody>
          <a:bodyPr/>
          <a:lstStyle/>
          <a:p>
            <a:r>
              <a:rPr lang="zh-CN" altLang="en-US" sz="4800" dirty="0" smtClean="0">
                <a:latin typeface="華康儷中黑" pitchFamily="49" charset="-120"/>
                <a:ea typeface="華康儷中黑" pitchFamily="49" charset="-120"/>
              </a:rPr>
              <a:t>就算</a:t>
            </a:r>
            <a:r>
              <a:rPr lang="zh-TW" altLang="en-US" sz="4800" dirty="0" smtClean="0">
                <a:latin typeface="華康儷中黑" pitchFamily="49" charset="-120"/>
                <a:ea typeface="華康儷中黑" pitchFamily="49" charset="-120"/>
              </a:rPr>
              <a:t>你</a:t>
            </a:r>
            <a:r>
              <a:rPr lang="en-US" altLang="zh-CN" sz="4800" dirty="0" smtClean="0"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altLang="zh-CN" sz="4800" dirty="0" smtClean="0">
                <a:latin typeface="華康儷中黑" pitchFamily="49" charset="-120"/>
                <a:ea typeface="華康儷中黑" pitchFamily="49" charset="-120"/>
              </a:rPr>
            </a:br>
            <a:r>
              <a:rPr lang="zh-CN" altLang="en-US" sz="4800" dirty="0" smtClean="0">
                <a:solidFill>
                  <a:srgbClr val="FFC000"/>
                </a:solidFill>
                <a:latin typeface="華康儷中黑" pitchFamily="49" charset="-120"/>
                <a:ea typeface="華康儷中黑" pitchFamily="49" charset="-120"/>
              </a:rPr>
              <a:t>不是</a:t>
            </a:r>
            <a:r>
              <a:rPr lang="zh-TW" altLang="en-US" sz="4800" dirty="0" smtClean="0">
                <a:latin typeface="華康儷中黑" pitchFamily="49" charset="-120"/>
                <a:ea typeface="華康儷中黑" pitchFamily="49" charset="-120"/>
              </a:rPr>
              <a:t>專業網頁設計師</a:t>
            </a:r>
            <a:endParaRPr lang="en-US" sz="4800" dirty="0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body" idx="1"/>
          </p:nvPr>
        </p:nvSpPr>
        <p:spPr>
          <a:xfrm>
            <a:off x="1676399" y="2876018"/>
            <a:ext cx="5181601" cy="1500187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solidFill>
                  <a:srgbClr val="FFC000"/>
                </a:solidFill>
                <a:latin typeface="華康儷中黑" pitchFamily="49" charset="-120"/>
                <a:ea typeface="華康儷中黑" pitchFamily="49" charset="-120"/>
              </a:rPr>
              <a:t>也能</a:t>
            </a:r>
            <a:r>
              <a:rPr lang="zh-CN" altLang="en-US" sz="4000" b="1" dirty="0" smtClean="0">
                <a:solidFill>
                  <a:srgbClr val="FFC000"/>
                </a:solidFill>
                <a:latin typeface="華康儷中黑" pitchFamily="49" charset="-120"/>
                <a:ea typeface="華康儷中黑" pitchFamily="49" charset="-120"/>
              </a:rPr>
              <a:t>做</a:t>
            </a:r>
            <a:r>
              <a:rPr lang="zh-TW" altLang="en-US" sz="4000" b="1" dirty="0" smtClean="0">
                <a:solidFill>
                  <a:srgbClr val="FFC000"/>
                </a:solidFill>
                <a:latin typeface="華康儷中黑" pitchFamily="49" charset="-120"/>
                <a:ea typeface="華康儷中黑" pitchFamily="49" charset="-120"/>
              </a:rPr>
              <a:t>這</a:t>
            </a:r>
            <a:r>
              <a:rPr lang="zh-CN" altLang="en-US" sz="4000" b="1" dirty="0" smtClean="0">
                <a:solidFill>
                  <a:srgbClr val="FFC000"/>
                </a:solidFill>
                <a:latin typeface="華康儷中黑" pitchFamily="49" charset="-120"/>
                <a:ea typeface="華康儷中黑" pitchFamily="49" charset="-120"/>
              </a:rPr>
              <a:t>事</a:t>
            </a:r>
            <a:r>
              <a:rPr lang="zh-TW" altLang="en-US" sz="4000" dirty="0" smtClean="0">
                <a:latin typeface="華康儷中黑" pitchFamily="49" charset="-120"/>
                <a:ea typeface="華康儷中黑" pitchFamily="49" charset="-120"/>
              </a:rPr>
              <a:t>！！</a:t>
            </a:r>
            <a:endParaRPr lang="en-US" sz="4000" dirty="0">
              <a:latin typeface="華康儷中黑" pitchFamily="49" charset="-120"/>
              <a:ea typeface="華康儷中黑" pitchFamily="49" charset="-120"/>
            </a:endParaRPr>
          </a:p>
        </p:txBody>
      </p:sp>
      <p:pic>
        <p:nvPicPr>
          <p:cNvPr id="5" name="Picture 4" descr="MA Webcenters Logo.jpg"/>
          <p:cNvPicPr>
            <a:picLocks noChangeAspect="1"/>
          </p:cNvPicPr>
          <p:nvPr/>
        </p:nvPicPr>
        <p:blipFill>
          <a:blip r:embed="rId2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63464" y="6371650"/>
            <a:ext cx="636613" cy="405117"/>
          </a:xfrm>
          <a:prstGeom prst="rect">
            <a:avLst/>
          </a:pr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605782" y="3896335"/>
            <a:ext cx="6400800" cy="13620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j-cs"/>
              </a:rPr>
              <a:t>Even if you are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j-cs"/>
              </a:rPr>
              <a:t>not </a:t>
            </a:r>
            <a:r>
              <a:rPr kumimoji="0" lang="en-US" altLang="zh-TW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j-cs"/>
              </a:rPr>
              <a:t>a professional webpage</a:t>
            </a:r>
            <a:r>
              <a:rPr kumimoji="0" lang="en-US" altLang="zh-TW" sz="32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j-cs"/>
              </a:rPr>
              <a:t> designer, </a:t>
            </a:r>
            <a:r>
              <a:rPr kumimoji="0" lang="en-US" altLang="zh-TW" sz="32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j-cs"/>
              </a:rPr>
              <a:t>y</a:t>
            </a:r>
            <a:r>
              <a:rPr lang="en-US" altLang="zh-TW" sz="3200" dirty="0" err="1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  <a:cs typeface="+mj-cs"/>
              </a:rPr>
              <a:t>ou</a:t>
            </a:r>
            <a:r>
              <a:rPr lang="en-US" altLang="zh-TW" sz="32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  <a:cs typeface="+mj-cs"/>
              </a:rPr>
              <a:t> can still do it!!</a:t>
            </a:r>
            <a:r>
              <a:rPr kumimoji="0" lang="en-US" altLang="zh-TW" sz="32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j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6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>
                <a:latin typeface="Calibri" pitchFamily="34" charset="0"/>
                <a:ea typeface="華康儷中黑" pitchFamily="49" charset="-120"/>
              </a:rPr>
              <a:t>知道自己的身分</a:t>
            </a:r>
            <a:r>
              <a:rPr lang="en-US" altLang="zh-CN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3600" dirty="0" smtClean="0">
                <a:latin typeface="Calibri" pitchFamily="34" charset="0"/>
                <a:ea typeface="華康儷中黑" pitchFamily="49" charset="-120"/>
              </a:rPr>
              <a:t>Know </a:t>
            </a:r>
            <a:r>
              <a:rPr lang="en-US" sz="3600" u="sng" dirty="0" smtClean="0">
                <a:latin typeface="Calibri" pitchFamily="34" charset="0"/>
                <a:ea typeface="華康儷中黑" pitchFamily="49" charset="-120"/>
              </a:rPr>
              <a:t>WHO</a:t>
            </a:r>
            <a:r>
              <a:rPr lang="en-US" sz="3600" dirty="0" smtClean="0">
                <a:latin typeface="Calibri" pitchFamily="34" charset="0"/>
                <a:ea typeface="華康儷中黑" pitchFamily="49" charset="-120"/>
              </a:rPr>
              <a:t> you are</a:t>
            </a:r>
            <a:endParaRPr lang="en-US" sz="36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80594"/>
            <a:ext cx="8513379" cy="4114800"/>
          </a:xfrm>
        </p:spPr>
        <p:txBody>
          <a:bodyPr>
            <a:normAutofit/>
          </a:bodyPr>
          <a:lstStyle/>
          <a:p>
            <a:r>
              <a:rPr lang="zh-CN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不</a:t>
            </a:r>
            <a:r>
              <a:rPr lang="zh-TW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要</a:t>
            </a:r>
            <a:r>
              <a:rPr lang="zh-CN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假</a:t>
            </a:r>
            <a:r>
              <a:rPr lang="zh-TW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裝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是</a:t>
            </a:r>
            <a:r>
              <a:rPr lang="zh-CN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建</a:t>
            </a:r>
            <a:r>
              <a:rPr lang="zh-TW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築師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，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你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興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建的房子可能不合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規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格</a:t>
            </a:r>
            <a: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zh-TW" alt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Don’t pretend to be a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architect, 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you may not build the house properly.</a:t>
            </a:r>
          </a:p>
          <a:p>
            <a:r>
              <a:rPr lang="zh-CN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不</a:t>
            </a:r>
            <a:r>
              <a:rPr lang="zh-TW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要</a:t>
            </a:r>
            <a:r>
              <a:rPr lang="zh-CN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假</a:t>
            </a:r>
            <a:r>
              <a:rPr lang="zh-TW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裝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是</a:t>
            </a:r>
            <a:r>
              <a:rPr lang="zh-TW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醫</a:t>
            </a:r>
            <a:r>
              <a:rPr lang="zh-CN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生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，你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可能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會開錯藥，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害死人</a:t>
            </a:r>
            <a: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Don’t pretend to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be a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doctor, 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you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may 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prescribe the wrong medication and kill lives</a:t>
            </a:r>
          </a:p>
          <a:p>
            <a:r>
              <a:rPr lang="zh-CN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不</a:t>
            </a:r>
            <a:r>
              <a:rPr lang="zh-TW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要</a:t>
            </a:r>
            <a:r>
              <a:rPr lang="zh-CN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假</a:t>
            </a:r>
            <a:r>
              <a:rPr lang="zh-TW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裝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是</a:t>
            </a:r>
            <a:r>
              <a:rPr lang="zh-CN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汽</a:t>
            </a:r>
            <a:r>
              <a:rPr lang="zh-TW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車</a:t>
            </a:r>
            <a:r>
              <a:rPr lang="zh-CN" altLang="en-US" sz="2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技工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，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你自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製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的汽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車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可能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隱</a:t>
            </a:r>
            <a:r>
              <a:rPr lang="zh-CN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藏</a:t>
            </a:r>
            <a:r>
              <a:rPr lang="zh-TW" alt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很多問題</a:t>
            </a:r>
            <a:r>
              <a:rPr lang="en-US" altLang="zh-TW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Don’t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pretend to be a 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auto-mechanic, 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you </a:t>
            </a:r>
            <a:r>
              <a:rPr lang="en-US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may 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build a car with lots of hidden problems</a:t>
            </a:r>
          </a:p>
          <a:p>
            <a:endParaRPr lang="en-US" sz="20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3" descr="MA Webcenters Logo.jpg"/>
          <p:cNvPicPr>
            <a:picLocks noChangeAspect="1"/>
          </p:cNvPicPr>
          <p:nvPr/>
        </p:nvPicPr>
        <p:blipFill>
          <a:blip r:embed="rId2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411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4628180" y="1846754"/>
            <a:ext cx="4432227" cy="4603531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zh-CN" alt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不要</a:t>
            </a:r>
            <a:r>
              <a:rPr lang="zh-TW" alt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當</a:t>
            </a:r>
            <a:r>
              <a:rPr lang="zh-CN" alt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自己是</a:t>
            </a:r>
            <a:r>
              <a:rPr lang="zh-TW" alt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網頁設計師</a:t>
            </a:r>
            <a:r>
              <a:rPr lang="zh-TW" alt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，</a:t>
            </a:r>
            <a:r>
              <a:rPr lang="en-US" altLang="zh-CN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CN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壓</a:t>
            </a:r>
            <a:r>
              <a:rPr lang="zh-CN" alt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力太大了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altLang="zh-CN" sz="26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Why</a:t>
            </a:r>
            <a:r>
              <a:rPr lang="en-US" sz="26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 pretend to be a </a:t>
            </a:r>
            <a:r>
              <a:rPr lang="en-US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Web designer…</a:t>
            </a:r>
            <a:r>
              <a:rPr lang="en-US" sz="26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26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26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t</a:t>
            </a:r>
            <a:r>
              <a:rPr lang="en-US" sz="2600" b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oo much stress for you..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2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zh-CN" alt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不要</a:t>
            </a:r>
            <a:r>
              <a:rPr lang="zh-TW" alt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當</a:t>
            </a:r>
            <a:r>
              <a:rPr lang="zh-CN" alt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自己</a:t>
            </a:r>
            <a:r>
              <a:rPr lang="zh-TW" alt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是</a:t>
            </a:r>
            <a:r>
              <a:rPr lang="zh-TW" alt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網頁編寫員</a:t>
            </a:r>
            <a:r>
              <a:rPr lang="zh-TW" altLang="en-US" sz="3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， </a:t>
            </a:r>
            <a:r>
              <a:rPr lang="en-US" altLang="zh-CN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CN" alt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吃力不</a:t>
            </a:r>
            <a:r>
              <a:rPr lang="zh-TW" alt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討</a:t>
            </a:r>
            <a:r>
              <a:rPr lang="zh-CN" altLang="en-US" sz="3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好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6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Don’t pretend to </a:t>
            </a:r>
            <a:r>
              <a:rPr lang="en-US" sz="2600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be a </a:t>
            </a:r>
            <a:r>
              <a:rPr lang="en-US" sz="2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Web </a:t>
            </a:r>
            <a:r>
              <a:rPr lang="en-US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developer …</a:t>
            </a:r>
            <a:br>
              <a:rPr lang="en-US" sz="2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600" b="1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you may </a:t>
            </a:r>
            <a:r>
              <a:rPr lang="en-US" sz="2600" b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be overwhelmed</a:t>
            </a:r>
          </a:p>
          <a:p>
            <a:endParaRPr lang="en-US" sz="2800" dirty="0" smtClean="0"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zh-CN" altLang="en-US" sz="4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不要搞</a:t>
            </a:r>
            <a:r>
              <a:rPr lang="zh-TW" altLang="en-US" sz="4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錯</a:t>
            </a:r>
            <a:r>
              <a:rPr lang="zh-CN" altLang="en-US" sz="4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了</a:t>
            </a:r>
            <a:r>
              <a:rPr lang="zh-TW" altLang="en-US" sz="4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！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800" dirty="0" smtClean="0">
                <a:latin typeface="Calibri" pitchFamily="34" charset="0"/>
                <a:ea typeface="華康儷中黑" pitchFamily="49" charset="-120"/>
              </a:rPr>
              <a:t>Don’t get mixed up &amp; messed up!</a:t>
            </a:r>
            <a:endParaRPr lang="en-US" sz="28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9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78" b="3878"/>
          <a:stretch>
            <a:fillRect/>
          </a:stretch>
        </p:blipFill>
        <p:spPr bwMode="auto">
          <a:xfrm>
            <a:off x="868159" y="3084395"/>
            <a:ext cx="3094989" cy="3094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774835" y="328115"/>
            <a:ext cx="4101152" cy="1104900"/>
          </a:xfrm>
        </p:spPr>
        <p:txBody>
          <a:bodyPr/>
          <a:lstStyle/>
          <a:p>
            <a:r>
              <a:rPr lang="zh-TW" alt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最</a:t>
            </a:r>
            <a:r>
              <a:rPr lang="zh-CN" alt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重要做回自己</a:t>
            </a:r>
            <a:r>
              <a:rPr lang="en-US" altLang="zh-C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400" b="1" dirty="0" smtClean="0">
                <a:latin typeface="Calibri" pitchFamily="34" charset="0"/>
                <a:ea typeface="華康儷中黑" pitchFamily="49" charset="-120"/>
              </a:rPr>
              <a:t>Be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WHO</a:t>
            </a:r>
            <a:r>
              <a:rPr lang="en-US" sz="2400" dirty="0">
                <a:latin typeface="Calibri" pitchFamily="34" charset="0"/>
                <a:ea typeface="華康儷中黑" pitchFamily="49" charset="-120"/>
              </a:rPr>
              <a:t> you are is crucial,</a:t>
            </a:r>
          </a:p>
        </p:txBody>
      </p:sp>
      <p:pic>
        <p:nvPicPr>
          <p:cNvPr id="11" name="Picture 5" descr="Image Detail"/>
          <p:cNvPicPr>
            <a:picLocks noGrp="1" noChangeAspect="1" noChangeArrowheads="1" noCrop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4" r="3704"/>
          <a:stretch>
            <a:fillRect/>
          </a:stretch>
        </p:blipFill>
        <p:spPr bwMode="auto">
          <a:xfrm>
            <a:off x="269876" y="762001"/>
            <a:ext cx="2322394" cy="232239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Placeholder 11" descr="Screen shot 2012-09-18 at 7.21.30 PM.pn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194" t="-357" r="-781"/>
          <a:stretch/>
        </p:blipFill>
        <p:spPr>
          <a:xfrm>
            <a:off x="2415654" y="1433015"/>
            <a:ext cx="1766747" cy="14059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MA Webcenters Logo.jpg"/>
          <p:cNvPicPr>
            <a:picLocks noChangeAspect="1"/>
          </p:cNvPicPr>
          <p:nvPr/>
        </p:nvPicPr>
        <p:blipFill>
          <a:blip r:embed="rId6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958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507722"/>
          </a:xfrm>
        </p:spPr>
        <p:txBody>
          <a:bodyPr/>
          <a:lstStyle/>
          <a:p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最重要</a:t>
            </a:r>
            <a:r>
              <a:rPr lang="zh-CN" altLang="en-US" dirty="0" smtClean="0">
                <a:latin typeface="Calibri" pitchFamily="34" charset="0"/>
                <a:ea typeface="華康儷中黑" pitchFamily="49" charset="-120"/>
              </a:rPr>
              <a:t>做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回</a:t>
            </a:r>
            <a:r>
              <a:rPr lang="zh-CN" altLang="en-US" dirty="0" smtClean="0">
                <a:latin typeface="Calibri" pitchFamily="34" charset="0"/>
                <a:ea typeface="華康儷中黑" pitchFamily="49" charset="-120"/>
              </a:rPr>
              <a:t>自己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！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dirty="0" smtClean="0">
                <a:latin typeface="Calibri" pitchFamily="34" charset="0"/>
                <a:ea typeface="華康儷中黑" pitchFamily="49" charset="-120"/>
              </a:rPr>
            </a:br>
            <a:r>
              <a:rPr lang="en-US" dirty="0" smtClean="0">
                <a:latin typeface="Calibri" pitchFamily="34" charset="0"/>
                <a:ea typeface="華康儷中黑" pitchFamily="49" charset="-120"/>
              </a:rPr>
              <a:t>Be yourself!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3779" y="2514801"/>
            <a:ext cx="4477099" cy="4146331"/>
          </a:xfrm>
        </p:spPr>
        <p:txBody>
          <a:bodyPr>
            <a:noAutofit/>
          </a:bodyPr>
          <a:lstStyle/>
          <a:p>
            <a:r>
              <a:rPr lang="zh-TW" altLang="en-US" sz="2400" dirty="0">
                <a:latin typeface="Calibri" pitchFamily="34" charset="0"/>
                <a:ea typeface="華康儷中黑" pitchFamily="49" charset="-120"/>
              </a:rPr>
              <a:t>如果你是一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個</a:t>
            </a:r>
            <a:r>
              <a:rPr lang="zh-TW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家</a:t>
            </a:r>
            <a:r>
              <a:rPr lang="zh-CN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庭</a:t>
            </a:r>
            <a:r>
              <a:rPr lang="zh-TW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主婦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，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就做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個擁有互</a:t>
            </a:r>
            <a:r>
              <a:rPr lang="zh-TW" altLang="en-US" sz="2400" dirty="0">
                <a:latin typeface="Calibri" pitchFamily="34" charset="0"/>
                <a:ea typeface="華康儷中黑" pitchFamily="49" charset="-120"/>
              </a:rPr>
              <a:t>聯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網事業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家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庭主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婦</a:t>
            </a:r>
            <a:endParaRPr lang="en-US" altLang="zh-TW" sz="2400" dirty="0"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如</a:t>
            </a:r>
            <a:r>
              <a:rPr lang="zh-TW" altLang="en-US" sz="2400" dirty="0">
                <a:latin typeface="Calibri" pitchFamily="34" charset="0"/>
                <a:ea typeface="華康儷中黑" pitchFamily="49" charset="-120"/>
              </a:rPr>
              <a:t>果你是一個</a:t>
            </a:r>
            <a:r>
              <a:rPr lang="zh-TW" altLang="en-US" sz="2400" dirty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銷售主管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，</a:t>
            </a:r>
            <a:r>
              <a:rPr lang="zh-CN" altLang="en-US" sz="2400" dirty="0">
                <a:latin typeface="Calibri" pitchFamily="34" charset="0"/>
                <a:ea typeface="華康儷中黑" pitchFamily="49" charset="-120"/>
              </a:rPr>
              <a:t>就做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個</a:t>
            </a:r>
            <a:r>
              <a:rPr lang="zh-TW" altLang="en-US" sz="24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專業</a:t>
            </a:r>
            <a:r>
              <a:rPr lang="zh-TW" altLang="en-US" sz="2400" dirty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的銷售主管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，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提供</a:t>
            </a:r>
            <a:r>
              <a:rPr lang="zh-TW" altLang="en-US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專</a:t>
            </a:r>
            <a:r>
              <a:rPr lang="zh-TW" altLang="en-US" sz="24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業</a:t>
            </a:r>
            <a:r>
              <a:rPr lang="zh-TW" altLang="en-US" sz="2400" dirty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網絡解決</a:t>
            </a:r>
            <a:r>
              <a:rPr lang="zh-TW" altLang="en-US" sz="2400" dirty="0">
                <a:latin typeface="Calibri" pitchFamily="34" charset="0"/>
                <a:ea typeface="華康儷中黑" pitchFamily="49" charset="-120"/>
              </a:rPr>
              <a:t>方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案</a:t>
            </a:r>
            <a:endParaRPr lang="en-US" altLang="zh-TW" sz="2400" dirty="0"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如</a:t>
            </a:r>
            <a:r>
              <a:rPr lang="zh-TW" altLang="en-US" sz="2400" dirty="0">
                <a:latin typeface="Calibri" pitchFamily="34" charset="0"/>
                <a:ea typeface="華康儷中黑" pitchFamily="49" charset="-120"/>
              </a:rPr>
              <a:t>果你是一個</a:t>
            </a:r>
            <a:r>
              <a:rPr lang="zh-TW" altLang="en-US" sz="2400" dirty="0" smtClean="0">
                <a:solidFill>
                  <a:srgbClr val="00B0F0"/>
                </a:solidFill>
                <a:latin typeface="Calibri" pitchFamily="34" charset="0"/>
                <a:ea typeface="華康儷中黑" pitchFamily="49" charset="-120"/>
              </a:rPr>
              <a:t>服務供應商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，</a:t>
            </a:r>
            <a:r>
              <a:rPr lang="zh-CN" altLang="en-US" sz="2400" dirty="0">
                <a:latin typeface="Calibri" pitchFamily="34" charset="0"/>
                <a:ea typeface="華康儷中黑" pitchFamily="49" charset="-120"/>
              </a:rPr>
              <a:t>就做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個</a:t>
            </a:r>
            <a:r>
              <a:rPr lang="zh-CN" altLang="en-US" sz="2400" dirty="0" smtClean="0">
                <a:solidFill>
                  <a:srgbClr val="00B0F0"/>
                </a:solidFill>
                <a:latin typeface="Calibri" pitchFamily="34" charset="0"/>
                <a:ea typeface="華康儷中黑" pitchFamily="49" charset="-120"/>
              </a:rPr>
              <a:t>真</a:t>
            </a:r>
            <a:r>
              <a:rPr lang="zh-TW" altLang="en-US" sz="2400" dirty="0" smtClean="0">
                <a:solidFill>
                  <a:srgbClr val="00B0F0"/>
                </a:solidFill>
                <a:latin typeface="Calibri" pitchFamily="34" charset="0"/>
                <a:ea typeface="華康儷中黑" pitchFamily="49" charset="-120"/>
              </a:rPr>
              <a:t>誠的服務供應商</a:t>
            </a:r>
            <a:r>
              <a:rPr lang="zh-TW" altLang="en-US" sz="2400" dirty="0">
                <a:latin typeface="Calibri" pitchFamily="34" charset="0"/>
                <a:ea typeface="華康儷中黑" pitchFamily="49" charset="-120"/>
              </a:rPr>
              <a:t>，提供</a:t>
            </a:r>
            <a:r>
              <a:rPr lang="zh-TW" altLang="en-US" sz="24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有效</a:t>
            </a:r>
            <a:r>
              <a:rPr lang="zh-TW" altLang="en-US" sz="2400" dirty="0">
                <a:latin typeface="Calibri" pitchFamily="34" charset="0"/>
                <a:ea typeface="華康儷中黑" pitchFamily="49" charset="-120"/>
              </a:rPr>
              <a:t>的網絡解決方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案</a:t>
            </a:r>
            <a:endParaRPr lang="en-US" altLang="zh-TW" sz="2400" dirty="0" smtClean="0">
              <a:latin typeface="Calibri" pitchFamily="34" charset="0"/>
              <a:ea typeface="華康儷中黑" pitchFamily="49" charset="-120"/>
            </a:endParaRPr>
          </a:p>
          <a:p>
            <a:endParaRPr lang="en-US" sz="1800" dirty="0" smtClean="0">
              <a:latin typeface="Calibri" pitchFamily="34" charset="0"/>
              <a:ea typeface="華康儷中黑" pitchFamily="49" charset="-120"/>
            </a:endParaRPr>
          </a:p>
          <a:p>
            <a:endParaRPr lang="en-US" sz="1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pPr lvl="1"/>
            <a:endParaRPr lang="en-US" sz="1600" b="1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814" y="2532226"/>
            <a:ext cx="4228566" cy="3726684"/>
          </a:xfrm>
        </p:spPr>
        <p:txBody>
          <a:bodyPr>
            <a:noAutofit/>
          </a:bodyPr>
          <a:lstStyle/>
          <a:p>
            <a:r>
              <a:rPr lang="en-US" sz="2200" dirty="0">
                <a:latin typeface="Calibri" pitchFamily="34" charset="0"/>
                <a:ea typeface="華康儷中黑" pitchFamily="49" charset="-120"/>
              </a:rPr>
              <a:t>If you are a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Stay home mom</a:t>
            </a:r>
            <a:r>
              <a:rPr lang="en-US" sz="2200" dirty="0">
                <a:latin typeface="Calibri" pitchFamily="34" charset="0"/>
                <a:ea typeface="華康儷中黑" pitchFamily="49" charset="-120"/>
              </a:rPr>
              <a:t>, be a </a:t>
            </a: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stay home mom</a:t>
            </a:r>
            <a:r>
              <a:rPr lang="en-US" sz="2200" dirty="0">
                <a:latin typeface="Calibri" pitchFamily="34" charset="0"/>
                <a:ea typeface="華康儷中黑" pitchFamily="49" charset="-120"/>
              </a:rPr>
              <a:t> that owns an internet business</a:t>
            </a:r>
            <a:r>
              <a:rPr lang="en-US" sz="2200" dirty="0" smtClean="0">
                <a:latin typeface="Calibri" pitchFamily="34" charset="0"/>
                <a:ea typeface="華康儷中黑" pitchFamily="49" charset="-120"/>
              </a:rPr>
              <a:t>.</a:t>
            </a:r>
          </a:p>
          <a:p>
            <a:r>
              <a:rPr lang="en-US" sz="2200" dirty="0">
                <a:latin typeface="Calibri" pitchFamily="34" charset="0"/>
                <a:ea typeface="華康儷中黑" pitchFamily="49" charset="-120"/>
              </a:rPr>
              <a:t>If you are a </a:t>
            </a:r>
            <a:r>
              <a:rPr lang="en-US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Sales Executive</a:t>
            </a:r>
            <a:r>
              <a:rPr lang="en-US" sz="2200" dirty="0">
                <a:latin typeface="Calibri" pitchFamily="34" charset="0"/>
                <a:ea typeface="華康儷中黑" pitchFamily="49" charset="-120"/>
              </a:rPr>
              <a:t>, be a </a:t>
            </a:r>
            <a:r>
              <a:rPr lang="en-US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professional </a:t>
            </a:r>
            <a:r>
              <a:rPr lang="en-US" sz="22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Sales </a:t>
            </a:r>
            <a:r>
              <a:rPr lang="en-US" sz="22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Executive</a:t>
            </a:r>
            <a:r>
              <a:rPr lang="en-US" sz="2200" dirty="0">
                <a:latin typeface="Calibri" pitchFamily="34" charset="0"/>
                <a:ea typeface="華康儷中黑" pitchFamily="49" charset="-120"/>
              </a:rPr>
              <a:t> that sells professional web </a:t>
            </a:r>
            <a:r>
              <a:rPr lang="en-US" sz="2200" dirty="0" smtClean="0">
                <a:latin typeface="Calibri" pitchFamily="34" charset="0"/>
                <a:ea typeface="華康儷中黑" pitchFamily="49" charset="-120"/>
              </a:rPr>
              <a:t>solution</a:t>
            </a:r>
          </a:p>
          <a:p>
            <a:r>
              <a:rPr lang="en-US" sz="2200" dirty="0">
                <a:latin typeface="Calibri" pitchFamily="34" charset="0"/>
                <a:ea typeface="華康儷中黑" pitchFamily="49" charset="-120"/>
              </a:rPr>
              <a:t>If you are a </a:t>
            </a:r>
            <a:r>
              <a:rPr lang="en-US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Service Provider</a:t>
            </a:r>
            <a:r>
              <a:rPr lang="en-US" sz="2200" dirty="0">
                <a:latin typeface="Calibri" pitchFamily="34" charset="0"/>
                <a:ea typeface="華康儷中黑" pitchFamily="49" charset="-120"/>
              </a:rPr>
              <a:t>, be a </a:t>
            </a:r>
            <a:r>
              <a:rPr lang="en-US" sz="2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caring Service Provider</a:t>
            </a:r>
            <a:r>
              <a:rPr lang="en-US" sz="2200" dirty="0">
                <a:latin typeface="Calibri" pitchFamily="34" charset="0"/>
                <a:ea typeface="華康儷中黑" pitchFamily="49" charset="-120"/>
              </a:rPr>
              <a:t> that provide effective web solution</a:t>
            </a:r>
          </a:p>
          <a:p>
            <a:endParaRPr lang="en-US" sz="2200" dirty="0">
              <a:latin typeface="Calibri" pitchFamily="34" charset="0"/>
              <a:ea typeface="華康儷中黑" pitchFamily="49" charset="-120"/>
            </a:endParaRPr>
          </a:p>
          <a:p>
            <a:endParaRPr lang="en-US" sz="2200" dirty="0">
              <a:latin typeface="Calibri" pitchFamily="34" charset="0"/>
              <a:ea typeface="華康儷中黑" pitchFamily="49" charset="-120"/>
            </a:endParaRPr>
          </a:p>
          <a:p>
            <a:endParaRPr lang="en-US" sz="22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4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26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138" y="409904"/>
            <a:ext cx="8264071" cy="1040524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你</a:t>
            </a:r>
            <a:r>
              <a:rPr lang="zh-CN" altLang="en-US" sz="36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36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顧</a:t>
            </a:r>
            <a:r>
              <a:rPr lang="zh-CN" altLang="en-US" sz="36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客要</a:t>
            </a:r>
            <a:r>
              <a:rPr lang="zh-TW" altLang="en-US" sz="3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怎樣</a:t>
            </a:r>
            <a:r>
              <a:rPr lang="zh-CN" altLang="en-US" sz="36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36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36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站</a:t>
            </a:r>
            <a:r>
              <a:rPr lang="zh-TW" altLang="en-US" sz="36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？</a:t>
            </a:r>
            <a:r>
              <a:rPr lang="en-US" altLang="zh-CN" sz="36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36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CN" sz="24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What kind of website does your client need?</a:t>
            </a:r>
            <a:endParaRPr lang="en-US" sz="2400" b="1" dirty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>
          <a:xfrm>
            <a:off x="687569" y="1492082"/>
            <a:ext cx="3044456" cy="2541349"/>
          </a:xfrm>
        </p:spPr>
        <p:txBody>
          <a:bodyPr>
            <a:normAutofit fontScale="85000" lnSpcReduction="20000"/>
          </a:bodyPr>
          <a:lstStyle/>
          <a:p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形象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站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？</a:t>
            </a:r>
            <a:r>
              <a:rPr lang="en-US" altLang="zh-CN" sz="2800" dirty="0" smtClean="0">
                <a:latin typeface="Calibri" pitchFamily="34" charset="0"/>
                <a:ea typeface="華康儷中黑" pitchFamily="49" charset="-120"/>
              </a:rPr>
              <a:t> </a:t>
            </a:r>
          </a:p>
          <a:p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電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子商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務？</a:t>
            </a:r>
            <a:endParaRPr lang="en-US" altLang="zh-CN" sz="28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客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戶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自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製？</a:t>
            </a:r>
            <a:endParaRPr lang="en-US" altLang="zh-CN" sz="28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現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有平台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？</a:t>
            </a:r>
            <a:endParaRPr lang="en-US" altLang="zh-CN" sz="28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en-US" altLang="zh-CN" sz="2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8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CN" altLang="en-US" sz="28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拿</a:t>
            </a:r>
            <a:r>
              <a:rPr lang="zh-TW" altLang="en-US" sz="28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資</a:t>
            </a:r>
            <a:r>
              <a:rPr lang="zh-CN" altLang="en-US" sz="28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料！</a:t>
            </a:r>
            <a:endParaRPr lang="en-US" altLang="zh-CN" sz="2800" dirty="0" smtClean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zh-CN" altLang="en-US" sz="28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拿</a:t>
            </a:r>
            <a:r>
              <a:rPr lang="zh-TW" altLang="en-US" sz="28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資</a:t>
            </a:r>
            <a:r>
              <a:rPr lang="zh-CN" altLang="en-US" sz="28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料</a:t>
            </a:r>
            <a:r>
              <a:rPr lang="zh-TW" altLang="en-US" sz="28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！</a:t>
            </a:r>
            <a:endParaRPr lang="en-US" sz="2800" dirty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7" name="Picture 6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2" r="12600"/>
          <a:stretch/>
        </p:blipFill>
        <p:spPr bwMode="auto">
          <a:xfrm>
            <a:off x="4205932" y="1665890"/>
            <a:ext cx="3796107" cy="285665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50982">
            <a:off x="3318639" y="4309925"/>
            <a:ext cx="3257112" cy="215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Subtitle 2"/>
          <p:cNvSpPr txBox="1">
            <a:spLocks/>
          </p:cNvSpPr>
          <p:nvPr/>
        </p:nvSpPr>
        <p:spPr>
          <a:xfrm>
            <a:off x="680474" y="4189055"/>
            <a:ext cx="3044456" cy="25413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altLang="zh-CN" sz="20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A static</a:t>
            </a: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</a:rPr>
              <a:t> website?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altLang="zh-TW" sz="20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E-commerce?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</a:rPr>
              <a:t>DIY?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lang="en-US" altLang="zh-TW" sz="20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Ready made platform?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</a:rPr>
              <a:t/>
            </a:r>
            <a:b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</a:rPr>
            </a:b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</a:rPr>
              <a:t>Get more</a:t>
            </a:r>
            <a:r>
              <a:rPr kumimoji="0" lang="en-US" altLang="zh-CN" sz="2000" b="0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</a:rPr>
              <a:t> information!</a:t>
            </a: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</a:rPr>
              <a:t>Data mining!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1192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7924800" cy="1584665"/>
          </a:xfrm>
        </p:spPr>
        <p:txBody>
          <a:bodyPr/>
          <a:lstStyle/>
          <a:p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併購</a:t>
            </a:r>
            <a:r>
              <a:rPr lang="en-US" altLang="zh-TW" sz="3600" dirty="0" smtClean="0">
                <a:latin typeface="Calibri" pitchFamily="34" charset="0"/>
                <a:ea typeface="華康儷中黑" pitchFamily="49" charset="-120"/>
              </a:rPr>
              <a:t>SHOP</a:t>
            </a:r>
            <a:r>
              <a:rPr lang="en-US" altLang="zh-CN" sz="3200" dirty="0" smtClean="0">
                <a:latin typeface="Calibri" pitchFamily="34" charset="0"/>
                <a:ea typeface="華康儷中黑" pitchFamily="49" charset="-120"/>
                <a:cs typeface="Tahoma" pitchFamily="34" charset="0"/>
              </a:rPr>
              <a:t>.COM - 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從</a:t>
            </a:r>
            <a:r>
              <a:rPr lang="zh-TW" altLang="en-US" sz="3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馬</a:t>
            </a:r>
            <a:r>
              <a:rPr lang="zh-CN" altLang="en-US" sz="3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路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到</a:t>
            </a:r>
            <a:r>
              <a:rPr lang="zh-TW" altLang="en-US" sz="3600" dirty="0" smtClean="0">
                <a:solidFill>
                  <a:srgbClr val="00B0F0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3600" dirty="0" smtClean="0">
                <a:solidFill>
                  <a:srgbClr val="00B0F0"/>
                </a:solidFill>
                <a:latin typeface="Calibri" pitchFamily="34" charset="0"/>
                <a:ea typeface="華康儷中黑" pitchFamily="49" charset="-120"/>
              </a:rPr>
              <a:t>路</a:t>
            </a:r>
            <a:r>
              <a:rPr lang="en-US" altLang="zh-CN" sz="36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36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altLang="zh-CN" sz="2800" dirty="0" smtClean="0">
                <a:latin typeface="Calibri" pitchFamily="34" charset="0"/>
                <a:ea typeface="華康儷中黑" pitchFamily="49" charset="-120"/>
              </a:rPr>
              <a:t>Since the acquisition of SHOP.COM </a:t>
            </a:r>
            <a:br>
              <a:rPr lang="en-US" altLang="zh-CN" sz="28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altLang="zh-CN" sz="2400" dirty="0" smtClean="0">
                <a:latin typeface="Calibri" pitchFamily="34" charset="0"/>
                <a:ea typeface="華康儷中黑" pitchFamily="49" charset="-120"/>
              </a:rPr>
              <a:t>&gt;</a:t>
            </a:r>
            <a:r>
              <a:rPr lang="en-US" sz="1800" b="1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4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OFF</a:t>
            </a:r>
            <a:r>
              <a:rPr lang="en-US" sz="2400" b="1" dirty="0" smtClean="0">
                <a:latin typeface="Calibri" pitchFamily="34" charset="0"/>
                <a:ea typeface="華康儷中黑" pitchFamily="49" charset="-120"/>
              </a:rPr>
              <a:t>-line to </a:t>
            </a:r>
            <a:r>
              <a:rPr lang="en-US" sz="24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ON</a:t>
            </a:r>
            <a:r>
              <a:rPr lang="en-US" sz="2400" b="1" dirty="0" smtClean="0">
                <a:latin typeface="Calibri" pitchFamily="34" charset="0"/>
                <a:ea typeface="華康儷中黑" pitchFamily="49" charset="-120"/>
              </a:rPr>
              <a:t>-line</a:t>
            </a:r>
            <a:endParaRPr lang="en-US" sz="36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93309" y="1859303"/>
            <a:ext cx="5724248" cy="435042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Picture 5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79217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3478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你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顧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客要</a:t>
            </a:r>
            <a:r>
              <a:rPr lang="zh-TW" altLang="en-US" sz="3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怎樣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站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？</a:t>
            </a:r>
            <a:r>
              <a:rPr lang="en-US" altLang="zh-CN" sz="36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36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altLang="zh-CN" sz="2400" b="1" dirty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What kind of </a:t>
            </a:r>
            <a:r>
              <a:rPr lang="en-US" altLang="zh-CN" sz="24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website </a:t>
            </a:r>
            <a:r>
              <a:rPr lang="en-US" altLang="zh-CN" sz="2400" b="1" dirty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does your client need?</a:t>
            </a:r>
            <a:endParaRPr lang="en-US" sz="2400" dirty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-42532" y="1433429"/>
            <a:ext cx="4763386" cy="6096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zh-CN" altLang="en-US" sz="20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展示</a:t>
            </a:r>
            <a:r>
              <a:rPr lang="zh-TW" altLang="en-US" sz="20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產</a:t>
            </a:r>
            <a:r>
              <a:rPr lang="zh-CN" altLang="en-US" sz="20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品</a:t>
            </a:r>
            <a:r>
              <a:rPr lang="en-US" altLang="zh-CN" sz="20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/</a:t>
            </a:r>
            <a:r>
              <a:rPr lang="zh-CN" altLang="en-US" sz="20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服</a:t>
            </a:r>
            <a:r>
              <a:rPr lang="zh-TW" altLang="en-US" sz="20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務</a:t>
            </a:r>
            <a:r>
              <a:rPr lang="zh-CN" altLang="en-US" sz="20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的 </a:t>
            </a:r>
            <a:r>
              <a:rPr lang="zh-CN" altLang="en-US" sz="20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形象</a:t>
            </a:r>
            <a:r>
              <a:rPr lang="zh-TW" altLang="en-US" sz="20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20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站</a:t>
            </a:r>
            <a:endParaRPr lang="en-US" altLang="zh-CN" sz="2000" b="1" dirty="0" smtClean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  <a:p>
            <a:pPr algn="ctr">
              <a:spcBef>
                <a:spcPts val="0"/>
              </a:spcBef>
            </a:pP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A </a:t>
            </a:r>
            <a:r>
              <a:rPr lang="en-US" sz="1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static website</a:t>
            </a:r>
            <a:r>
              <a:rPr lang="en-US" sz="16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 that displays products / services</a:t>
            </a:r>
            <a:endParaRPr lang="en-US" sz="1600" dirty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4294967295"/>
          </p:nvPr>
        </p:nvSpPr>
        <p:spPr>
          <a:xfrm>
            <a:off x="4268957" y="1433429"/>
            <a:ext cx="4577320" cy="831306"/>
          </a:xfrm>
        </p:spPr>
        <p:txBody>
          <a:bodyPr>
            <a:normAutofit fontScale="47500" lnSpcReduction="20000"/>
          </a:bodyPr>
          <a:lstStyle/>
          <a:p>
            <a:pPr algn="ctr">
              <a:spcBef>
                <a:spcPts val="0"/>
              </a:spcBef>
            </a:pPr>
            <a:r>
              <a:rPr lang="zh-TW" altLang="en-US" sz="42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買賣產</a:t>
            </a:r>
            <a:r>
              <a:rPr lang="zh-CN" altLang="en-US" sz="42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品</a:t>
            </a:r>
            <a:r>
              <a:rPr lang="en-US" altLang="zh-CN" sz="4200" b="1" dirty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/</a:t>
            </a:r>
            <a:r>
              <a:rPr lang="zh-CN" altLang="en-US" sz="42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服</a:t>
            </a:r>
            <a:r>
              <a:rPr lang="zh-TW" altLang="en-US" sz="42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務</a:t>
            </a:r>
            <a:r>
              <a:rPr lang="zh-CN" altLang="en-US" sz="42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的 </a:t>
            </a:r>
            <a:r>
              <a:rPr lang="zh-TW" altLang="en-US" sz="42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電</a:t>
            </a:r>
            <a:r>
              <a:rPr lang="zh-CN" altLang="en-US" sz="42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子商</a:t>
            </a:r>
            <a:r>
              <a:rPr lang="zh-TW" altLang="en-US" sz="42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務網</a:t>
            </a:r>
            <a:r>
              <a:rPr lang="zh-CN" altLang="en-US" sz="42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站</a:t>
            </a:r>
            <a:endParaRPr lang="en-US" altLang="zh-CN" sz="4200" b="1" dirty="0" smtClean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  <a:p>
            <a:pPr algn="ctr">
              <a:spcBef>
                <a:spcPts val="0"/>
              </a:spcBef>
            </a:pPr>
            <a:r>
              <a:rPr lang="en-US" altLang="zh-TW" sz="34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An </a:t>
            </a:r>
            <a:r>
              <a:rPr lang="en-US" altLang="zh-TW" sz="34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e-commerce website</a:t>
            </a:r>
            <a:r>
              <a:rPr lang="en-US" altLang="zh-TW" sz="34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 that 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zh-TW" sz="34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sells products/services</a:t>
            </a:r>
            <a:endParaRPr lang="en-US" altLang="zh-TW" sz="3400" dirty="0" smtClean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  <a:p>
            <a:pPr algn="ctr"/>
            <a:endParaRPr lang="en-US" sz="2400" dirty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8576" y="2264735"/>
            <a:ext cx="3124200" cy="40719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6231" y="2264735"/>
            <a:ext cx="3276600" cy="381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 Placeholder 2"/>
          <p:cNvSpPr txBox="1">
            <a:spLocks/>
          </p:cNvSpPr>
          <p:nvPr/>
        </p:nvSpPr>
        <p:spPr>
          <a:xfrm>
            <a:off x="381000" y="5105400"/>
            <a:ext cx="2514600" cy="5746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700" b="0" i="0" kern="1200" spc="3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2000" b="1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800" b="1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b="1" dirty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0" name="Picture 9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574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966"/>
            <a:ext cx="9144000" cy="1143000"/>
          </a:xfrm>
        </p:spPr>
        <p:txBody>
          <a:bodyPr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我們</a:t>
            </a:r>
            <a:r>
              <a:rPr lang="zh-CN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已有</a:t>
            </a:r>
            <a:r>
              <a:rPr lang="zh-TW" altLang="en-US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專業團隊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sz="32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你要做的只是</a:t>
            </a:r>
            <a:r>
              <a:rPr lang="zh-CN" altLang="en-US" sz="32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配合</a:t>
            </a:r>
            <a:r>
              <a:rPr lang="zh-TW" altLang="en-US" sz="32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！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Our Team of Professionals</a:t>
            </a:r>
            <a:r>
              <a:rPr lang="en-US" sz="30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3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800" b="1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All you have to do is Plug In!</a:t>
            </a:r>
            <a:endParaRPr lang="en-US" sz="2800" b="1" dirty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3" descr="Screen shot 2012-09-18 at 11.16.34 AM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79" t="29033" r="3518" b="8108"/>
          <a:stretch/>
        </p:blipFill>
        <p:spPr>
          <a:xfrm>
            <a:off x="355753" y="2754504"/>
            <a:ext cx="1642748" cy="12804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 descr="Screen shot 2012-09-18 at 7.21.30 PM.png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563"/>
          <a:stretch/>
        </p:blipFill>
        <p:spPr>
          <a:xfrm>
            <a:off x="300066" y="4985937"/>
            <a:ext cx="1465787" cy="121166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163337" y="2514556"/>
            <a:ext cx="208370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你</a:t>
            </a:r>
            <a:endParaRPr lang="en-US" altLang="zh-TW" sz="2800" b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zh-TW" altLang="en-US" sz="2800" b="1" dirty="0" smtClean="0">
                <a:latin typeface="Calibri" pitchFamily="34" charset="0"/>
                <a:ea typeface="華康儷中黑" pitchFamily="49" charset="-120"/>
              </a:rPr>
              <a:t>約見會面</a:t>
            </a:r>
            <a:endParaRPr 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YOU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2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000" b="1" dirty="0" smtClean="0">
                <a:latin typeface="Calibri" pitchFamily="34" charset="0"/>
                <a:ea typeface="華康儷中黑" pitchFamily="49" charset="-120"/>
              </a:rPr>
              <a:t>Set the Appointment</a:t>
            </a:r>
            <a:endParaRPr lang="en-US" sz="2000" b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98502" y="4705441"/>
            <a:ext cx="239887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u="sng" dirty="0" smtClean="0">
                <a:solidFill>
                  <a:schemeClr val="accent5">
                    <a:lumMod val="75000"/>
                  </a:schemeClr>
                </a:solidFill>
                <a:latin typeface="Calibri" pitchFamily="34" charset="0"/>
                <a:ea typeface="華康儷中黑" pitchFamily="49" charset="-120"/>
              </a:rPr>
              <a:t>顧客服務</a:t>
            </a:r>
            <a:endParaRPr lang="en-US" altLang="zh-TW" sz="2400" b="1" u="sng" dirty="0" smtClean="0">
              <a:solidFill>
                <a:schemeClr val="accent5">
                  <a:lumMod val="75000"/>
                </a:schemeClr>
              </a:solidFill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為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你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的顧客處理所有技術支援！</a:t>
            </a:r>
            <a:endParaRPr lang="en-US" sz="2000" dirty="0" smtClean="0"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Customer Care 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>handles all Technical Support for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your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> customer!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397375" y="2698651"/>
            <a:ext cx="0" cy="41593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0066" y="4581525"/>
            <a:ext cx="83867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Screen shot 2012-09-27 at 11.17.59 AM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4687" y="2871578"/>
            <a:ext cx="1496674" cy="116339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6297986" y="2514556"/>
            <a:ext cx="284601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u="sng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產品專家</a:t>
            </a:r>
            <a:endParaRPr lang="en-US" altLang="zh-TW" sz="2800" b="1" u="sng" dirty="0" smtClean="0">
              <a:solidFill>
                <a:srgbClr val="00B050"/>
              </a:solidFill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為</a:t>
            </a:r>
            <a:r>
              <a:rPr lang="zh-TW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你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面談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,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銷售網站！</a:t>
            </a:r>
            <a:endParaRPr lang="en-US" altLang="en-US" sz="2400" dirty="0" smtClean="0"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en-US" b="1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Product Specialist 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>does the appointment / Sells the Website for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YOU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>!</a:t>
            </a:r>
            <a:endParaRPr lang="en-US" b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4687" y="4735284"/>
            <a:ext cx="4174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你</a:t>
            </a:r>
            <a:endParaRPr lang="en-US" altLang="zh-TW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賺取零售利潤、</a:t>
            </a:r>
            <a:r>
              <a:rPr lang="en-US" altLang="zh-TW" sz="2000" dirty="0" smtClean="0">
                <a:latin typeface="Calibri" pitchFamily="34" charset="0"/>
                <a:ea typeface="華康儷中黑" pitchFamily="49" charset="-120"/>
              </a:rPr>
              <a:t>225 BV</a:t>
            </a:r>
            <a:br>
              <a:rPr lang="en-US" altLang="zh-TW" sz="2000" dirty="0" smtClean="0">
                <a:latin typeface="Calibri" pitchFamily="34" charset="0"/>
                <a:ea typeface="華康儷中黑" pitchFamily="49" charset="-120"/>
              </a:rPr>
            </a:b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及每月</a:t>
            </a:r>
            <a:r>
              <a:rPr lang="en-US" altLang="zh-TW" sz="2000" dirty="0" smtClean="0">
                <a:latin typeface="Calibri" pitchFamily="34" charset="0"/>
                <a:ea typeface="華康儷中黑" pitchFamily="49" charset="-120"/>
              </a:rPr>
              <a:t>25 BV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、活躍顧客</a:t>
            </a:r>
            <a:r>
              <a:rPr lang="en-US" altLang="zh-TW" b="1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b="1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YOU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b="1" dirty="0" smtClean="0">
                <a:latin typeface="Calibri" pitchFamily="34" charset="0"/>
                <a:ea typeface="華康儷中黑" pitchFamily="49" charset="-120"/>
              </a:rPr>
              <a:t>Earn Retail Profit, 225 BV &amp;</a:t>
            </a:r>
            <a:br>
              <a:rPr lang="en-US" sz="2000" b="1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000" b="1" dirty="0" smtClean="0">
                <a:latin typeface="Calibri" pitchFamily="34" charset="0"/>
                <a:ea typeface="華康儷中黑" pitchFamily="49" charset="-120"/>
              </a:rPr>
              <a:t>25 BV / Month , active customer</a:t>
            </a:r>
            <a:endParaRPr lang="en-US" sz="2000" dirty="0"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76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5725"/>
            <a:ext cx="8229600" cy="1143000"/>
          </a:xfrm>
        </p:spPr>
        <p:txBody>
          <a:bodyPr/>
          <a:lstStyle/>
          <a:p>
            <a:r>
              <a:rPr lang="zh-TW" altLang="en-US" sz="3400" dirty="0" smtClean="0">
                <a:latin typeface="華康儷中黑" pitchFamily="49" charset="-120"/>
                <a:ea typeface="華康儷中黑" pitchFamily="49" charset="-120"/>
              </a:rPr>
              <a:t>很容易就可作出選擇！</a:t>
            </a:r>
            <a:r>
              <a:rPr lang="en-US" sz="4000" dirty="0" smtClean="0">
                <a:latin typeface="華康儷中黑" pitchFamily="49" charset="-120"/>
                <a:ea typeface="華康儷中黑" pitchFamily="49" charset="-120"/>
              </a:rPr>
              <a:t/>
            </a:r>
            <a:br>
              <a:rPr lang="en-US" sz="4000" dirty="0" smtClean="0">
                <a:latin typeface="華康儷中黑" pitchFamily="49" charset="-120"/>
                <a:ea typeface="華康儷中黑" pitchFamily="49" charset="-120"/>
              </a:rPr>
            </a:br>
            <a:r>
              <a:rPr lang="en-US" sz="3000" b="1" dirty="0" smtClean="0">
                <a:latin typeface="Calibri" pitchFamily="34" charset="0"/>
                <a:ea typeface="華康儷中黑" pitchFamily="49" charset="-120"/>
              </a:rPr>
              <a:t>The Choice is Simple!</a:t>
            </a:r>
            <a:endParaRPr lang="en-US" sz="3000" b="1" dirty="0">
              <a:latin typeface="Calibri" pitchFamily="34" charset="0"/>
              <a:ea typeface="華康儷中黑" pitchFamily="49" charset="-12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45893253"/>
              </p:ext>
            </p:extLst>
          </p:nvPr>
        </p:nvGraphicFramePr>
        <p:xfrm>
          <a:off x="26805" y="1024591"/>
          <a:ext cx="9088620" cy="57607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97322"/>
                <a:gridCol w="1804556"/>
                <a:gridCol w="1804557"/>
                <a:gridCol w="1820813"/>
                <a:gridCol w="1961372"/>
              </a:tblGrid>
              <a:tr h="6518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400" b="0" dirty="0" smtClean="0">
                          <a:latin typeface="Calibri" pitchFamily="34" charset="0"/>
                          <a:ea typeface="華康儷中黑" pitchFamily="49" charset="-120"/>
                        </a:rPr>
                        <a:t>傳統</a:t>
                      </a:r>
                      <a:endParaRPr lang="en-US" altLang="zh-TW" sz="2400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Calibri" pitchFamily="34" charset="0"/>
                          <a:ea typeface="華康儷中黑" pitchFamily="49" charset="-120"/>
                        </a:rPr>
                        <a:t>Traditional</a:t>
                      </a:r>
                      <a:endParaRPr lang="en-US" sz="160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400" b="0" dirty="0" smtClean="0">
                          <a:latin typeface="Calibri" pitchFamily="34" charset="0"/>
                          <a:ea typeface="華康儷中黑" pitchFamily="49" charset="-120"/>
                        </a:rPr>
                        <a:t>自己建立</a:t>
                      </a:r>
                      <a:endParaRPr lang="en-US" sz="2400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Calibri" pitchFamily="34" charset="0"/>
                          <a:ea typeface="華康儷中黑" pitchFamily="49" charset="-120"/>
                        </a:rPr>
                        <a:t>Do it Yourself</a:t>
                      </a:r>
                      <a:endParaRPr lang="en-US" sz="160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400" b="0" dirty="0" smtClean="0">
                          <a:latin typeface="Calibri" pitchFamily="34" charset="0"/>
                          <a:ea typeface="華康儷中黑" pitchFamily="49" charset="-120"/>
                        </a:rPr>
                        <a:t>出版公司</a:t>
                      </a:r>
                      <a:endParaRPr lang="en-US" sz="2400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Calibri" pitchFamily="34" charset="0"/>
                          <a:ea typeface="華康儷中黑" pitchFamily="49" charset="-120"/>
                        </a:rPr>
                        <a:t>Publishing Companies</a:t>
                      </a:r>
                      <a:endParaRPr lang="en-US" sz="160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400" b="0" dirty="0" smtClean="0">
                          <a:latin typeface="Calibri" pitchFamily="34" charset="0"/>
                          <a:ea typeface="華康儷中黑" pitchFamily="49" charset="-120"/>
                        </a:rPr>
                        <a:t>網站寄存</a:t>
                      </a:r>
                      <a:endParaRPr lang="en-US" altLang="zh-TW" sz="2400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 smtClean="0">
                          <a:latin typeface="Calibri" pitchFamily="34" charset="0"/>
                          <a:ea typeface="華康儷中黑" pitchFamily="49" charset="-120"/>
                        </a:rPr>
                        <a:t>Discount Hosting</a:t>
                      </a:r>
                      <a:endParaRPr lang="en-US" sz="160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2400" b="0" dirty="0" smtClean="0">
                          <a:latin typeface="Calibri" pitchFamily="34" charset="0"/>
                          <a:ea typeface="華康儷中黑" pitchFamily="49" charset="-120"/>
                        </a:rPr>
                        <a:t>網路中心</a:t>
                      </a:r>
                      <a:r>
                        <a:rPr lang="en-US" altLang="zh-TW" sz="2400" b="0" dirty="0" smtClean="0">
                          <a:latin typeface="Calibri" pitchFamily="34" charset="0"/>
                          <a:ea typeface="華康儷中黑" pitchFamily="49" charset="-120"/>
                        </a:rPr>
                        <a:t/>
                      </a:r>
                      <a:br>
                        <a:rPr lang="en-US" altLang="zh-TW" sz="2400" b="0" dirty="0" smtClean="0">
                          <a:latin typeface="Calibri" pitchFamily="34" charset="0"/>
                          <a:ea typeface="華康儷中黑" pitchFamily="49" charset="-120"/>
                        </a:rPr>
                      </a:br>
                      <a:r>
                        <a:rPr lang="zh-TW" altLang="en-US" sz="2400" b="0" dirty="0" smtClean="0">
                          <a:latin typeface="Calibri" pitchFamily="34" charset="0"/>
                          <a:ea typeface="華康儷中黑" pitchFamily="49" charset="-120"/>
                        </a:rPr>
                        <a:t>解決方案</a:t>
                      </a:r>
                      <a:endParaRPr lang="en-US" sz="2400" b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600" dirty="0" err="1" smtClean="0">
                          <a:latin typeface="Calibri" pitchFamily="34" charset="0"/>
                          <a:ea typeface="華康儷中黑" pitchFamily="49" charset="-120"/>
                        </a:rPr>
                        <a:t>mhk</a:t>
                      </a:r>
                      <a:r>
                        <a:rPr lang="en-US" sz="16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 </a:t>
                      </a:r>
                      <a:r>
                        <a:rPr lang="en-US" sz="1600" dirty="0" err="1" smtClean="0">
                          <a:latin typeface="Calibri" pitchFamily="34" charset="0"/>
                          <a:ea typeface="華康儷中黑" pitchFamily="49" charset="-120"/>
                        </a:rPr>
                        <a:t>WebCenters</a:t>
                      </a:r>
                      <a:r>
                        <a:rPr lang="en-US" sz="1600" dirty="0" smtClean="0">
                          <a:latin typeface="Calibri" pitchFamily="34" charset="0"/>
                          <a:ea typeface="華康儷中黑" pitchFamily="49" charset="-120"/>
                        </a:rPr>
                        <a:t/>
                      </a:r>
                      <a:br>
                        <a:rPr lang="en-US" sz="1600" dirty="0" smtClean="0">
                          <a:latin typeface="Calibri" pitchFamily="34" charset="0"/>
                          <a:ea typeface="華康儷中黑" pitchFamily="49" charset="-120"/>
                        </a:rPr>
                      </a:br>
                      <a:r>
                        <a:rPr lang="en-US" sz="1600" dirty="0" smtClean="0">
                          <a:latin typeface="Calibri" pitchFamily="34" charset="0"/>
                          <a:ea typeface="華康儷中黑" pitchFamily="49" charset="-120"/>
                        </a:rPr>
                        <a:t>Solution</a:t>
                      </a:r>
                      <a:endParaRPr lang="en-US" sz="160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  <a:tr h="32935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首年</a:t>
                      </a:r>
                      <a:r>
                        <a:rPr lang="en-US" altLang="zh-TW" sz="1800" dirty="0" smtClean="0">
                          <a:latin typeface="Calibri" pitchFamily="34" charset="0"/>
                          <a:ea typeface="華康儷中黑" pitchFamily="49" charset="-120"/>
                        </a:rPr>
                        <a:t>$7,608</a:t>
                      </a:r>
                      <a: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 + </a:t>
                      </a:r>
                      <a:r>
                        <a:rPr lang="zh-TW" alt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運用社交媒體、鞏固方案的時間</a:t>
                      </a:r>
                      <a: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/>
                      </a:r>
                      <a:b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</a:br>
                      <a:r>
                        <a:rPr lang="zh-TW" altLang="en-US" sz="18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第二年起</a:t>
                      </a:r>
                      <a:r>
                        <a:rPr lang="zh-TW" alt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每年</a:t>
                      </a:r>
                      <a: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$2,808</a:t>
                      </a:r>
                      <a:endParaRPr lang="en-US" altLang="zh-TW" sz="180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Calibri" pitchFamily="34" charset="0"/>
                          <a:ea typeface="華康儷中黑" pitchFamily="49" charset="-120"/>
                        </a:rPr>
                        <a:t>$7,608 in</a:t>
                      </a:r>
                      <a: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 </a:t>
                      </a:r>
                      <a:r>
                        <a:rPr lang="en-US" sz="15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the first Year</a:t>
                      </a:r>
                      <a: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 + Time for Social Media, Securing these Solutions.</a:t>
                      </a:r>
                      <a:b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</a:br>
                      <a: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$2,808 Per Year  </a:t>
                      </a:r>
                      <a:r>
                        <a:rPr lang="en-US" sz="1500" kern="12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after first year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首年</a:t>
                      </a:r>
                      <a:r>
                        <a:rPr lang="en-US" altLang="zh-TW" sz="1800" dirty="0" smtClean="0">
                          <a:latin typeface="Calibri" pitchFamily="34" charset="0"/>
                          <a:ea typeface="華康儷中黑" pitchFamily="49" charset="-120"/>
                        </a:rPr>
                        <a:t>$4,825.95 </a:t>
                      </a:r>
                      <a: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+</a:t>
                      </a:r>
                      <a:r>
                        <a:rPr lang="zh-TW" alt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運用社交媒體、鞏固方案、學習程式的時間</a:t>
                      </a:r>
                      <a: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, </a:t>
                      </a:r>
                      <a:r>
                        <a:rPr lang="zh-TW" altLang="en-US" sz="18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第二年起</a:t>
                      </a:r>
                      <a:r>
                        <a:rPr lang="zh-TW" alt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每年</a:t>
                      </a:r>
                      <a: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$2,208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Calibri" pitchFamily="34" charset="0"/>
                          <a:ea typeface="華康儷中黑" pitchFamily="49" charset="-120"/>
                        </a:rPr>
                        <a:t>$4,825.95 in</a:t>
                      </a:r>
                      <a: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 </a:t>
                      </a:r>
                      <a:r>
                        <a:rPr lang="en-US" sz="1500" kern="12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the first Year</a:t>
                      </a:r>
                      <a: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 + Time for Social Media, Securing these Solutions, Learning Programs.</a:t>
                      </a:r>
                      <a:b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</a:br>
                      <a: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$2,208 Per Year </a:t>
                      </a:r>
                      <a:r>
                        <a:rPr lang="en-US" sz="1500" kern="12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after first year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首年</a:t>
                      </a:r>
                      <a:r>
                        <a:rPr lang="en-US" sz="1800" dirty="0" smtClean="0">
                          <a:latin typeface="Calibri" pitchFamily="34" charset="0"/>
                          <a:ea typeface="華康儷中黑" pitchFamily="49" charset="-120"/>
                        </a:rPr>
                        <a:t>$5,300 </a:t>
                      </a:r>
                      <a:r>
                        <a:rPr 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+ </a:t>
                      </a:r>
                      <a:r>
                        <a:rPr lang="zh-TW" alt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運用社交媒體、鞏固方案、學習程式的時間</a:t>
                      </a:r>
                      <a:endParaRPr lang="en-US" altLang="zh-TW" sz="1800" baseline="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之後</a:t>
                      </a:r>
                      <a:r>
                        <a:rPr lang="zh-TW" altLang="en-US" sz="18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每年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$4,908</a:t>
                      </a:r>
                      <a:r>
                        <a:rPr lang="zh-TW" alt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，假設網站該年增加一頁</a:t>
                      </a:r>
                      <a:endParaRPr lang="en-US" sz="180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00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500" dirty="0" smtClean="0">
                          <a:latin typeface="Calibri" pitchFamily="34" charset="0"/>
                          <a:ea typeface="華康儷中黑" pitchFamily="49" charset="-120"/>
                        </a:rPr>
                        <a:t>$5,300 in</a:t>
                      </a:r>
                      <a:r>
                        <a:rPr lang="en-US" altLang="zh-TW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 </a:t>
                      </a:r>
                      <a:r>
                        <a:rPr lang="en-US" altLang="zh-TW" sz="1500" kern="12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the first Year </a:t>
                      </a:r>
                      <a:r>
                        <a:rPr lang="en-US" altLang="zh-TW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+ Time for Social Media, Securing these Solutions, Learning Programs.</a:t>
                      </a:r>
                      <a:br>
                        <a:rPr lang="en-US" altLang="zh-TW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</a:br>
                      <a:r>
                        <a:rPr lang="en-US" altLang="zh-TW" sz="1500" kern="12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$4,908 per Year </a:t>
                      </a:r>
                      <a:r>
                        <a:rPr lang="en-US" altLang="zh-TW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after that, assuming you add one page that year.</a:t>
                      </a:r>
                      <a:endParaRPr lang="en-US" sz="150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首年</a:t>
                      </a:r>
                      <a:r>
                        <a:rPr lang="en-US" altLang="zh-TW" sz="1800" dirty="0" smtClean="0">
                          <a:latin typeface="Calibri" pitchFamily="34" charset="0"/>
                          <a:ea typeface="華康儷中黑" pitchFamily="49" charset="-120"/>
                        </a:rPr>
                        <a:t>$3,611</a:t>
                      </a:r>
                      <a: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 +</a:t>
                      </a:r>
                      <a:r>
                        <a:rPr lang="zh-TW" alt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運用社交媒體、鞏固方案、學習程式</a:t>
                      </a:r>
                      <a:r>
                        <a:rPr lang="zh-TW" altLang="zh-TW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、</a:t>
                      </a:r>
                      <a:r>
                        <a:rPr lang="zh-TW" altLang="en-US" sz="1800" kern="1200" baseline="0" dirty="0" smtClean="0">
                          <a:solidFill>
                            <a:schemeClr val="dk1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尋求支援</a:t>
                      </a:r>
                      <a:r>
                        <a:rPr lang="zh-TW" alt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的時間</a:t>
                      </a:r>
                      <a: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/>
                      </a:r>
                      <a:b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</a:br>
                      <a:r>
                        <a:rPr lang="zh-TW" altLang="en-US" sz="18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第二年起</a:t>
                      </a:r>
                      <a:r>
                        <a:rPr lang="zh-TW" altLang="en-US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每年</a:t>
                      </a:r>
                      <a:r>
                        <a:rPr lang="en-US" altLang="zh-TW" sz="18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$2,311</a:t>
                      </a:r>
                      <a:endParaRPr lang="en-US" altLang="zh-TW" sz="180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sz="100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>
                          <a:latin typeface="Calibri" pitchFamily="34" charset="0"/>
                          <a:ea typeface="華康儷中黑" pitchFamily="49" charset="-120"/>
                        </a:rPr>
                        <a:t>$3,611 in</a:t>
                      </a:r>
                      <a: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 </a:t>
                      </a:r>
                      <a:r>
                        <a:rPr lang="en-US" sz="1500" kern="12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the first Year</a:t>
                      </a:r>
                      <a: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 + Time for Social Media, Securing these Solutions, Learning Programs, Outsourced Support</a:t>
                      </a:r>
                      <a:b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</a:br>
                      <a:r>
                        <a:rPr lang="en-US" sz="1500" baseline="0" dirty="0" smtClean="0">
                          <a:latin typeface="Calibri" pitchFamily="34" charset="0"/>
                          <a:ea typeface="華康儷中黑" pitchFamily="49" charset="-120"/>
                        </a:rPr>
                        <a:t>$2,311 Per Year </a:t>
                      </a:r>
                      <a:r>
                        <a:rPr lang="en-US" sz="1500" kern="12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after first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首年</a:t>
                      </a:r>
                      <a:r>
                        <a:rPr lang="en-US" altLang="zh-TW" sz="1800" dirty="0" smtClean="0">
                          <a:latin typeface="Calibri" pitchFamily="34" charset="0"/>
                          <a:ea typeface="華康儷中黑" pitchFamily="49" charset="-120"/>
                        </a:rPr>
                        <a:t>$2,499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1800" dirty="0" smtClean="0">
                          <a:latin typeface="Calibri" pitchFamily="34" charset="0"/>
                          <a:ea typeface="華康儷中黑" pitchFamily="49" charset="-120"/>
                        </a:rPr>
                        <a:t>之後</a:t>
                      </a:r>
                      <a:r>
                        <a:rPr lang="zh-TW" altLang="en-US" sz="180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</a:rPr>
                        <a:t>每年</a:t>
                      </a:r>
                      <a:r>
                        <a:rPr lang="en-US" altLang="zh-TW" sz="1800" dirty="0" smtClean="0">
                          <a:latin typeface="Calibri" pitchFamily="34" charset="0"/>
                          <a:ea typeface="華康儷中黑" pitchFamily="49" charset="-120"/>
                        </a:rPr>
                        <a:t>$600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zh-TW" altLang="en-US" sz="1800" dirty="0" smtClean="0">
                          <a:latin typeface="Calibri" pitchFamily="34" charset="0"/>
                          <a:ea typeface="華康儷中黑" pitchFamily="49" charset="-120"/>
                        </a:rPr>
                        <a:t>無限及無可比擬的顧客支援！</a:t>
                      </a:r>
                      <a:endParaRPr lang="en-US" altLang="zh-TW" sz="1800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n-US" dirty="0" smtClean="0">
                        <a:latin typeface="Calibri" pitchFamily="34" charset="0"/>
                        <a:ea typeface="華康儷中黑" pitchFamily="49" charset="-12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Calibri" pitchFamily="34" charset="0"/>
                          <a:ea typeface="華康儷中黑" pitchFamily="49" charset="-120"/>
                        </a:rPr>
                        <a:t>$2,499 </a:t>
                      </a:r>
                      <a:r>
                        <a:rPr lang="en-US" sz="1500" kern="12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first Year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Calibri" pitchFamily="34" charset="0"/>
                          <a:ea typeface="華康儷中黑" pitchFamily="49" charset="-120"/>
                        </a:rPr>
                        <a:t>$600 </a:t>
                      </a:r>
                      <a:r>
                        <a:rPr lang="en-US" sz="1500" kern="1200" baseline="0" dirty="0" smtClean="0">
                          <a:solidFill>
                            <a:srgbClr val="FF0000"/>
                          </a:solidFill>
                          <a:latin typeface="Calibri" pitchFamily="34" charset="0"/>
                          <a:ea typeface="華康儷中黑" pitchFamily="49" charset="-120"/>
                          <a:cs typeface="+mn-cs"/>
                        </a:rPr>
                        <a:t>per Year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500" dirty="0" smtClean="0">
                          <a:latin typeface="Calibri" pitchFamily="34" charset="0"/>
                          <a:ea typeface="華康儷中黑" pitchFamily="49" charset="-120"/>
                        </a:rPr>
                        <a:t>Unlimited &amp; Unparalleled Customer Support!</a:t>
                      </a:r>
                      <a:endParaRPr lang="en-US" sz="1500" dirty="0">
                        <a:latin typeface="Calibri" pitchFamily="34" charset="0"/>
                        <a:ea typeface="華康儷中黑" pitchFamily="49" charset="-12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6977850" y="767416"/>
            <a:ext cx="2167467" cy="53698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華康儷中黑" pitchFamily="49" charset="-120"/>
              <a:ea typeface="華康儷中黑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411838"/>
            <a:ext cx="359380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latin typeface="Calibri" pitchFamily="34" charset="0"/>
                <a:ea typeface="華康儷中黑" pitchFamily="49" charset="-120"/>
              </a:rPr>
              <a:t>** </a:t>
            </a:r>
            <a:r>
              <a:rPr lang="zh-TW" altLang="en-US" sz="1300" dirty="0" smtClean="0">
                <a:latin typeface="Calibri" pitchFamily="34" charset="0"/>
                <a:ea typeface="華康儷中黑" pitchFamily="49" charset="-120"/>
              </a:rPr>
              <a:t>根據</a:t>
            </a:r>
            <a:r>
              <a:rPr lang="en-US" altLang="zh-TW" sz="1300" dirty="0" smtClean="0">
                <a:latin typeface="Calibri" pitchFamily="34" charset="0"/>
                <a:ea typeface="華康儷中黑" pitchFamily="49" charset="-120"/>
              </a:rPr>
              <a:t>10/12</a:t>
            </a:r>
            <a:r>
              <a:rPr lang="zh-TW" altLang="en-US" sz="1300" dirty="0" smtClean="0">
                <a:latin typeface="Calibri" pitchFamily="34" charset="0"/>
                <a:ea typeface="華康儷中黑" pitchFamily="49" charset="-120"/>
              </a:rPr>
              <a:t>進行的研究估計 </a:t>
            </a:r>
            <a:endParaRPr lang="en-US" altLang="zh-TW" sz="13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en-US" sz="1300" dirty="0" smtClean="0">
                <a:latin typeface="Calibri" pitchFamily="34" charset="0"/>
                <a:ea typeface="華康儷中黑" pitchFamily="49" charset="-120"/>
              </a:rPr>
              <a:t>Estimates based on research on 10/12</a:t>
            </a:r>
            <a:endParaRPr lang="en-US" sz="13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8" name="Picture 7" descr="MA Webcenters Logo.jpg"/>
          <p:cNvPicPr>
            <a:picLocks noChangeAspect="1"/>
          </p:cNvPicPr>
          <p:nvPr/>
        </p:nvPicPr>
        <p:blipFill>
          <a:blip r:embed="rId2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69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3" descr="change_text_step1_HK_eng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362" y="1089025"/>
            <a:ext cx="6851650" cy="568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hange_text_step2_HK_eng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" y="1089025"/>
            <a:ext cx="6854825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hange_text_step3_HK_eng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27125" y="1089025"/>
            <a:ext cx="6854825" cy="568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557587" y="5910263"/>
            <a:ext cx="160020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Calibri" pitchFamily="34" charset="0"/>
                <a:ea typeface="華康儷中黑"/>
              </a:rPr>
              <a:t>What we have</a:t>
            </a:r>
          </a:p>
          <a:p>
            <a:endParaRPr lang="en-US" sz="600" dirty="0">
              <a:solidFill>
                <a:srgbClr val="000000"/>
              </a:solidFill>
              <a:latin typeface="Calibri" pitchFamily="34" charset="0"/>
              <a:ea typeface="華康儷中黑"/>
            </a:endParaRPr>
          </a:p>
          <a:p>
            <a:r>
              <a:rPr lang="en-US" sz="500" dirty="0">
                <a:solidFill>
                  <a:srgbClr val="000000"/>
                </a:solidFill>
                <a:latin typeface="Calibri" pitchFamily="34" charset="0"/>
                <a:ea typeface="華康儷中黑"/>
              </a:rPr>
              <a:t>Various designer's  packages, delivery service, design by you </a:t>
            </a:r>
          </a:p>
          <a:p>
            <a:endParaRPr lang="en-US" sz="1200" dirty="0">
              <a:solidFill>
                <a:srgbClr val="000000"/>
              </a:solidFill>
              <a:latin typeface="Calibri" pitchFamily="34" charset="0"/>
              <a:ea typeface="華康儷中黑"/>
            </a:endParaRPr>
          </a:p>
          <a:p>
            <a:endParaRPr lang="en-US" sz="1200" dirty="0">
              <a:solidFill>
                <a:srgbClr val="000000"/>
              </a:solidFill>
              <a:latin typeface="Calibri" pitchFamily="34" charset="0"/>
              <a:ea typeface="華康儷中黑"/>
            </a:endParaRPr>
          </a:p>
        </p:txBody>
      </p:sp>
      <p:pic>
        <p:nvPicPr>
          <p:cNvPr id="12" name="Picture 11" descr="change_color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7975" y="4591050"/>
            <a:ext cx="4205287" cy="170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9562" y="4583113"/>
            <a:ext cx="4213225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and_ic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24987" y="1698625"/>
            <a:ext cx="158750" cy="15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3614737" y="5899150"/>
            <a:ext cx="914400" cy="247650"/>
          </a:xfrm>
          <a:prstGeom prst="rect">
            <a:avLst/>
          </a:prstGeom>
          <a:solidFill>
            <a:schemeClr val="bg1">
              <a:lumMod val="85000"/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sz="2400" dirty="0">
              <a:solidFill>
                <a:srgbClr val="000000"/>
              </a:solidFill>
              <a:latin typeface="Calibri" pitchFamily="34" charset="0"/>
              <a:ea typeface="華康儷中黑"/>
            </a:endParaRPr>
          </a:p>
        </p:txBody>
      </p:sp>
      <p:pic>
        <p:nvPicPr>
          <p:cNvPr id="15" name="Picture 14" descr="Save_confirmation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0387" y="3984625"/>
            <a:ext cx="26384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3596" name="Rectangle 28"/>
          <p:cNvSpPr txBox="1">
            <a:spLocks noChangeArrowheads="1"/>
          </p:cNvSpPr>
          <p:nvPr/>
        </p:nvSpPr>
        <p:spPr bwMode="auto">
          <a:xfrm>
            <a:off x="1119187" y="31750"/>
            <a:ext cx="67818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文字</a:t>
            </a:r>
            <a:r>
              <a:rPr lang="zh-TW" altLang="en-US" sz="36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編輯</a:t>
            </a:r>
            <a:r>
              <a:rPr lang="zh-CN" altLang="en-US" sz="36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 </a:t>
            </a:r>
            <a:endParaRPr lang="en-US" altLang="zh-CN" sz="3600" dirty="0" smtClean="0">
              <a:solidFill>
                <a:schemeClr val="bg1"/>
              </a:solidFill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Editing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Text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4281487" y="6530975"/>
            <a:ext cx="533400" cy="365125"/>
          </a:xfrm>
        </p:spPr>
        <p:txBody>
          <a:bodyPr/>
          <a:lstStyle/>
          <a:p>
            <a:fld id="{16D58997-3CD8-41D3-A779-B94B16082798}" type="slidenum">
              <a:rPr lang="en-US" smtClean="0">
                <a:latin typeface="Calibri" pitchFamily="34" charset="0"/>
                <a:ea typeface="華康儷中黑"/>
              </a:rPr>
              <a:pPr/>
              <a:t>33</a:t>
            </a:fld>
            <a:endParaRPr lang="en-US" dirty="0">
              <a:latin typeface="Calibri" pitchFamily="34" charset="0"/>
              <a:ea typeface="華康儷中黑"/>
            </a:endParaRPr>
          </a:p>
        </p:txBody>
      </p:sp>
      <p:pic>
        <p:nvPicPr>
          <p:cNvPr id="13" name="Picture 12" descr="MA Webcenters Logo.jpg"/>
          <p:cNvPicPr>
            <a:picLocks noChangeAspect="1"/>
          </p:cNvPicPr>
          <p:nvPr/>
        </p:nvPicPr>
        <p:blipFill>
          <a:blip r:embed="rId10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0788811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33333E-6 C -0.24097 0.00209 -0.48195 0.0044 -0.57604 0.0875 C -0.67014 0.17061 -0.61736 0.33449 -0.56458 0.49861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" y="24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7" presetClass="entr" presetSubtype="0" fill="hold" nodeType="afterEffect">
                                  <p:stCondLst>
                                    <p:cond delay="4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50"/>
                            </p:stCondLst>
                            <p:childTnLst>
                              <p:par>
                                <p:cTn id="27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2692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2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tx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2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2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6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58 0.49862 L -0.64201 0.6108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6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50"/>
                                  </p:stCondLst>
                                  <p:childTnLst>
                                    <p:animMotion origin="layout" path="M -0.64201 0.61088 L -0.54201 0.61088 " pathEditMode="relative" rAng="0" ptsTypes="AA">
                                      <p:cBhvr>
                                        <p:cTn id="40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2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201 0.61088 L -0.36701 0.52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2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200"/>
                            </p:stCondLst>
                            <p:childTnLst>
                              <p:par>
                                <p:cTn id="50" presetID="3" presetClass="emph" presetSubtype="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7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01 0.522 L -0.69201 0.4997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700"/>
                            </p:stCondLst>
                            <p:childTnLst>
                              <p:par>
                                <p:cTn id="56" presetID="5" presetClass="emph" presetSubtype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 override="childStyle">
                                        <p:cTn id="57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58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59" dur="indefinite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7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941 0.47429 L -0.36441 0.46318 " pathEditMode="fixed" rAng="0" ptsTypes="AA">
                                      <p:cBhvr>
                                        <p:cTn id="6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" y="-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9700"/>
                            </p:stCondLst>
                            <p:childTnLst>
                              <p:par>
                                <p:cTn id="6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97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01 0.48866 L -0.30034 0.05533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" y="-2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17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dd_Image_step2_HK_eng-CLEAN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9350" y="1117600"/>
            <a:ext cx="6754813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1" name="Picture 10" descr="thumb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06875" y="2287588"/>
            <a:ext cx="477838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4612" name="Picture 13" descr="Add_Image_step1_HK_eng-CLE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9350" y="1117600"/>
            <a:ext cx="6754813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thumb-hand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06875" y="2287588"/>
            <a:ext cx="477838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Add_Image_step3_HK_eng-CLEAN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6175" y="1117600"/>
            <a:ext cx="6778625" cy="568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hand_icon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48800" y="1809750"/>
            <a:ext cx="155575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8"/>
          <p:cNvSpPr txBox="1">
            <a:spLocks noChangeArrowheads="1"/>
          </p:cNvSpPr>
          <p:nvPr/>
        </p:nvSpPr>
        <p:spPr>
          <a:xfrm>
            <a:off x="1143000" y="43542"/>
            <a:ext cx="6781800" cy="106680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zh-CN" altLang="en-US" sz="36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加入</a:t>
            </a:r>
            <a:r>
              <a:rPr lang="zh-TW" altLang="en-US" sz="36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圖</a:t>
            </a:r>
            <a:r>
              <a:rPr lang="zh-CN" altLang="en-US" sz="36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片</a:t>
            </a:r>
            <a:endParaRPr lang="en-US" altLang="zh-CN" sz="3600" dirty="0" smtClean="0">
              <a:solidFill>
                <a:schemeClr val="bg1"/>
              </a:solidFill>
              <a:latin typeface="華康儷中黑" pitchFamily="49" charset="-120"/>
              <a:ea typeface="華康儷中黑" pitchFamily="49" charset="-12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Adding </a:t>
            </a:r>
            <a:r>
              <a:rPr lang="en-US" sz="3200" b="1" dirty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an Image</a:t>
            </a:r>
            <a:endParaRPr lang="en-US" sz="3200" b="1" kern="0" dirty="0">
              <a:solidFill>
                <a:schemeClr val="bg1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05300" y="6584950"/>
            <a:ext cx="533400" cy="365125"/>
          </a:xfrm>
        </p:spPr>
        <p:txBody>
          <a:bodyPr/>
          <a:lstStyle/>
          <a:p>
            <a:fld id="{16D58997-3CD8-41D3-A779-B94B16082798}" type="slidenum">
              <a:rPr lang="en-US" smtClean="0">
                <a:latin typeface="Calibri" pitchFamily="34" charset="0"/>
                <a:ea typeface="華康儷中黑" pitchFamily="49" charset="-120"/>
              </a:rPr>
              <a:pPr/>
              <a:t>34</a:t>
            </a:fld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1" name="Picture 10" descr="MA Webcenters Logo.jpg"/>
          <p:cNvPicPr>
            <a:picLocks noChangeAspect="1"/>
          </p:cNvPicPr>
          <p:nvPr/>
        </p:nvPicPr>
        <p:blipFill>
          <a:blip r:embed="rId9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379176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81481E-6 L -0.55868 0.077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00" y="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416 L -0.00625 0.3694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18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85"/>
            <a:ext cx="9144000" cy="751090"/>
          </a:xfrm>
          <a:effectLst>
            <a:outerShdw dist="35921" dir="2700000" algn="ctr" rotWithShape="0">
              <a:schemeClr val="tx1"/>
            </a:outerShdw>
          </a:effectLst>
        </p:spPr>
        <p:txBody>
          <a:bodyPr wrap="none"/>
          <a:lstStyle/>
          <a:p>
            <a:pPr lvl="1" algn="ctr" rtl="0">
              <a:spcBef>
                <a:spcPct val="0"/>
              </a:spcBef>
              <a:defRPr/>
            </a:pPr>
            <a:r>
              <a:rPr lang="zh-TW" altLang="en-US" sz="28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設</a:t>
            </a:r>
            <a:r>
              <a:rPr lang="zh-TW" altLang="en-US" sz="2800" dirty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計</a:t>
            </a:r>
            <a:r>
              <a:rPr lang="zh-CN" altLang="en-US" sz="2800" dirty="0" smtClean="0">
                <a:solidFill>
                  <a:schemeClr val="bg1"/>
                </a:solidFill>
                <a:latin typeface="華康儷中黑" pitchFamily="49" charset="-120"/>
                <a:ea typeface="華康儷中黑" pitchFamily="49" charset="-120"/>
              </a:rPr>
              <a:t>中心</a:t>
            </a:r>
            <a:r>
              <a:rPr lang="en-US" altLang="zh-CN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和平粗圓" pitchFamily="1" charset="-120"/>
              </a:rPr>
              <a:t/>
            </a:r>
            <a:br>
              <a:rPr lang="en-US" altLang="zh-CN" sz="3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和平粗圓" pitchFamily="1" charset="-120"/>
              </a:rPr>
            </a:br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  <a:ea typeface="華康儷中黑"/>
              </a:rPr>
              <a:t>Design Team </a:t>
            </a:r>
            <a:endParaRPr lang="en-US" sz="2400" b="1" dirty="0">
              <a:solidFill>
                <a:srgbClr val="FFFFFF"/>
              </a:solidFill>
              <a:latin typeface="Calibri" pitchFamily="34" charset="0"/>
              <a:ea typeface="華康儷中黑"/>
            </a:endParaRPr>
          </a:p>
        </p:txBody>
      </p:sp>
      <p:pic>
        <p:nvPicPr>
          <p:cNvPr id="12" name="Picture 11" descr="Untitled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009650"/>
            <a:ext cx="6853237" cy="5314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4305300" y="6375400"/>
            <a:ext cx="533400" cy="365125"/>
          </a:xfrm>
        </p:spPr>
        <p:txBody>
          <a:bodyPr/>
          <a:lstStyle/>
          <a:p>
            <a:fld id="{C13B3AAE-243E-4CD8-A79C-850D45832A1E}" type="slidenum">
              <a:rPr lang="en-US" b="1" smtClean="0">
                <a:latin typeface="Calibri" pitchFamily="34" charset="0"/>
                <a:ea typeface="華康儷中黑"/>
              </a:rPr>
              <a:pPr/>
              <a:t>35</a:t>
            </a:fld>
            <a:endParaRPr lang="en-US" b="1" dirty="0" smtClean="0">
              <a:latin typeface="Calibri" pitchFamily="34" charset="0"/>
              <a:ea typeface="華康儷中黑"/>
            </a:endParaRPr>
          </a:p>
          <a:p>
            <a:endParaRPr lang="en-US" dirty="0">
              <a:latin typeface="Calibri" pitchFamily="34" charset="0"/>
              <a:ea typeface="華康儷中黑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1340" t="20000" r="20716" b="7500"/>
          <a:stretch>
            <a:fillRect/>
          </a:stretch>
        </p:blipFill>
        <p:spPr bwMode="auto">
          <a:xfrm>
            <a:off x="1676400" y="1009650"/>
            <a:ext cx="6272048" cy="586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16355" t="17500" r="21340" b="7500"/>
          <a:stretch>
            <a:fillRect/>
          </a:stretch>
        </p:blipFill>
        <p:spPr bwMode="auto">
          <a:xfrm>
            <a:off x="1981200" y="781050"/>
            <a:ext cx="6180667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 l="15732" t="12500" r="16355" b="3333"/>
          <a:stretch>
            <a:fillRect/>
          </a:stretch>
        </p:blipFill>
        <p:spPr bwMode="auto">
          <a:xfrm>
            <a:off x="2057400" y="1085850"/>
            <a:ext cx="5920966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3958" name="Picture 6" descr="After-LimMuHu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1466850"/>
            <a:ext cx="5900738" cy="4425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4600" y="1009650"/>
            <a:ext cx="4843835" cy="617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MA Webcenters Logo.jpg"/>
          <p:cNvPicPr>
            <a:picLocks noChangeAspect="1"/>
          </p:cNvPicPr>
          <p:nvPr/>
        </p:nvPicPr>
        <p:blipFill>
          <a:blip r:embed="rId9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49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53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39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algn="ctr">
              <a:defRPr/>
            </a:pPr>
            <a:r>
              <a:rPr lang="zh-TW" altLang="en-US" sz="4800" dirty="0" smtClean="0">
                <a:latin typeface="Calibri" pitchFamily="34" charset="0"/>
                <a:ea typeface="華康儷中黑" pitchFamily="49" charset="-120"/>
              </a:rPr>
              <a:t>社交媒體行銷</a:t>
            </a:r>
            <a:r>
              <a:rPr lang="en-US" sz="48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48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4000" b="1" dirty="0" smtClean="0">
                <a:latin typeface="Calibri" pitchFamily="34" charset="0"/>
                <a:ea typeface="華康儷中黑" pitchFamily="49" charset="-120"/>
              </a:rPr>
              <a:t>Social </a:t>
            </a:r>
            <a:r>
              <a:rPr lang="en-US" sz="4000" b="1" dirty="0">
                <a:latin typeface="Calibri" pitchFamily="34" charset="0"/>
                <a:ea typeface="華康儷中黑" pitchFamily="49" charset="-120"/>
              </a:rPr>
              <a:t>Media Marketing</a:t>
            </a:r>
          </a:p>
        </p:txBody>
      </p:sp>
      <p:sp>
        <p:nvSpPr>
          <p:cNvPr id="222211" name="Content Placeholder 2"/>
          <p:cNvSpPr>
            <a:spLocks noGrp="1"/>
          </p:cNvSpPr>
          <p:nvPr>
            <p:ph sz="half" idx="1"/>
          </p:nvPr>
        </p:nvSpPr>
        <p:spPr>
          <a:xfrm>
            <a:off x="590550" y="2423528"/>
            <a:ext cx="3767328" cy="325278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美安香港網路中心專</a:t>
            </a:r>
            <a:r>
              <a:rPr lang="zh-CN" altLang="en-US" sz="2400" dirty="0" smtClean="0">
                <a:latin typeface="Calibri" pitchFamily="34" charset="0"/>
                <a:ea typeface="華康儷中黑" pitchFamily="49" charset="-120"/>
              </a:rPr>
              <a:t>心地</a:t>
            </a:r>
            <a:r>
              <a:rPr lang="zh-TW" altLang="en-US" sz="24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</a:rPr>
              <a:t>協助你的顧客</a:t>
            </a:r>
            <a:r>
              <a:rPr lang="en-US" altLang="zh-TW" sz="24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4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涉足社交媒體行銷市場</a:t>
            </a:r>
            <a:endParaRPr lang="en-US" altLang="zh-TW" sz="2400" dirty="0" smtClean="0">
              <a:latin typeface="Calibri" pitchFamily="34" charset="0"/>
              <a:ea typeface="華康儷中黑" pitchFamily="49" charset="-120"/>
            </a:endParaRPr>
          </a:p>
          <a:p>
            <a:pPr>
              <a:lnSpc>
                <a:spcPct val="120000"/>
              </a:lnSpc>
              <a:buFont typeface="Wingdings" pitchFamily="2" charset="2"/>
              <a:buChar char="§"/>
            </a:pP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透過</a:t>
            </a:r>
            <a:r>
              <a:rPr lang="zh-TW" altLang="en-US" sz="24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</a:rPr>
              <a:t>利用社交媒體的力量</a:t>
            </a:r>
            <a:r>
              <a:rPr lang="zh-TW" altLang="en-US" sz="2400" dirty="0" smtClean="0">
                <a:latin typeface="Calibri" pitchFamily="34" charset="0"/>
                <a:ea typeface="華康儷中黑" pitchFamily="49" charset="-120"/>
              </a:rPr>
              <a:t>，我們可掌握網絡潮流的動向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838700" y="2496147"/>
            <a:ext cx="3767328" cy="304616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latin typeface="Calibri" pitchFamily="34" charset="0"/>
                <a:ea typeface="華康儷中黑" pitchFamily="49" charset="-120"/>
              </a:rPr>
              <a:t>maWebCenters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 is focused on </a:t>
            </a:r>
            <a:r>
              <a:rPr lang="en-US" altLang="en-US" sz="2000" dirty="0">
                <a:solidFill>
                  <a:srgbClr val="2A84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helping your clients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tap into Social Media marketing</a:t>
            </a:r>
          </a:p>
          <a:p>
            <a:pPr>
              <a:buFont typeface="Wingdings" pitchFamily="2" charset="2"/>
              <a:buChar char="§"/>
            </a:pPr>
            <a:r>
              <a:rPr lang="en-US" sz="2000" dirty="0">
                <a:latin typeface="Calibri" pitchFamily="34" charset="0"/>
                <a:ea typeface="華康儷中黑" pitchFamily="49" charset="-120"/>
              </a:rPr>
              <a:t>By </a:t>
            </a:r>
            <a:r>
              <a:rPr lang="en-US" altLang="en-US" sz="2000" dirty="0">
                <a:solidFill>
                  <a:srgbClr val="2A84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leveraging the power of social media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, we are able to tap into the pulse </a:t>
            </a:r>
            <a:br>
              <a:rPr lang="en-US" sz="2000" dirty="0">
                <a:latin typeface="Calibri" pitchFamily="34" charset="0"/>
                <a:ea typeface="華康儷中黑" pitchFamily="49" charset="-120"/>
              </a:rPr>
            </a:br>
            <a:r>
              <a:rPr lang="en-US" sz="2000" dirty="0">
                <a:latin typeface="Calibri" pitchFamily="34" charset="0"/>
                <a:ea typeface="華康儷中黑" pitchFamily="49" charset="-120"/>
              </a:rPr>
              <a:t>of what drives the Internet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today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3AAE-243E-4CD8-A79C-850D45832A1E}" type="slidenum">
              <a:rPr lang="en-US" sz="1200" b="1" smtClean="0">
                <a:latin typeface="Calibri" pitchFamily="34" charset="0"/>
                <a:ea typeface="華康儷中黑" pitchFamily="49" charset="-120"/>
              </a:rPr>
              <a:pPr/>
              <a:t>36</a:t>
            </a:fld>
            <a:endParaRPr lang="en-US" sz="1200" b="1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3" descr="Social_Logos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" y="5470118"/>
            <a:ext cx="78676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50609" y="3868535"/>
            <a:ext cx="8677276" cy="16011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 smtClean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8" name="Picture 7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134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免費</a:t>
            </a:r>
            <a:r>
              <a:rPr lang="zh-CN" altLang="en-US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流動網</a:t>
            </a:r>
            <a:r>
              <a:rPr lang="zh-CN" altLang="en-US" dirty="0" smtClean="0">
                <a:latin typeface="Calibri" pitchFamily="34" charset="0"/>
                <a:ea typeface="華康儷中黑" pitchFamily="49" charset="-120"/>
              </a:rPr>
              <a:t>站</a:t>
            </a:r>
            <a:r>
              <a:rPr lang="en-US" altLang="zh-CN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dirty="0" smtClean="0">
                <a:latin typeface="Calibri" pitchFamily="34" charset="0"/>
                <a:ea typeface="華康儷中黑" pitchFamily="49" charset="-120"/>
              </a:rPr>
            </a:br>
            <a:r>
              <a:rPr lang="en-US" dirty="0" smtClean="0">
                <a:latin typeface="Calibri" pitchFamily="34" charset="0"/>
                <a:ea typeface="華康儷中黑" pitchFamily="49" charset="-120"/>
              </a:rPr>
              <a:t>Free Mobile Sites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4B35D-0DBC-4670-9193-A6A19799E04C}" type="slidenum">
              <a:rPr lang="en-US" smtClean="0">
                <a:latin typeface="Calibri" pitchFamily="34" charset="0"/>
                <a:ea typeface="華康儷中黑" pitchFamily="49" charset="-120"/>
              </a:rPr>
              <a:pPr/>
              <a:t>37</a:t>
            </a:fld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/>
          <a:srcRect b="5398"/>
          <a:stretch/>
        </p:blipFill>
        <p:spPr>
          <a:xfrm>
            <a:off x="-42491" y="3469989"/>
            <a:ext cx="3936573" cy="268959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94082" y="2862103"/>
            <a:ext cx="492826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流動網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站是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免費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，</a:t>
            </a:r>
            <a: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</a:b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客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戶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可到他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們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後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台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，啟動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它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，</a:t>
            </a:r>
            <a: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</a:b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就可在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流動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版本上更新</a:t>
            </a:r>
            <a: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Mobile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Web sites are included for free,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2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all your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clients need to do is login to their administration area,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enable </a:t>
            </a:r>
            <a:r>
              <a:rPr lang="en-US" sz="2000" dirty="0">
                <a:latin typeface="Calibri" pitchFamily="34" charset="0"/>
                <a:ea typeface="華康儷中黑" pitchFamily="49" charset="-120"/>
              </a:rPr>
              <a:t>it and update anything they want on the mobile version. </a:t>
            </a:r>
          </a:p>
        </p:txBody>
      </p:sp>
      <p:pic>
        <p:nvPicPr>
          <p:cNvPr id="7" name="Picture 6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655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93033"/>
            <a:ext cx="9144000" cy="1066800"/>
          </a:xfrm>
        </p:spPr>
        <p:txBody>
          <a:bodyPr/>
          <a:lstStyle/>
          <a:p>
            <a:pPr algn="ctr"/>
            <a:r>
              <a:rPr lang="zh-TW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流動網站 </a:t>
            </a:r>
            <a: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Mobile Sites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EDITOR_INITIAL" descr="Editor - Initi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8435" y="914400"/>
            <a:ext cx="5747128" cy="5638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ENABLE_MOBILE_MODAL" descr="ENABLE_MOBILE_MOD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5000" y="2514600"/>
            <a:ext cx="5125223" cy="1924050"/>
          </a:xfrm>
          <a:prstGeom prst="rect">
            <a:avLst/>
          </a:prstGeom>
        </p:spPr>
      </p:pic>
      <p:pic>
        <p:nvPicPr>
          <p:cNvPr id="7" name="MOBILE_INITIAL" descr="View Mobile Page - Initi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5704" y="914400"/>
            <a:ext cx="5751576" cy="63811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EDIT_MOBILE_HEADER1" descr="View Mobile Page - Initi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76400" y="914400"/>
            <a:ext cx="5751576" cy="63811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EDIT_MOBILE_HEADER2" descr="View Mobile Page - Initia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76400" y="914400"/>
            <a:ext cx="5751575" cy="63811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RTE" descr="View Mobile Page - Initia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76400" y="914400"/>
            <a:ext cx="5751575" cy="6381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iPHONE" descr="View Mobile Page - Initi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76400" y="914400"/>
            <a:ext cx="5751574" cy="63811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ANDROID" descr="View Mobile Page - Initia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76400" y="914400"/>
            <a:ext cx="5751574" cy="63810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HAND" descr="finger-hand-icon-curso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48800" y="1764030"/>
            <a:ext cx="220763" cy="2933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838200"/>
            <a:ext cx="9144000" cy="6019800"/>
          </a:xfrm>
          <a:prstGeom prst="rect">
            <a:avLst/>
          </a:prstGeom>
          <a:solidFill>
            <a:schemeClr val="tx1">
              <a:lumMod val="65000"/>
              <a:lumOff val="35000"/>
              <a:alpha val="9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itchFamily="34" charset="0"/>
              <a:ea typeface="華康儷中黑"/>
            </a:endParaRPr>
          </a:p>
        </p:txBody>
      </p:sp>
      <p:pic>
        <p:nvPicPr>
          <p:cNvPr id="16" name="COLOR_SCHEME_FLAG" descr="MOBILE_COLOR_SCHEME_FLAG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472940" y="2150268"/>
            <a:ext cx="449690" cy="262319"/>
          </a:xfrm>
          <a:prstGeom prst="rect">
            <a:avLst/>
          </a:prstGeom>
          <a:ln w="127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8" name="TextBox 17"/>
          <p:cNvSpPr txBox="1"/>
          <p:nvPr/>
        </p:nvSpPr>
        <p:spPr>
          <a:xfrm>
            <a:off x="1676399" y="3657600"/>
            <a:ext cx="54899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/>
              </a:rPr>
              <a:t>這不是意大利國旗，而是你改變流動網站顏色的方法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/>
              </a:rPr>
              <a:t>No, that’s not an Italian flag, its how you change the Mobile sites color scheme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2057400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/>
              </a:rPr>
              <a:t>主要背景顏色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/>
              </a:rPr>
              <a:t>Main background color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600200" y="2362200"/>
            <a:ext cx="1143000" cy="228600"/>
          </a:xfrm>
          <a:prstGeom prst="straightConnector1">
            <a:avLst/>
          </a:prstGeom>
          <a:ln w="53975">
            <a:solidFill>
              <a:srgbClr val="85A446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349795" y="857697"/>
            <a:ext cx="4203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/>
              </a:rPr>
              <a:t>內容背景顏色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/>
              </a:rPr>
              <a:t>Content background color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5400000">
            <a:off x="4495800" y="1371600"/>
            <a:ext cx="533400" cy="76200"/>
          </a:xfrm>
          <a:prstGeom prst="straightConnector1">
            <a:avLst/>
          </a:prstGeom>
          <a:ln w="53975">
            <a:solidFill>
              <a:schemeClr val="bg1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934200" y="2057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/>
              </a:rPr>
              <a:t>文字顏色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/>
            </a:endParaRPr>
          </a:p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/>
              </a:rPr>
              <a:t>Text color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rot="10800000">
            <a:off x="6553200" y="2209800"/>
            <a:ext cx="1066800" cy="1588"/>
          </a:xfrm>
          <a:prstGeom prst="straightConnector1">
            <a:avLst/>
          </a:prstGeom>
          <a:ln w="53975">
            <a:solidFill>
              <a:srgbClr val="C05045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MOBILE_INITIAL" descr="View Mobile Page - Initial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98435" y="903768"/>
            <a:ext cx="5751576" cy="63811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91400" y="6096000"/>
            <a:ext cx="1295400" cy="457200"/>
          </a:xfrm>
        </p:spPr>
        <p:txBody>
          <a:bodyPr/>
          <a:lstStyle/>
          <a:p>
            <a:fld id="{C13B3AAE-243E-4CD8-A79C-850D45832A1E}" type="slidenum">
              <a:rPr lang="en-US" b="1" smtClean="0">
                <a:latin typeface="Calibri" pitchFamily="34" charset="0"/>
                <a:ea typeface="華康儷中黑"/>
              </a:rPr>
              <a:pPr/>
              <a:t>38</a:t>
            </a:fld>
            <a:endParaRPr lang="en-US" b="1" dirty="0">
              <a:latin typeface="Calibri" pitchFamily="34" charset="0"/>
              <a:ea typeface="華康儷中黑"/>
            </a:endParaRPr>
          </a:p>
        </p:txBody>
      </p:sp>
      <p:pic>
        <p:nvPicPr>
          <p:cNvPr id="25" name="Picture 24" descr="MA Webcenters Logo.jpg"/>
          <p:cNvPicPr>
            <a:picLocks noChangeAspect="1"/>
          </p:cNvPicPr>
          <p:nvPr/>
        </p:nvPicPr>
        <p:blipFill>
          <a:blip r:embed="rId1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02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62031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62031 -2.22222E-6 L -0.75364 0.3548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1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5364 0.35486 L -0.63698 0.1770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" y="-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698 0.17709 L -0.63698 0.19931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698 0.17709 L -0.29531 0.1548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" y="-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8698 0.15486 L -0.77031 0.04375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" y="-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4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77031 0.04375 L -0.77031 0.0659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350000" y="3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500"/>
                            </p:stCondLst>
                            <p:childTnLst>
                              <p:par>
                                <p:cTn id="6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1500"/>
                            </p:stCondLst>
                            <p:childTnLst>
                              <p:par>
                                <p:cTn id="7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07084 -0.02778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3500"/>
                            </p:stCondLst>
                            <p:childTnLst>
                              <p:par>
                                <p:cTn id="7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4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4000"/>
                            </p:stCondLst>
                            <p:childTnLst>
                              <p:par>
                                <p:cTn id="8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-0.02777 L 3.33333E-6 -3.33333E-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6000"/>
                            </p:stCondLst>
                            <p:childTnLst>
                              <p:par>
                                <p:cTn id="9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65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6500"/>
                            </p:stCondLst>
                            <p:childTnLst>
                              <p:par>
                                <p:cTn id="98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22222E-6 L -0.08333 -2.22222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8500"/>
                            </p:stCondLst>
                            <p:childTnLst>
                              <p:par>
                                <p:cTn id="122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77031 0.04375 L -0.54531 0.0659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build="allAtOnce"/>
      <p:bldP spid="19" grpId="0"/>
      <p:bldP spid="19" grpId="1"/>
      <p:bldP spid="22" grpId="0"/>
      <p:bldP spid="22" grpId="1"/>
      <p:bldP spid="26" grpId="0"/>
      <p:bldP spid="26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620818"/>
          </a:xfrm>
        </p:spPr>
        <p:txBody>
          <a:bodyPr>
            <a:noAutofit/>
          </a:bodyPr>
          <a:lstStyle/>
          <a:p>
            <a:r>
              <a:rPr lang="zh-TW" altLang="en-US" sz="4000" dirty="0">
                <a:latin typeface="Calibri" pitchFamily="34" charset="0"/>
                <a:ea typeface="華康儷中黑" pitchFamily="49" charset="-120"/>
              </a:rPr>
              <a:t>請記</a:t>
            </a:r>
            <a:r>
              <a:rPr lang="zh-TW" altLang="en-US" sz="4000" dirty="0" smtClean="0">
                <a:latin typeface="Calibri" pitchFamily="34" charset="0"/>
                <a:ea typeface="華康儷中黑" pitchFamily="49" charset="-120"/>
              </a:rPr>
              <a:t>得</a:t>
            </a:r>
            <a:r>
              <a:rPr lang="en-US" altLang="zh-TW" sz="4000" dirty="0" smtClean="0">
                <a:latin typeface="Calibri" pitchFamily="34" charset="0"/>
                <a:ea typeface="華康儷中黑" pitchFamily="49" charset="-120"/>
              </a:rPr>
              <a:t>…</a:t>
            </a:r>
            <a:r>
              <a:rPr lang="en-US" altLang="zh-TW" sz="4000" b="1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4000" b="1" dirty="0" smtClean="0">
                <a:latin typeface="Calibri" pitchFamily="34" charset="0"/>
                <a:ea typeface="華康儷中黑" pitchFamily="49" charset="-120"/>
              </a:rPr>
            </a:br>
            <a:r>
              <a:rPr lang="en-US" altLang="zh-TW" sz="4000" b="1" dirty="0" smtClean="0">
                <a:latin typeface="Calibri" pitchFamily="34" charset="0"/>
                <a:ea typeface="華康儷中黑" pitchFamily="49" charset="-120"/>
              </a:rPr>
              <a:t>Remember</a:t>
            </a:r>
            <a:r>
              <a:rPr lang="zh-TW" altLang="en-US" sz="4000" b="1" dirty="0">
                <a:latin typeface="Calibri" pitchFamily="34" charset="0"/>
                <a:ea typeface="華康儷中黑" pitchFamily="49" charset="-120"/>
              </a:rPr>
              <a:t/>
            </a:r>
            <a:br>
              <a:rPr lang="zh-TW" altLang="en-US" sz="4000" b="1" dirty="0">
                <a:latin typeface="Calibri" pitchFamily="34" charset="0"/>
                <a:ea typeface="華康儷中黑" pitchFamily="49" charset="-120"/>
              </a:rPr>
            </a:br>
            <a:endParaRPr lang="en-US" sz="40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28017" y="3163824"/>
            <a:ext cx="8861428" cy="342836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ct val="50000"/>
              </a:spcBef>
              <a:buNone/>
            </a:pPr>
            <a:r>
              <a:rPr lang="zh-TW" altLang="en-US" sz="41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而</a:t>
            </a:r>
            <a:r>
              <a:rPr lang="zh-TW" altLang="en-US" sz="41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不是</a:t>
            </a:r>
            <a:r>
              <a:rPr lang="en-US" altLang="zh-TW" sz="41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『</a:t>
            </a:r>
            <a:r>
              <a:rPr lang="zh-TW" altLang="en-US" sz="41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讓自己跟客戶</a:t>
            </a:r>
            <a:r>
              <a:rPr lang="en-US" altLang="zh-TW" sz="41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』</a:t>
            </a:r>
            <a:r>
              <a:rPr lang="en-US" altLang="zh-TW" sz="51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51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TW" sz="17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17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sz="41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變成</a:t>
            </a:r>
            <a:r>
              <a:rPr lang="zh-TW" altLang="en-US" sz="41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架設網站的</a:t>
            </a:r>
            <a:r>
              <a:rPr lang="zh-TW" altLang="en-US" sz="4100" b="1" u="sng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高手</a:t>
            </a:r>
            <a:r>
              <a:rPr lang="zh-TW" altLang="en-US" sz="41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！</a:t>
            </a:r>
            <a:r>
              <a:rPr lang="en-US" altLang="zh-TW" sz="41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41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endParaRPr lang="en-US" altLang="zh-TW" sz="4100" b="1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altLang="zh-TW" sz="31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Your job is to help your clients gain back their missing orders online,</a:t>
            </a:r>
            <a:endParaRPr lang="en-US" sz="3100" dirty="0" smtClean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  <a:p>
            <a:pPr marL="0" indent="0" algn="ctr">
              <a:spcBef>
                <a:spcPct val="50000"/>
              </a:spcBef>
              <a:buNone/>
            </a:pPr>
            <a:r>
              <a:rPr lang="en-US" sz="38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but not to become “Web Masters” </a:t>
            </a:r>
            <a:br>
              <a:rPr lang="en-US" sz="38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38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with your client</a:t>
            </a:r>
            <a:endParaRPr lang="en-US" sz="3800" dirty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21895" y="2486222"/>
            <a:ext cx="8213936" cy="6776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 spc="3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</a:pPr>
            <a:r>
              <a:rPr lang="zh-TW" altLang="en-US" sz="2800" dirty="0">
                <a:latin typeface="Calibri" pitchFamily="34" charset="0"/>
                <a:ea typeface="華康儷中黑" pitchFamily="49" charset="-120"/>
              </a:rPr>
              <a:t>你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2800" dirty="0">
                <a:latin typeface="Calibri" pitchFamily="34" charset="0"/>
                <a:ea typeface="華康儷中黑" pitchFamily="49" charset="-120"/>
              </a:rPr>
              <a:t>工作是</a:t>
            </a:r>
            <a:r>
              <a:rPr lang="zh-TW" altLang="en-US" sz="28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協助</a:t>
            </a:r>
            <a:r>
              <a:rPr lang="zh-TW" altLang="en-US" sz="2800" dirty="0">
                <a:latin typeface="Calibri" pitchFamily="34" charset="0"/>
                <a:ea typeface="華康儷中黑" pitchFamily="49" charset="-120"/>
              </a:rPr>
              <a:t>客戶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，在</a:t>
            </a:r>
            <a:r>
              <a:rPr lang="zh-TW" altLang="en-US" sz="2800" dirty="0">
                <a:latin typeface="Calibri" pitchFamily="34" charset="0"/>
                <a:ea typeface="華康儷中黑" pitchFamily="49" charset="-120"/>
              </a:rPr>
              <a:t>網路上</a:t>
            </a:r>
            <a:r>
              <a:rPr lang="zh-TW" altLang="en-US" sz="28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搶回失去的訂單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，</a:t>
            </a:r>
            <a:r>
              <a:rPr lang="en-US" altLang="zh-TW" sz="1400" dirty="0" smtClean="0">
                <a:latin typeface="Calibri" pitchFamily="34" charset="0"/>
                <a:ea typeface="華康儷中黑" pitchFamily="49" charset="-120"/>
              </a:rPr>
              <a:t> </a:t>
            </a:r>
            <a:endParaRPr lang="en-US" altLang="zh-TW" sz="1800" dirty="0" smtClean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6" name="Picture 5" descr="MA Webcenters Logo.jpg"/>
          <p:cNvPicPr>
            <a:picLocks noChangeAspect="1"/>
          </p:cNvPicPr>
          <p:nvPr/>
        </p:nvPicPr>
        <p:blipFill>
          <a:blip r:embed="rId2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7312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0763"/>
            <a:ext cx="8229600" cy="1143000"/>
          </a:xfrm>
        </p:spPr>
        <p:txBody>
          <a:bodyPr/>
          <a:lstStyle/>
          <a:p>
            <a:r>
              <a:rPr lang="zh-TW" altLang="en-US" sz="3200" dirty="0" smtClean="0"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3200" dirty="0" smtClean="0">
                <a:latin typeface="Calibri" pitchFamily="34" charset="0"/>
                <a:ea typeface="華康儷中黑" pitchFamily="49" charset="-120"/>
              </a:rPr>
              <a:t>上</a:t>
            </a:r>
            <a:r>
              <a:rPr lang="zh-TW" altLang="en-US" sz="3200" dirty="0" smtClean="0">
                <a:latin typeface="Calibri" pitchFamily="34" charset="0"/>
                <a:ea typeface="華康儷中黑" pitchFamily="49" charset="-120"/>
              </a:rPr>
              <a:t>購</a:t>
            </a:r>
            <a:r>
              <a:rPr lang="zh-CN" altLang="en-US" sz="3200" dirty="0" smtClean="0">
                <a:latin typeface="Calibri" pitchFamily="34" charset="0"/>
                <a:ea typeface="華康儷中黑" pitchFamily="49" charset="-120"/>
              </a:rPr>
              <a:t>物潮流</a:t>
            </a:r>
            <a:r>
              <a:rPr lang="en-US" altLang="zh-CN" sz="3200" dirty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800" b="1" dirty="0" smtClean="0">
                <a:latin typeface="Calibri" pitchFamily="34" charset="0"/>
                <a:ea typeface="華康儷中黑" pitchFamily="49" charset="-120"/>
              </a:rPr>
              <a:t>On-line shopping trend: </a:t>
            </a:r>
            <a:r>
              <a:rPr lang="en-US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HK.SHOP.COM </a:t>
            </a:r>
            <a:endParaRPr lang="en-US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0" t="15570" r="33427" b="14545"/>
          <a:stretch/>
        </p:blipFill>
        <p:spPr bwMode="auto">
          <a:xfrm>
            <a:off x="2449106" y="1343763"/>
            <a:ext cx="4570407" cy="44756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7268" y="4351997"/>
            <a:ext cx="6227379" cy="7386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33752" y="5052002"/>
            <a:ext cx="5312979" cy="6728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5557" y="2236859"/>
            <a:ext cx="3137684" cy="1117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0572" y="2506717"/>
            <a:ext cx="13131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有</a:t>
            </a:r>
            <a:r>
              <a:rPr lang="zh-TW" altLang="en-US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買</a:t>
            </a:r>
            <a:endParaRPr lang="en-US" altLang="zh-CN" sz="4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en-US" sz="3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BUY</a:t>
            </a:r>
            <a:endParaRPr lang="en-US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73620" y="2490356"/>
            <a:ext cx="13131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有</a:t>
            </a:r>
            <a:r>
              <a:rPr lang="zh-TW" alt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賣</a:t>
            </a:r>
            <a:endParaRPr lang="en-US" altLang="zh-CN" sz="4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SELL</a:t>
            </a:r>
            <a:endParaRPr lang="en-US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3790" y="5926081"/>
            <a:ext cx="7192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商家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們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利用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這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平台推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廣</a:t>
            </a:r>
            <a:r>
              <a:rPr lang="zh-CN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生意</a:t>
            </a:r>
            <a:endParaRPr lang="en-US" altLang="zh-CN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pPr algn="ctr"/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A powerful </a:t>
            </a:r>
            <a:r>
              <a:rPr lang="en-US" sz="2400" dirty="0">
                <a:latin typeface="Calibri" pitchFamily="34" charset="0"/>
                <a:ea typeface="華康儷中黑" pitchFamily="49" charset="-120"/>
              </a:rPr>
              <a:t>c</a:t>
            </a: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hannel for advertising </a:t>
            </a:r>
            <a:endParaRPr lang="en-US" sz="24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0" name="Picture 9" descr="MA Webcenters Logo.jpg"/>
          <p:cNvPicPr>
            <a:picLocks noChangeAspect="1"/>
          </p:cNvPicPr>
          <p:nvPr/>
        </p:nvPicPr>
        <p:blipFill>
          <a:blip r:embed="rId7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79217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634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2"/>
            <a:ext cx="3704898" cy="2314902"/>
          </a:xfrm>
        </p:spPr>
        <p:txBody>
          <a:bodyPr/>
          <a:lstStyle/>
          <a:p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要知道你和</a:t>
            </a:r>
            <a: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</a:br>
            <a:r>
              <a:rPr lang="zh-TW" altLang="en-US" sz="4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甚麼</a:t>
            </a:r>
            <a:r>
              <a:rPr lang="zh-CN" altLang="en-US" sz="4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人</a:t>
            </a:r>
            <a:r>
              <a:rPr lang="zh-CN" altLang="en-US" sz="4000" dirty="0" smtClean="0">
                <a:latin typeface="Calibri" pitchFamily="34" charset="0"/>
                <a:ea typeface="華康儷中黑" pitchFamily="49" charset="-120"/>
              </a:rPr>
              <a:t>合作</a:t>
            </a:r>
            <a: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40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2800" dirty="0" smtClean="0">
                <a:latin typeface="Calibri" pitchFamily="34" charset="0"/>
                <a:ea typeface="華康儷中黑" pitchFamily="49" charset="-120"/>
              </a:rPr>
              <a:t>Know </a:t>
            </a:r>
            <a:r>
              <a:rPr lang="en-US" sz="28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WHO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800" dirty="0" smtClean="0">
                <a:latin typeface="Calibri" pitchFamily="34" charset="0"/>
                <a:ea typeface="華康儷中黑" pitchFamily="49" charset="-120"/>
              </a:rPr>
              <a:t>you are partnering with </a:t>
            </a:r>
            <a:endParaRPr lang="en-US" sz="36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0474" y="397608"/>
            <a:ext cx="4368970" cy="6019595"/>
          </a:xfrm>
        </p:spPr>
        <p:txBody>
          <a:bodyPr>
            <a:normAutofit fontScale="55000" lnSpcReduction="20000"/>
          </a:bodyPr>
          <a:lstStyle/>
          <a:p>
            <a:pPr marL="349250" lvl="1" indent="0">
              <a:buNone/>
            </a:pPr>
            <a:r>
              <a:rPr lang="zh-TW" altLang="en-US" sz="45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45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路中心</a:t>
            </a:r>
            <a:r>
              <a:rPr lang="zh-TW" altLang="en-US" sz="45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為</a:t>
            </a:r>
            <a:r>
              <a:rPr lang="zh-CN" altLang="en-US" sz="45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我</a:t>
            </a:r>
            <a:r>
              <a:rPr lang="zh-TW" altLang="en-US" sz="45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們</a:t>
            </a:r>
            <a:r>
              <a:rPr lang="zh-CN" altLang="en-US" sz="45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提供了以下</a:t>
            </a:r>
            <a:r>
              <a:rPr lang="zh-TW" altLang="en-US" sz="45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支援：</a:t>
            </a:r>
            <a:r>
              <a:rPr lang="en-US" altLang="zh-TW" sz="45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45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endParaRPr lang="zh-TW" altLang="en-US" sz="4500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lvl="1"/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銷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售</a:t>
            </a:r>
            <a:r>
              <a:rPr lang="en-US" altLang="zh-CN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/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產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品</a:t>
            </a:r>
            <a:r>
              <a:rPr lang="en-US" altLang="zh-CN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/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網絡專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家</a:t>
            </a:r>
            <a:endParaRPr lang="zh-TW" altLang="en-US" sz="4500" dirty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  <a:p>
            <a:pPr lvl="1"/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技術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支援 </a:t>
            </a:r>
            <a:endParaRPr lang="en-US" altLang="zh-CN" sz="4500" dirty="0" smtClean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  <a:p>
            <a:pPr marL="349250" lvl="1" indent="0">
              <a:buNone/>
            </a:pPr>
            <a:r>
              <a:rPr lang="en-US" altLang="zh-TW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– 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搜尋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引擎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優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化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、網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站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編輯</a:t>
            </a:r>
            <a:r>
              <a:rPr lang="zh-TW" altLang="zh-TW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、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電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子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郵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件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專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家</a:t>
            </a:r>
            <a:r>
              <a:rPr lang="zh-TW" altLang="zh-TW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、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社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交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媒</a:t>
            </a:r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體專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家等</a:t>
            </a:r>
            <a:endParaRPr lang="en-US" altLang="zh-CN" sz="4500" dirty="0" smtClean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  <a:p>
            <a:pPr lvl="1"/>
            <a:r>
              <a:rPr lang="zh-TW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設計</a:t>
            </a:r>
            <a:r>
              <a:rPr lang="zh-CN" altLang="en-US" sz="45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中心</a:t>
            </a:r>
            <a:endParaRPr lang="en-US" altLang="zh-CN" sz="4500" dirty="0" smtClean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  <a:p>
            <a:pPr marL="349250" lvl="1" indent="0">
              <a:buNone/>
            </a:pPr>
            <a:endParaRPr lang="en-US" sz="31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pPr marL="349250" lvl="1" indent="0">
              <a:lnSpc>
                <a:spcPct val="120000"/>
              </a:lnSpc>
              <a:buNone/>
            </a:pPr>
            <a:r>
              <a:rPr lang="en-US" sz="3800" dirty="0" err="1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mhk</a:t>
            </a:r>
            <a:r>
              <a:rPr lang="en-US" sz="3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3800" dirty="0" err="1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Webcenters</a:t>
            </a:r>
            <a:r>
              <a:rPr lang="en-US" sz="3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 provides us with the  following support</a:t>
            </a:r>
            <a:r>
              <a:rPr lang="en-US" sz="3800" dirty="0" smtClean="0">
                <a:latin typeface="Calibri" pitchFamily="34" charset="0"/>
                <a:ea typeface="華康儷中黑" pitchFamily="49" charset="-120"/>
              </a:rPr>
              <a:t>:</a:t>
            </a:r>
          </a:p>
          <a:p>
            <a:pPr lvl="1">
              <a:lnSpc>
                <a:spcPct val="120000"/>
              </a:lnSpc>
            </a:pPr>
            <a:r>
              <a:rPr lang="en-US" sz="3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Sales / Product / Web specialist</a:t>
            </a:r>
          </a:p>
          <a:p>
            <a:pPr lvl="1">
              <a:lnSpc>
                <a:spcPct val="120000"/>
              </a:lnSpc>
            </a:pPr>
            <a:r>
              <a:rPr lang="en-US" sz="3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Technical Support – </a:t>
            </a:r>
            <a:r>
              <a:rPr lang="en-US" sz="38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SEO, Web editing, email specialist, Social Media specialist, </a:t>
            </a:r>
            <a:r>
              <a:rPr lang="en-US" sz="3800" dirty="0" err="1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etc</a:t>
            </a:r>
            <a:endParaRPr lang="en-US" sz="3800" dirty="0" smtClean="0">
              <a:solidFill>
                <a:srgbClr val="0070C0"/>
              </a:solidFill>
              <a:latin typeface="Calibri" pitchFamily="34" charset="0"/>
              <a:ea typeface="華康儷中黑" pitchFamily="49" charset="-120"/>
            </a:endParaRPr>
          </a:p>
          <a:p>
            <a:pPr lvl="1">
              <a:lnSpc>
                <a:spcPct val="120000"/>
              </a:lnSpc>
            </a:pPr>
            <a:r>
              <a:rPr lang="en-US" sz="3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Design Center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22" r="12600"/>
          <a:stretch/>
        </p:blipFill>
        <p:spPr bwMode="auto">
          <a:xfrm rot="21134609">
            <a:off x="959893" y="3152768"/>
            <a:ext cx="3641355" cy="27402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167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3"/>
          <p:cNvSpPr txBox="1">
            <a:spLocks/>
          </p:cNvSpPr>
          <p:nvPr/>
        </p:nvSpPr>
        <p:spPr>
          <a:xfrm>
            <a:off x="110359" y="4446005"/>
            <a:ext cx="4729655" cy="2128215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TW" altLang="en-US" sz="4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這個網</a:t>
            </a:r>
            <a:r>
              <a:rPr lang="zh-CN" altLang="en-US" sz="4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站已</a:t>
            </a:r>
            <a:r>
              <a:rPr lang="zh-CN" altLang="en-US" sz="4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重新</a:t>
            </a:r>
            <a:r>
              <a:rPr lang="zh-TW" altLang="en-US" sz="4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設計</a:t>
            </a:r>
            <a:r>
              <a:rPr lang="zh-CN" altLang="en-US" sz="4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了</a:t>
            </a:r>
            <a:r>
              <a:rPr lang="zh-TW" altLang="en-US" sz="4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，</a:t>
            </a:r>
            <a:r>
              <a:rPr lang="en-US" altLang="zh-CN" sz="4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 </a:t>
            </a:r>
            <a:br>
              <a:rPr lang="en-US" altLang="zh-CN" sz="4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sz="4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資</a:t>
            </a:r>
            <a:r>
              <a:rPr lang="zh-CN" altLang="en-US" sz="4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料也更完善</a:t>
            </a:r>
            <a:r>
              <a:rPr lang="zh-CN" altLang="en-US" sz="4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了</a:t>
            </a:r>
            <a:r>
              <a:rPr lang="zh-TW" altLang="en-US" sz="4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！</a:t>
            </a:r>
            <a:r>
              <a:rPr lang="en-US" altLang="zh-CN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CN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29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We’ve completely redesigned and improved our information site at </a:t>
            </a:r>
            <a:r>
              <a:rPr lang="en-US" sz="2900" b="1" u="sng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www.mawc411.com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8683" y="818421"/>
            <a:ext cx="3640758" cy="32174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4461640" y="421340"/>
            <a:ext cx="4162098" cy="17832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CN" altLang="en-US" sz="4000" dirty="0" smtClean="0">
                <a:latin typeface="Calibri" pitchFamily="34" charset="0"/>
                <a:ea typeface="華康儷中黑" pitchFamily="49" charset="-120"/>
                <a:cs typeface="Century Gothic"/>
              </a:rPr>
              <a:t>如何起步</a:t>
            </a:r>
            <a:r>
              <a:rPr lang="en-US" altLang="zh-CN" sz="4000" dirty="0" smtClean="0">
                <a:latin typeface="Calibri" pitchFamily="34" charset="0"/>
                <a:ea typeface="華康儷中黑" pitchFamily="49" charset="-120"/>
                <a:cs typeface="Century Gothic"/>
              </a:rPr>
              <a:t/>
            </a:r>
            <a:br>
              <a:rPr lang="en-US" altLang="zh-CN" sz="4000" dirty="0" smtClean="0"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Getting Started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4840014" y="2300244"/>
            <a:ext cx="4013874" cy="425745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下</a:t>
            </a:r>
            <a:r>
              <a:rPr lang="zh-TW" altLang="en-US" sz="2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載</a:t>
            </a:r>
            <a:r>
              <a:rPr lang="zh-CN" altLang="en-US" sz="2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Downloadable</a:t>
            </a:r>
            <a:r>
              <a:rPr lang="en-US" sz="29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: </a:t>
            </a:r>
          </a:p>
          <a:p>
            <a:pPr lvl="1"/>
            <a:r>
              <a:rPr lang="zh-CN" altLang="en-US" sz="2200" dirty="0">
                <a:latin typeface="Calibri" pitchFamily="34" charset="0"/>
                <a:ea typeface="華康儷中黑" pitchFamily="49" charset="-120"/>
                <a:cs typeface="Century Gothic"/>
              </a:rPr>
              <a:t>起步指</a:t>
            </a:r>
            <a:r>
              <a:rPr lang="zh-CN" altLang="en-US" sz="2200" dirty="0" smtClean="0">
                <a:latin typeface="Calibri" pitchFamily="34" charset="0"/>
                <a:ea typeface="華康儷中黑" pitchFamily="49" charset="-120"/>
                <a:cs typeface="Century Gothic"/>
              </a:rPr>
              <a:t>南</a:t>
            </a:r>
            <a:r>
              <a:rPr lang="en-US" sz="2200" b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2200" b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9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The WebCenter Getting Started Guide </a:t>
            </a:r>
          </a:p>
          <a:p>
            <a:pPr lvl="1"/>
            <a:r>
              <a:rPr lang="en-US" altLang="zh-TW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</a:t>
            </a:r>
            <a:r>
              <a:rPr lang="zh-TW" alt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日快軌計</a:t>
            </a:r>
            <a:r>
              <a:rPr lang="zh-TW" altLang="en-US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劃</a:t>
            </a:r>
            <a:r>
              <a:rPr lang="en-US" altLang="zh-TW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17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The </a:t>
            </a:r>
            <a:r>
              <a:rPr lang="en-US" sz="1700" dirty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90-Day Fast </a:t>
            </a:r>
            <a:r>
              <a:rPr lang="en-US" sz="17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Track</a:t>
            </a:r>
          </a:p>
          <a:p>
            <a:r>
              <a:rPr lang="zh-TW" altLang="en-US" sz="3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免費</a:t>
            </a:r>
            <a:r>
              <a:rPr lang="zh-TW" altLang="en-US" sz="30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30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上</a:t>
            </a:r>
            <a:r>
              <a:rPr lang="zh-TW" altLang="en-US" sz="3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課</a:t>
            </a:r>
            <a:r>
              <a:rPr lang="zh-CN" altLang="en-US" sz="3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程</a:t>
            </a:r>
            <a:r>
              <a:rPr lang="en-US" altLang="zh-CN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Online</a:t>
            </a:r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 WebCenter Certification Training (WCT)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free</a:t>
            </a:r>
          </a:p>
          <a:p>
            <a:r>
              <a:rPr lang="zh-TW" altLang="en-US" sz="30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現場認證課</a:t>
            </a:r>
            <a:r>
              <a:rPr lang="zh-CN" altLang="en-US" sz="30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程</a:t>
            </a:r>
            <a:r>
              <a:rPr lang="en-US" altLang="zh-TW" sz="24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HK$275 </a:t>
            </a:r>
            <a: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CN" sz="24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b="1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WCT </a:t>
            </a:r>
            <a:r>
              <a:rPr lang="en-US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In person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HK$275</a:t>
            </a:r>
            <a:endParaRPr lang="en-US" b="1" dirty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7" name="Picture 6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8411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 rot="21174870">
            <a:off x="683076" y="1495954"/>
            <a:ext cx="3621263" cy="3927413"/>
            <a:chOff x="4723039" y="1957136"/>
            <a:chExt cx="3966482" cy="4040587"/>
          </a:xfrm>
        </p:grpSpPr>
        <p:sp>
          <p:nvSpPr>
            <p:cNvPr id="31749" name="Rectangle 4"/>
            <p:cNvSpPr>
              <a:spLocks noChangeArrowheads="1"/>
            </p:cNvSpPr>
            <p:nvPr/>
          </p:nvSpPr>
          <p:spPr bwMode="auto">
            <a:xfrm>
              <a:off x="4723039" y="1957136"/>
              <a:ext cx="3966482" cy="375786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5392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/>
            <a:p>
              <a:endParaRPr lang="zh-TW" altLang="en-US">
                <a:latin typeface="Calibri" pitchFamily="34" charset="0"/>
                <a:ea typeface="華康儷中黑" pitchFamily="49" charset="-120"/>
                <a:cs typeface="新細明體" charset="0"/>
              </a:endParaRPr>
            </a:p>
          </p:txBody>
        </p:sp>
        <p:sp>
          <p:nvSpPr>
            <p:cNvPr id="31750" name="Title 2"/>
            <p:cNvSpPr>
              <a:spLocks/>
            </p:cNvSpPr>
            <p:nvPr/>
          </p:nvSpPr>
          <p:spPr bwMode="auto">
            <a:xfrm>
              <a:off x="4856917" y="2204384"/>
              <a:ext cx="3611341" cy="3793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 eaLnBrk="1" hangingPunct="1"/>
              <a:r>
                <a:rPr lang="en-US" altLang="zh-TW" sz="4000" b="1" dirty="0" err="1" smtClean="0">
                  <a:solidFill>
                    <a:srgbClr val="005392"/>
                  </a:solidFill>
                  <a:latin typeface="Calibri" pitchFamily="34" charset="0"/>
                  <a:ea typeface="華康儷中黑" pitchFamily="49" charset="-120"/>
                  <a:cs typeface="標楷體" charset="0"/>
                </a:rPr>
                <a:t>WebCenters</a:t>
              </a:r>
              <a:r>
                <a:rPr lang="en-US" altLang="zh-TW" sz="4000" b="1" dirty="0" smtClean="0">
                  <a:solidFill>
                    <a:srgbClr val="005392"/>
                  </a:solidFill>
                  <a:latin typeface="Calibri" pitchFamily="34" charset="0"/>
                  <a:ea typeface="華康儷中黑" pitchFamily="49" charset="-120"/>
                  <a:cs typeface="標楷體" charset="0"/>
                </a:rPr>
                <a:t/>
              </a:r>
              <a:br>
                <a:rPr lang="en-US" altLang="zh-TW" sz="4000" b="1" dirty="0" smtClean="0">
                  <a:solidFill>
                    <a:srgbClr val="005392"/>
                  </a:solidFill>
                  <a:latin typeface="Calibri" pitchFamily="34" charset="0"/>
                  <a:ea typeface="華康儷中黑" pitchFamily="49" charset="-120"/>
                  <a:cs typeface="標楷體" charset="0"/>
                </a:rPr>
              </a:br>
              <a:r>
                <a:rPr lang="en-US" altLang="zh-TW" sz="1000" b="1" dirty="0">
                  <a:solidFill>
                    <a:srgbClr val="005392"/>
                  </a:solidFill>
                  <a:latin typeface="Calibri" pitchFamily="34" charset="0"/>
                  <a:ea typeface="華康儷中黑" pitchFamily="49" charset="-120"/>
                  <a:cs typeface="標楷體" charset="0"/>
                </a:rPr>
                <a:t/>
              </a:r>
              <a:br>
                <a:rPr lang="en-US" altLang="zh-TW" sz="1000" b="1" dirty="0">
                  <a:solidFill>
                    <a:srgbClr val="005392"/>
                  </a:solidFill>
                  <a:latin typeface="Calibri" pitchFamily="34" charset="0"/>
                  <a:ea typeface="華康儷中黑" pitchFamily="49" charset="-120"/>
                  <a:cs typeface="標楷體" charset="0"/>
                </a:rPr>
              </a:br>
              <a:r>
                <a:rPr lang="en-US" altLang="zh-TW" sz="4400" b="1" dirty="0" smtClean="0">
                  <a:solidFill>
                    <a:srgbClr val="00539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華康儷中黑" pitchFamily="49" charset="-120"/>
                  <a:cs typeface="標楷體" charset="0"/>
                </a:rPr>
                <a:t>90 days</a:t>
              </a:r>
              <a:endParaRPr lang="en-US" altLang="zh-TW" sz="4400" b="1" dirty="0">
                <a:solidFill>
                  <a:srgbClr val="0053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標楷體" charset="0"/>
              </a:endParaRPr>
            </a:p>
            <a:p>
              <a:pPr algn="ctr" eaLnBrk="1" hangingPunct="1"/>
              <a:r>
                <a:rPr lang="en-US" altLang="zh-TW" sz="4400" b="1" dirty="0" smtClean="0">
                  <a:solidFill>
                    <a:srgbClr val="00539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華康儷中黑" pitchFamily="49" charset="-120"/>
                  <a:cs typeface="標楷體" charset="0"/>
                </a:rPr>
                <a:t>Fast Track Program</a:t>
              </a:r>
            </a:p>
            <a:p>
              <a:pPr algn="ctr"/>
              <a:r>
                <a:rPr lang="en-US" altLang="zh-TW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華康儷中黑" pitchFamily="49" charset="-120"/>
                </a:rPr>
                <a:t>90</a:t>
              </a:r>
              <a:r>
                <a:rPr lang="zh-TW" altLang="en-US" sz="4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華康儷中黑" pitchFamily="49" charset="-120"/>
                </a:rPr>
                <a:t>日快軌計劃</a:t>
              </a:r>
              <a:r>
                <a:rPr lang="en-US" altLang="zh-TW" sz="4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華康儷中黑" pitchFamily="49" charset="-120"/>
                </a:rPr>
                <a:t/>
              </a:r>
              <a:br>
                <a:rPr lang="en-US" altLang="zh-TW" sz="4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itchFamily="34" charset="0"/>
                  <a:ea typeface="華康儷中黑" pitchFamily="49" charset="-120"/>
                </a:rPr>
              </a:br>
              <a:endParaRPr lang="zh-TW" altLang="en-US" sz="4400" b="1" dirty="0">
                <a:solidFill>
                  <a:srgbClr val="00539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標楷體" charset="0"/>
              </a:endParaRPr>
            </a:p>
          </p:txBody>
        </p:sp>
      </p:grpSp>
      <p:sp>
        <p:nvSpPr>
          <p:cNvPr id="579596" name="Rectangle 12"/>
          <p:cNvSpPr>
            <a:spLocks noChangeArrowheads="1"/>
          </p:cNvSpPr>
          <p:nvPr/>
        </p:nvSpPr>
        <p:spPr bwMode="auto">
          <a:xfrm>
            <a:off x="0" y="5994025"/>
            <a:ext cx="9144000" cy="588366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90000"/>
              </a:lnSpc>
              <a:spcBef>
                <a:spcPct val="2000"/>
              </a:spcBef>
              <a:defRPr/>
            </a:pPr>
            <a:r>
              <a:rPr lang="en-US" altLang="zh-TW" sz="3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For more Info: www.mawc411.com</a:t>
            </a:r>
            <a:endParaRPr lang="zh-TW" altLang="en-US" sz="3600" u="sng" dirty="0">
              <a:solidFill>
                <a:srgbClr val="FF00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0" y="367864"/>
            <a:ext cx="4461641" cy="1429211"/>
          </a:xfrm>
        </p:spPr>
        <p:txBody>
          <a:bodyPr/>
          <a:lstStyle/>
          <a:p>
            <a:r>
              <a:rPr lang="en-US" altLang="zh-TW" b="1" dirty="0" err="1">
                <a:latin typeface="Calibri" pitchFamily="34" charset="0"/>
                <a:ea typeface="華康儷中黑" pitchFamily="49" charset="-120"/>
              </a:rPr>
              <a:t>Webcenter</a:t>
            </a:r>
            <a:r>
              <a:rPr lang="en-US" altLang="zh-TW" b="1" dirty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TW" b="1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b="1" dirty="0" smtClean="0"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課</a:t>
            </a:r>
            <a:r>
              <a:rPr lang="zh-CN" altLang="en-US" dirty="0" smtClean="0">
                <a:latin typeface="Calibri" pitchFamily="34" charset="0"/>
                <a:ea typeface="華康儷中黑" pitchFamily="49" charset="-120"/>
              </a:rPr>
              <a:t>程</a:t>
            </a:r>
            <a:r>
              <a:rPr lang="en-US" altLang="zh-TW" b="1" dirty="0" smtClean="0">
                <a:latin typeface="Calibri" pitchFamily="34" charset="0"/>
                <a:ea typeface="華康儷中黑" pitchFamily="49" charset="-120"/>
              </a:rPr>
              <a:t>Curriculum</a:t>
            </a:r>
            <a:r>
              <a:rPr lang="zh-CN" altLang="en-US" b="1" dirty="0" smtClean="0">
                <a:latin typeface="Calibri" pitchFamily="34" charset="0"/>
                <a:ea typeface="華康儷中黑" pitchFamily="49" charset="-120"/>
              </a:rPr>
              <a:t>　</a:t>
            </a:r>
            <a:endParaRPr lang="en-US" sz="4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1" name="Picture Placeholder 10" descr="WebCenter Getting Started Guide[2].jpg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62" b="10762"/>
          <a:stretch/>
        </p:blipFill>
        <p:spPr>
          <a:xfrm rot="295341">
            <a:off x="4735774" y="2110463"/>
            <a:ext cx="3712190" cy="37121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7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5840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9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59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6753459" y="3711759"/>
            <a:ext cx="1141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銷售</a:t>
            </a:r>
            <a:r>
              <a:rPr lang="en-US" altLang="zh-TW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6</a:t>
            </a:r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sold 6</a:t>
            </a:r>
            <a:b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150 BV/</a:t>
            </a:r>
            <a:r>
              <a:rPr lang="en-US" sz="1200" dirty="0" err="1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mth</a:t>
            </a:r>
            <a:r>
              <a:rPr lang="zh-TW" alt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月</a:t>
            </a: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 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166149"/>
            <a:ext cx="8229600" cy="1143000"/>
          </a:xfrm>
        </p:spPr>
        <p:txBody>
          <a:bodyPr/>
          <a:lstStyle/>
          <a:p>
            <a:pPr eaLnBrk="0" hangingPunct="0"/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發展超連鎖™事業</a:t>
            </a:r>
            <a:r>
              <a:rPr lang="en-US" altLang="zh-TW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4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一個可以複製的系統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17" y="2228886"/>
            <a:ext cx="7243227" cy="440414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每邊組織</a:t>
            </a:r>
            <a:r>
              <a:rPr lang="en-US" altLang="zh-TW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3</a:t>
            </a:r>
            <a:r>
              <a:rPr lang="zh-TW" altLang="en-US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位夥伴 </a:t>
            </a:r>
            <a:r>
              <a:rPr lang="en-US" altLang="zh-TW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= </a:t>
            </a:r>
            <a:r>
              <a:rPr lang="zh-TW" alt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每年銷售</a:t>
            </a:r>
            <a:r>
              <a:rPr lang="en-US" altLang="zh-TW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6</a:t>
            </a:r>
            <a:r>
              <a:rPr lang="zh-TW" alt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個網站</a:t>
            </a: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，以平均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售價售出（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HK$10,000-12,000</a:t>
            </a: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）</a:t>
            </a:r>
            <a:endParaRPr lang="en-US" altLang="zh-TW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每位夥伴賺取</a:t>
            </a:r>
            <a:r>
              <a:rPr lang="en-US" altLang="zh-TW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HK$48,000</a:t>
            </a:r>
            <a:r>
              <a:rPr lang="zh-TW" altLang="en-US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元</a:t>
            </a:r>
            <a:r>
              <a:rPr lang="zh-TW" alt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，</a:t>
            </a:r>
            <a:r>
              <a:rPr lang="zh-TW" altLang="en-US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抵銷</a:t>
            </a: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世界大會與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國際年會門票的</a:t>
            </a:r>
            <a:r>
              <a:rPr lang="zh-TW" altLang="en-US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開支</a:t>
            </a:r>
            <a:endParaRPr lang="en-US" altLang="zh-TW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於你的團隊產生</a:t>
            </a:r>
            <a:r>
              <a:rPr lang="en-US" altLang="zh-TW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8,100 BV </a:t>
            </a:r>
            <a:r>
              <a:rPr lang="en-US" altLang="zh-TW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= </a:t>
            </a: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約</a:t>
            </a:r>
            <a:r>
              <a:rPr lang="zh-TW" altLang="en-US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額外</a:t>
            </a:r>
            <a:r>
              <a:rPr lang="en-US" altLang="zh-TW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HK$7,000</a:t>
            </a: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佣金</a:t>
            </a:r>
            <a:endParaRPr lang="en-US" altLang="zh-TW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這個顧客數目令你的左右組織</a:t>
            </a:r>
            <a:r>
              <a:rPr lang="zh-TW" alt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每月產生額外</a:t>
            </a:r>
            <a:r>
              <a:rPr lang="en-US" altLang="zh-TW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450BV</a:t>
            </a:r>
          </a:p>
          <a:p>
            <a:pPr>
              <a:spcBef>
                <a:spcPts val="0"/>
              </a:spcBef>
              <a:buNone/>
            </a:pPr>
            <a:endParaRPr lang="en-US" sz="1400" b="1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1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3 people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on your both sides =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sold just 6 websites in a year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each </a:t>
            </a:r>
            <a:b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at average sale price.( hk$10k- hk$12k)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Each of them earned </a:t>
            </a:r>
            <a:r>
              <a:rPr lang="en-US" sz="1800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$48k each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, </a:t>
            </a:r>
            <a:r>
              <a:rPr lang="en-US" sz="1800" b="1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covered their expenses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to get </a:t>
            </a:r>
            <a:b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to World Conference and International Convention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G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enerated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8100 BV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in your group = </a:t>
            </a:r>
            <a:r>
              <a:rPr lang="en-US" sz="1800" b="1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extra $7k</a:t>
            </a:r>
            <a:r>
              <a:rPr lang="en-US" sz="1800" dirty="0" smtClean="0">
                <a:solidFill>
                  <a:srgbClr val="007E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in commissions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Just that small handful of clients </a:t>
            </a:r>
            <a:b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= result in an </a:t>
            </a:r>
            <a:r>
              <a:rPr lang="en-US" sz="18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extra 450 BV each month </a:t>
            </a: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on both your left and </a:t>
            </a:r>
            <a:b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8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your right.</a:t>
            </a:r>
            <a:endParaRPr lang="en-US" sz="1800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3" descr="Vert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4635" y="3113659"/>
            <a:ext cx="760111" cy="66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Vert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4635" y="4344407"/>
            <a:ext cx="760111" cy="652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Vert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4635" y="5476320"/>
            <a:ext cx="760111" cy="66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reative Services:Users:billyl:Desktop:HK_ENG&amp;CH_secondLookPowerpointPresentations_10312008:my creations:Vert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14981" y="1962574"/>
            <a:ext cx="1937585" cy="910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947391" y="2740064"/>
            <a:ext cx="18871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8100 BV (6x225BV) x6</a:t>
            </a:r>
            <a:br>
              <a:rPr lang="en-US" sz="1400" b="1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zh-TW" altLang="en-US" sz="1400" b="1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每月</a:t>
            </a:r>
            <a:r>
              <a:rPr lang="en-US" sz="1400" b="1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450 BV per month</a:t>
            </a:r>
            <a:endParaRPr lang="en-US" sz="14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53459" y="4865172"/>
            <a:ext cx="1141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銷售</a:t>
            </a:r>
            <a:r>
              <a:rPr lang="en-US" altLang="zh-TW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6</a:t>
            </a:r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sold 6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150 BV/</a:t>
            </a:r>
            <a:r>
              <a:rPr lang="en-US" sz="1200" dirty="0" err="1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mth</a:t>
            </a:r>
            <a:r>
              <a:rPr lang="zh-TW" alt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月</a:t>
            </a: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 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753459" y="6056251"/>
            <a:ext cx="1141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銷售</a:t>
            </a:r>
            <a:r>
              <a:rPr lang="en-US" altLang="zh-TW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6</a:t>
            </a:r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sold 6</a:t>
            </a:r>
            <a:r>
              <a:rPr 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150 BV/</a:t>
            </a:r>
            <a:r>
              <a:rPr lang="en-US" sz="1200" dirty="0" err="1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mth</a:t>
            </a:r>
            <a:r>
              <a:rPr lang="zh-TW" alt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月</a:t>
            </a: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 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804362" y="3708234"/>
            <a:ext cx="1141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銷售</a:t>
            </a:r>
            <a:r>
              <a:rPr lang="en-US" altLang="zh-TW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6</a:t>
            </a:r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sold 6</a:t>
            </a:r>
            <a:b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150 BV/</a:t>
            </a:r>
            <a:r>
              <a:rPr lang="en-US" sz="1200" dirty="0" err="1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mth</a:t>
            </a:r>
            <a:r>
              <a:rPr lang="zh-TW" alt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月</a:t>
            </a: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 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26" name="Picture 25" descr="Vert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5816" y="3110134"/>
            <a:ext cx="760111" cy="66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 descr="Vert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5816" y="4340882"/>
            <a:ext cx="760111" cy="652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 descr="Vert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15816" y="5472795"/>
            <a:ext cx="760111" cy="660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7804362" y="4861647"/>
            <a:ext cx="1141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銷售</a:t>
            </a:r>
            <a:r>
              <a:rPr lang="en-US" altLang="zh-TW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6</a:t>
            </a:r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sold 6</a:t>
            </a:r>
            <a:b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150 BV/</a:t>
            </a:r>
            <a:r>
              <a:rPr lang="en-US" sz="1200" dirty="0" err="1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mth</a:t>
            </a:r>
            <a:r>
              <a:rPr lang="zh-TW" alt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月</a:t>
            </a: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 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804362" y="6052726"/>
            <a:ext cx="1141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銷售</a:t>
            </a:r>
            <a:r>
              <a:rPr lang="en-US" altLang="zh-TW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6</a:t>
            </a:r>
            <a:r>
              <a:rPr lang="zh-TW" alt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sold 6</a:t>
            </a:r>
            <a:br>
              <a:rPr lang="en-US" sz="1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150 BV/</a:t>
            </a:r>
            <a:r>
              <a:rPr lang="en-US" sz="1200" dirty="0" err="1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mth</a:t>
            </a:r>
            <a:r>
              <a:rPr lang="zh-TW" alt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月</a:t>
            </a:r>
            <a:r>
              <a:rPr lang="en-US" sz="1200" dirty="0" smtClean="0">
                <a:solidFill>
                  <a:srgbClr val="00B050"/>
                </a:solidFill>
                <a:latin typeface="Calibri" pitchFamily="34" charset="0"/>
                <a:ea typeface="華康儷中黑" pitchFamily="49" charset="-120"/>
              </a:rPr>
              <a:t> 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20" name="Picture 19" descr="MA Webcenters Logo.jpg"/>
          <p:cNvPicPr>
            <a:picLocks noChangeAspect="1"/>
          </p:cNvPicPr>
          <p:nvPr/>
        </p:nvPicPr>
        <p:blipFill>
          <a:blip r:embed="rId7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1378112"/>
            <a:ext cx="9144000" cy="741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zh-TW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Growing Your </a:t>
            </a:r>
            <a:r>
              <a:rPr lang="en-US" altLang="zh-TW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UnFranchise</a:t>
            </a:r>
            <a: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altLang="zh-TW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TW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 system that allows others to duplicate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404461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 uiExpand="1" build="p"/>
      <p:bldP spid="17" grpId="0"/>
      <p:bldP spid="21" grpId="0"/>
      <p:bldP spid="23" grpId="0"/>
      <p:bldP spid="25" grpId="0"/>
      <p:bldP spid="29" grpId="0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612571"/>
            <a:ext cx="3509683" cy="3610242"/>
          </a:xfrm>
        </p:spPr>
        <p:txBody>
          <a:bodyPr/>
          <a:lstStyle/>
          <a:p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日快軌計劃中期成績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（美國）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 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Day 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Fast Track</a:t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Mid-way Results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(USA)</a:t>
            </a:r>
            <a:endParaRPr lang="en-US" sz="40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731657" y="517525"/>
            <a:ext cx="4412343" cy="6173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zh-TW" altLang="en-US" sz="28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整體成績（第</a:t>
            </a:r>
            <a:r>
              <a:rPr lang="en-US" altLang="zh-TW" sz="28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1-8</a:t>
            </a:r>
            <a:r>
              <a:rPr lang="zh-TW" altLang="en-US" sz="28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週）</a:t>
            </a:r>
            <a:endParaRPr lang="en-US" altLang="zh-TW" sz="2800" dirty="0" smtClean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銷售網站</a:t>
            </a:r>
            <a:r>
              <a:rPr lang="en-US" altLang="zh-TW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91</a:t>
            </a: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endParaRPr lang="en-US" altLang="zh-TW" sz="28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網站銷售額</a:t>
            </a:r>
            <a:r>
              <a:rPr lang="en-US" altLang="zh-TW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$163,310</a:t>
            </a: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網站零售利潤</a:t>
            </a:r>
            <a:r>
              <a:rPr lang="en-US" altLang="zh-TW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$116,725</a:t>
            </a: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其他產品銷售</a:t>
            </a:r>
            <a:r>
              <a:rPr lang="en-US" altLang="zh-TW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$195,243</a:t>
            </a: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個人推薦經銷商</a:t>
            </a:r>
            <a:r>
              <a:rPr lang="en-US" altLang="zh-TW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118</a:t>
            </a: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</a:t>
            </a:r>
            <a:endParaRPr lang="en-US" altLang="zh-TW" sz="28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新增事業夥伴</a:t>
            </a:r>
            <a:r>
              <a:rPr lang="en-US" altLang="zh-TW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198</a:t>
            </a: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</a:t>
            </a:r>
            <a:endParaRPr lang="en-US" altLang="zh-TW" sz="28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endParaRPr lang="en-US" sz="2000" b="1" dirty="0" smtClean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Overall Results (weeks 1 - 8)</a:t>
            </a:r>
            <a:endParaRPr lang="en-US" sz="2000" dirty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91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Website Sales 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$163,310 in Website Sales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$116,725 in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Website Retail Profit 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$195,243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In Other Product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Sales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118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Personally Sponsored 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198 Additional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Group Business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Partners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3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912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19310"/>
            <a:ext cx="3737430" cy="6172202"/>
          </a:xfrm>
        </p:spPr>
        <p:txBody>
          <a:bodyPr/>
          <a:lstStyle/>
          <a:p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日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快軌計劃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中期成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績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（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美國）</a:t>
            </a: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Day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Fast Track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Mid-way Results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(USA)</a:t>
            </a:r>
            <a:endParaRPr lang="en-US" sz="40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41900" y="595148"/>
            <a:ext cx="3810000" cy="58782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zh-TW" altLang="en-US" sz="32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新經銷商級別：</a:t>
            </a:r>
            <a:endParaRPr lang="en-US" altLang="zh-TW" sz="3200" dirty="0" smtClean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altLang="zh-TW" sz="32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43</a:t>
            </a:r>
            <a:r>
              <a:rPr lang="zh-TW" altLang="en-US" sz="3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名助理級</a:t>
            </a:r>
            <a:endParaRPr lang="en-US" altLang="zh-TW" sz="32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altLang="zh-TW" sz="32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51</a:t>
            </a:r>
            <a:r>
              <a:rPr lang="zh-TW" altLang="en-US" sz="3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名經理級</a:t>
            </a:r>
            <a:endParaRPr lang="en-US" altLang="zh-TW" sz="32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altLang="zh-TW" sz="32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9</a:t>
            </a:r>
            <a:r>
              <a:rPr lang="zh-TW" altLang="en-US" sz="3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名主管經理級</a:t>
            </a:r>
            <a:endParaRPr lang="en-US" altLang="zh-TW" sz="32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altLang="zh-TW" sz="32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</a:t>
            </a:r>
            <a:r>
              <a:rPr lang="zh-TW" altLang="en-US" sz="32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名專業經理級</a:t>
            </a:r>
            <a:endParaRPr lang="en-US" altLang="zh-TW" sz="32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endParaRPr lang="en-US" sz="2800" b="1" dirty="0" smtClean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b="1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New </a:t>
            </a:r>
            <a:r>
              <a:rPr lang="en-US" sz="2400" b="1" dirty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Pin Levels: </a:t>
            </a:r>
            <a:endParaRPr lang="en-US" sz="2400" b="1" dirty="0" smtClean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43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New Coordinators</a:t>
            </a:r>
            <a:endParaRPr lang="en-US" sz="24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51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New Executive Coordinators</a:t>
            </a:r>
            <a:endParaRPr lang="en-US" sz="24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9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New Master Coordinators</a:t>
            </a:r>
          </a:p>
          <a:p>
            <a:pPr>
              <a:spcBef>
                <a:spcPts val="0"/>
              </a:spcBef>
            </a:pP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New Professional Coordinator</a:t>
            </a:r>
            <a:endParaRPr lang="en-US" sz="24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3" descr="MA Webcenters Logo.jpg"/>
          <p:cNvPicPr>
            <a:picLocks noChangeAspect="1"/>
          </p:cNvPicPr>
          <p:nvPr/>
        </p:nvPicPr>
        <p:blipFill>
          <a:blip r:embed="rId2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9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1" y="208722"/>
            <a:ext cx="3950209" cy="6376119"/>
          </a:xfrm>
        </p:spPr>
        <p:txBody>
          <a:bodyPr/>
          <a:lstStyle/>
          <a:p>
            <a:r>
              <a:rPr lang="zh-TW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現行</a:t>
            </a:r>
            <a:r>
              <a:rPr lang="en-US" altLang="zh-TW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</a:t>
            </a:r>
            <a:r>
              <a:rPr lang="zh-TW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日</a:t>
            </a:r>
            <a:r>
              <a:rPr lang="en-US" altLang="zh-TW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快軌計劃</a:t>
            </a:r>
            <a:r>
              <a:rPr lang="en-US" altLang="zh-TW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中期成績</a:t>
            </a:r>
            <a:r>
              <a:rPr lang="en-US" altLang="zh-TW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（美國）</a:t>
            </a:r>
            <a:r>
              <a:rPr lang="en-US" altLang="zh-TW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Current 90 Day </a:t>
            </a:r>
            <a:b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Fast Track</a:t>
            </a:r>
            <a:b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Mid-way</a:t>
            </a:r>
            <a:b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Results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(USA)</a:t>
            </a:r>
            <a:endParaRPr lang="en-US" sz="4000" dirty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7101" y="208722"/>
            <a:ext cx="4412343" cy="66492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zh-TW" altLang="en-US" sz="24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整體成績（第</a:t>
            </a:r>
            <a:r>
              <a:rPr lang="en-US" altLang="zh-TW" sz="24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10</a:t>
            </a:r>
            <a:r>
              <a:rPr lang="zh-TW" altLang="en-US" sz="24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週）</a:t>
            </a:r>
            <a:endParaRPr lang="en-US" altLang="zh-TW" sz="2400" dirty="0" smtClean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銷售網站</a:t>
            </a:r>
            <a:r>
              <a:rPr lang="en-US" altLang="zh-TW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12</a:t>
            </a: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endParaRPr lang="en-US" altLang="zh-TW" sz="24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網站銷售額</a:t>
            </a:r>
            <a:r>
              <a:rPr lang="en-US" altLang="zh-TW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$20,590</a:t>
            </a:r>
          </a:p>
          <a:p>
            <a:pPr>
              <a:spcBef>
                <a:spcPts val="0"/>
              </a:spcBef>
            </a:pP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網站零售利潤</a:t>
            </a:r>
            <a:r>
              <a:rPr lang="en-US" altLang="zh-TW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$11,699</a:t>
            </a:r>
          </a:p>
          <a:p>
            <a:pPr>
              <a:spcBef>
                <a:spcPts val="0"/>
              </a:spcBef>
            </a:pP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其他產品銷售</a:t>
            </a:r>
            <a:r>
              <a:rPr lang="en-US" altLang="zh-TW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$13,179</a:t>
            </a:r>
          </a:p>
          <a:p>
            <a:pPr>
              <a:spcBef>
                <a:spcPts val="0"/>
              </a:spcBef>
            </a:pP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個人推薦經銷商</a:t>
            </a:r>
            <a:r>
              <a:rPr lang="en-US" altLang="zh-TW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8</a:t>
            </a: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</a:t>
            </a:r>
            <a:endParaRPr lang="en-US" altLang="zh-TW" sz="24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新增事業夥伴</a:t>
            </a:r>
            <a:r>
              <a:rPr lang="en-US" altLang="zh-TW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16</a:t>
            </a: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</a:t>
            </a:r>
            <a:endParaRPr lang="en-US" altLang="zh-TW" sz="24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4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新</a:t>
            </a:r>
            <a:r>
              <a:rPr lang="zh-TW" altLang="en-US" sz="2400" dirty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經銷商級別</a:t>
            </a:r>
            <a:r>
              <a:rPr lang="zh-TW" altLang="en-US" sz="24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：</a:t>
            </a:r>
            <a:r>
              <a:rPr lang="en-US" altLang="zh-TW" sz="24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4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altLang="zh-TW" sz="24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3</a:t>
            </a: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</a:t>
            </a:r>
            <a:r>
              <a:rPr lang="zh-TW" altLang="en-US" sz="24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助理</a:t>
            </a:r>
            <a:r>
              <a:rPr lang="zh-TW" altLang="en-US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級</a:t>
            </a:r>
            <a:r>
              <a:rPr lang="en-US" altLang="zh-TW" sz="24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, </a:t>
            </a:r>
            <a:r>
              <a:rPr lang="en-US" altLang="zh-TW" sz="24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</a:t>
            </a:r>
            <a:r>
              <a:rPr lang="zh-TW" altLang="en-US" sz="24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名經理級</a:t>
            </a:r>
            <a:endParaRPr lang="en-US" altLang="zh-TW" sz="24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endParaRPr lang="en-US" sz="1800" b="1" dirty="0" smtClean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Overall Results (weeks 10)</a:t>
            </a:r>
            <a:endParaRPr lang="en-US" sz="1800" dirty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12 Website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Sales 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US$20, 590in Website Sales</a:t>
            </a:r>
            <a:endParaRPr lang="en-US" sz="18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US$11,699 in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Website Retail Profit 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US$13,179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In Other Product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Sales</a:t>
            </a:r>
          </a:p>
          <a:p>
            <a:pPr>
              <a:spcBef>
                <a:spcPts val="0"/>
              </a:spcBef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8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Personally Sponsored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16 Additional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Group Business 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Partners</a:t>
            </a:r>
            <a:b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800" b="1" dirty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New Pin Levels: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3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 Coordinators</a:t>
            </a:r>
            <a:r>
              <a:rPr lang="en-US" sz="18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, 1</a:t>
            </a:r>
            <a:r>
              <a:rPr lang="en-US" sz="1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Executive </a:t>
            </a:r>
            <a:r>
              <a:rPr lang="en-US" sz="18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Coordinators</a:t>
            </a:r>
          </a:p>
          <a:p>
            <a:pPr>
              <a:spcBef>
                <a:spcPts val="0"/>
              </a:spcBef>
            </a:pPr>
            <a:endParaRPr lang="en-US" sz="18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3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32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日快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軌計劃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（香港試行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版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)</a:t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 Days Fast Track</a:t>
            </a:r>
            <a:endParaRPr lang="en-US" sz="40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/>
              </a:rPr>
              <a:t>(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/>
              </a:rPr>
              <a:t>Beta-Hong Kong)</a:t>
            </a:r>
            <a:endParaRPr lang="en-US" sz="2800" dirty="0"/>
          </a:p>
        </p:txBody>
      </p:sp>
      <p:pic>
        <p:nvPicPr>
          <p:cNvPr id="4" name="Picture 3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2197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日快軌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計劃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(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香港</a:t>
            </a:r>
            <a:r>
              <a:rPr lang="zh-CN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版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)</a:t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3200" dirty="0" smtClean="0">
                <a:latin typeface="Calibri" pitchFamily="34" charset="0"/>
                <a:ea typeface="華康儷中黑" pitchFamily="49" charset="-120"/>
              </a:rPr>
              <a:t>90 days fast track Implementation</a:t>
            </a:r>
            <a:endParaRPr lang="en-US" sz="32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17662" y="2777624"/>
            <a:ext cx="3969138" cy="337092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Must owe a </a:t>
            </a:r>
            <a:r>
              <a:rPr lang="en-US" sz="2400" dirty="0" err="1" smtClean="0">
                <a:latin typeface="Calibri" pitchFamily="34" charset="0"/>
                <a:ea typeface="華康儷中黑" pitchFamily="49" charset="-120"/>
              </a:rPr>
              <a:t>Webcenter</a:t>
            </a:r>
            <a:endParaRPr lang="en-US" sz="24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Must submit report every week (disqualified after two  missed submission)</a:t>
            </a:r>
          </a:p>
          <a:p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Webinars - weekly (Sunday 9:30pm - HK)</a:t>
            </a:r>
          </a:p>
          <a:p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Weekly call workshop- optional but recommended</a:t>
            </a:r>
          </a:p>
          <a:p>
            <a:endParaRPr lang="en-US" dirty="0" smtClean="0">
              <a:latin typeface="Calibri" pitchFamily="34" charset="0"/>
              <a:ea typeface="華康儷中黑" pitchFamily="49" charset="-120"/>
            </a:endParaRPr>
          </a:p>
          <a:p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57199" y="2756358"/>
            <a:ext cx="4260463" cy="337092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sz="2200" dirty="0">
                <a:latin typeface="Calibri" pitchFamily="34" charset="0"/>
                <a:ea typeface="華康儷中黑" pitchFamily="49" charset="-120"/>
              </a:rPr>
              <a:t>必須</a:t>
            </a: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擁有網路中心</a:t>
            </a:r>
            <a:endParaRPr lang="en-US" altLang="zh-TW" sz="2200" dirty="0">
              <a:latin typeface="Calibri" pitchFamily="34" charset="0"/>
              <a:ea typeface="華康儷中黑" pitchFamily="49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200" dirty="0">
                <a:latin typeface="Calibri" pitchFamily="34" charset="0"/>
                <a:ea typeface="華康儷中黑" pitchFamily="49" charset="-120"/>
              </a:rPr>
              <a:t>必須提交每週報</a:t>
            </a: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告</a:t>
            </a:r>
            <a:r>
              <a:rPr lang="en-US" altLang="zh-TW" sz="22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200" dirty="0" smtClean="0">
                <a:latin typeface="Calibri" pitchFamily="34" charset="0"/>
                <a:ea typeface="華康儷中黑" pitchFamily="49" charset="-120"/>
              </a:rPr>
            </a:b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（</a:t>
            </a:r>
            <a:r>
              <a:rPr lang="zh-TW" altLang="en-US" sz="2200" dirty="0">
                <a:latin typeface="Calibri" pitchFamily="34" charset="0"/>
                <a:ea typeface="華康儷中黑" pitchFamily="49" charset="-120"/>
              </a:rPr>
              <a:t>錯過了</a:t>
            </a: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兩次提交</a:t>
            </a:r>
            <a:r>
              <a:rPr lang="zh-TW" altLang="en-US" sz="2200" dirty="0">
                <a:latin typeface="Calibri" pitchFamily="34" charset="0"/>
                <a:ea typeface="華康儷中黑" pitchFamily="49" charset="-120"/>
              </a:rPr>
              <a:t>就取消資格）</a:t>
            </a:r>
          </a:p>
          <a:p>
            <a:pPr>
              <a:lnSpc>
                <a:spcPct val="120000"/>
              </a:lnSpc>
            </a:pPr>
            <a:r>
              <a:rPr lang="zh-TW" altLang="en-US" sz="2200" dirty="0">
                <a:latin typeface="Calibri" pitchFamily="34" charset="0"/>
                <a:ea typeface="華康儷中黑" pitchFamily="49" charset="-120"/>
              </a:rPr>
              <a:t>網上研討</a:t>
            </a: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會</a:t>
            </a:r>
            <a:r>
              <a:rPr lang="en-US" altLang="zh-TW" sz="22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200" dirty="0" smtClean="0">
                <a:latin typeface="Calibri" pitchFamily="34" charset="0"/>
                <a:ea typeface="華康儷中黑" pitchFamily="49" charset="-120"/>
              </a:rPr>
            </a:b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（</a:t>
            </a:r>
            <a:r>
              <a:rPr lang="zh-TW" altLang="en-US" sz="2200" dirty="0">
                <a:latin typeface="Calibri" pitchFamily="34" charset="0"/>
                <a:ea typeface="華康儷中黑" pitchFamily="49" charset="-120"/>
              </a:rPr>
              <a:t>每週星期日</a:t>
            </a:r>
            <a:r>
              <a:rPr lang="en-US" altLang="zh-TW" sz="2200" dirty="0">
                <a:latin typeface="Calibri" pitchFamily="34" charset="0"/>
                <a:ea typeface="華康儷中黑" pitchFamily="49" charset="-120"/>
              </a:rPr>
              <a:t>9:30 PM-HK</a:t>
            </a:r>
            <a:r>
              <a:rPr lang="zh-TW" altLang="en-US" sz="2200" dirty="0">
                <a:latin typeface="Calibri" pitchFamily="34" charset="0"/>
                <a:ea typeface="華康儷中黑" pitchFamily="49" charset="-120"/>
              </a:rPr>
              <a:t>）</a:t>
            </a:r>
          </a:p>
          <a:p>
            <a:pPr>
              <a:lnSpc>
                <a:spcPct val="120000"/>
              </a:lnSpc>
            </a:pPr>
            <a:r>
              <a:rPr lang="zh-TW" altLang="en-US" sz="2200" dirty="0">
                <a:latin typeface="Calibri" pitchFamily="34" charset="0"/>
                <a:ea typeface="華康儷中黑" pitchFamily="49" charset="-120"/>
              </a:rPr>
              <a:t>每週</a:t>
            </a: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支援 </a:t>
            </a:r>
            <a:r>
              <a:rPr lang="en-US" altLang="zh-TW" sz="2200" dirty="0" smtClean="0">
                <a:latin typeface="Calibri" pitchFamily="34" charset="0"/>
                <a:ea typeface="華康儷中黑" pitchFamily="49" charset="-120"/>
              </a:rPr>
              <a:t>- </a:t>
            </a:r>
            <a:r>
              <a:rPr lang="zh-TW" altLang="en-US" sz="2200" dirty="0" smtClean="0">
                <a:latin typeface="Calibri" pitchFamily="34" charset="0"/>
                <a:ea typeface="華康儷中黑" pitchFamily="49" charset="-120"/>
              </a:rPr>
              <a:t>自組自</a:t>
            </a:r>
            <a:r>
              <a:rPr lang="zh-TW" altLang="en-US" sz="2200" dirty="0">
                <a:latin typeface="Calibri" pitchFamily="34" charset="0"/>
                <a:ea typeface="華康儷中黑" pitchFamily="49" charset="-120"/>
              </a:rPr>
              <a:t>選</a:t>
            </a:r>
            <a:endParaRPr lang="en-US" sz="22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7" name="Picture 6" descr="MA Webcenters Logo.jpg"/>
          <p:cNvPicPr>
            <a:picLocks noChangeAspect="1"/>
          </p:cNvPicPr>
          <p:nvPr/>
        </p:nvPicPr>
        <p:blipFill>
          <a:blip r:embed="rId2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185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542" y="4558297"/>
            <a:ext cx="3962400" cy="716871"/>
          </a:xfrm>
        </p:spPr>
        <p:txBody>
          <a:bodyPr>
            <a:normAutofit/>
          </a:bodyPr>
          <a:lstStyle/>
          <a:p>
            <a:r>
              <a:rPr lang="en-US" sz="17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1700" b="1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Weekly Webinar Series (TBA)</a:t>
            </a:r>
            <a:endParaRPr lang="en-US" sz="1700" b="1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5370" y="4854639"/>
            <a:ext cx="3927261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700" b="1" dirty="0" err="1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Chwen</a:t>
            </a:r>
            <a:r>
              <a:rPr lang="en-US" sz="17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 Lim </a:t>
            </a:r>
            <a:br>
              <a:rPr lang="en-US" sz="17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Professional Coordinator</a:t>
            </a:r>
            <a:b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Certified </a:t>
            </a:r>
            <a:r>
              <a:rPr lang="en-US" sz="1700" dirty="0" err="1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WebCenter</a:t>
            </a:r>
            <a: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 Trainer</a:t>
            </a:r>
            <a:b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endParaRPr lang="en-US" sz="10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  <a:p>
            <a:r>
              <a:rPr lang="en-US" sz="17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Clemant Siu</a:t>
            </a:r>
            <a: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/>
            </a:r>
            <a:b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Master Coordinator</a:t>
            </a:r>
            <a:b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Certified </a:t>
            </a:r>
            <a:r>
              <a:rPr lang="en-US" sz="1700" dirty="0" err="1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WebCenter</a:t>
            </a:r>
            <a:r>
              <a:rPr lang="en-US" sz="17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 Trainer</a:t>
            </a:r>
          </a:p>
          <a:p>
            <a:endParaRPr lang="en-US" sz="17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57408"/>
            <a:ext cx="8229600" cy="1474788"/>
          </a:xfrm>
        </p:spPr>
        <p:txBody>
          <a:bodyPr/>
          <a:lstStyle/>
          <a:p>
            <a:r>
              <a:rPr lang="zh-TW" altLang="en-US" sz="3600" dirty="0" smtClean="0">
                <a:latin typeface="Calibri" pitchFamily="34" charset="0"/>
                <a:ea typeface="華康儷中黑" pitchFamily="49" charset="-120"/>
                <a:cs typeface="Century Gothic"/>
              </a:rPr>
              <a:t>成功的行動計劃：</a:t>
            </a:r>
            <a:r>
              <a:rPr lang="zh-TW" altLang="en-US" sz="36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  <a:t>香港</a:t>
            </a:r>
            <a:r>
              <a:rPr lang="en-US" altLang="zh-TW" sz="3600" b="1" dirty="0" smtClean="0">
                <a:latin typeface="Calibri" pitchFamily="34" charset="0"/>
                <a:ea typeface="華康儷中黑" pitchFamily="49" charset="-120"/>
                <a:cs typeface="Century Gothic"/>
              </a:rPr>
              <a:t/>
            </a:r>
            <a:br>
              <a:rPr lang="en-US" altLang="zh-TW" sz="3600" b="1" dirty="0" smtClean="0"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en-US" sz="2800" b="1" dirty="0" smtClean="0">
                <a:latin typeface="Calibri" pitchFamily="34" charset="0"/>
                <a:ea typeface="華康儷中黑" pitchFamily="49" charset="-120"/>
                <a:cs typeface="Century Gothic"/>
              </a:rPr>
              <a:t>Your Action Plan for Success</a:t>
            </a:r>
            <a:r>
              <a:rPr lang="en-US" sz="2800" dirty="0" smtClean="0">
                <a:latin typeface="Calibri" pitchFamily="34" charset="0"/>
                <a:ea typeface="華康儷中黑" pitchFamily="49" charset="-120"/>
                <a:cs typeface="Century Gothic"/>
              </a:rPr>
              <a:t/>
            </a:r>
            <a:br>
              <a:rPr lang="en-US" sz="2800" dirty="0" smtClean="0"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en-US" sz="3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  <a:t>Hong Kong</a:t>
            </a:r>
            <a:endParaRPr lang="en-US" sz="3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Century Gothic"/>
            </a:endParaRPr>
          </a:p>
        </p:txBody>
      </p:sp>
      <p:pic>
        <p:nvPicPr>
          <p:cNvPr id="9" name="Picture 8" descr="6821_167350335882_3377178_n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16462">
            <a:off x="6324227" y="2016033"/>
            <a:ext cx="2100667" cy="30946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 descr="24528_101198903251653_3445326_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8574" y="3174568"/>
            <a:ext cx="2007312" cy="30109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61999" y="2444857"/>
            <a:ext cx="324394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err="1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Chwen</a:t>
            </a:r>
            <a:r>
              <a:rPr lang="en-US" altLang="zh-TW" sz="20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 Lim </a:t>
            </a:r>
            <a:br>
              <a:rPr lang="en-US" altLang="zh-TW" sz="20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zh-TW" alt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專業經理級</a:t>
            </a:r>
            <a:r>
              <a:rPr lang="en-US" altLang="zh-TW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/>
            </a:r>
            <a:br>
              <a:rPr lang="en-US" altLang="zh-TW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zh-TW" alt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網路中心授證訓練員</a:t>
            </a:r>
            <a:r>
              <a:rPr lang="en-US" altLang="zh-TW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/>
            </a:r>
            <a:br>
              <a:rPr lang="en-US" altLang="zh-TW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endParaRPr lang="en-US" altLang="zh-TW" sz="10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  <a:p>
            <a:r>
              <a:rPr lang="en-US" altLang="zh-TW" sz="2000" b="1" dirty="0" err="1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Clemant</a:t>
            </a:r>
            <a:r>
              <a:rPr lang="en-US" altLang="zh-TW" sz="2000" b="1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 Siu</a:t>
            </a:r>
            <a:r>
              <a:rPr lang="en-US" altLang="zh-TW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/>
            </a:r>
            <a:br>
              <a:rPr lang="en-US" altLang="zh-TW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zh-TW" alt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主管經理級</a:t>
            </a:r>
            <a:r>
              <a:rPr lang="en-US" altLang="zh-TW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/>
            </a:r>
            <a:br>
              <a:rPr lang="en-US" altLang="zh-TW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zh-TW" alt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網路中心授證訓練員</a:t>
            </a:r>
            <a:endParaRPr lang="en-US" altLang="zh-TW" sz="20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  <a:p>
            <a:endParaRPr lang="zh-TW" altLang="en-US" b="1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endParaRPr lang="zh-TW" altLang="en-US" b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97971" y="2166244"/>
            <a:ext cx="3962400" cy="397335"/>
          </a:xfrm>
        </p:spPr>
        <p:txBody>
          <a:bodyPr>
            <a:normAutofit/>
          </a:bodyPr>
          <a:lstStyle/>
          <a:p>
            <a:r>
              <a:rPr lang="zh-TW" altLang="en-US" sz="2000" u="sng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每週網絡研討會</a:t>
            </a:r>
            <a:r>
              <a:rPr lang="zh-TW" altLang="en-US" sz="2000" u="sng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系列</a:t>
            </a:r>
            <a:r>
              <a:rPr lang="zh-TW" altLang="en-US" sz="2000" u="sng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：</a:t>
            </a:r>
            <a:endParaRPr lang="en-US" altLang="zh-TW" sz="2000" u="sng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3" name="Picture 12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3352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534400" cy="1173162"/>
          </a:xfrm>
        </p:spPr>
        <p:txBody>
          <a:bodyPr/>
          <a:lstStyle/>
          <a:p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用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網路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中心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製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作的</a:t>
            </a:r>
            <a:r>
              <a:rPr lang="zh-TW" altLang="en-US" sz="3600" dirty="0" smtClean="0"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3600" dirty="0" smtClean="0">
                <a:latin typeface="Calibri" pitchFamily="34" charset="0"/>
                <a:ea typeface="華康儷中黑" pitchFamily="49" charset="-120"/>
              </a:rPr>
              <a:t>站</a:t>
            </a:r>
            <a:r>
              <a:rPr lang="en-US" sz="3200" dirty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3200" dirty="0">
                <a:latin typeface="Calibri" pitchFamily="34" charset="0"/>
                <a:ea typeface="華康儷中黑" pitchFamily="49" charset="-120"/>
              </a:rPr>
            </a:br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Websites built by </a:t>
            </a:r>
            <a:r>
              <a:rPr lang="en-US" altLang="zh-CN" sz="2800" dirty="0" err="1" smtClean="0">
                <a:latin typeface="Calibri" pitchFamily="34" charset="0"/>
                <a:ea typeface="華康儷中黑" pitchFamily="49" charset="-120"/>
              </a:rPr>
              <a:t>Webcenter</a:t>
            </a:r>
            <a:r>
              <a:rPr lang="en-US" altLang="zh-CN" sz="2400" dirty="0" smtClean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CN" sz="36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&gt; </a:t>
            </a:r>
            <a:r>
              <a:rPr lang="en-US" altLang="zh-CN" sz="36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HK.SHOP.COM</a:t>
            </a:r>
            <a:endParaRPr lang="en-US" sz="360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04800" y="5233071"/>
            <a:ext cx="5165833" cy="1202449"/>
          </a:xfrm>
        </p:spPr>
        <p:txBody>
          <a:bodyPr>
            <a:normAutofit/>
          </a:bodyPr>
          <a:lstStyle/>
          <a:p>
            <a:pPr algn="l"/>
            <a:r>
              <a:rPr lang="zh-CN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享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用每日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免費關鍵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字更新</a:t>
            </a:r>
            <a:endParaRPr lang="en-US" altLang="zh-CN" sz="28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Enjoy FREE keywords submission daily</a:t>
            </a:r>
            <a:endParaRPr lang="en-US" sz="1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114800" y="3695700"/>
            <a:ext cx="609600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0" t="15570" r="33427" b="14545"/>
          <a:stretch/>
        </p:blipFill>
        <p:spPr bwMode="auto">
          <a:xfrm>
            <a:off x="4860518" y="1938103"/>
            <a:ext cx="3978682" cy="3896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14" name="Content Placeholder 8"/>
          <p:cNvPicPr>
            <a:picLocks noGrp="1" noChangeAspect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9752" y="1747604"/>
            <a:ext cx="3489662" cy="364420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Picture 9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79217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077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4731657" y="517525"/>
            <a:ext cx="4412343" cy="61735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90000"/>
              <a:buFont typeface="Wingdings" pitchFamily="2" charset="2"/>
              <a:buChar char="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" pitchFamily="2" charset="2"/>
              <a:buChar char="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zh-TW" altLang="en-US" sz="28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整體成績（第</a:t>
            </a:r>
            <a:r>
              <a:rPr lang="en-US" altLang="zh-TW" sz="28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1-12</a:t>
            </a:r>
            <a:r>
              <a:rPr lang="zh-TW" altLang="en-US" sz="2800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週）</a:t>
            </a:r>
            <a:endParaRPr lang="en-US" altLang="zh-TW" sz="2800" dirty="0" smtClean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網站</a:t>
            </a:r>
            <a:r>
              <a:rPr lang="zh-CN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约见</a:t>
            </a:r>
            <a:r>
              <a:rPr lang="en-US" altLang="zh-CN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1220</a:t>
            </a: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endParaRPr lang="en-US" altLang="zh-TW" sz="28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8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站</a:t>
            </a:r>
            <a:r>
              <a:rPr lang="zh-CN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三线通</a:t>
            </a:r>
            <a:r>
              <a:rPr lang="en-US" altLang="zh-CN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203</a:t>
            </a: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endParaRPr lang="en-US" altLang="zh-CN" sz="28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網站零售</a:t>
            </a:r>
            <a:r>
              <a:rPr lang="en-US" altLang="zh-TW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</a:t>
            </a:r>
            <a:r>
              <a:rPr lang="en-US" altLang="zh-TW" sz="28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73,387</a:t>
            </a: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其他產品銷售</a:t>
            </a:r>
            <a:r>
              <a:rPr lang="en-US" altLang="zh-TW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$238,550</a:t>
            </a:r>
          </a:p>
          <a:p>
            <a:pPr>
              <a:spcBef>
                <a:spcPts val="0"/>
              </a:spcBef>
            </a:pPr>
            <a:r>
              <a:rPr lang="zh-CN" altLang="en-US" sz="28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分享商業計劃 </a:t>
            </a:r>
            <a:r>
              <a:rPr lang="en-US" altLang="zh-CN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762</a:t>
            </a:r>
            <a:r>
              <a:rPr lang="zh-CN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次</a:t>
            </a:r>
            <a:endParaRPr lang="en-US" altLang="zh-TW" sz="28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新增事業夥伴</a:t>
            </a:r>
            <a:r>
              <a:rPr lang="en-US" altLang="zh-TW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102</a:t>
            </a:r>
            <a:r>
              <a:rPr lang="zh-TW" altLang="en-US" sz="28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名</a:t>
            </a:r>
            <a:endParaRPr lang="en-US" altLang="zh-TW" sz="2800" dirty="0" smtClean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endParaRPr lang="en-US" sz="2000" b="1" dirty="0" smtClean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FF6600"/>
                </a:solidFill>
                <a:latin typeface="Calibri" pitchFamily="34" charset="0"/>
                <a:ea typeface="華康儷中黑" pitchFamily="49" charset="-120"/>
              </a:rPr>
              <a:t>Overall Results (weeks 1 - 12)</a:t>
            </a:r>
            <a:endParaRPr lang="en-US" sz="2000" dirty="0">
              <a:solidFill>
                <a:srgbClr val="FF66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1220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Website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Appointment 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203  </a:t>
            </a:r>
            <a:r>
              <a:rPr lang="en-US" sz="2000" dirty="0" err="1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WebCenter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Sales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appointment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HK$73,387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in Website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Sales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$238,550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In Other Product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Sales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Show Plan 762 times</a:t>
            </a:r>
          </a:p>
          <a:p>
            <a:pPr>
              <a:spcBef>
                <a:spcPts val="0"/>
              </a:spcBef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102 Additional </a:t>
            </a:r>
            <a:r>
              <a:rPr lang="en-US" sz="2000" dirty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Group Business 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華康儷中黑" pitchFamily="49" charset="-120"/>
              </a:rPr>
              <a:t>Partners</a:t>
            </a:r>
            <a:endParaRPr lang="en-US" sz="2000" dirty="0">
              <a:solidFill>
                <a:srgbClr val="0000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3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199" y="319310"/>
            <a:ext cx="3737430" cy="5039074"/>
          </a:xfrm>
        </p:spPr>
        <p:txBody>
          <a:bodyPr/>
          <a:lstStyle/>
          <a:p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日快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軌計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劃成績（</a:t>
            </a:r>
            <a:r>
              <a:rPr lang="zh-TW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香港</a:t>
            </a:r>
            <a:r>
              <a:rPr lang="zh-TW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）</a:t>
            </a:r>
            <a: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90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Day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Fast Track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Results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(Hong Kong)</a:t>
            </a:r>
            <a:endParaRPr lang="en-US" sz="4000" dirty="0"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00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1" y="381000"/>
            <a:ext cx="4334742" cy="2092325"/>
          </a:xfrm>
        </p:spPr>
        <p:txBody>
          <a:bodyPr/>
          <a:lstStyle/>
          <a:p>
            <a:pPr algn="ctr"/>
            <a:r>
              <a:rPr lang="zh-TW" alt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  <a:t>成功的行動</a:t>
            </a:r>
            <a:r>
              <a:rPr lang="zh-TW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  <a:t>計劃：</a:t>
            </a:r>
            <a: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  <a:t> </a:t>
            </a:r>
            <a:br>
              <a:rPr lang="en-US" altLang="zh-TW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zh-TW" altLang="en-US" sz="4000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起</a:t>
            </a:r>
            <a:r>
              <a:rPr lang="zh-TW" altLang="en-US" sz="4000" dirty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步清單</a:t>
            </a:r>
            <a:r>
              <a:rPr lang="en-US" sz="4000" dirty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/>
            </a:r>
            <a:br>
              <a:rPr lang="en-US" sz="4000" dirty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  <a:t>Your Action Plan for Success</a:t>
            </a:r>
            <a:b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en-US" sz="2400" dirty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Getting Started </a:t>
            </a:r>
            <a:r>
              <a:rPr lang="en-US" sz="2400" dirty="0" smtClean="0">
                <a:solidFill>
                  <a:srgbClr val="2A84EE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Checklist</a:t>
            </a:r>
            <a:endParaRPr lang="en-US" sz="2400" dirty="0">
              <a:solidFill>
                <a:srgbClr val="2A84EE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>
          <a:xfrm>
            <a:off x="4846321" y="2649070"/>
            <a:ext cx="3840480" cy="187563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2400" dirty="0">
                <a:solidFill>
                  <a:srgbClr val="171717"/>
                </a:solidFill>
                <a:latin typeface="Calibri" pitchFamily="34" charset="0"/>
                <a:ea typeface="華康儷中黑" pitchFamily="49" charset="-120"/>
              </a:rPr>
              <a:t>利用</a:t>
            </a:r>
            <a:r>
              <a:rPr lang="zh-TW" alt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網路中心計</a:t>
            </a:r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劃</a:t>
            </a:r>
            <a: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sz="2400" dirty="0" smtClean="0">
                <a:solidFill>
                  <a:srgbClr val="171717"/>
                </a:solidFill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2400" dirty="0">
                <a:solidFill>
                  <a:srgbClr val="171717"/>
                </a:solidFill>
                <a:latin typeface="Calibri" pitchFamily="34" charset="0"/>
                <a:ea typeface="華康儷中黑" pitchFamily="49" charset="-120"/>
              </a:rPr>
              <a:t>力量</a:t>
            </a:r>
            <a:r>
              <a:rPr lang="en-US" altLang="zh-TW" sz="2400" dirty="0" smtClean="0">
                <a:solidFill>
                  <a:srgbClr val="171717"/>
                </a:solidFill>
                <a:latin typeface="Calibri" pitchFamily="34" charset="0"/>
                <a:ea typeface="華康儷中黑" pitchFamily="49" charset="-120"/>
              </a:rPr>
              <a:t>…</a:t>
            </a:r>
            <a:br>
              <a:rPr lang="en-US" altLang="zh-TW" sz="2400" dirty="0" smtClean="0">
                <a:solidFill>
                  <a:srgbClr val="171717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600" dirty="0" smtClean="0">
                <a:solidFill>
                  <a:srgbClr val="171717"/>
                </a:solidFill>
                <a:latin typeface="Calibri" pitchFamily="34" charset="0"/>
                <a:ea typeface="華康儷中黑" pitchFamily="49" charset="-120"/>
              </a:rPr>
              <a:t>To </a:t>
            </a:r>
            <a:r>
              <a:rPr lang="en-US" sz="1600" dirty="0">
                <a:solidFill>
                  <a:srgbClr val="171717"/>
                </a:solidFill>
                <a:latin typeface="Calibri" pitchFamily="34" charset="0"/>
                <a:ea typeface="華康儷中黑" pitchFamily="49" charset="-120"/>
              </a:rPr>
              <a:t>take advantage of the power of the </a:t>
            </a:r>
            <a:r>
              <a:rPr lang="en-US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WebCenter</a:t>
            </a:r>
            <a:r>
              <a:rPr lang="en-US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program </a:t>
            </a:r>
            <a:r>
              <a:rPr lang="en-US" dirty="0">
                <a:solidFill>
                  <a:srgbClr val="171717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dirty="0">
                <a:solidFill>
                  <a:srgbClr val="171717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1600" dirty="0">
                <a:solidFill>
                  <a:srgbClr val="171717"/>
                </a:solidFill>
                <a:latin typeface="Calibri" pitchFamily="34" charset="0"/>
                <a:ea typeface="華康儷中黑" pitchFamily="49" charset="-120"/>
              </a:rPr>
              <a:t>in your business…</a:t>
            </a:r>
          </a:p>
          <a:p>
            <a:endParaRPr lang="en-US" dirty="0" smtClean="0">
              <a:solidFill>
                <a:srgbClr val="171717"/>
              </a:solidFill>
              <a:latin typeface="Calibri" pitchFamily="34" charset="0"/>
              <a:ea typeface="華康儷中黑" pitchFamily="49" charset="-120"/>
            </a:endParaRPr>
          </a:p>
          <a:p>
            <a:endParaRPr lang="en-US" dirty="0" smtClean="0">
              <a:solidFill>
                <a:srgbClr val="171717"/>
              </a:solidFill>
              <a:latin typeface="Calibri" pitchFamily="34" charset="0"/>
              <a:ea typeface="華康儷中黑" pitchFamily="49" charset="-120"/>
            </a:endParaRPr>
          </a:p>
          <a:p>
            <a:endParaRPr lang="en-US" dirty="0" smtClean="0">
              <a:latin typeface="Calibri" pitchFamily="34" charset="0"/>
              <a:ea typeface="華康儷中黑" pitchFamily="49" charset="-120"/>
            </a:endParaRPr>
          </a:p>
          <a:p>
            <a:endParaRPr lang="en-US" dirty="0" smtClean="0">
              <a:latin typeface="Calibri" pitchFamily="34" charset="0"/>
              <a:ea typeface="華康儷中黑" pitchFamily="49" charset="-120"/>
            </a:endParaRPr>
          </a:p>
          <a:p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0862" y="4698124"/>
            <a:ext cx="45458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你需要網路中心！</a:t>
            </a:r>
            <a:endParaRPr lang="en-US" altLang="zh-TW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Arial" pitchFamily="34" charset="0"/>
            </a:endParaRPr>
          </a:p>
          <a:p>
            <a:pPr algn="ctr"/>
            <a:r>
              <a:rPr lang="en-US" sz="4000" dirty="0">
                <a:solidFill>
                  <a:srgbClr val="2A84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You need a </a:t>
            </a:r>
            <a:r>
              <a:rPr lang="en-US" sz="4000" dirty="0" err="1">
                <a:solidFill>
                  <a:srgbClr val="2A84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WebCenter</a:t>
            </a:r>
            <a:r>
              <a:rPr lang="en-US" sz="4000" dirty="0">
                <a:solidFill>
                  <a:srgbClr val="2A84E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C000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</p:txBody>
      </p:sp>
      <p:pic>
        <p:nvPicPr>
          <p:cNvPr id="12" name="Picture 17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64" r="12464"/>
          <a:stretch>
            <a:fillRect/>
          </a:stretch>
        </p:blipFill>
        <p:spPr bwMode="auto">
          <a:xfrm>
            <a:off x="457200" y="381000"/>
            <a:ext cx="2092325" cy="2092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Content Placeholder 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82" b="1282"/>
          <a:stretch/>
        </p:blipFill>
        <p:spPr>
          <a:xfrm>
            <a:off x="867103" y="2809354"/>
            <a:ext cx="3493759" cy="34937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Placeholder 13" descr="MAWebCenter_Video_CD_Cover-LG.pn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2692427" y="488810"/>
            <a:ext cx="1749893" cy="17498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MA Webcenters Logo.jpg"/>
          <p:cNvPicPr>
            <a:picLocks noChangeAspect="1"/>
          </p:cNvPicPr>
          <p:nvPr/>
        </p:nvPicPr>
        <p:blipFill>
          <a:blip r:embed="rId5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405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676164"/>
          </a:xfrm>
        </p:spPr>
        <p:txBody>
          <a:bodyPr/>
          <a:lstStyle/>
          <a:p>
            <a:r>
              <a:rPr lang="zh-CN" altLang="en-US" sz="4800" dirty="0" smtClean="0">
                <a:latin typeface="Calibri" pitchFamily="34" charset="0"/>
                <a:ea typeface="華康儷中黑" pitchFamily="49" charset="-120"/>
              </a:rPr>
              <a:t>保持姿</a:t>
            </a:r>
            <a:r>
              <a:rPr lang="zh-TW" altLang="en-US" sz="4800" dirty="0" smtClean="0">
                <a:latin typeface="Calibri" pitchFamily="34" charset="0"/>
                <a:ea typeface="華康儷中黑" pitchFamily="49" charset="-120"/>
              </a:rPr>
              <a:t>態！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dirty="0" smtClean="0">
                <a:latin typeface="Calibri" pitchFamily="34" charset="0"/>
                <a:ea typeface="華康儷中黑" pitchFamily="49" charset="-120"/>
              </a:rPr>
            </a:br>
            <a:r>
              <a:rPr lang="en-US" dirty="0" smtClean="0">
                <a:latin typeface="Calibri" pitchFamily="34" charset="0"/>
                <a:ea typeface="華康儷中黑" pitchFamily="49" charset="-120"/>
              </a:rPr>
              <a:t>Posture speaks!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1105" y="2688739"/>
            <a:ext cx="4251318" cy="3518652"/>
          </a:xfrm>
        </p:spPr>
        <p:txBody>
          <a:bodyPr>
            <a:noAutofit/>
          </a:bodyPr>
          <a:lstStyle/>
          <a:p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要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知道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這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系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統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可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幫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我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們</a:t>
            </a:r>
            <a:endParaRPr lang="en-US" altLang="zh-CN" sz="28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要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運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用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已建立好的系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統</a:t>
            </a:r>
            <a:endParaRPr lang="en-US" altLang="zh-TW" sz="28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別</a:t>
            </a:r>
            <a:r>
              <a:rPr lang="zh-CN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期待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另一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個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更好的系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統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出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現</a:t>
            </a:r>
            <a:endParaRPr lang="en-US" altLang="zh-TW" sz="28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你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將會</a:t>
            </a:r>
            <a:r>
              <a:rPr lang="zh-TW" alt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錯過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很多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利用</a:t>
            </a:r>
            <a:r>
              <a:rPr lang="zh-CN" altLang="en-US" sz="2800" dirty="0" smtClean="0">
                <a:latin typeface="Calibri" pitchFamily="34" charset="0"/>
                <a:ea typeface="華康儷中黑" pitchFamily="49" charset="-120"/>
              </a:rPr>
              <a:t>系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統的機會</a:t>
            </a:r>
            <a:endParaRPr lang="en-US" sz="2800" dirty="0" smtClean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9131" y="2672179"/>
            <a:ext cx="4188405" cy="3584242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We need to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KNOW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  that the system can help us </a:t>
            </a:r>
          </a:p>
          <a:p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We need to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USE 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 the existing system created</a:t>
            </a:r>
          </a:p>
          <a:p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Don’t </a:t>
            </a:r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WAITS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 for a better system to exist</a:t>
            </a:r>
          </a:p>
          <a:p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You will </a:t>
            </a:r>
            <a:r>
              <a:rPr 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MISSED</a:t>
            </a:r>
            <a:r>
              <a:rPr lang="en-US" sz="2000" dirty="0" smtClean="0">
                <a:latin typeface="Calibri" pitchFamily="34" charset="0"/>
                <a:ea typeface="華康儷中黑" pitchFamily="49" charset="-120"/>
              </a:rPr>
              <a:t> a lots of opportunities to leverage the systems</a:t>
            </a:r>
            <a:endParaRPr lang="en-US" sz="2000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5" name="Picture 4" descr="MA Webcenters Logo.jpg"/>
          <p:cNvPicPr>
            <a:picLocks noChangeAspect="1"/>
          </p:cNvPicPr>
          <p:nvPr/>
        </p:nvPicPr>
        <p:blipFill>
          <a:blip r:embed="rId3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662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WebCenter_Video_CD_Cover-L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2449294"/>
            <a:ext cx="3534346" cy="3352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0" y="6238875"/>
            <a:ext cx="510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dirty="0" smtClean="0">
                <a:latin typeface="Calibri" pitchFamily="34" charset="0"/>
                <a:ea typeface="華康儷中黑" pitchFamily="49" charset="-120"/>
                <a:cs typeface="Arial" charset="0"/>
              </a:rPr>
              <a:t>* 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  <a:cs typeface="Arial" charset="0"/>
              </a:rPr>
              <a:t>網路中心月費為港幣</a:t>
            </a:r>
            <a:r>
              <a:rPr lang="en-US" altLang="zh-TW" dirty="0" smtClean="0">
                <a:latin typeface="Calibri" pitchFamily="34" charset="0"/>
                <a:ea typeface="華康儷中黑" pitchFamily="49" charset="-120"/>
                <a:cs typeface="Arial" charset="0"/>
              </a:rPr>
              <a:t>275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  <a:cs typeface="Arial" charset="0"/>
              </a:rPr>
              <a:t>元</a:t>
            </a:r>
            <a:endParaRPr lang="en-US" altLang="zh-TW" dirty="0" smtClean="0">
              <a:latin typeface="Calibri" pitchFamily="34" charset="0"/>
              <a:ea typeface="華康儷中黑" pitchFamily="49" charset="-120"/>
              <a:cs typeface="Arial" charset="0"/>
            </a:endParaRPr>
          </a:p>
          <a:p>
            <a:r>
              <a:rPr lang="zh-TW" altLang="en-US" sz="1600" dirty="0" smtClean="0">
                <a:latin typeface="Calibri" pitchFamily="34" charset="0"/>
                <a:ea typeface="華康儷中黑" pitchFamily="49" charset="-120"/>
                <a:cs typeface="Arial" charset="0"/>
              </a:rPr>
              <a:t>    </a:t>
            </a:r>
            <a:r>
              <a:rPr lang="en-US" sz="1600" dirty="0" err="1" smtClean="0">
                <a:latin typeface="Calibri" pitchFamily="34" charset="0"/>
                <a:ea typeface="華康儷中黑" pitchFamily="49" charset="-120"/>
                <a:cs typeface="Arial" charset="0"/>
              </a:rPr>
              <a:t>WebCenter</a:t>
            </a:r>
            <a:r>
              <a:rPr lang="en-US" sz="1600" dirty="0" smtClean="0">
                <a:latin typeface="Calibri" pitchFamily="34" charset="0"/>
                <a:ea typeface="華康儷中黑" pitchFamily="49" charset="-120"/>
                <a:cs typeface="Arial" charset="0"/>
              </a:rPr>
              <a:t> </a:t>
            </a:r>
            <a:r>
              <a:rPr lang="en-US" sz="1600" dirty="0">
                <a:latin typeface="Calibri" pitchFamily="34" charset="0"/>
                <a:ea typeface="華康儷中黑" pitchFamily="49" charset="-120"/>
                <a:cs typeface="Arial" charset="0"/>
              </a:rPr>
              <a:t>m</a:t>
            </a:r>
            <a:r>
              <a:rPr lang="en-US" sz="1600" dirty="0" smtClean="0">
                <a:latin typeface="Calibri" pitchFamily="34" charset="0"/>
                <a:ea typeface="華康儷中黑" pitchFamily="49" charset="-120"/>
                <a:cs typeface="Arial" charset="0"/>
              </a:rPr>
              <a:t>onthly </a:t>
            </a:r>
            <a:r>
              <a:rPr lang="en-US" sz="1600" dirty="0">
                <a:latin typeface="Calibri" pitchFamily="34" charset="0"/>
                <a:ea typeface="華康儷中黑" pitchFamily="49" charset="-120"/>
                <a:cs typeface="Arial" charset="0"/>
              </a:rPr>
              <a:t>s</a:t>
            </a:r>
            <a:r>
              <a:rPr lang="en-US" sz="1600" dirty="0" smtClean="0">
                <a:latin typeface="Calibri" pitchFamily="34" charset="0"/>
                <a:ea typeface="華康儷中黑" pitchFamily="49" charset="-120"/>
                <a:cs typeface="Arial" charset="0"/>
              </a:rPr>
              <a:t>ervice fee is HK$275/month</a:t>
            </a:r>
            <a:endParaRPr lang="en-US" sz="1600" dirty="0">
              <a:latin typeface="Calibri" pitchFamily="34" charset="0"/>
              <a:ea typeface="華康儷中黑" pitchFamily="49" charset="-12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746" y="2449294"/>
            <a:ext cx="545725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2013</a:t>
            </a:r>
            <a:r>
              <a:rPr lang="zh-CN" altLang="en-US" sz="3200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美安</a:t>
            </a:r>
            <a:r>
              <a:rPr lang="zh-TW" altLang="en-US" sz="3200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香港</a:t>
            </a:r>
            <a:r>
              <a:rPr lang="zh-CN" altLang="en-US" sz="3200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年</a:t>
            </a:r>
            <a:r>
              <a:rPr lang="zh-TW" altLang="en-US" sz="3200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會特別優惠</a:t>
            </a:r>
            <a:r>
              <a:rPr lang="en-US" altLang="zh-TW" sz="3200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Annual</a:t>
            </a:r>
            <a:r>
              <a:rPr lang="en-US" sz="2800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 Convention SPECIAL</a:t>
            </a:r>
          </a:p>
          <a:p>
            <a:endParaRPr lang="en-US" sz="5000" dirty="0" smtClean="0">
              <a:solidFill>
                <a:srgbClr val="1717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Arial" pitchFamily="34" charset="0"/>
            </a:endParaRPr>
          </a:p>
          <a:p>
            <a:pPr algn="ctr"/>
            <a:r>
              <a:rPr lang="zh-TW" alt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只限本週末</a:t>
            </a:r>
            <a:endParaRPr lang="en-US" altLang="zh-TW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Arial" pitchFamily="34" charset="0"/>
            </a:endParaRPr>
          </a:p>
          <a:p>
            <a:pPr algn="ctr"/>
            <a:r>
              <a:rPr lang="zh-TW" alt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到網路中心攤位，立即起步！</a:t>
            </a:r>
            <a:endParaRPr lang="en-US" sz="32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Arial" pitchFamily="34" charset="0"/>
            </a:endParaRPr>
          </a:p>
          <a:p>
            <a:pPr algn="ctr"/>
            <a:r>
              <a:rPr lang="en-US" sz="2800" b="1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This weekend only</a:t>
            </a:r>
            <a:r>
              <a:rPr lang="en-US" sz="2800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.</a:t>
            </a:r>
          </a:p>
          <a:p>
            <a:pPr algn="ctr"/>
            <a:r>
              <a:rPr lang="en-US" sz="2800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Come to the </a:t>
            </a:r>
            <a:r>
              <a:rPr lang="en-US" sz="2800" dirty="0" err="1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WebCenters</a:t>
            </a:r>
            <a:r>
              <a:rPr lang="en-US" sz="2800" dirty="0" smtClean="0">
                <a:solidFill>
                  <a:srgbClr val="17171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 Booth and get started today!</a:t>
            </a:r>
            <a:endParaRPr lang="en-US" sz="3600" dirty="0" smtClean="0">
              <a:solidFill>
                <a:srgbClr val="17171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19550" y="3416300"/>
            <a:ext cx="482752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Arial" pitchFamily="34" charset="0"/>
              </a:rPr>
              <a:t>HK$2730 &amp; 300 BV</a:t>
            </a:r>
            <a:endParaRPr lang="en-US" sz="4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  <a:cs typeface="Arial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319313"/>
            <a:ext cx="8229600" cy="20174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  <a:t>成功的行動</a:t>
            </a:r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  <a:t>計劃：</a:t>
            </a:r>
            <a:r>
              <a:rPr lang="zh-TW" altLang="en-US" sz="3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起步</a:t>
            </a:r>
            <a:r>
              <a:rPr lang="zh-TW" altLang="en-US" sz="3600" dirty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清單</a:t>
            </a:r>
            <a:endParaRPr lang="en-US" sz="3600" dirty="0">
              <a:solidFill>
                <a:srgbClr val="FFC000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  <a:t>Your Action Plan for Success</a:t>
            </a:r>
            <a:b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  <a:cs typeface="Century Gothic"/>
              </a:rPr>
            </a:br>
            <a:r>
              <a:rPr lang="en-US" altLang="en-US" sz="32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  <a:cs typeface="Century Gothic"/>
              </a:rPr>
              <a:t>Getting Started Checklist</a:t>
            </a:r>
            <a:endParaRPr lang="en-US" altLang="en-US" sz="3200" dirty="0">
              <a:solidFill>
                <a:srgbClr val="FFC000"/>
              </a:solidFill>
              <a:latin typeface="Calibri" pitchFamily="34" charset="0"/>
              <a:ea typeface="華康儷中黑" pitchFamily="49" charset="-120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03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網路中心快速起步計劃！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dirty="0" smtClean="0">
                <a:latin typeface="Calibri" pitchFamily="34" charset="0"/>
                <a:ea typeface="華康儷中黑" pitchFamily="49" charset="-120"/>
              </a:rPr>
            </a:br>
            <a:r>
              <a:rPr lang="en-US" dirty="0" err="1" smtClean="0">
                <a:latin typeface="Calibri" pitchFamily="34" charset="0"/>
                <a:ea typeface="華康儷中黑" pitchFamily="49" charset="-120"/>
              </a:rPr>
              <a:t>WebCenter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> Fast Start Kit!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9608" y="4433791"/>
            <a:ext cx="4582634" cy="2424209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Soon there will be a brand new option to help someone get a WebCenter right when they get started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The all new 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ea typeface="華康儷中黑" pitchFamily="49" charset="-120"/>
              </a:rPr>
              <a:t>WebCenter Fast Start Kit</a:t>
            </a:r>
          </a:p>
          <a:p>
            <a:r>
              <a:rPr lang="en-US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The easiest way to get a new distributor started in the WebCenter program</a:t>
            </a:r>
          </a:p>
          <a:p>
            <a:endParaRPr lang="en-US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8" name="Picture 2" descr="http://sphotos-a.xx.fbcdn.net/hphotos-snc7/292510_384734091564284_131671682_n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96815">
            <a:off x="4844044" y="1798644"/>
            <a:ext cx="3714766" cy="1374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9" name="Rounded Rectangular Callout 8"/>
          <p:cNvSpPr/>
          <p:nvPr/>
        </p:nvSpPr>
        <p:spPr>
          <a:xfrm>
            <a:off x="5327437" y="3466214"/>
            <a:ext cx="2957027" cy="3232298"/>
          </a:xfrm>
          <a:prstGeom prst="wedgeRoundRectCallout">
            <a:avLst>
              <a:gd name="adj1" fmla="val -814"/>
              <a:gd name="adj2" fmla="val -68859"/>
              <a:gd name="adj3" fmla="val 16667"/>
            </a:avLst>
          </a:prstGeom>
          <a:solidFill>
            <a:srgbClr val="92D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spcAft>
                <a:spcPts val="100"/>
              </a:spcAft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網路中心                      </a:t>
            </a:r>
            <a:endParaRPr lang="en-US" altLang="zh-TW" sz="1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marL="171450" indent="-171450">
              <a:spcAft>
                <a:spcPts val="100"/>
              </a:spcAft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	</a:t>
            </a:r>
            <a:r>
              <a:rPr lang="en-US" sz="1200" dirty="0" err="1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WebCenter</a:t>
            </a: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(HK6040)</a:t>
            </a:r>
          </a:p>
          <a:p>
            <a:pPr marL="171450" indent="-171450">
              <a:spcAft>
                <a:spcPts val="100"/>
              </a:spcAft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經銷商入門資料套裝</a:t>
            </a:r>
            <a:endParaRPr lang="en-US" altLang="zh-TW" sz="1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marL="171450" indent="-171450">
              <a:spcAft>
                <a:spcPts val="100"/>
              </a:spcAft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	Distributor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Subscription Kit</a:t>
            </a:r>
          </a:p>
          <a:p>
            <a:pPr marL="171450" indent="-171450">
              <a:spcAft>
                <a:spcPts val="100"/>
              </a:spcAft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美安香港產品目錄             </a:t>
            </a:r>
            <a:endParaRPr lang="en-US" altLang="zh-TW" sz="1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marL="171450" indent="-171450">
              <a:spcAft>
                <a:spcPts val="100"/>
              </a:spcAft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	Hong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Kong </a:t>
            </a:r>
            <a:r>
              <a:rPr lang="en-US" sz="1200" dirty="0" err="1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maCatalog</a:t>
            </a:r>
            <a:endParaRPr lang="en-US" sz="1200" dirty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marL="171450" indent="-171450">
              <a:spcAft>
                <a:spcPts val="100"/>
              </a:spcAft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美安集團年報                  </a:t>
            </a:r>
            <a:endParaRPr lang="en-US" altLang="zh-TW" sz="1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marL="171450" indent="-171450">
              <a:spcAft>
                <a:spcPts val="100"/>
              </a:spcAft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	Global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Annual Report</a:t>
            </a:r>
          </a:p>
          <a:p>
            <a:pPr marL="171450" indent="-171450">
              <a:spcAft>
                <a:spcPts val="100"/>
              </a:spcAft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起步指南                          </a:t>
            </a:r>
            <a:endParaRPr lang="en-US" altLang="zh-TW" sz="1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marL="171450" indent="-171450">
              <a:spcAft>
                <a:spcPts val="100"/>
              </a:spcAft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	Getting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Started Guide</a:t>
            </a:r>
          </a:p>
          <a:p>
            <a:pPr marL="171450" indent="-171450">
              <a:spcAft>
                <a:spcPts val="100"/>
              </a:spcAft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超連鎖事業系統發展圖冊</a:t>
            </a:r>
            <a:endParaRPr lang="en-US" altLang="zh-TW" sz="12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  <a:p>
            <a:pPr marL="171450" indent="-171450">
              <a:spcAft>
                <a:spcPts val="100"/>
              </a:spcAft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	Small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Flip Charts</a:t>
            </a:r>
          </a:p>
          <a:p>
            <a:pPr marL="171450" indent="-171450">
              <a:spcAft>
                <a:spcPts val="100"/>
              </a:spcAft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超連鎖事業系統</a:t>
            </a:r>
            <a:r>
              <a:rPr lang="en-US" altLang="zh-TW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DVD             </a:t>
            </a:r>
          </a:p>
          <a:p>
            <a:pPr marL="171450" indent="-171450">
              <a:spcAft>
                <a:spcPts val="100"/>
              </a:spcAft>
            </a:pP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	HK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“The System” DVD</a:t>
            </a:r>
          </a:p>
          <a:p>
            <a:pPr marL="171450" indent="-171450">
              <a:spcAft>
                <a:spcPts val="100"/>
              </a:spcAft>
              <a:buFont typeface="Arial" pitchFamily="34" charset="0"/>
              <a:buChar char="•"/>
            </a:pPr>
            <a:r>
              <a:rPr lang="zh-TW" alt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超連鎖事業管理帳戶</a:t>
            </a:r>
            <a:r>
              <a:rPr lang="en-US" altLang="zh-TW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(2</a:t>
            </a:r>
            <a:r>
              <a:rPr lang="zh-TW" alt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個月</a:t>
            </a:r>
            <a:r>
              <a:rPr lang="en-US" altLang="zh-TW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)</a:t>
            </a:r>
            <a:r>
              <a:rPr lang="zh-TW" alt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                 </a:t>
            </a:r>
            <a:r>
              <a:rPr lang="en-US" sz="12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2 </a:t>
            </a:r>
            <a:r>
              <a:rPr lang="en-US" sz="12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months UFMS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4412" y="2289463"/>
            <a:ext cx="4175058" cy="24242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>
              <a:spcBef>
                <a:spcPts val="2000"/>
              </a:spcBef>
              <a:buClr>
                <a:schemeClr val="accent1"/>
              </a:buClr>
              <a:buSzPct val="90000"/>
              <a:buFont typeface="Wingdings" pitchFamily="2" charset="2"/>
              <a:buChar char="S"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n-cs"/>
              </a:rPr>
              <a:t>一個協助新夥伴正確以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網路中心起步的全新</a:t>
            </a: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n-cs"/>
              </a:rPr>
              <a:t>工具即將推出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Char char="S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n-cs"/>
              </a:rPr>
              <a:t>全新</a:t>
            </a:r>
            <a:r>
              <a:rPr kumimoji="0" lang="zh-TW" altLang="en-US" sz="20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n-cs"/>
              </a:rPr>
              <a:t>網路中心快速起步計劃</a:t>
            </a:r>
            <a:endParaRPr kumimoji="0" lang="en-US" sz="200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Wingdings" pitchFamily="2" charset="2"/>
              <a:buChar char="S"/>
              <a:tabLst/>
              <a:defRPr/>
            </a:pPr>
            <a:r>
              <a:rPr kumimoji="0" lang="zh-TW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itchFamily="34" charset="0"/>
                <a:ea typeface="華康儷中黑" pitchFamily="49" charset="-120"/>
                <a:cs typeface="+mn-cs"/>
              </a:rPr>
              <a:t>新經銷商以網路中心起</a:t>
            </a:r>
            <a:r>
              <a:rPr lang="zh-TW" altLang="en-US" sz="2000" dirty="0" smtClean="0">
                <a:latin typeface="Calibri" pitchFamily="34" charset="0"/>
                <a:ea typeface="華康儷中黑" pitchFamily="49" charset="-120"/>
              </a:rPr>
              <a:t>步的最簡單方法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itchFamily="34" charset="0"/>
              <a:ea typeface="華康儷中黑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20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23243"/>
            <a:ext cx="9144000" cy="1548162"/>
          </a:xfrm>
        </p:spPr>
        <p:txBody>
          <a:bodyPr/>
          <a:lstStyle/>
          <a:p>
            <a:r>
              <a:rPr lang="en-US" altLang="zh-TW" sz="4800" dirty="0" smtClean="0">
                <a:latin typeface="Calibri" pitchFamily="34" charset="0"/>
                <a:ea typeface="文鼎中楷繁" pitchFamily="49" charset="-122"/>
              </a:rPr>
              <a:t>2013</a:t>
            </a:r>
            <a:r>
              <a:rPr lang="zh-CN" altLang="en-US" sz="4800" dirty="0" smtClean="0">
                <a:latin typeface="Calibri" pitchFamily="34" charset="0"/>
                <a:ea typeface="華康儷中黑" pitchFamily="49" charset="-120"/>
              </a:rPr>
              <a:t>美安香港年</a:t>
            </a:r>
            <a:r>
              <a:rPr lang="zh-TW" altLang="en-US" sz="4800" dirty="0" smtClean="0">
                <a:latin typeface="Calibri" pitchFamily="34" charset="0"/>
                <a:ea typeface="華康儷中黑" pitchFamily="49" charset="-120"/>
              </a:rPr>
              <a:t>會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Market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Hong Kong 2013</a:t>
            </a:r>
            <a:b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Annual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Convention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398" y="2837230"/>
            <a:ext cx="8305360" cy="2744879"/>
          </a:xfrm>
        </p:spPr>
        <p:txBody>
          <a:bodyPr>
            <a:normAutofit fontScale="85000" lnSpcReduction="10000"/>
          </a:bodyPr>
          <a:lstStyle/>
          <a:p>
            <a:r>
              <a:rPr lang="zh-CN" altLang="en-US" sz="44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透</a:t>
            </a:r>
            <a:r>
              <a:rPr lang="zh-TW" altLang="en-US" sz="44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過網</a:t>
            </a:r>
            <a:r>
              <a:rPr lang="zh-CN" altLang="en-US" sz="44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路中心建立成功的超</a:t>
            </a:r>
            <a:r>
              <a:rPr lang="zh-TW" altLang="en-US" sz="44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連鎖™</a:t>
            </a:r>
            <a:r>
              <a:rPr lang="zh-CN" altLang="en-US" sz="44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事</a:t>
            </a:r>
            <a:r>
              <a:rPr lang="zh-TW" altLang="en-US" sz="44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業</a:t>
            </a:r>
            <a:endParaRPr lang="en-US" sz="41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en-US" sz="3800" dirty="0" smtClean="0">
                <a:latin typeface="Calibri" pitchFamily="34" charset="0"/>
                <a:ea typeface="華康儷中黑" pitchFamily="49" charset="-120"/>
              </a:rPr>
              <a:t>Building a Successful </a:t>
            </a:r>
            <a:r>
              <a:rPr lang="en-US" sz="3800" dirty="0" err="1" smtClean="0">
                <a:latin typeface="Calibri" pitchFamily="34" charset="0"/>
                <a:ea typeface="華康儷中黑" pitchFamily="49" charset="-120"/>
              </a:rPr>
              <a:t>UnFranchise</a:t>
            </a:r>
            <a:r>
              <a:rPr lang="en-US" sz="3800" dirty="0" smtClean="0">
                <a:latin typeface="Calibri" pitchFamily="34" charset="0"/>
                <a:ea typeface="華康儷中黑" pitchFamily="49" charset="-120"/>
              </a:rPr>
              <a:t>™ as a </a:t>
            </a:r>
            <a:br>
              <a:rPr lang="en-US" sz="38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sz="3800" dirty="0" err="1" smtClean="0">
                <a:latin typeface="Calibri" pitchFamily="34" charset="0"/>
                <a:ea typeface="華康儷中黑" pitchFamily="49" charset="-120"/>
              </a:rPr>
              <a:t>WebCenter</a:t>
            </a:r>
            <a:r>
              <a:rPr lang="en-US" sz="3800" dirty="0" smtClean="0">
                <a:latin typeface="Calibri" pitchFamily="34" charset="0"/>
                <a:ea typeface="華康儷中黑" pitchFamily="49" charset="-120"/>
              </a:rPr>
              <a:t> Owner</a:t>
            </a:r>
            <a:r>
              <a:rPr lang="en-US" sz="41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4100" dirty="0" smtClean="0">
                <a:latin typeface="Calibri" pitchFamily="34" charset="0"/>
                <a:ea typeface="華康儷中黑" pitchFamily="49" charset="-120"/>
              </a:rPr>
            </a:br>
            <a:endParaRPr lang="en-US" sz="4100" dirty="0" smtClean="0">
              <a:latin typeface="Calibri" pitchFamily="34" charset="0"/>
              <a:ea typeface="華康儷中黑" pitchFamily="49" charset="-120"/>
            </a:endParaRPr>
          </a:p>
          <a:p>
            <a:r>
              <a:rPr lang="en-US" sz="3200" dirty="0">
                <a:latin typeface="Calibri" pitchFamily="34" charset="0"/>
                <a:ea typeface="華康儷中黑" pitchFamily="49" charset="-120"/>
              </a:rPr>
              <a:t>  </a:t>
            </a:r>
            <a:r>
              <a:rPr lang="en-US" sz="42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See you at the top!</a:t>
            </a:r>
            <a:endParaRPr lang="en-US" sz="4200" dirty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237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174"/>
            <a:ext cx="9144000" cy="722157"/>
          </a:xfrm>
        </p:spPr>
        <p:txBody>
          <a:bodyPr/>
          <a:lstStyle/>
          <a:p>
            <a:r>
              <a:rPr lang="en-US" altLang="zh-Hant" sz="3200" dirty="0" smtClean="0">
                <a:latin typeface="Calibri" pitchFamily="34" charset="0"/>
                <a:ea typeface="華康儷中黑" pitchFamily="49" charset="-120"/>
              </a:rPr>
              <a:t>5</a:t>
            </a:r>
            <a:r>
              <a:rPr lang="zh-TW" altLang="en-US" sz="3200" dirty="0" smtClean="0">
                <a:latin typeface="Calibri" pitchFamily="34" charset="0"/>
                <a:ea typeface="華康儷中黑" pitchFamily="49" charset="-120"/>
              </a:rPr>
              <a:t>贏的</a:t>
            </a:r>
            <a:r>
              <a:rPr lang="zh-CN" altLang="en-US" sz="3200" dirty="0" smtClean="0">
                <a:latin typeface="Calibri" pitchFamily="34" charset="0"/>
                <a:ea typeface="華康儷中黑" pitchFamily="49" charset="-120"/>
              </a:rPr>
              <a:t>解决方案</a:t>
            </a:r>
            <a:r>
              <a:rPr lang="zh-TW" altLang="en-US" sz="3200" dirty="0" smtClean="0">
                <a:latin typeface="Calibri" pitchFamily="34" charset="0"/>
                <a:ea typeface="華康儷中黑" pitchFamily="49" charset="-120"/>
              </a:rPr>
              <a:t>！</a:t>
            </a:r>
            <a:r>
              <a:rPr lang="en-US" sz="3200" dirty="0" smtClean="0">
                <a:latin typeface="Calibri" pitchFamily="34" charset="0"/>
                <a:ea typeface="華康儷中黑" pitchFamily="49" charset="-120"/>
                <a:cs typeface="Calibri"/>
              </a:rPr>
              <a:t/>
            </a:r>
            <a:br>
              <a:rPr lang="en-US" sz="3200" dirty="0" smtClean="0">
                <a:latin typeface="Calibri" pitchFamily="34" charset="0"/>
                <a:ea typeface="華康儷中黑" pitchFamily="49" charset="-120"/>
                <a:cs typeface="Calibri"/>
              </a:rPr>
            </a:br>
            <a:r>
              <a:rPr lang="en-US" sz="2800" dirty="0" smtClean="0">
                <a:latin typeface="Calibri" pitchFamily="34" charset="0"/>
                <a:ea typeface="華康儷中黑" pitchFamily="49" charset="-120"/>
                <a:cs typeface="Calibri"/>
              </a:rPr>
              <a:t>5 Win Solutions!  </a:t>
            </a:r>
            <a:endParaRPr lang="en-US" sz="2800" dirty="0">
              <a:latin typeface="Calibri" pitchFamily="34" charset="0"/>
              <a:ea typeface="華康儷中黑" pitchFamily="49" charset="-120"/>
              <a:cs typeface="Calibri"/>
            </a:endParaRPr>
          </a:p>
        </p:txBody>
      </p:sp>
      <p:graphicFrame>
        <p:nvGraphicFramePr>
          <p:cNvPr id="12" name="Diagram 11"/>
          <p:cNvGraphicFramePr/>
          <p:nvPr>
            <p:extLst>
              <p:ext uri="{D42A27DB-BD31-4B8C-83A1-F6EECF244321}">
                <p14:modId xmlns:p14="http://schemas.microsoft.com/office/powerpoint/2010/main" xmlns="" val="2587021453"/>
              </p:ext>
            </p:extLst>
          </p:nvPr>
        </p:nvGraphicFramePr>
        <p:xfrm>
          <a:off x="440281" y="1083736"/>
          <a:ext cx="8206312" cy="5470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 descr="MA Webcenters Logo.jpg"/>
          <p:cNvPicPr>
            <a:picLocks noChangeAspect="1"/>
          </p:cNvPicPr>
          <p:nvPr/>
        </p:nvPicPr>
        <p:blipFill>
          <a:blip r:embed="rId7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6914" y="6332652"/>
            <a:ext cx="689664" cy="405117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5054600" y="4178300"/>
            <a:ext cx="1460500" cy="12399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41752" y="4895679"/>
            <a:ext cx="3158272" cy="43088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0.5%</a:t>
            </a:r>
            <a:r>
              <a:rPr lang="zh-Hant" altLang="en-US" sz="2200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現金回</a:t>
            </a:r>
            <a:r>
              <a:rPr lang="zh-TW" altLang="en-US" sz="2200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贈</a:t>
            </a:r>
            <a:r>
              <a:rPr lang="en-US" sz="2200" dirty="0" err="1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cashback</a:t>
            </a:r>
            <a:endParaRPr lang="en-US" sz="2200" dirty="0">
              <a:solidFill>
                <a:srgbClr val="FFFF00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9" name="Picture 8" descr="Screen Shot 2011-10-01 at 1.36.50 PM.pn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681" y="829734"/>
            <a:ext cx="2987644" cy="18288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0" name="Picture 9" descr="Screen Shot 2011-10-01 at 1.34.46 PM.pn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7298" y="820331"/>
            <a:ext cx="2726060" cy="192287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360425" y="2743202"/>
            <a:ext cx="2878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latin typeface="Calibri" pitchFamily="34" charset="0"/>
                <a:ea typeface="華康儷中黑" pitchFamily="49" charset="-120"/>
              </a:rPr>
              <a:t>www.markethongkong.com.hk</a:t>
            </a:r>
            <a:endParaRPr lang="en-US" sz="1600" b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27554" y="2765625"/>
            <a:ext cx="2849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alibri" pitchFamily="34" charset="0"/>
                <a:ea typeface="華康儷中黑" pitchFamily="49" charset="-120"/>
              </a:rPr>
              <a:t>HK.SHOP.COM</a:t>
            </a:r>
            <a:endParaRPr lang="en-US" sz="1600" b="1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70958" y="5549462"/>
            <a:ext cx="2388743" cy="12003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Hant" alt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賺取高達</a:t>
            </a:r>
            <a:r>
              <a:rPr lang="en-US" altLang="zh-Hant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2</a:t>
            </a:r>
            <a:r>
              <a:rPr lang="zh-Hant" alt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％</a:t>
            </a:r>
            <a:r>
              <a:rPr lang="en-US" altLang="zh-Hant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-25</a:t>
            </a:r>
            <a:r>
              <a:rPr lang="zh-Hant" alt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％</a:t>
            </a:r>
          </a:p>
          <a:p>
            <a:r>
              <a:rPr lang="zh-Hant" alt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現金回</a:t>
            </a:r>
            <a:r>
              <a:rPr lang="zh-TW" alt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贈</a:t>
            </a:r>
            <a:endParaRPr lang="en-US" altLang="zh-TW" dirty="0" smtClean="0">
              <a:solidFill>
                <a:srgbClr val="FFFF0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Earn up to 2%-25% </a:t>
            </a:r>
            <a:r>
              <a:rPr lang="en-US" dirty="0" err="1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Cashback</a:t>
            </a:r>
            <a:endParaRPr lang="en-US" dirty="0" smtClean="0">
              <a:solidFill>
                <a:srgbClr val="FFFF00"/>
              </a:solidFill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181" y="5179777"/>
            <a:ext cx="338241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ant" altLang="en-US" dirty="0" smtClean="0">
                <a:latin typeface="Calibri" pitchFamily="34" charset="0"/>
                <a:ea typeface="華康儷中黑" pitchFamily="49" charset="-120"/>
              </a:rPr>
              <a:t>英國</a:t>
            </a:r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、</a:t>
            </a:r>
            <a:r>
              <a:rPr lang="zh-Hant" altLang="en-US" dirty="0" smtClean="0">
                <a:latin typeface="Calibri" pitchFamily="34" charset="0"/>
                <a:ea typeface="華康儷中黑" pitchFamily="49" charset="-120"/>
              </a:rPr>
              <a:t>香港</a:t>
            </a:r>
            <a:r>
              <a:rPr lang="zh-TW" altLang="zh-TW" dirty="0" smtClean="0">
                <a:latin typeface="Calibri" pitchFamily="34" charset="0"/>
                <a:ea typeface="華康儷中黑" pitchFamily="49" charset="-120"/>
              </a:rPr>
              <a:t>、</a:t>
            </a:r>
            <a:r>
              <a:rPr lang="zh-Hant" altLang="en-US" dirty="0" smtClean="0">
                <a:latin typeface="Calibri" pitchFamily="34" charset="0"/>
                <a:ea typeface="華康儷中黑" pitchFamily="49" charset="-120"/>
              </a:rPr>
              <a:t>台灣</a:t>
            </a:r>
            <a:r>
              <a:rPr lang="en-US" altLang="zh-Hant" dirty="0" smtClean="0">
                <a:latin typeface="Calibri" pitchFamily="34" charset="0"/>
                <a:ea typeface="華康儷中黑" pitchFamily="49" charset="-120"/>
                <a:hlinkClick r:id="rId10"/>
              </a:rPr>
              <a:t>…</a:t>
            </a:r>
          </a:p>
          <a:p>
            <a:pPr algn="ctr"/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UK.SHOP.COM</a:t>
            </a:r>
          </a:p>
          <a:p>
            <a:pPr algn="ctr"/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TW.SHOP.COM</a:t>
            </a:r>
          </a:p>
          <a:p>
            <a:pPr algn="ctr"/>
            <a:r>
              <a:rPr lang="en-US" sz="2400" dirty="0" smtClean="0">
                <a:latin typeface="Calibri" pitchFamily="34" charset="0"/>
                <a:ea typeface="華康儷中黑" pitchFamily="49" charset="-120"/>
              </a:rPr>
              <a:t>HK.SHOP.COM</a:t>
            </a:r>
          </a:p>
          <a:p>
            <a:pPr algn="ctr"/>
            <a:endParaRPr lang="en-US" sz="2400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44703" y="3255456"/>
            <a:ext cx="1663672" cy="1200329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Hant" alt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賺取高達</a:t>
            </a:r>
            <a:r>
              <a:rPr lang="en-US" altLang="zh-Hant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2</a:t>
            </a:r>
            <a:r>
              <a:rPr lang="zh-Hant" alt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％</a:t>
            </a:r>
            <a:r>
              <a:rPr lang="en-US" altLang="zh-Hant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-25</a:t>
            </a:r>
            <a:r>
              <a:rPr lang="zh-Hant" alt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％現金回</a:t>
            </a:r>
            <a:r>
              <a:rPr lang="zh-TW" alt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贈</a:t>
            </a:r>
            <a:endParaRPr lang="en-US" altLang="zh-TW" dirty="0" smtClean="0">
              <a:solidFill>
                <a:srgbClr val="FFFF00"/>
              </a:solidFill>
              <a:latin typeface="Calibri" pitchFamily="34" charset="0"/>
              <a:ea typeface="華康儷中黑" pitchFamily="49" charset="-12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Earn up to 2%-25% </a:t>
            </a:r>
            <a:r>
              <a:rPr lang="en-US" dirty="0" err="1" smtClean="0">
                <a:solidFill>
                  <a:srgbClr val="FFFF00"/>
                </a:solidFill>
                <a:latin typeface="Calibri" pitchFamily="34" charset="0"/>
                <a:ea typeface="華康儷中黑" pitchFamily="49" charset="-120"/>
              </a:rPr>
              <a:t>Cashback</a:t>
            </a:r>
            <a:endParaRPr lang="en-US" dirty="0" smtClean="0">
              <a:solidFill>
                <a:srgbClr val="FFFF00"/>
              </a:solidFill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385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3" descr="DRS_Samples1.png"/>
          <p:cNvPicPr>
            <a:picLocks noChangeAspect="1"/>
          </p:cNvPicPr>
          <p:nvPr/>
        </p:nvPicPr>
        <p:blipFill>
          <a:blip r:embed="rId2" cstate="print"/>
          <a:srcRect b="4595"/>
          <a:stretch>
            <a:fillRect/>
          </a:stretch>
        </p:blipFill>
        <p:spPr>
          <a:xfrm>
            <a:off x="2221889" y="1344929"/>
            <a:ext cx="4688350" cy="5367528"/>
          </a:xfrm>
          <a:prstGeom prst="rect">
            <a:avLst/>
          </a:prstGeom>
        </p:spPr>
      </p:pic>
      <p:pic>
        <p:nvPicPr>
          <p:cNvPr id="17" name="Picture 16" descr="InternetServices-WebDesignD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09800" y="1371599"/>
            <a:ext cx="5160637" cy="5486401"/>
          </a:xfrm>
          <a:prstGeom prst="rect">
            <a:avLst/>
          </a:prstGeom>
        </p:spPr>
      </p:pic>
      <p:pic>
        <p:nvPicPr>
          <p:cNvPr id="15" name="Picture 14" descr="nutraMetrixHealthProfessionalsDR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0" y="1447800"/>
            <a:ext cx="5556046" cy="5410200"/>
          </a:xfrm>
          <a:prstGeom prst="rect">
            <a:avLst/>
          </a:prstGeom>
        </p:spPr>
      </p:pic>
      <p:pic>
        <p:nvPicPr>
          <p:cNvPr id="14" name="Picture 13" descr="BeautyD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200" y="1371600"/>
            <a:ext cx="5344076" cy="5203794"/>
          </a:xfrm>
          <a:prstGeom prst="rect">
            <a:avLst/>
          </a:prstGeom>
        </p:spPr>
      </p:pic>
      <p:sp>
        <p:nvSpPr>
          <p:cNvPr id="29" name="Rectangle 5"/>
          <p:cNvSpPr txBox="1">
            <a:spLocks noChangeArrowheads="1"/>
          </p:cNvSpPr>
          <p:nvPr/>
        </p:nvSpPr>
        <p:spPr bwMode="gray">
          <a:xfrm>
            <a:off x="910268" y="136526"/>
            <a:ext cx="7759700" cy="101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/>
          <a:lstStyle/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600" dirty="0" smtClean="0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</a:rPr>
              <a:t>我</a:t>
            </a:r>
            <a:r>
              <a:rPr lang="zh-TW" altLang="en-US" sz="3600" dirty="0" smtClean="0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</a:rPr>
              <a:t>們</a:t>
            </a:r>
            <a:r>
              <a:rPr lang="zh-CN" altLang="en-US" sz="3600" dirty="0" smtClean="0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</a:rPr>
              <a:t>的</a:t>
            </a:r>
            <a:r>
              <a:rPr lang="zh-TW" altLang="en-US" sz="3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經銷</a:t>
            </a:r>
            <a:r>
              <a:rPr lang="zh-CN" altLang="en-US" sz="3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商</a:t>
            </a:r>
            <a:r>
              <a:rPr lang="zh-CN" altLang="en-US" sz="36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也可</a:t>
            </a:r>
            <a:r>
              <a:rPr lang="zh-TW" altLang="en-US" sz="3600" dirty="0" smtClean="0">
                <a:solidFill>
                  <a:schemeClr val="bg1"/>
                </a:solidFill>
                <a:latin typeface="Calibri" pitchFamily="34" charset="0"/>
                <a:ea typeface="華康儷中黑" pitchFamily="49" charset="-120"/>
              </a:rPr>
              <a:t>擁</a:t>
            </a:r>
            <a:r>
              <a:rPr lang="zh-CN" altLang="en-US" sz="3600" dirty="0" smtClean="0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</a:rPr>
              <a:t>有</a:t>
            </a:r>
            <a:r>
              <a:rPr lang="zh-TW" altLang="en-US" sz="3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個</a:t>
            </a:r>
            <a:r>
              <a:rPr lang="zh-CN" altLang="en-US" sz="3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人</a:t>
            </a:r>
            <a:r>
              <a:rPr lang="zh-TW" altLang="en-US" sz="3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網</a:t>
            </a:r>
            <a:r>
              <a:rPr lang="zh-CN" altLang="en-US" sz="36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站</a:t>
            </a:r>
            <a:endParaRPr lang="en-US" altLang="zh-CN" sz="3600" dirty="0" smtClean="0">
              <a:solidFill>
                <a:srgbClr val="FFC000"/>
              </a:solidFill>
              <a:latin typeface="Calibri" pitchFamily="34" charset="0"/>
              <a:ea typeface="華康儷中黑" pitchFamily="49" charset="-120"/>
            </a:endParaRPr>
          </a:p>
          <a:p>
            <a:pPr algn="ctr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</a:rPr>
              <a:t>Even </a:t>
            </a:r>
            <a:r>
              <a:rPr lang="en-US" sz="2400" b="1" dirty="0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</a:rPr>
              <a:t>o</a:t>
            </a:r>
            <a:r>
              <a:rPr lang="en-US" sz="2400" b="1" dirty="0" smtClean="0">
                <a:solidFill>
                  <a:srgbClr val="FFFFFF"/>
                </a:solidFill>
                <a:latin typeface="Calibri" pitchFamily="34" charset="0"/>
                <a:ea typeface="華康儷中黑" pitchFamily="49" charset="-120"/>
              </a:rPr>
              <a:t>ur distributors can have their own personal websites</a:t>
            </a:r>
            <a:endParaRPr lang="en-US" sz="2400" b="1" dirty="0">
              <a:solidFill>
                <a:srgbClr val="FFFFFF"/>
              </a:solidFill>
              <a:latin typeface="Calibri" pitchFamily="34" charset="0"/>
              <a:ea typeface="華康儷中黑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019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9783"/>
          </a:xfrm>
        </p:spPr>
        <p:txBody>
          <a:bodyPr/>
          <a:lstStyle/>
          <a:p>
            <a:r>
              <a:rPr lang="zh-CN" altLang="en-US" sz="4400" dirty="0" smtClean="0">
                <a:latin typeface="Calibri" pitchFamily="34" charset="0"/>
                <a:ea typeface="華康儷中黑" pitchFamily="49" charset="-120"/>
              </a:rPr>
              <a:t>用的是</a:t>
            </a:r>
            <a:r>
              <a:rPr lang="zh-TW" altLang="en-US" sz="44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網路</a:t>
            </a:r>
            <a:r>
              <a:rPr lang="zh-CN" altLang="en-US" sz="44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中心的先</a:t>
            </a:r>
            <a:r>
              <a:rPr lang="zh-TW" altLang="en-US" sz="44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進</a:t>
            </a:r>
            <a:r>
              <a:rPr lang="zh-CN" altLang="en-US" sz="4400" dirty="0" smtClean="0">
                <a:solidFill>
                  <a:srgbClr val="FFC000"/>
                </a:solidFill>
                <a:latin typeface="Calibri" pitchFamily="34" charset="0"/>
                <a:ea typeface="華康儷中黑" pitchFamily="49" charset="-120"/>
              </a:rPr>
              <a:t>科技</a:t>
            </a:r>
            <a:r>
              <a:rPr lang="en-US" sz="2400" dirty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2400" dirty="0">
                <a:latin typeface="Calibri" pitchFamily="34" charset="0"/>
                <a:ea typeface="華康儷中黑" pitchFamily="49" charset="-120"/>
              </a:rPr>
            </a:br>
            <a:r>
              <a:rPr lang="en-US" sz="2800" b="1" dirty="0" smtClean="0">
                <a:latin typeface="Calibri" pitchFamily="34" charset="0"/>
                <a:ea typeface="華康儷中黑" pitchFamily="49" charset="-120"/>
              </a:rPr>
              <a:t>Using </a:t>
            </a:r>
            <a:r>
              <a:rPr lang="en-US" sz="2800" b="1" dirty="0">
                <a:latin typeface="Calibri" pitchFamily="34" charset="0"/>
                <a:ea typeface="華康儷中黑" pitchFamily="49" charset="-120"/>
              </a:rPr>
              <a:t>cutting edge </a:t>
            </a:r>
            <a:r>
              <a:rPr lang="en-US" sz="2800" b="1" dirty="0" err="1" smtClean="0">
                <a:latin typeface="Calibri" pitchFamily="34" charset="0"/>
                <a:ea typeface="華康儷中黑" pitchFamily="49" charset="-120"/>
              </a:rPr>
              <a:t>webcenter</a:t>
            </a:r>
            <a:r>
              <a:rPr lang="en-US" sz="2800" b="1" dirty="0" smtClean="0">
                <a:latin typeface="Calibri" pitchFamily="34" charset="0"/>
                <a:ea typeface="華康儷中黑" pitchFamily="49" charset="-120"/>
              </a:rPr>
              <a:t> technology</a:t>
            </a:r>
            <a:endParaRPr lang="en-US" sz="2800" b="1" dirty="0"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Content Placeholder 3" descr="Screen shot 2012-01-13 at 12.52.28 A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1947" y="2476544"/>
            <a:ext cx="6946710" cy="402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28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948"/>
            <a:ext cx="8229600" cy="1575210"/>
          </a:xfrm>
        </p:spPr>
        <p:txBody>
          <a:bodyPr/>
          <a:lstStyle/>
          <a:p>
            <a:r>
              <a:rPr lang="zh-CN" alt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好的系</a:t>
            </a:r>
            <a:r>
              <a:rPr lang="zh-TW" altLang="en-US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統</a:t>
            </a:r>
            <a:r>
              <a:rPr lang="zh-CN" alt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任何人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都可</a:t>
            </a:r>
            <a:r>
              <a:rPr lang="zh-TW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運</a:t>
            </a:r>
            <a:r>
              <a:rPr lang="zh-CN" alt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作</a:t>
            </a: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altLang="en-US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 good system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allows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anyone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</a:t>
            </a:r>
            <a:b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to work on it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9685" y="2417811"/>
            <a:ext cx="5117432" cy="2069129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zh-TW" altLang="en-US" sz="1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「如果</a:t>
            </a:r>
            <a:r>
              <a:rPr lang="zh-TW" altLang="en-US" sz="1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你</a:t>
            </a:r>
            <a:r>
              <a:rPr lang="zh-CN" altLang="en-US" sz="1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就</a:t>
            </a:r>
            <a:r>
              <a:rPr lang="zh-TW" altLang="en-US" sz="1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是你</a:t>
            </a:r>
            <a:r>
              <a:rPr lang="zh-CN" altLang="en-US" sz="1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自己</a:t>
            </a:r>
            <a:r>
              <a:rPr lang="zh-TW" altLang="en-US" sz="1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的業務</a:t>
            </a:r>
            <a:r>
              <a:rPr lang="zh-TW" altLang="en-US" sz="1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，</a:t>
            </a:r>
            <a:r>
              <a:rPr lang="en-US" altLang="zh-TW" sz="1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1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</a:br>
            <a:r>
              <a:rPr lang="zh-TW" altLang="en-US" sz="1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你</a:t>
            </a:r>
            <a:r>
              <a:rPr lang="zh-CN" altLang="en-US" sz="1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若不在了</a:t>
            </a:r>
            <a:r>
              <a:rPr lang="zh-TW" altLang="en-US" sz="1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，會</a:t>
            </a:r>
            <a:r>
              <a:rPr lang="zh-CN" altLang="en-US" sz="1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怎</a:t>
            </a:r>
            <a:r>
              <a:rPr lang="zh-TW" altLang="en-US" sz="1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樣</a:t>
            </a:r>
            <a:r>
              <a:rPr lang="zh-CN" altLang="en-US" sz="1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呢</a:t>
            </a:r>
            <a:r>
              <a:rPr lang="zh-TW" altLang="en-US" sz="1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？</a:t>
            </a:r>
            <a:r>
              <a:rPr lang="zh-TW" altLang="zh-TW" sz="1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」</a:t>
            </a:r>
            <a:endParaRPr lang="en-US" altLang="zh-TW" sz="1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華康儷中黑" pitchFamily="49" charset="-12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8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“If </a:t>
            </a:r>
            <a:r>
              <a:rPr lang="en-US" sz="8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you are your business</a:t>
            </a:r>
            <a:r>
              <a:rPr lang="en-US" sz="80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, </a:t>
            </a:r>
            <a:br>
              <a:rPr lang="en-US" sz="8000" dirty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8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what happen </a:t>
            </a:r>
            <a:r>
              <a:rPr lang="en-US" sz="8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if you </a:t>
            </a:r>
            <a:r>
              <a:rPr lang="en-US" sz="8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are not there</a:t>
            </a:r>
            <a:r>
              <a:rPr lang="en-US" sz="8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>?”</a:t>
            </a:r>
            <a:br>
              <a:rPr lang="en-US" sz="8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r>
              <a:rPr lang="en-US" sz="8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  <a:t/>
            </a:r>
            <a:br>
              <a:rPr lang="en-US" sz="8000" dirty="0" smtClean="0">
                <a:solidFill>
                  <a:schemeClr val="tx1"/>
                </a:solidFill>
                <a:latin typeface="Calibri" pitchFamily="34" charset="0"/>
                <a:ea typeface="華康儷中黑" pitchFamily="49" charset="-120"/>
              </a:rPr>
            </a:br>
            <a:endParaRPr lang="en-US" sz="8000" dirty="0" smtClean="0">
              <a:solidFill>
                <a:schemeClr val="tx1"/>
              </a:solidFill>
              <a:latin typeface="Calibri" pitchFamily="34" charset="0"/>
              <a:ea typeface="華康儷中黑" pitchFamily="49" charset="-120"/>
            </a:endParaRPr>
          </a:p>
        </p:txBody>
      </p:sp>
      <p:pic>
        <p:nvPicPr>
          <p:cNvPr id="4" name="Picture 2" descr="http://t0.gstatic.com/images?q=tbn:ANd9GcRvsu-hOOXy0nb4-ha6NyEuGPUhCmKg2aDQUqMzJodN2HYEhb1lH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3450" y="2523647"/>
            <a:ext cx="2673218" cy="340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MA Webcenters Logo.jpg"/>
          <p:cNvPicPr>
            <a:picLocks noChangeAspect="1"/>
          </p:cNvPicPr>
          <p:nvPr/>
        </p:nvPicPr>
        <p:blipFill>
          <a:blip r:embed="rId4" cstate="email">
            <a:alphaModFix amt="4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52831" y="6382283"/>
            <a:ext cx="636613" cy="4051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1890" y="5827711"/>
            <a:ext cx="37521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Calibri" pitchFamily="34" charset="0"/>
                <a:ea typeface="華康儷中黑" pitchFamily="49" charset="-120"/>
              </a:rPr>
              <a:t>~ Michael 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>Gerber</a:t>
            </a:r>
          </a:p>
          <a:p>
            <a:pPr algn="ctr"/>
            <a:r>
              <a:rPr lang="zh-TW" altLang="en-US" dirty="0" smtClean="0">
                <a:latin typeface="Calibri" pitchFamily="34" charset="0"/>
                <a:ea typeface="華康儷中黑" pitchFamily="49" charset="-120"/>
              </a:rPr>
              <a:t>美國商業技巧培訓公司創辦人</a:t>
            </a:r>
            <a:r>
              <a:rPr lang="en-US" dirty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dirty="0">
                <a:latin typeface="Calibri" pitchFamily="34" charset="0"/>
                <a:ea typeface="華康儷中黑" pitchFamily="49" charset="-120"/>
              </a:rPr>
            </a:br>
            <a:r>
              <a:rPr lang="en-US" dirty="0"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>Author </a:t>
            </a:r>
            <a:r>
              <a:rPr lang="en-US" dirty="0">
                <a:latin typeface="Calibri" pitchFamily="34" charset="0"/>
                <a:ea typeface="華康儷中黑" pitchFamily="49" charset="-120"/>
              </a:rPr>
              <a:t>of </a:t>
            </a:r>
            <a:r>
              <a:rPr lang="en-US" i="1" dirty="0" smtClean="0">
                <a:latin typeface="Calibri" pitchFamily="34" charset="0"/>
                <a:ea typeface="華康儷中黑" pitchFamily="49" charset="-120"/>
              </a:rPr>
              <a:t>The </a:t>
            </a:r>
            <a:r>
              <a:rPr lang="en-US" i="1" dirty="0">
                <a:latin typeface="Calibri" pitchFamily="34" charset="0"/>
                <a:ea typeface="華康儷中黑" pitchFamily="49" charset="-120"/>
              </a:rPr>
              <a:t>E-myth </a:t>
            </a:r>
            <a:r>
              <a:rPr lang="en-US" i="1" dirty="0" smtClean="0">
                <a:latin typeface="Calibri" pitchFamily="34" charset="0"/>
                <a:ea typeface="華康儷中黑" pitchFamily="49" charset="-120"/>
              </a:rPr>
              <a:t>revisited</a:t>
            </a:r>
            <a:r>
              <a:rPr lang="en-US" dirty="0" smtClean="0">
                <a:latin typeface="Calibri" pitchFamily="34" charset="0"/>
                <a:ea typeface="華康儷中黑" pitchFamily="49" charset="-120"/>
              </a:rPr>
              <a:t>  </a:t>
            </a:r>
            <a:endParaRPr lang="en-US" dirty="0">
              <a:latin typeface="Calibri" pitchFamily="34" charset="0"/>
              <a:ea typeface="華康儷中黑" pitchFamily="49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0501" y="4401876"/>
            <a:ext cx="5220586" cy="2382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TW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「</a:t>
            </a:r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可</a:t>
            </a:r>
            <a:r>
              <a:rPr lang="zh-CN" altLang="en-US" sz="28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行</a:t>
            </a:r>
            <a:r>
              <a:rPr lang="zh-TW" altLang="en-US" sz="280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華康儷中黑" pitchFamily="49" charset="-120"/>
              </a:rPr>
              <a:t>的系統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，就算</a:t>
            </a:r>
            <a: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  <a:t/>
            </a:r>
            <a:br>
              <a:rPr lang="en-US" altLang="zh-TW" sz="2800" dirty="0" smtClean="0">
                <a:latin typeface="Calibri" pitchFamily="34" charset="0"/>
                <a:ea typeface="華康儷中黑" pitchFamily="49" charset="-120"/>
              </a:rPr>
            </a:br>
            <a:r>
              <a:rPr lang="zh-TW" altLang="en-US" sz="28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沒</a:t>
            </a:r>
            <a:r>
              <a:rPr lang="zh-CN" altLang="en-US" sz="28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有</a:t>
            </a:r>
            <a:r>
              <a:rPr lang="zh-TW" altLang="en-US" sz="2800" dirty="0" smtClean="0">
                <a:solidFill>
                  <a:srgbClr val="0070C0"/>
                </a:solidFill>
                <a:latin typeface="Calibri" pitchFamily="34" charset="0"/>
                <a:ea typeface="華康儷中黑" pitchFamily="49" charset="-120"/>
              </a:rPr>
              <a:t>技術人員</a:t>
            </a:r>
            <a:r>
              <a:rPr lang="zh-TW" altLang="en-US" sz="2800" dirty="0" smtClean="0">
                <a:latin typeface="Calibri" pitchFamily="34" charset="0"/>
                <a:ea typeface="華康儷中黑" pitchFamily="49" charset="-120"/>
              </a:rPr>
              <a:t>也能運作</a:t>
            </a:r>
            <a:r>
              <a:rPr lang="zh-TW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」</a:t>
            </a:r>
            <a:endParaRPr lang="en-US" altLang="zh-TW" sz="2800" dirty="0" smtClean="0">
              <a:latin typeface="Calibri" pitchFamily="34" charset="0"/>
              <a:ea typeface="華康儷中黑" pitchFamily="49" charset="-120"/>
            </a:endParaRPr>
          </a:p>
          <a:p>
            <a:pPr algn="ctr">
              <a:lnSpc>
                <a:spcPct val="120000"/>
              </a:lnSpc>
            </a:pP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“The </a:t>
            </a:r>
            <a:r>
              <a:rPr lang="en-US" altLang="zh-TW" sz="24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System works 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when </a:t>
            </a:r>
            <a:b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</a:br>
            <a:r>
              <a:rPr lang="en-US" altLang="zh-TW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no</a:t>
            </a:r>
            <a:r>
              <a:rPr lang="en-US" altLang="zh-TW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 </a:t>
            </a:r>
            <a:r>
              <a:rPr lang="en-US" altLang="zh-TW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華康儷中黑" pitchFamily="49" charset="-120"/>
              </a:rPr>
              <a:t>technician </a:t>
            </a:r>
            <a:r>
              <a:rPr lang="en-US" altLang="zh-TW" sz="2400" dirty="0" smtClean="0">
                <a:latin typeface="Calibri" pitchFamily="34" charset="0"/>
                <a:ea typeface="華康儷中黑" pitchFamily="49" charset="-120"/>
              </a:rPr>
              <a:t>is around”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92428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5408</TotalTime>
  <Words>3182</Words>
  <Application>Microsoft Office PowerPoint</Application>
  <PresentationFormat>On-screen Show (4:3)</PresentationFormat>
  <Paragraphs>517</Paragraphs>
  <Slides>55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Genesis</vt:lpstr>
      <vt:lpstr>2013美安香港年會 Market Hong Kong 2013 Annual Convention</vt:lpstr>
      <vt:lpstr>Slide 2</vt:lpstr>
      <vt:lpstr>併購SHOP.COM - 從馬路到網路 Since the acquisition of SHOP.COM  &gt; OFF-line to ON-line</vt:lpstr>
      <vt:lpstr>網上購物潮流 On-line shopping trend: HK.SHOP.COM </vt:lpstr>
      <vt:lpstr>用網路中心製作的網站 Websites built by Webcenter &gt; HK.SHOP.COM</vt:lpstr>
      <vt:lpstr>5贏的解决方案！ 5 Win Solutions!  </vt:lpstr>
      <vt:lpstr>Slide 7</vt:lpstr>
      <vt:lpstr>用的是網路中心的先進科技 Using cutting edge webcenter technology</vt:lpstr>
      <vt:lpstr>好的系統任何人都可運作 A good system allows anyone  to work on it</vt:lpstr>
      <vt:lpstr>我們有良好的系統 We already have a great supporting system</vt:lpstr>
      <vt:lpstr>網路中心 更容易幫新人起步的產品 EASIER to help new start-ups</vt:lpstr>
      <vt:lpstr>更快速幫新人接觸潛在夥伴 FASTER for newcomers to contact potential candidates </vt:lpstr>
      <vt:lpstr>美安香港網路中心備有更好的資源 mhk WebCenters provide  BETTER resources / support</vt:lpstr>
      <vt:lpstr>一個有零售利潤潛力的銷售系統 A selling system with great retail profit potential</vt:lpstr>
      <vt:lpstr>每月的BV更穩定又更多！ 自動循環業績點數(BV) MORE stable monthly BV  Auto-cycling BVs</vt:lpstr>
      <vt:lpstr>Slide 16</vt:lpstr>
      <vt:lpstr>每間公司都需要一個網站的原因 Why every Company needs a Web Site</vt:lpstr>
      <vt:lpstr>Slide 18</vt:lpstr>
      <vt:lpstr>了解我們的平台Understanding Our Solution</vt:lpstr>
      <vt:lpstr>客戶自製或用現成平台？ Technician vs Ready- made</vt:lpstr>
      <vt:lpstr>客戶自製或用現成平台？ D.I.Y vs Turn-key solution</vt:lpstr>
      <vt:lpstr>你的顧客要怎樣的車？</vt:lpstr>
      <vt:lpstr>實例：我的朋友要買車 Example: my friend wants to buy a car</vt:lpstr>
      <vt:lpstr>我的任務 What do I need to do?</vt:lpstr>
      <vt:lpstr>就算你 不是專業網頁設計師</vt:lpstr>
      <vt:lpstr>知道自己的身分 Know WHO you are</vt:lpstr>
      <vt:lpstr>最重要做回自己 Be WHO you are is crucial,</vt:lpstr>
      <vt:lpstr>最重要做回自己！ Be yourself!</vt:lpstr>
      <vt:lpstr>你的顧客要怎樣的網站？ What kind of website does your client need?</vt:lpstr>
      <vt:lpstr>你的顧客要怎樣的網站？ What kind of website does your client need?</vt:lpstr>
      <vt:lpstr> 我們已有專業團隊 你要做的只是配合！ Our Team of Professionals All you have to do is Plug In!</vt:lpstr>
      <vt:lpstr>很容易就可作出選擇！ The Choice is Simple!</vt:lpstr>
      <vt:lpstr>Slide 33</vt:lpstr>
      <vt:lpstr>Slide 34</vt:lpstr>
      <vt:lpstr>設計中心 Design Team </vt:lpstr>
      <vt:lpstr>社交媒體行銷 Social Media Marketing</vt:lpstr>
      <vt:lpstr>免費的流動網站 Free Mobile Sites</vt:lpstr>
      <vt:lpstr>流動網站  Mobile Sites</vt:lpstr>
      <vt:lpstr>請記得… Remember </vt:lpstr>
      <vt:lpstr>要知道你和 甚麼人合作 Know WHO you are partnering with </vt:lpstr>
      <vt:lpstr>Slide 41</vt:lpstr>
      <vt:lpstr>Webcenter  課程Curriculum　</vt:lpstr>
      <vt:lpstr>發展超連鎖™事業 一個可以複製的系統</vt:lpstr>
      <vt:lpstr>90日快軌計劃中期成績 （美國）  90 Day  Fast Track Mid-way Results (USA)</vt:lpstr>
      <vt:lpstr>90日 快軌計劃 中期成績 （美國） 90 Day  Fast Track Mid-way Results (USA)</vt:lpstr>
      <vt:lpstr>現行90日 快軌計劃 中期成績 （美國） Current 90 Day  Fast Track Mid-way Results (USA)</vt:lpstr>
      <vt:lpstr>90日快軌計劃 （香港試行版) 90 Days Fast Track</vt:lpstr>
      <vt:lpstr>90日快軌計劃(香港版) 90 days fast track Implementation</vt:lpstr>
      <vt:lpstr>成功的行動計劃：香港 Your Action Plan for Success Hong Kong</vt:lpstr>
      <vt:lpstr>90日快軌計劃成績（香港）  90 Day  Fast Track Results (Hong Kong)</vt:lpstr>
      <vt:lpstr>成功的行動計劃：  起步清單 Your Action Plan for Success Getting Started Checklist</vt:lpstr>
      <vt:lpstr>保持姿態！ Posture speaks!</vt:lpstr>
      <vt:lpstr>Slide 53</vt:lpstr>
      <vt:lpstr>網路中心快速起步計劃！ WebCenter Fast Start Kit!</vt:lpstr>
      <vt:lpstr>2013美安香港年會 Market Hong Kong 2013 Annual Convention</vt:lpstr>
    </vt:vector>
  </TitlesOfParts>
  <Company>New Reality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maWebCenters Weekly Webinars</dc:title>
  <dc:creator>Ryan Stack</dc:creator>
  <cp:lastModifiedBy>ivant</cp:lastModifiedBy>
  <cp:revision>425</cp:revision>
  <dcterms:created xsi:type="dcterms:W3CDTF">2012-09-11T14:14:54Z</dcterms:created>
  <dcterms:modified xsi:type="dcterms:W3CDTF">2013-05-13T10:21:25Z</dcterms:modified>
</cp:coreProperties>
</file>