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56" r:id="rId8"/>
    <p:sldMasterId id="2147483768" r:id="rId9"/>
    <p:sldMasterId id="2147483804" r:id="rId10"/>
    <p:sldMasterId id="2147483816" r:id="rId11"/>
  </p:sldMasterIdLst>
  <p:notesMasterIdLst>
    <p:notesMasterId r:id="rId40"/>
  </p:notesMasterIdLst>
  <p:handoutMasterIdLst>
    <p:handoutMasterId r:id="rId41"/>
  </p:handoutMasterIdLst>
  <p:sldIdLst>
    <p:sldId id="283" r:id="rId12"/>
    <p:sldId id="281" r:id="rId13"/>
    <p:sldId id="270" r:id="rId14"/>
    <p:sldId id="286" r:id="rId15"/>
    <p:sldId id="288" r:id="rId16"/>
    <p:sldId id="289" r:id="rId17"/>
    <p:sldId id="291" r:id="rId18"/>
    <p:sldId id="293" r:id="rId19"/>
    <p:sldId id="294" r:id="rId20"/>
    <p:sldId id="292" r:id="rId21"/>
    <p:sldId id="301" r:id="rId22"/>
    <p:sldId id="321" r:id="rId23"/>
    <p:sldId id="305" r:id="rId24"/>
    <p:sldId id="313" r:id="rId25"/>
    <p:sldId id="318" r:id="rId26"/>
    <p:sldId id="333" r:id="rId27"/>
    <p:sldId id="334" r:id="rId28"/>
    <p:sldId id="336" r:id="rId29"/>
    <p:sldId id="337" r:id="rId30"/>
    <p:sldId id="307" r:id="rId31"/>
    <p:sldId id="310" r:id="rId32"/>
    <p:sldId id="311" r:id="rId33"/>
    <p:sldId id="335" r:id="rId34"/>
    <p:sldId id="327" r:id="rId35"/>
    <p:sldId id="328" r:id="rId36"/>
    <p:sldId id="329" r:id="rId37"/>
    <p:sldId id="338" r:id="rId38"/>
    <p:sldId id="330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4E7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605" autoAdjust="0"/>
  </p:normalViewPr>
  <p:slideViewPr>
    <p:cSldViewPr snapToGrid="0" snapToObjects="1">
      <p:cViewPr>
        <p:scale>
          <a:sx n="66" d="100"/>
          <a:sy n="66" d="100"/>
        </p:scale>
        <p:origin x="-1422" y="-204"/>
      </p:cViewPr>
      <p:guideLst>
        <p:guide orient="horz" pos="176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F6B47-DC08-4FA4-A0C5-6676F398876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57A29-407E-40C2-95FA-87396D796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66D33-BB61-41FD-A5C4-EFFF72B9BB6C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20170-3C8D-4C54-A5E1-6916BCEE5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D8A0A9-5EBC-4DA9-957B-8F8C2DD85FE4}" type="slidenum">
              <a:rPr lang="en-US"/>
              <a:pPr/>
              <a:t>11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031E7E-EC9E-4CA7-B704-31B3F0E7B9E9}" type="slidenum">
              <a:rPr lang="en-US"/>
              <a:pPr/>
              <a:t>20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4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239D87-4E43-4FB5-96F0-E4061E89D065}" type="slidenum">
              <a:rPr lang="en-US"/>
              <a:pPr/>
              <a:t>21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692369-6069-4115-B6DB-7535AA23BF7F}" type="slidenum">
              <a:rPr lang="en-US"/>
              <a:pPr/>
              <a:t>22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48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7635D7-20D4-4350-BEE0-39C78421747F}" type="slidenum">
              <a:rPr lang="en-US"/>
              <a:pPr/>
              <a:t>23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66433A-E00C-4DF5-82F9-10F28CECDB69}" type="slidenum">
              <a:rPr lang="en-US"/>
              <a:pPr/>
              <a:t>13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B13541-67D3-4951-8F18-7B4C14073909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C2ACD9-1570-4DE9-B4F7-AFA00B62A9A2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7635D7-20D4-4350-BEE0-39C78421747F}" type="slidenum">
              <a:rPr lang="en-US"/>
              <a:pPr/>
              <a:t>16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7635D7-20D4-4350-BEE0-39C78421747F}" type="slidenum">
              <a:rPr lang="en-US"/>
              <a:pPr/>
              <a:t>17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7635D7-20D4-4350-BEE0-39C78421747F}" type="slidenum">
              <a:rPr lang="en-US"/>
              <a:pPr/>
              <a:t>18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031E7E-EC9E-4CA7-B704-31B3F0E7B9E9}" type="slidenum">
              <a:rPr lang="en-US"/>
              <a:pPr/>
              <a:t>19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4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/>
              <a:pPr/>
              <a:t>4/25/2013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90778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/>
              <a:pPr/>
              <a:t>4/25/2013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694296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7786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5654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3689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1308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4843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7614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5434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45782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0088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429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/>
              <a:pPr/>
              <a:t>4/25/2013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274381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74381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7786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5654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3689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1308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4843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7614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5434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45782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00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7786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4296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7438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565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368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130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484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761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543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4578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/>
              <a:pPr/>
              <a:t>4/25/2013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71565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008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429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7438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778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565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368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130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484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761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543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/>
              <a:pPr/>
              <a:t>4/25/2013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9368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45782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008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4296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7438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7786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5654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368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130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4843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761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/>
              <a:pPr/>
              <a:t>4/25/2013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181308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543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45782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0088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4296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74381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7786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5654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3689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1308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484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/>
              <a:pPr/>
              <a:t>4/25/2013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9484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7614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5434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45782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008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4296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74381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7786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5654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3689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130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/>
              <a:pPr/>
              <a:t>4/25/2013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67614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4843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7614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5434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45782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0088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4296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74381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7786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5654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36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/>
              <a:pPr/>
              <a:t>4/25/2013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635434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1308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4843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7614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5434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45782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0088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4296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74381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060A0-A3A5-4648-A860-07934F5B94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83B3D-FCA4-4711-8361-C022D2CD1F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/>
              <a:pPr/>
              <a:t>4/25/2013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345782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FAA9D-3C15-418A-B308-ACA0C3AA02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16BC5-D254-49C8-8437-3AF55A7956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09B33-35C5-4866-80A1-F2BD62D0F7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816AA-DF20-4F45-84BF-F57109B585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AA77E-24C8-42BD-BA8C-49C6CD4A34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97DA0-85DC-494C-9B99-6A789795E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71C28-113C-41E3-BA50-4E1FA1ED25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02B82-5077-4A5E-871F-4B971EC667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B485-F47E-445B-A70B-84CCF79D42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060A0-A3A5-4648-A860-07934F5B94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EF4C-2E41-9F48-BEAF-128F36B604C3}" type="datetimeFigureOut">
              <a:rPr lang="en-US" smtClean="0"/>
              <a:pPr/>
              <a:t>4/25/2013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9F74-5BD8-E049-B0D3-884F727FB9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280088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83B3D-FCA4-4711-8361-C022D2CD1F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FAA9D-3C15-418A-B308-ACA0C3AA02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16BC5-D254-49C8-8437-3AF55A7956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09B33-35C5-4866-80A1-F2BD62D0F7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816AA-DF20-4F45-84BF-F57109B585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AA77E-24C8-42BD-BA8C-49C6CD4A34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97DA0-85DC-494C-9B99-6A789795E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71C28-113C-41E3-BA50-4E1FA1ED25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02B82-5077-4A5E-871F-4B971EC667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B485-F47E-445B-A70B-84CCF79D42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BEF4C-2E41-9F48-BEAF-128F36B604C3}" type="datetimeFigureOut">
              <a:rPr lang="en-US" smtClean="0"/>
              <a:pPr/>
              <a:t>4/25/2013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59F74-5BD8-E049-B0D3-884F727FB9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1342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42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42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42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42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42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42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42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BEF4C-2E41-9F48-BEAF-128F36B60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59F74-5BD8-E049-B0D3-884F727FB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42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C5C80D7-E420-4F11-B64E-6DA40819F360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C5C80D7-E420-4F11-B64E-6DA40819F360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3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71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71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63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70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6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383" y="1431925"/>
            <a:ext cx="8538359" cy="1470025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latin typeface="Century Gothic" pitchFamily="34" charset="0"/>
              </a:rPr>
              <a:t>Motives</a:t>
            </a:r>
            <a:r>
              <a:rPr lang="en-US" altLang="zh-TW" baseline="30000" dirty="0" smtClean="0">
                <a:latin typeface="Century Gothic" pitchFamily="34" charset="0"/>
              </a:rPr>
              <a:t>® </a:t>
            </a:r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事業華麗綻放</a:t>
            </a:r>
            <a:r>
              <a:rPr lang="en-US" altLang="zh-TW" dirty="0" smtClean="0">
                <a:latin typeface="Century Gothic" pitchFamily="34" charset="0"/>
              </a:rPr>
              <a:t/>
            </a:r>
            <a:br>
              <a:rPr lang="en-US" altLang="zh-TW" dirty="0" smtClean="0">
                <a:latin typeface="Century Gothic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Century Gothic" pitchFamily="34" charset="0"/>
              </a:rPr>
              <a:t>Taking Motives</a:t>
            </a:r>
            <a:r>
              <a:rPr lang="en-US" baseline="30000" dirty="0" smtClean="0">
                <a:solidFill>
                  <a:schemeClr val="tx1"/>
                </a:solidFill>
                <a:latin typeface="Century Gothic" pitchFamily="34" charset="0"/>
              </a:rPr>
              <a:t>®</a:t>
            </a:r>
            <a:r>
              <a:rPr lang="en-US" dirty="0" smtClean="0">
                <a:solidFill>
                  <a:schemeClr val="tx1"/>
                </a:solidFill>
                <a:latin typeface="Century Gothic" pitchFamily="34" charset="0"/>
              </a:rPr>
              <a:t> to the Next Level</a:t>
            </a:r>
            <a:endParaRPr lang="en-US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82700"/>
            <a:ext cx="6400800" cy="1265547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  <a:latin typeface="華康儷中黑" pitchFamily="49" charset="-120"/>
                <a:ea typeface="華康儷中黑" pitchFamily="49" charset="-120"/>
              </a:rPr>
              <a:t>夏日水漾系列</a:t>
            </a:r>
            <a:endParaRPr lang="en-US" altLang="zh-TW" dirty="0" smtClean="0">
              <a:solidFill>
                <a:schemeClr val="tx1"/>
              </a:solidFill>
              <a:latin typeface="華康儷中黑" pitchFamily="49" charset="-120"/>
              <a:ea typeface="華康儷中黑" pitchFamily="49" charset="-12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Century Gothic" pitchFamily="34" charset="0"/>
              </a:rPr>
              <a:t>Spring / Summer Watercolor</a:t>
            </a:r>
          </a:p>
        </p:txBody>
      </p:sp>
      <p:pic>
        <p:nvPicPr>
          <p:cNvPr id="4" name="Picture 2" descr="O:\Product_SC\Communications\Graphics\Products Logo\MotivesByLorenRidinger_03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9363" y="4941887"/>
            <a:ext cx="2697485" cy="854966"/>
          </a:xfrm>
          <a:prstGeom prst="rect">
            <a:avLst/>
          </a:prstGeom>
          <a:noFill/>
        </p:spPr>
      </p:pic>
      <p:pic>
        <p:nvPicPr>
          <p:cNvPr id="5" name="Picture 3" descr="O:\Product_SC\Communications\Graphics\Products Logo\MotivesForLaL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2400" y="4940300"/>
            <a:ext cx="2800270" cy="857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1332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3034987" y="3034987"/>
            <a:ext cx="6858001" cy="788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  <a:latin typeface="Century Gothic" pitchFamily="34" charset="0"/>
              </a:rPr>
              <a:t>Beauty Weapon Kit</a:t>
            </a:r>
            <a:endParaRPr lang="en-US" sz="44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6512" y="1115268"/>
            <a:ext cx="2667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  <a:latin typeface="Century Gothic" pitchFamily="34" charset="0"/>
              </a:rPr>
              <a:t>Beauty Weapon Kit</a:t>
            </a:r>
          </a:p>
          <a:p>
            <a:pPr defTabSz="914400"/>
            <a:endParaRPr lang="en-US" b="1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dirty="0" smtClean="0"/>
              <a:t> 9</a:t>
            </a:r>
            <a:r>
              <a:rPr lang="zh-TW" altLang="zh-TW" dirty="0" smtClean="0">
                <a:latin typeface="華康儷中黑" pitchFamily="49" charset="-120"/>
                <a:ea typeface="華康儷中黑" pitchFamily="49" charset="-120"/>
              </a:rPr>
              <a:t>盒眼影</a:t>
            </a:r>
            <a:endParaRPr lang="en-US" altLang="zh-TW" dirty="0" smtClean="0">
              <a:latin typeface="華康儷中黑" pitchFamily="49" charset="-120"/>
              <a:ea typeface="華康儷中黑" pitchFamily="49" charset="-12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dirty="0" smtClean="0"/>
              <a:t> 1</a:t>
            </a:r>
            <a:r>
              <a:rPr lang="zh-TW" altLang="zh-TW" dirty="0" smtClean="0">
                <a:latin typeface="華康儷中黑" pitchFamily="49" charset="-120"/>
                <a:ea typeface="華康儷中黑" pitchFamily="49" charset="-120"/>
              </a:rPr>
              <a:t>支</a:t>
            </a:r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極緻滋潤</a:t>
            </a:r>
            <a:r>
              <a:rPr lang="zh-TW" altLang="zh-TW" dirty="0" smtClean="0">
                <a:latin typeface="華康儷中黑" pitchFamily="49" charset="-120"/>
                <a:ea typeface="華康儷中黑" pitchFamily="49" charset="-120"/>
              </a:rPr>
              <a:t>唇彩</a:t>
            </a:r>
            <a:endParaRPr lang="en-US" altLang="zh-TW" dirty="0" smtClean="0">
              <a:latin typeface="華康儷中黑" pitchFamily="49" charset="-120"/>
              <a:ea typeface="華康儷中黑" pitchFamily="49" charset="-12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dirty="0" smtClean="0"/>
              <a:t> 1</a:t>
            </a:r>
            <a:r>
              <a:rPr lang="zh-TW" altLang="zh-TW" dirty="0" smtClean="0">
                <a:latin typeface="華康儷中黑" pitchFamily="49" charset="-120"/>
                <a:ea typeface="華康儷中黑" pitchFamily="49" charset="-120"/>
              </a:rPr>
              <a:t>支</a:t>
            </a:r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礦物</a:t>
            </a:r>
            <a:r>
              <a:rPr lang="zh-TW" altLang="zh-TW" dirty="0" smtClean="0">
                <a:latin typeface="華康儷中黑" pitchFamily="49" charset="-120"/>
                <a:ea typeface="華康儷中黑" pitchFamily="49" charset="-120"/>
              </a:rPr>
              <a:t>唇膏</a:t>
            </a:r>
            <a:endParaRPr lang="zh-TW" altLang="en-US" dirty="0" smtClean="0">
              <a:latin typeface="華康儷中黑" pitchFamily="49" charset="-120"/>
              <a:ea typeface="華康儷中黑" pitchFamily="49" charset="-120"/>
            </a:endParaRPr>
          </a:p>
          <a:p>
            <a:pPr defTabSz="914400"/>
            <a:endParaRPr lang="en-US" sz="1600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defTabSz="9144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entury Gothic" pitchFamily="34" charset="0"/>
              </a:rPr>
              <a:t> 9 Pressed Eye Shadows</a:t>
            </a:r>
          </a:p>
          <a:p>
            <a:pPr defTabSz="9144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entury Gothic" pitchFamily="34" charset="0"/>
              </a:rPr>
              <a:t> 1 Rich Formula Lipstick</a:t>
            </a:r>
          </a:p>
          <a:p>
            <a:pPr defTabSz="9144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entury Gothic" pitchFamily="34" charset="0"/>
              </a:rPr>
              <a:t> 1 Mineral Lip Shine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107152" y="1285877"/>
            <a:ext cx="4198648" cy="308292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057400" y="4622800"/>
          <a:ext cx="5537201" cy="1319532"/>
        </p:xfrm>
        <a:graphic>
          <a:graphicData uri="http://schemas.openxmlformats.org/drawingml/2006/table">
            <a:tbl>
              <a:tblPr/>
              <a:tblGrid>
                <a:gridCol w="1621253"/>
                <a:gridCol w="2219868"/>
                <a:gridCol w="1696080"/>
              </a:tblGrid>
              <a:tr h="329883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0" kern="1200" dirty="0" smtClean="0">
                          <a:solidFill>
                            <a:prstClr val="black"/>
                          </a:solidFill>
                          <a:latin typeface="華康儷中黑" pitchFamily="49" charset="-120"/>
                          <a:ea typeface="華康儷中黑" pitchFamily="49" charset="-120"/>
                          <a:cs typeface="+mn-cs"/>
                        </a:rPr>
                        <a:t>玩味</a:t>
                      </a:r>
                      <a:r>
                        <a:rPr lang="en-US" altLang="zh-TW" sz="1600" b="1" kern="1200" baseline="0" dirty="0" smtClean="0">
                          <a:solidFill>
                            <a:prstClr val="black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Fun</a:t>
                      </a:r>
                      <a:endParaRPr lang="en-US" sz="1600" b="1" kern="1200" dirty="0" smtClean="0">
                        <a:solidFill>
                          <a:prstClr val="black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0" kern="1200" dirty="0" smtClean="0">
                          <a:solidFill>
                            <a:prstClr val="black"/>
                          </a:solidFill>
                          <a:latin typeface="華康儷中黑" pitchFamily="49" charset="-120"/>
                          <a:ea typeface="華康儷中黑" pitchFamily="49" charset="-120"/>
                          <a:cs typeface="+mn-cs"/>
                        </a:rPr>
                        <a:t>自然</a:t>
                      </a:r>
                      <a:r>
                        <a:rPr lang="zh-TW" altLang="en-US" sz="1600" b="1" kern="1200" dirty="0" smtClean="0">
                          <a:solidFill>
                            <a:prstClr val="black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smtClean="0">
                          <a:solidFill>
                            <a:prstClr val="black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Natural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zh-TW" sz="1800" b="0" kern="1200" dirty="0" smtClean="0">
                          <a:solidFill>
                            <a:schemeClr val="tx1"/>
                          </a:solidFill>
                          <a:latin typeface="華康儷中黑" pitchFamily="49" charset="-120"/>
                          <a:ea typeface="華康儷中黑" pitchFamily="49" charset="-120"/>
                          <a:cs typeface="+mn-cs"/>
                        </a:rPr>
                        <a:t>煙燻</a:t>
                      </a:r>
                      <a:r>
                        <a:rPr lang="en-US" altLang="zh-TW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smtClean="0">
                          <a:solidFill>
                            <a:prstClr val="black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Smokey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883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prstClr val="black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Midnight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prstClr val="black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Cappuccino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prstClr val="black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Onyx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883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prstClr val="black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Glamour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err="1" smtClean="0">
                          <a:solidFill>
                            <a:prstClr val="black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Chocolight</a:t>
                      </a:r>
                      <a:endParaRPr lang="en-US" sz="1600" kern="1200" dirty="0" smtClean="0">
                        <a:solidFill>
                          <a:prstClr val="black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prstClr val="black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Galaxy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883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prstClr val="black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Heiress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prstClr val="black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Whipped Cream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prstClr val="black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Pearl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5-Point Star 6"/>
          <p:cNvSpPr/>
          <p:nvPr/>
        </p:nvSpPr>
        <p:spPr>
          <a:xfrm rot="1224756">
            <a:off x="6685727" y="111135"/>
            <a:ext cx="2355937" cy="1508560"/>
          </a:xfrm>
          <a:prstGeom prst="star5">
            <a:avLst>
              <a:gd name="adj" fmla="val 24575"/>
              <a:gd name="hf" fmla="val 105146"/>
              <a:gd name="vf" fmla="val 110557"/>
            </a:avLst>
          </a:prstGeom>
          <a:solidFill>
            <a:srgbClr val="EAB2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C00000"/>
                </a:solidFill>
                <a:latin typeface="華康儷中黑" pitchFamily="49" charset="-120"/>
                <a:ea typeface="華康儷中黑" pitchFamily="49" charset="-120"/>
              </a:rPr>
              <a:t>節省超過</a:t>
            </a:r>
            <a:endParaRPr lang="en-US" sz="1600" dirty="0" smtClean="0">
              <a:solidFill>
                <a:srgbClr val="C00000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en-US" sz="1600" b="1" dirty="0" smtClean="0">
                <a:solidFill>
                  <a:srgbClr val="C00000"/>
                </a:solidFill>
                <a:latin typeface="Century Gothic" pitchFamily="34" charset="0"/>
              </a:rPr>
              <a:t>Saving Over 35%</a:t>
            </a:r>
            <a:endParaRPr lang="en-US" sz="1600" b="1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411" y="6202283"/>
            <a:ext cx="4954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entury Gothic" pitchFamily="34" charset="0"/>
              </a:rPr>
              <a:t>HK13MBW  DC: $705.00  SR: $990.00  BV: 65.5</a:t>
            </a:r>
            <a:endParaRPr lang="en-US" sz="1600" dirty="0">
              <a:solidFill>
                <a:prstClr val="black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32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FixxFinal20110112Dud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973138" y="2809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solidFill>
                <a:schemeClr val="bg1"/>
              </a:solidFill>
              <a:latin typeface="American Typewriter" pitchFamily="96" charset="0"/>
            </a:endParaRPr>
          </a:p>
        </p:txBody>
      </p:sp>
      <p:sp>
        <p:nvSpPr>
          <p:cNvPr id="3076" name="Rectangle 9"/>
          <p:cNvSpPr>
            <a:spLocks noChangeArrowheads="1"/>
          </p:cNvSpPr>
          <p:nvPr/>
        </p:nvSpPr>
        <p:spPr bwMode="auto">
          <a:xfrm>
            <a:off x="244475" y="1979613"/>
            <a:ext cx="6713538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342900">
              <a:lnSpc>
                <a:spcPct val="90000"/>
              </a:lnSpc>
              <a:buClr>
                <a:schemeClr val="tx2"/>
              </a:buClr>
              <a:buSzPct val="95000"/>
            </a:pPr>
            <a:endParaRPr lang="en-US"/>
          </a:p>
          <a:p>
            <a:pPr indent="-342900">
              <a:lnSpc>
                <a:spcPct val="90000"/>
              </a:lnSpc>
              <a:buClr>
                <a:schemeClr val="tx2"/>
              </a:buClr>
              <a:buSzPct val="95000"/>
            </a:pPr>
            <a:endParaRPr lang="en-US" sz="1600">
              <a:latin typeface="American Typewriter" pitchFamily="96" charset="0"/>
            </a:endParaRPr>
          </a:p>
          <a:p>
            <a:pPr indent="-342900" eaLnBrk="0" hangingPunct="0">
              <a:lnSpc>
                <a:spcPct val="90000"/>
              </a:lnSpc>
              <a:buClr>
                <a:schemeClr val="tx2"/>
              </a:buClr>
              <a:buSzPct val="95000"/>
            </a:pPr>
            <a:r>
              <a:rPr lang="en-US">
                <a:latin typeface="American Typewriter" pitchFamily="96" charset="0"/>
              </a:rPr>
              <a:t>	</a:t>
            </a:r>
          </a:p>
        </p:txBody>
      </p:sp>
      <p:sp>
        <p:nvSpPr>
          <p:cNvPr id="3077" name="Content Placeholder 8"/>
          <p:cNvSpPr>
            <a:spLocks noGrp="1"/>
          </p:cNvSpPr>
          <p:nvPr>
            <p:ph idx="1"/>
          </p:nvPr>
        </p:nvSpPr>
        <p:spPr>
          <a:xfrm>
            <a:off x="304800" y="1981199"/>
            <a:ext cx="5638800" cy="4372099"/>
          </a:xfrm>
        </p:spPr>
        <p:txBody>
          <a:bodyPr>
            <a:normAutofit fontScale="85000" lnSpcReduction="20000"/>
          </a:bodyPr>
          <a:lstStyle/>
          <a:p>
            <a:pPr marL="282575" indent="-282575">
              <a:buClr>
                <a:schemeClr val="tx2"/>
              </a:buClr>
              <a:buSzPct val="95000"/>
            </a:pPr>
            <a:r>
              <a:rPr lang="zh-TW" altLang="en-US" sz="2800" dirty="0" smtClean="0">
                <a:ea typeface="華康儷中黑" pitchFamily="49" charset="-120"/>
              </a:rPr>
              <a:t>男士美容業每年增長</a:t>
            </a:r>
            <a:r>
              <a:rPr lang="en-US" altLang="zh-TW" sz="2800" dirty="0" smtClean="0">
                <a:ea typeface="華康儷中黑" pitchFamily="49" charset="-120"/>
              </a:rPr>
              <a:t>8% </a:t>
            </a:r>
          </a:p>
          <a:p>
            <a:pPr marL="282575" indent="-282575">
              <a:buClr>
                <a:schemeClr val="tx2"/>
              </a:buClr>
              <a:buSzPct val="95000"/>
            </a:pPr>
            <a:r>
              <a:rPr lang="zh-TW" altLang="en-US" sz="2800" dirty="0" smtClean="0">
                <a:ea typeface="華康儷中黑" pitchFamily="49" charset="-120"/>
              </a:rPr>
              <a:t>預測</a:t>
            </a:r>
            <a:r>
              <a:rPr lang="en-US" altLang="zh-TW" sz="2800" dirty="0" smtClean="0">
                <a:ea typeface="華康儷中黑" pitchFamily="49" charset="-120"/>
              </a:rPr>
              <a:t>2015</a:t>
            </a:r>
            <a:r>
              <a:rPr lang="zh-TW" altLang="en-US" sz="2800" dirty="0" smtClean="0">
                <a:ea typeface="華康儷中黑" pitchFamily="49" charset="-120"/>
              </a:rPr>
              <a:t>年前，男士美容產品銷售額將超過</a:t>
            </a:r>
            <a:r>
              <a:rPr lang="en-US" altLang="zh-TW" sz="2800" dirty="0" smtClean="0">
                <a:ea typeface="華康儷中黑" pitchFamily="49" charset="-120"/>
              </a:rPr>
              <a:t>332</a:t>
            </a:r>
            <a:r>
              <a:rPr lang="zh-TW" altLang="en-US" sz="2800" dirty="0" smtClean="0">
                <a:ea typeface="華康儷中黑" pitchFamily="49" charset="-120"/>
              </a:rPr>
              <a:t>億美元</a:t>
            </a:r>
            <a:endParaRPr lang="en-US" altLang="zh-TW" sz="2800" dirty="0" smtClean="0">
              <a:ea typeface="華康儷中黑" pitchFamily="49" charset="-120"/>
            </a:endParaRPr>
          </a:p>
          <a:p>
            <a:pPr marL="282575" indent="-282575">
              <a:buClr>
                <a:schemeClr val="tx2"/>
              </a:buClr>
              <a:buSzPct val="95000"/>
            </a:pPr>
            <a:r>
              <a:rPr lang="zh-TW" altLang="en-US" sz="2800" dirty="0" smtClean="0">
                <a:ea typeface="華康儷中黑" pitchFamily="49" charset="-120"/>
              </a:rPr>
              <a:t>單是</a:t>
            </a:r>
            <a:r>
              <a:rPr lang="en-US" altLang="zh-TW" sz="2800" dirty="0" smtClean="0">
                <a:ea typeface="華康儷中黑" pitchFamily="49" charset="-120"/>
              </a:rPr>
              <a:t>2010</a:t>
            </a:r>
            <a:r>
              <a:rPr lang="zh-TW" altLang="en-US" sz="2800" dirty="0" smtClean="0">
                <a:ea typeface="華康儷中黑" pitchFamily="49" charset="-120"/>
              </a:rPr>
              <a:t>年上半年，</a:t>
            </a:r>
            <a:r>
              <a:rPr lang="en-US" altLang="zh-TW" sz="2800" dirty="0" smtClean="0">
                <a:ea typeface="華康儷中黑" pitchFamily="49" charset="-120"/>
              </a:rPr>
              <a:t>L’Oreal</a:t>
            </a:r>
            <a:r>
              <a:rPr lang="zh-TW" altLang="en-US" sz="2800" dirty="0" smtClean="0">
                <a:ea typeface="華康儷中黑" pitchFamily="49" charset="-120"/>
              </a:rPr>
              <a:t>男士護膚系列的銷售額已上升</a:t>
            </a:r>
            <a:r>
              <a:rPr lang="en-US" altLang="zh-TW" sz="2800" dirty="0" smtClean="0">
                <a:ea typeface="華康儷中黑" pitchFamily="49" charset="-120"/>
              </a:rPr>
              <a:t>30%</a:t>
            </a:r>
          </a:p>
          <a:p>
            <a:pPr marL="282575" indent="-282575" eaLnBrk="1" hangingPunct="1">
              <a:buClr>
                <a:schemeClr val="tx2"/>
              </a:buClr>
              <a:buSzPct val="95000"/>
            </a:pPr>
            <a:endParaRPr lang="en-US" sz="2800" dirty="0" smtClean="0"/>
          </a:p>
          <a:p>
            <a:pPr marL="282575" indent="-282575" eaLnBrk="1" hangingPunct="1">
              <a:buClr>
                <a:schemeClr val="tx2"/>
              </a:buClr>
              <a:buSzPct val="95000"/>
            </a:pPr>
            <a:r>
              <a:rPr lang="en-US" sz="2800" dirty="0" smtClean="0"/>
              <a:t>The men’s grooming industry is growing 8% a year </a:t>
            </a:r>
          </a:p>
          <a:p>
            <a:pPr marL="282575" indent="-282575" eaLnBrk="1" hangingPunct="1">
              <a:buClr>
                <a:schemeClr val="tx2"/>
              </a:buClr>
              <a:buSzPct val="95000"/>
            </a:pPr>
            <a:r>
              <a:rPr lang="en-US" sz="2800" dirty="0" smtClean="0"/>
              <a:t>Men's grooming products are projected to exceed $33.2 billion by the year 2015</a:t>
            </a:r>
          </a:p>
          <a:p>
            <a:pPr marL="282575" indent="-282575" eaLnBrk="1" hangingPunct="1">
              <a:buClr>
                <a:schemeClr val="tx2"/>
              </a:buClr>
              <a:buSzPct val="95000"/>
            </a:pPr>
            <a:r>
              <a:rPr lang="en-US" sz="2800" dirty="0" smtClean="0"/>
              <a:t>In just the first half of 2010, sales</a:t>
            </a:r>
            <a:br>
              <a:rPr lang="en-US" sz="2800" dirty="0" smtClean="0"/>
            </a:br>
            <a:r>
              <a:rPr lang="en-US" sz="2800" dirty="0" smtClean="0"/>
              <a:t>for L’Oreal’s men’s line were up 30%</a:t>
            </a:r>
          </a:p>
          <a:p>
            <a:pPr marL="282575" indent="-282575" eaLnBrk="1" hangingPunct="1">
              <a:buClr>
                <a:schemeClr val="tx2"/>
              </a:buClr>
              <a:buSzPct val="95000"/>
              <a:buFontTx/>
              <a:buNone/>
            </a:pPr>
            <a:endParaRPr lang="en-US" sz="2400" dirty="0" smtClean="0"/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 rot="-360428">
            <a:off x="292925" y="18591"/>
            <a:ext cx="78168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zh-TW" altLang="en-US" sz="3600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>個人護理行業</a:t>
            </a:r>
            <a:endParaRPr lang="en-US" sz="3600" dirty="0" smtClean="0">
              <a:solidFill>
                <a:schemeClr val="bg1"/>
              </a:solidFill>
              <a:latin typeface="華康儷中黑" pitchFamily="49" charset="-120"/>
              <a:ea typeface="華康儷中黑" pitchFamily="49" charset="-120"/>
            </a:endParaRPr>
          </a:p>
          <a:p>
            <a:pPr eaLnBrk="0" hangingPunct="0"/>
            <a:r>
              <a:rPr lang="en-US" sz="2800" dirty="0" smtClean="0">
                <a:solidFill>
                  <a:schemeClr val="bg1"/>
                </a:solidFill>
              </a:rPr>
              <a:t>Personal </a:t>
            </a:r>
            <a:r>
              <a:rPr lang="en-US" sz="2800" dirty="0">
                <a:solidFill>
                  <a:schemeClr val="bg1"/>
                </a:solidFill>
              </a:rPr>
              <a:t>Care Industry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fixxLogoBlack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330450"/>
            <a:ext cx="65071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09600" y="4768850"/>
            <a:ext cx="7816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FFFFFF"/>
                </a:solidFill>
                <a:latin typeface="American Typewriter" pitchFamily="96" charset="0"/>
              </a:rPr>
              <a:t>Solution-Oriented Products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990600" y="958850"/>
            <a:ext cx="59436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8000" dirty="0">
                <a:solidFill>
                  <a:srgbClr val="FFFFFF"/>
                </a:solidFill>
                <a:latin typeface="American Typewriter" pitchFamily="96" charset="0"/>
              </a:rPr>
              <a:t>get</a:t>
            </a:r>
            <a:endParaRPr lang="en-US" sz="7500" dirty="0">
              <a:solidFill>
                <a:srgbClr val="FFFFFF"/>
              </a:solidFill>
              <a:latin typeface="American Typewriter" pitchFamily="96" charset="0"/>
            </a:endParaRPr>
          </a:p>
          <a:p>
            <a:pPr algn="ctr" defTabSz="914400" eaLnBrk="0" fontAlgn="base" hangingPunct="0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7500" dirty="0">
                <a:solidFill>
                  <a:srgbClr val="FFFFFF"/>
                </a:solidFill>
                <a:latin typeface="American Typewriter" pitchFamily="96" charset="0"/>
              </a:rPr>
              <a:t>         </a:t>
            </a:r>
            <a:r>
              <a:rPr lang="en-US" sz="8000" dirty="0">
                <a:solidFill>
                  <a:srgbClr val="FFFFFF"/>
                </a:solidFill>
                <a:latin typeface="American Typewriter" pitchFamily="96" charset="0"/>
              </a:rPr>
              <a:t>your</a:t>
            </a:r>
            <a:endParaRPr lang="en-US" sz="7500" dirty="0">
              <a:solidFill>
                <a:srgbClr val="FFFFFF"/>
              </a:solidFill>
              <a:latin typeface="American Typewriter" pitchFamily="9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FixxFinal20110124GirlBo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973138" y="2809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solidFill>
                <a:schemeClr val="bg1"/>
              </a:solidFill>
              <a:latin typeface="American Typewriter" pitchFamily="96" charset="0"/>
            </a:endParaRP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 rot="-360428">
            <a:off x="301625" y="479425"/>
            <a:ext cx="8861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</a:rPr>
              <a:t>Successful. Sophisticated. Solutions.</a:t>
            </a:r>
          </a:p>
        </p:txBody>
      </p:sp>
      <p:sp>
        <p:nvSpPr>
          <p:cNvPr id="7173" name="Rectangle 3"/>
          <p:cNvSpPr txBox="1">
            <a:spLocks noChangeArrowheads="1"/>
          </p:cNvSpPr>
          <p:nvPr/>
        </p:nvSpPr>
        <p:spPr bwMode="auto">
          <a:xfrm>
            <a:off x="111825" y="1990925"/>
            <a:ext cx="593271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tabLst>
                <a:tab pos="169863" algn="l"/>
              </a:tabLst>
            </a:pPr>
            <a:r>
              <a:rPr lang="zh-TW" altLang="en-US" sz="3200" dirty="0" smtClean="0">
                <a:latin typeface="華康儷中黑" pitchFamily="49" charset="-120"/>
                <a:ea typeface="華康儷中黑" pitchFamily="49" charset="-120"/>
              </a:rPr>
              <a:t>利用科學為本、針對解決</a:t>
            </a:r>
            <a:endParaRPr lang="en-US" altLang="zh-TW" sz="3200" dirty="0" smtClean="0">
              <a:latin typeface="華康儷中黑" pitchFamily="49" charset="-120"/>
              <a:ea typeface="華康儷中黑" pitchFamily="49" charset="-120"/>
            </a:endParaRPr>
          </a:p>
          <a:p>
            <a:pPr algn="ctr">
              <a:lnSpc>
                <a:spcPct val="90000"/>
              </a:lnSpc>
              <a:tabLst>
                <a:tab pos="169863" algn="l"/>
              </a:tabLst>
            </a:pPr>
            <a:r>
              <a:rPr lang="zh-TW" altLang="en-US" sz="3200" dirty="0" smtClean="0">
                <a:latin typeface="華康儷中黑" pitchFamily="49" charset="-120"/>
                <a:ea typeface="華康儷中黑" pitchFamily="49" charset="-120"/>
              </a:rPr>
              <a:t>肌膚問題的產品提升外表，</a:t>
            </a:r>
            <a:endParaRPr lang="en-US" altLang="zh-TW" sz="3200" dirty="0" smtClean="0">
              <a:latin typeface="華康儷中黑" pitchFamily="49" charset="-120"/>
              <a:ea typeface="華康儷中黑" pitchFamily="49" charset="-120"/>
            </a:endParaRPr>
          </a:p>
          <a:p>
            <a:pPr algn="ctr">
              <a:lnSpc>
                <a:spcPct val="90000"/>
              </a:lnSpc>
              <a:tabLst>
                <a:tab pos="169863" algn="l"/>
              </a:tabLst>
            </a:pPr>
            <a:r>
              <a:rPr lang="zh-TW" altLang="en-US" sz="3200" dirty="0" smtClean="0">
                <a:latin typeface="華康儷中黑" pitchFamily="49" charset="-120"/>
                <a:ea typeface="華康儷中黑" pitchFamily="49" charset="-120"/>
              </a:rPr>
              <a:t>讓你型格出眾</a:t>
            </a:r>
            <a:endParaRPr lang="en-US" altLang="zh-TW" sz="3200" dirty="0" smtClean="0">
              <a:latin typeface="華康儷中黑" pitchFamily="49" charset="-120"/>
              <a:ea typeface="華康儷中黑" pitchFamily="49" charset="-120"/>
            </a:endParaRPr>
          </a:p>
          <a:p>
            <a:pPr algn="ctr">
              <a:lnSpc>
                <a:spcPct val="90000"/>
              </a:lnSpc>
              <a:tabLst>
                <a:tab pos="169863" algn="l"/>
              </a:tabLst>
            </a:pPr>
            <a:endParaRPr lang="en-US" sz="3200" dirty="0" smtClean="0"/>
          </a:p>
          <a:p>
            <a:pPr algn="ctr">
              <a:lnSpc>
                <a:spcPct val="90000"/>
              </a:lnSpc>
              <a:tabLst>
                <a:tab pos="169863" algn="l"/>
              </a:tabLst>
            </a:pPr>
            <a:r>
              <a:rPr lang="en-US" sz="3200" dirty="0" smtClean="0"/>
              <a:t>Enhance </a:t>
            </a:r>
            <a:r>
              <a:rPr lang="en-US" sz="3200" dirty="0"/>
              <a:t>your appearance </a:t>
            </a:r>
          </a:p>
          <a:p>
            <a:pPr algn="ctr">
              <a:lnSpc>
                <a:spcPct val="90000"/>
              </a:lnSpc>
              <a:tabLst>
                <a:tab pos="169863" algn="l"/>
              </a:tabLst>
            </a:pPr>
            <a:r>
              <a:rPr lang="en-US" sz="3200" dirty="0"/>
              <a:t>with style and sophistication </a:t>
            </a:r>
          </a:p>
          <a:p>
            <a:pPr algn="ctr">
              <a:lnSpc>
                <a:spcPct val="90000"/>
              </a:lnSpc>
              <a:tabLst>
                <a:tab pos="169863" algn="l"/>
              </a:tabLst>
            </a:pPr>
            <a:r>
              <a:rPr lang="en-US" sz="3200" dirty="0"/>
              <a:t>using science-based, </a:t>
            </a:r>
          </a:p>
          <a:p>
            <a:pPr algn="ctr">
              <a:lnSpc>
                <a:spcPct val="90000"/>
              </a:lnSpc>
              <a:tabLst>
                <a:tab pos="169863" algn="l"/>
              </a:tabLst>
            </a:pPr>
            <a:r>
              <a:rPr lang="en-US" sz="3200" dirty="0"/>
              <a:t>solution-oriented products.</a:t>
            </a:r>
          </a:p>
        </p:txBody>
      </p:sp>
      <p:pic>
        <p:nvPicPr>
          <p:cNvPr id="7174" name="Picture 1031" descr="Fixx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228600"/>
            <a:ext cx="18542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67200" y="280988"/>
            <a:ext cx="297873" cy="2296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6" descr="FixxFinal20110114Bckgr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2" descr="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1900" y="-533400"/>
            <a:ext cx="5765800" cy="868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973138" y="2809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merican Typewriter" pitchFamily="96" charset="0"/>
            </a:endParaRPr>
          </a:p>
        </p:txBody>
      </p:sp>
      <p:sp>
        <p:nvSpPr>
          <p:cNvPr id="14340" name="Rectangle 11"/>
          <p:cNvSpPr>
            <a:spLocks noChangeArrowheads="1"/>
          </p:cNvSpPr>
          <p:nvPr/>
        </p:nvSpPr>
        <p:spPr bwMode="auto">
          <a:xfrm>
            <a:off x="4842537" y="6494463"/>
            <a:ext cx="43843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Code: </a:t>
            </a: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HK12520 DC: $148.00  SR</a:t>
            </a: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: </a:t>
            </a: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$200.00  BV</a:t>
            </a: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: </a:t>
            </a: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12.5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341" name="Text Box 3"/>
          <p:cNvSpPr txBox="1">
            <a:spLocks noChangeArrowheads="1"/>
          </p:cNvSpPr>
          <p:nvPr/>
        </p:nvSpPr>
        <p:spPr bwMode="auto">
          <a:xfrm rot="-360428">
            <a:off x="301625" y="479425"/>
            <a:ext cx="8853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latin typeface="Calibri" pitchFamily="34" charset="0"/>
              </a:rPr>
              <a:t>Successful. Sophisticated. Solutions.</a:t>
            </a:r>
          </a:p>
        </p:txBody>
      </p:sp>
      <p:sp>
        <p:nvSpPr>
          <p:cNvPr id="14342" name="Text Box 4"/>
          <p:cNvSpPr txBox="1">
            <a:spLocks noChangeArrowheads="1"/>
          </p:cNvSpPr>
          <p:nvPr/>
        </p:nvSpPr>
        <p:spPr bwMode="auto">
          <a:xfrm>
            <a:off x="283025" y="1529275"/>
            <a:ext cx="447897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Aft>
                <a:spcPct val="0"/>
              </a:spcAft>
            </a:pPr>
            <a:r>
              <a:rPr lang="zh-TW" altLang="en-US" sz="20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速效豐盈睫毛精華</a:t>
            </a:r>
            <a:endParaRPr lang="en-US" altLang="zh-TW" sz="20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</a:endParaRPr>
          </a:p>
          <a:p>
            <a:pPr defTabSz="914400" eaLnBrk="0" fontAlgn="base" hangingPunct="0"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Lash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Extend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3025" y="2150750"/>
            <a:ext cx="77724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儷中黑" pitchFamily="49" charset="-120"/>
                <a:ea typeface="華康儷中黑" pitchFamily="49" charset="-120"/>
              </a:rPr>
              <a:t>兩星期令睫毛和眉毛更顯豐盈</a:t>
            </a:r>
            <a:r>
              <a:rPr lang="zh-TW" altLang="zh-TW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儷中黑" pitchFamily="49" charset="-120"/>
                <a:ea typeface="華康儷中黑" pitchFamily="49" charset="-120"/>
              </a:rPr>
              <a:t>纖長</a:t>
            </a:r>
            <a:endParaRPr lang="en-US" altLang="en-US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儷中黑" pitchFamily="49" charset="-120"/>
              <a:ea typeface="華康儷中黑" pitchFamily="49" charset="-12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THICKER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LONGER LOOKING LASHES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&amp; BROWS IN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JUST TWO WEEKS</a:t>
            </a:r>
          </a:p>
        </p:txBody>
      </p:sp>
      <p:pic>
        <p:nvPicPr>
          <p:cNvPr id="40980" name="Picture 20" descr="FixxFinalWindow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5551" y="4309751"/>
            <a:ext cx="2732849" cy="212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14346" name="Picture 1031" descr="Fixx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000" y="228600"/>
            <a:ext cx="18542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14" descr="eyelas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" y="5537200"/>
            <a:ext cx="46101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8" name="Rectangle 3"/>
          <p:cNvSpPr txBox="1">
            <a:spLocks noChangeArrowheads="1"/>
          </p:cNvSpPr>
          <p:nvPr/>
        </p:nvSpPr>
        <p:spPr bwMode="auto">
          <a:xfrm>
            <a:off x="283024" y="2766950"/>
            <a:ext cx="7445376" cy="124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176213" algn="l"/>
              </a:tabLst>
            </a:pPr>
            <a:r>
              <a:rPr lang="zh-TW" altLang="en-US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好處：</a:t>
            </a:r>
            <a:endParaRPr lang="en-US" dirty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 typeface="Times" pitchFamily="96" charset="0"/>
              <a:buChar char="•"/>
              <a:tabLst>
                <a:tab pos="176213" algn="l"/>
              </a:tabLst>
            </a:pPr>
            <a:r>
              <a:rPr lang="en-US" sz="1600" b="1" u="sng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600" b="1" u="sng" dirty="0" err="1">
                <a:solidFill>
                  <a:srgbClr val="000000"/>
                </a:solidFill>
                <a:latin typeface="Calibri" pitchFamily="34" charset="0"/>
              </a:rPr>
              <a:t>SymPeptides</a:t>
            </a:r>
            <a:r>
              <a:rPr lang="en-US" sz="1600" b="1" u="sng" dirty="0" smtClean="0">
                <a:solidFill>
                  <a:srgbClr val="000000"/>
                </a:solidFill>
                <a:latin typeface="Calibri" pitchFamily="34" charset="0"/>
              </a:rPr>
              <a:t>™</a:t>
            </a:r>
            <a:r>
              <a:rPr lang="zh-TW" altLang="zh-TW" sz="1600" dirty="0" smtClean="0">
                <a:latin typeface="華康儷中黑" pitchFamily="49" charset="-120"/>
                <a:ea typeface="華康儷中黑" pitchFamily="49" charset="-120"/>
              </a:rPr>
              <a:t>勝肽複合物</a:t>
            </a:r>
            <a:r>
              <a:rPr lang="zh-TW" altLang="en-US" sz="1600" dirty="0" smtClean="0">
                <a:latin typeface="華康儷中黑" pitchFamily="49" charset="-120"/>
                <a:ea typeface="華康儷中黑" pitchFamily="49" charset="-120"/>
              </a:rPr>
              <a:t>於</a:t>
            </a:r>
            <a:r>
              <a:rPr lang="en-US" altLang="zh-TW" sz="1600" dirty="0" smtClean="0">
                <a:latin typeface="Calibri" pitchFamily="34" charset="0"/>
                <a:ea typeface="華康儷中黑" pitchFamily="49" charset="-120"/>
              </a:rPr>
              <a:t>14</a:t>
            </a:r>
            <a:r>
              <a:rPr lang="zh-TW" altLang="en-US" sz="1600" dirty="0" smtClean="0">
                <a:latin typeface="Calibri" pitchFamily="34" charset="0"/>
                <a:ea typeface="華康儷中黑" pitchFamily="49" charset="-120"/>
              </a:rPr>
              <a:t>天內</a:t>
            </a:r>
            <a:r>
              <a:rPr lang="zh-TW" altLang="zh-TW" sz="1600" dirty="0" smtClean="0">
                <a:latin typeface="華康儷中黑" pitchFamily="49" charset="-120"/>
                <a:ea typeface="華康儷中黑" pitchFamily="49" charset="-120"/>
              </a:rPr>
              <a:t>顯著提升睫毛及眉毛量</a:t>
            </a:r>
            <a:r>
              <a:rPr lang="en-US" altLang="zh-TW" sz="1600" dirty="0" smtClean="0">
                <a:latin typeface="Calibri" pitchFamily="34" charset="0"/>
                <a:ea typeface="華康儷中黑" pitchFamily="49" charset="-120"/>
              </a:rPr>
              <a:t>25%</a:t>
            </a:r>
            <a:r>
              <a:rPr lang="zh-TW" altLang="zh-TW" sz="1600" dirty="0" smtClean="0">
                <a:latin typeface="華康儷中黑" pitchFamily="49" charset="-120"/>
                <a:ea typeface="華康儷中黑" pitchFamily="49" charset="-120"/>
              </a:rPr>
              <a:t>，效果快速明顯</a:t>
            </a:r>
            <a:endParaRPr lang="en-US" sz="1600" dirty="0">
              <a:solidFill>
                <a:srgbClr val="000000"/>
              </a:solidFill>
              <a:latin typeface="Calibri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 typeface="Times" pitchFamily="96" charset="0"/>
              <a:buChar char="•"/>
              <a:tabLst>
                <a:tab pos="176213" algn="l"/>
              </a:tabLst>
            </a:pPr>
            <a:r>
              <a:rPr lang="en-US" altLang="zh-TW" sz="1600" dirty="0" smtClean="0"/>
              <a:t> </a:t>
            </a:r>
            <a:r>
              <a:rPr lang="zh-TW" altLang="zh-TW" sz="1600" u="sng" dirty="0" smtClean="0">
                <a:latin typeface="華康儷中黑" pitchFamily="49" charset="-120"/>
                <a:ea typeface="華康儷中黑" pitchFamily="49" charset="-120"/>
              </a:rPr>
              <a:t>水解黏多糖</a:t>
            </a:r>
            <a:r>
              <a:rPr lang="zh-TW" altLang="zh-TW" sz="1600" dirty="0" smtClean="0">
                <a:latin typeface="華康儷中黑" pitchFamily="49" charset="-120"/>
                <a:ea typeface="華康儷中黑" pitchFamily="49" charset="-120"/>
              </a:rPr>
              <a:t>促進睫毛健康、纖長</a:t>
            </a:r>
            <a:endParaRPr lang="en-US" altLang="zh-TW" sz="1600" dirty="0">
              <a:latin typeface="華康儷中黑" pitchFamily="49" charset="-120"/>
              <a:ea typeface="華康儷中黑" pitchFamily="49" charset="-12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tabLst>
                <a:tab pos="176213" algn="l"/>
              </a:tabLst>
            </a:pPr>
            <a:endParaRPr lang="en-US" sz="5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 typeface="Times" pitchFamily="96" charset="0"/>
              <a:buChar char="•"/>
              <a:tabLst>
                <a:tab pos="176213" algn="l"/>
              </a:tabLst>
            </a:pPr>
            <a:endParaRPr lang="en-US" sz="1600" b="1" dirty="0">
              <a:solidFill>
                <a:srgbClr val="000000"/>
              </a:solidFill>
              <a:latin typeface="Calibri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 typeface="Times" pitchFamily="96" charset="0"/>
              <a:buChar char="•"/>
              <a:tabLst>
                <a:tab pos="176213" algn="l"/>
              </a:tabLst>
            </a:pPr>
            <a:endParaRPr lang="en-US" sz="2200" dirty="0">
              <a:solidFill>
                <a:srgbClr val="000000"/>
              </a:solidFill>
              <a:latin typeface="Calibri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 typeface="Times" pitchFamily="96" charset="0"/>
              <a:buChar char="•"/>
              <a:tabLst>
                <a:tab pos="176213" algn="l"/>
              </a:tabLst>
            </a:pPr>
            <a:endParaRPr lang="en-US" sz="2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025" y="4025744"/>
            <a:ext cx="6474031" cy="174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176213" algn="l"/>
              </a:tabLst>
            </a:pPr>
            <a:r>
              <a:rPr lang="en-US" altLang="zh-TW" sz="1600" b="1" dirty="0" smtClean="0">
                <a:solidFill>
                  <a:srgbClr val="000000"/>
                </a:solidFill>
                <a:latin typeface="Calibri" pitchFamily="34" charset="0"/>
              </a:rPr>
              <a:t>Why You Want It: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 typeface="Times" pitchFamily="96" charset="0"/>
              <a:buChar char="•"/>
              <a:tabLst>
                <a:tab pos="176213" algn="l"/>
              </a:tabLst>
            </a:pPr>
            <a:r>
              <a:rPr lang="en-US" altLang="zh-TW" sz="1600" b="1" u="sng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zh-TW" sz="1600" b="1" u="sng" dirty="0" err="1" smtClean="0">
                <a:solidFill>
                  <a:srgbClr val="000000"/>
                </a:solidFill>
                <a:latin typeface="Calibri" pitchFamily="34" charset="0"/>
              </a:rPr>
              <a:t>SymPeptides</a:t>
            </a:r>
            <a:r>
              <a:rPr lang="en-US" altLang="zh-TW" sz="1600" b="1" u="sng" dirty="0" smtClean="0">
                <a:solidFill>
                  <a:srgbClr val="000000"/>
                </a:solidFill>
                <a:latin typeface="Calibri" pitchFamily="34" charset="0"/>
              </a:rPr>
              <a:t>™</a:t>
            </a:r>
            <a:r>
              <a:rPr lang="en-US" altLang="zh-TW" sz="1600" dirty="0" smtClean="0">
                <a:solidFill>
                  <a:srgbClr val="000000"/>
                </a:solidFill>
                <a:latin typeface="Calibri" pitchFamily="34" charset="0"/>
              </a:rPr>
              <a:t> increase visible volume of lashes and eyebrows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tabLst>
                <a:tab pos="176213" algn="l"/>
              </a:tabLst>
            </a:pPr>
            <a:r>
              <a:rPr lang="en-US" altLang="zh-TW" sz="1600" dirty="0" smtClean="0">
                <a:solidFill>
                  <a:srgbClr val="000000"/>
                </a:solidFill>
                <a:latin typeface="Calibri" pitchFamily="34" charset="0"/>
              </a:rPr>
              <a:t>   by 25% in just 14 days for fast, dramatic results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 typeface="Times" pitchFamily="96" charset="0"/>
              <a:buChar char="•"/>
              <a:tabLst>
                <a:tab pos="176213" algn="l"/>
              </a:tabLst>
            </a:pPr>
            <a:r>
              <a:rPr lang="en-US" altLang="zh-TW" sz="1600" b="1" u="sng" dirty="0" smtClean="0">
                <a:solidFill>
                  <a:srgbClr val="000000"/>
                </a:solidFill>
                <a:latin typeface="Calibri" pitchFamily="34" charset="0"/>
              </a:rPr>
              <a:t> Hydrolyzed </a:t>
            </a:r>
            <a:r>
              <a:rPr lang="en-US" altLang="zh-TW" sz="1600" b="1" u="sng" dirty="0" err="1" smtClean="0">
                <a:solidFill>
                  <a:srgbClr val="000000"/>
                </a:solidFill>
                <a:latin typeface="Calibri" pitchFamily="34" charset="0"/>
              </a:rPr>
              <a:t>glucosaminglycans</a:t>
            </a:r>
            <a:r>
              <a:rPr lang="en-US" altLang="zh-TW" sz="16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zh-TW" sz="1600" dirty="0" smtClean="0">
                <a:solidFill>
                  <a:srgbClr val="000000"/>
                </a:solidFill>
                <a:latin typeface="Calibri" pitchFamily="34" charset="0"/>
              </a:rPr>
              <a:t>promotes healthy, long lashes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tabLst>
                <a:tab pos="176213" algn="l"/>
              </a:tabLst>
            </a:pPr>
            <a:endParaRPr lang="en-US" altLang="zh-TW" sz="16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endParaRPr lang="zh-TW" alt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902034" y="4511625"/>
            <a:ext cx="12706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" i="1" dirty="0" smtClean="0">
                <a:latin typeface="Calibri" pitchFamily="34" charset="0"/>
                <a:ea typeface="華康儷中黑" pitchFamily="49" charset="-120"/>
              </a:rPr>
              <a:t>同類產品</a:t>
            </a:r>
            <a:endParaRPr lang="en-US" altLang="zh-TW" sz="1500" i="1" dirty="0" smtClean="0">
              <a:latin typeface="Calibri" pitchFamily="34" charset="0"/>
              <a:ea typeface="華康儷中黑" pitchFamily="49" charset="-120"/>
            </a:endParaRPr>
          </a:p>
          <a:p>
            <a:r>
              <a:rPr lang="zh-TW" altLang="en-US" sz="1500" i="1" dirty="0" smtClean="0">
                <a:latin typeface="Calibri" pitchFamily="34" charset="0"/>
                <a:ea typeface="華康儷中黑" pitchFamily="49" charset="-120"/>
              </a:rPr>
              <a:t>需 </a:t>
            </a:r>
            <a:r>
              <a:rPr lang="en-US" altLang="zh-TW" sz="1500" i="1" dirty="0" smtClean="0">
                <a:latin typeface="Calibri" pitchFamily="34" charset="0"/>
                <a:ea typeface="華康儷中黑" pitchFamily="49" charset="-120"/>
              </a:rPr>
              <a:t>6</a:t>
            </a:r>
            <a:r>
              <a:rPr lang="zh-TW" altLang="en-US" sz="1500" i="1" dirty="0" smtClean="0">
                <a:latin typeface="Calibri" pitchFamily="34" charset="0"/>
                <a:ea typeface="華康儷中黑" pitchFamily="49" charset="-120"/>
              </a:rPr>
              <a:t>星期</a:t>
            </a:r>
            <a:endParaRPr lang="zh-TW" altLang="en-US" sz="1500" i="1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67200" y="280988"/>
            <a:ext cx="297873" cy="2296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4" descr="FixxFinal20110114Bckgr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-1588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973138" y="2809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merican Typewriter" pitchFamily="96" charset="0"/>
            </a:endParaRPr>
          </a:p>
        </p:txBody>
      </p:sp>
      <p:sp>
        <p:nvSpPr>
          <p:cNvPr id="15366" name="Text Box 3"/>
          <p:cNvSpPr txBox="1">
            <a:spLocks noChangeArrowheads="1"/>
          </p:cNvSpPr>
          <p:nvPr/>
        </p:nvSpPr>
        <p:spPr bwMode="auto">
          <a:xfrm rot="-360428">
            <a:off x="301625" y="463550"/>
            <a:ext cx="9164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latin typeface="Calibri" pitchFamily="34" charset="0"/>
              </a:rPr>
              <a:t>Successful. Sophisticated. Solutions.</a:t>
            </a:r>
          </a:p>
        </p:txBody>
      </p:sp>
      <p:sp>
        <p:nvSpPr>
          <p:cNvPr id="15367" name="Rectangle 3"/>
          <p:cNvSpPr txBox="1">
            <a:spLocks noChangeArrowheads="1"/>
          </p:cNvSpPr>
          <p:nvPr/>
        </p:nvSpPr>
        <p:spPr bwMode="auto">
          <a:xfrm>
            <a:off x="240475" y="4582489"/>
            <a:ext cx="5019675" cy="192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169863" algn="l"/>
              </a:tabLst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</a:rPr>
              <a:t>Why You Want It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sz="1000" b="1" dirty="0">
              <a:solidFill>
                <a:srgbClr val="000000"/>
              </a:solidFill>
              <a:latin typeface="Calibri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tabLst>
                <a:tab pos="169863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b="1" u="sng" dirty="0">
                <a:solidFill>
                  <a:srgbClr val="000000"/>
                </a:solidFill>
                <a:latin typeface="Calibri" pitchFamily="34" charset="0"/>
              </a:rPr>
              <a:t>Palmitoyl </a:t>
            </a:r>
            <a:r>
              <a:rPr lang="en-US" b="1" u="sng" dirty="0" err="1">
                <a:solidFill>
                  <a:srgbClr val="000000"/>
                </a:solidFill>
                <a:latin typeface="Calibri" pitchFamily="34" charset="0"/>
              </a:rPr>
              <a:t>oligopeptide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instantly smoothes away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the appearance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of fine lines and wrinkles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tabLst>
                <a:tab pos="169863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Anti-wrinkling and lifting effect 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Times" pitchFamily="96" charset="0"/>
              <a:buChar char="•"/>
              <a:tabLst>
                <a:tab pos="169863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Reduces the look of puffiness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Times" pitchFamily="96" charset="0"/>
              <a:buChar char="•"/>
              <a:tabLst>
                <a:tab pos="169863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Visibly firms skin</a:t>
            </a:r>
            <a:endParaRPr lang="en-US" b="1" dirty="0">
              <a:solidFill>
                <a:srgbClr val="000000"/>
              </a:solidFill>
              <a:latin typeface="Calibri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Times" pitchFamily="96" charset="0"/>
              <a:buChar char="•"/>
              <a:tabLst>
                <a:tab pos="169863" algn="l"/>
              </a:tabLst>
            </a:pPr>
            <a:endParaRPr lang="en-US" sz="2200" dirty="0">
              <a:solidFill>
                <a:srgbClr val="000000"/>
              </a:solidFill>
              <a:latin typeface="Calibri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69863" algn="l"/>
              </a:tabLst>
            </a:pPr>
            <a:endParaRPr lang="en-US" sz="2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368" name="Text Box 4"/>
          <p:cNvSpPr txBox="1">
            <a:spLocks noChangeArrowheads="1"/>
          </p:cNvSpPr>
          <p:nvPr/>
        </p:nvSpPr>
        <p:spPr bwMode="auto">
          <a:xfrm>
            <a:off x="228600" y="1482725"/>
            <a:ext cx="6324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Aft>
                <a:spcPct val="0"/>
              </a:spcAft>
            </a:pPr>
            <a:r>
              <a:rPr lang="zh-TW" altLang="en-US" sz="24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瞬間無痕緊緻液</a:t>
            </a:r>
            <a:endParaRPr lang="en-US" altLang="zh-TW" sz="24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</a:endParaRPr>
          </a:p>
          <a:p>
            <a:pPr defTabSz="914400" eaLnBrk="0" fontAlgn="base" hangingPunct="0"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Instant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Line Vanish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0475" y="2198563"/>
            <a:ext cx="743108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儷中黑" pitchFamily="49" charset="-120"/>
                <a:ea typeface="華康儷中黑" pitchFamily="49" charset="-120"/>
              </a:rPr>
              <a:t>迅速撫平細紋與皺紋</a:t>
            </a:r>
            <a:endParaRPr lang="en-US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儷中黑" pitchFamily="49" charset="-120"/>
              <a:ea typeface="華康儷中黑" pitchFamily="49" charset="-12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FINE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LINES &amp; WRINKLES 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DISAPPEAR QUICKLY 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5370" name="Picture 1031" descr="Fixx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228600"/>
            <a:ext cx="18542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2" descr="matrixyl 3000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8275" y="4975225"/>
            <a:ext cx="3895725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362736" y="6494463"/>
            <a:ext cx="44660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Code: </a:t>
            </a: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HK12522   </a:t>
            </a: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DC: </a:t>
            </a: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$122.00   </a:t>
            </a: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SR: </a:t>
            </a: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$170.00   </a:t>
            </a: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BV: </a:t>
            </a: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9.5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6390" name="Picture 6" descr="O:\Product_SC\Communications\Graphics\Products Image\Fixx\InstantLineVanish_PNG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2574" y="629290"/>
            <a:ext cx="4177388" cy="4727045"/>
          </a:xfrm>
          <a:prstGeom prst="rect">
            <a:avLst/>
          </a:prstGeom>
          <a:noFill/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38500" y="2989264"/>
            <a:ext cx="5019675" cy="192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169863" algn="l"/>
              </a:tabLst>
            </a:pPr>
            <a:r>
              <a:rPr lang="zh-TW" altLang="en-US" sz="20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好處：</a:t>
            </a:r>
            <a:endParaRPr lang="en-US" sz="1000" b="1" dirty="0">
              <a:solidFill>
                <a:srgbClr val="000000"/>
              </a:solidFill>
              <a:latin typeface="Calibri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tabLst>
                <a:tab pos="169863" algn="l"/>
              </a:tabLst>
            </a:pPr>
            <a:r>
              <a:rPr lang="en-US" altLang="zh-TW" dirty="0" smtClean="0"/>
              <a:t> </a:t>
            </a:r>
            <a:r>
              <a:rPr lang="zh-TW" altLang="zh-TW" b="1" u="sng" dirty="0" smtClean="0">
                <a:latin typeface="華康儷中黑" pitchFamily="49" charset="-120"/>
                <a:ea typeface="華康儷中黑" pitchFamily="49" charset="-120"/>
              </a:rPr>
              <a:t>棕櫚醯寡肽</a:t>
            </a:r>
            <a:r>
              <a:rPr lang="zh-TW" altLang="zh-TW" dirty="0" smtClean="0">
                <a:latin typeface="華康儷中黑" pitchFamily="49" charset="-120"/>
                <a:ea typeface="華康儷中黑" pitchFamily="49" charset="-120"/>
              </a:rPr>
              <a:t>即時撫平細紋與皺紋</a:t>
            </a:r>
            <a:endParaRPr lang="en-US" dirty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tabLst>
                <a:tab pos="169863" algn="l"/>
              </a:tabLst>
            </a:pPr>
            <a:r>
              <a:rPr lang="en-US" altLang="zh-TW" dirty="0" smtClean="0"/>
              <a:t> </a:t>
            </a:r>
            <a:r>
              <a:rPr lang="zh-TW" altLang="zh-TW" dirty="0" smtClean="0">
                <a:latin typeface="華康儷中黑" pitchFamily="49" charset="-120"/>
                <a:ea typeface="華康儷中黑" pitchFamily="49" charset="-120"/>
              </a:rPr>
              <a:t>具抗皺及緊緻的效果</a:t>
            </a:r>
            <a:endParaRPr lang="en-US" altLang="zh-TW" dirty="0">
              <a:latin typeface="華康儷中黑" pitchFamily="49" charset="-120"/>
              <a:ea typeface="華康儷中黑" pitchFamily="49" charset="-12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Times" pitchFamily="96" charset="0"/>
              <a:buChar char="•"/>
              <a:tabLst>
                <a:tab pos="169863" algn="l"/>
              </a:tabLst>
            </a:pPr>
            <a:r>
              <a:rPr lang="en-US" altLang="zh-TW" dirty="0" smtClean="0"/>
              <a:t> </a:t>
            </a:r>
            <a:r>
              <a:rPr lang="zh-TW" altLang="zh-TW" dirty="0" smtClean="0">
                <a:latin typeface="華康儷中黑" pitchFamily="49" charset="-120"/>
                <a:ea typeface="華康儷中黑" pitchFamily="49" charset="-120"/>
              </a:rPr>
              <a:t>減少浮腫感</a:t>
            </a:r>
            <a:endParaRPr lang="en-US" altLang="zh-TW" dirty="0">
              <a:latin typeface="華康儷中黑" pitchFamily="49" charset="-120"/>
              <a:ea typeface="華康儷中黑" pitchFamily="49" charset="-12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Times" pitchFamily="96" charset="0"/>
              <a:buChar char="•"/>
              <a:tabLst>
                <a:tab pos="169863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zh-TW" altLang="zh-TW" dirty="0" smtClean="0">
                <a:latin typeface="華康儷中黑" pitchFamily="49" charset="-120"/>
                <a:ea typeface="華康儷中黑" pitchFamily="49" charset="-120"/>
              </a:rPr>
              <a:t>明顯緊緻肌膚</a:t>
            </a:r>
            <a:endParaRPr lang="en-US" altLang="zh-TW" dirty="0">
              <a:latin typeface="華康儷中黑" pitchFamily="49" charset="-120"/>
              <a:ea typeface="華康儷中黑" pitchFamily="49" charset="-12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Times" pitchFamily="96" charset="0"/>
              <a:buChar char="•"/>
              <a:tabLst>
                <a:tab pos="169863" algn="l"/>
              </a:tabLst>
            </a:pPr>
            <a:endParaRPr lang="en-US" sz="2200" dirty="0">
              <a:solidFill>
                <a:srgbClr val="000000"/>
              </a:solidFill>
              <a:latin typeface="Calibri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69863" algn="l"/>
              </a:tabLst>
            </a:pPr>
            <a:endParaRPr lang="en-US" sz="2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67200" y="280988"/>
            <a:ext cx="297873" cy="2296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37" descr="FixxFinal20110114Bckgr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178672" y="3715474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 err="1">
                <a:latin typeface="Calibri" pitchFamily="34" charset="0"/>
              </a:rPr>
              <a:t>Argan</a:t>
            </a:r>
            <a:r>
              <a:rPr lang="en-US" sz="2800" dirty="0">
                <a:latin typeface="Calibri" pitchFamily="34" charset="0"/>
              </a:rPr>
              <a:t> Oil </a:t>
            </a:r>
            <a:r>
              <a:rPr lang="en-US" sz="2800" dirty="0" smtClean="0">
                <a:latin typeface="Calibri" pitchFamily="34" charset="0"/>
              </a:rPr>
              <a:t>Shampoo &amp; Conditioner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973138" y="2809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solidFill>
                <a:schemeClr val="bg1"/>
              </a:solidFill>
              <a:latin typeface="American Typewriter" pitchFamily="96" charset="0"/>
            </a:endParaRPr>
          </a:p>
        </p:txBody>
      </p:sp>
      <p:sp>
        <p:nvSpPr>
          <p:cNvPr id="8199" name="Text Box 3"/>
          <p:cNvSpPr txBox="1">
            <a:spLocks noChangeArrowheads="1"/>
          </p:cNvSpPr>
          <p:nvPr/>
        </p:nvSpPr>
        <p:spPr bwMode="auto">
          <a:xfrm rot="-360428">
            <a:off x="301625" y="469900"/>
            <a:ext cx="9021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Successful. Sophisticated. Solutions.</a:t>
            </a:r>
          </a:p>
        </p:txBody>
      </p:sp>
      <p:sp>
        <p:nvSpPr>
          <p:cNvPr id="8200" name="Content Placeholder 5"/>
          <p:cNvSpPr>
            <a:spLocks/>
          </p:cNvSpPr>
          <p:nvPr/>
        </p:nvSpPr>
        <p:spPr bwMode="auto">
          <a:xfrm>
            <a:off x="182765" y="4177906"/>
            <a:ext cx="6172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>
              <a:lnSpc>
                <a:spcPct val="90000"/>
              </a:lnSpc>
              <a:buClr>
                <a:schemeClr val="tx2"/>
              </a:buClr>
              <a:buSzPct val="95000"/>
            </a:pPr>
            <a:r>
              <a:rPr lang="en-US" sz="2000" b="1" dirty="0">
                <a:latin typeface="Calibri" pitchFamily="34" charset="0"/>
              </a:rPr>
              <a:t>Why You Want It</a:t>
            </a:r>
            <a:r>
              <a:rPr lang="en-US" sz="2000" b="1" dirty="0" smtClean="0">
                <a:latin typeface="Calibri" pitchFamily="34" charset="0"/>
              </a:rPr>
              <a:t>:</a:t>
            </a:r>
            <a:endParaRPr lang="en-US" sz="2000" dirty="0">
              <a:latin typeface="Calibri" pitchFamily="34" charset="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Moroccan </a:t>
            </a:r>
            <a:r>
              <a:rPr lang="en-US" sz="2000" dirty="0" err="1">
                <a:latin typeface="Calibri" pitchFamily="34" charset="0"/>
              </a:rPr>
              <a:t>Argan</a:t>
            </a:r>
            <a:r>
              <a:rPr lang="en-US" sz="2000" dirty="0">
                <a:latin typeface="Calibri" pitchFamily="34" charset="0"/>
              </a:rPr>
              <a:t> Oil, one of the rarest and most sought-after ingredients in the personal care industry</a:t>
            </a: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sz="2000" dirty="0">
                <a:latin typeface="Calibri" pitchFamily="34" charset="0"/>
              </a:rPr>
              <a:t>Helps fortify each strand for visibly </a:t>
            </a:r>
            <a:r>
              <a:rPr lang="en-US" sz="2000" dirty="0" smtClean="0">
                <a:latin typeface="Calibri" pitchFamily="34" charset="0"/>
              </a:rPr>
              <a:t>healthy-looking </a:t>
            </a:r>
            <a:r>
              <a:rPr lang="en-US" sz="2000" dirty="0">
                <a:latin typeface="Calibri" pitchFamily="34" charset="0"/>
              </a:rPr>
              <a:t>hair</a:t>
            </a: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Reduce tangles to keep hair manageable</a:t>
            </a: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Provides shine and luster to all hair types</a:t>
            </a:r>
            <a:endParaRPr lang="en-US" sz="2000" b="1" dirty="0">
              <a:latin typeface="Calibri" pitchFamily="34" charset="0"/>
            </a:endParaRPr>
          </a:p>
          <a:p>
            <a:pPr marL="169863" indent="-169863" eaLnBrk="0" hangingPunct="0">
              <a:buFont typeface="Times" pitchFamily="96" charset="0"/>
              <a:buChar char="•"/>
            </a:pPr>
            <a:endParaRPr lang="en-US" sz="2000" dirty="0">
              <a:latin typeface="Calibri" pitchFamily="34" charset="0"/>
            </a:endParaRPr>
          </a:p>
          <a:p>
            <a:pPr marL="169863" indent="-169863" eaLnBrk="0" hangingPunct="0">
              <a:buFont typeface="Times" pitchFamily="96" charset="0"/>
              <a:buNone/>
            </a:pPr>
            <a:endParaRPr lang="en-US" sz="2000" dirty="0">
              <a:latin typeface="Calibri" pitchFamily="34" charset="0"/>
            </a:endParaRPr>
          </a:p>
        </p:txBody>
      </p:sp>
      <p:pic>
        <p:nvPicPr>
          <p:cNvPr id="8202" name="Picture 1031" descr="Fixx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228600"/>
            <a:ext cx="18542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5606574" y="1410355"/>
            <a:ext cx="4331348" cy="5230620"/>
            <a:chOff x="5243956" y="1079269"/>
            <a:chExt cx="4331348" cy="5230620"/>
          </a:xfrm>
        </p:grpSpPr>
        <p:pic>
          <p:nvPicPr>
            <p:cNvPr id="11" name="Picture 12" descr="fixx-ArganOilConditioner-1-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43956" y="1079269"/>
              <a:ext cx="3474887" cy="5230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1" name="Picture 12" descr="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13475" y="1111168"/>
              <a:ext cx="3361829" cy="5061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17021" y="1499083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摩洛哥堅果油洗髮乳及護髮素</a:t>
            </a:r>
            <a:endParaRPr lang="en-US" sz="2800" dirty="0" smtClean="0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12" name="Content Placeholder 5"/>
          <p:cNvSpPr>
            <a:spLocks/>
          </p:cNvSpPr>
          <p:nvPr/>
        </p:nvSpPr>
        <p:spPr bwMode="auto">
          <a:xfrm>
            <a:off x="221585" y="2060349"/>
            <a:ext cx="6172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>
              <a:lnSpc>
                <a:spcPct val="90000"/>
              </a:lnSpc>
              <a:buClr>
                <a:schemeClr val="tx2"/>
              </a:buClr>
              <a:buSzPct val="95000"/>
            </a:pPr>
            <a:r>
              <a:rPr lang="zh-TW" altLang="en-US" sz="2000" b="1" dirty="0" smtClean="0">
                <a:latin typeface="華康儷中黑" pitchFamily="49" charset="-120"/>
                <a:ea typeface="華康儷中黑" pitchFamily="49" charset="-120"/>
              </a:rPr>
              <a:t>好處：</a:t>
            </a:r>
            <a:endParaRPr lang="en-US" sz="2000" dirty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zh-TW" altLang="zh-TW" sz="2000" dirty="0" smtClean="0">
                <a:latin typeface="華康儷中黑" pitchFamily="49" charset="-120"/>
                <a:ea typeface="華康儷中黑" pitchFamily="49" charset="-120"/>
              </a:rPr>
              <a:t>摩洛哥堅果</a:t>
            </a:r>
            <a:r>
              <a:rPr lang="zh-TW" altLang="en-US" sz="2000" dirty="0" smtClean="0">
                <a:latin typeface="華康儷中黑" pitchFamily="49" charset="-120"/>
                <a:ea typeface="華康儷中黑" pitchFamily="49" charset="-120"/>
              </a:rPr>
              <a:t>是珍貴罕有的個人護理產品成份</a:t>
            </a:r>
            <a:endParaRPr lang="en-US" sz="2000" dirty="0">
              <a:latin typeface="Calibri" pitchFamily="34" charset="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zh-TW" altLang="en-US" sz="2000" dirty="0" smtClean="0">
                <a:latin typeface="華康儷中黑" pitchFamily="49" charset="-120"/>
                <a:ea typeface="華康儷中黑" pitchFamily="49" charset="-120"/>
              </a:rPr>
              <a:t>有助強化髮絲，令秀髮更顯健康</a:t>
            </a:r>
            <a:endParaRPr lang="en-US" altLang="zh-TW" sz="2000" dirty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zh-TW" altLang="zh-TW" sz="2000" dirty="0" smtClean="0">
                <a:latin typeface="華康儷中黑" pitchFamily="49" charset="-120"/>
                <a:ea typeface="華康儷中黑" pitchFamily="49" charset="-120"/>
              </a:rPr>
              <a:t>減少頭髮打結，容易整理</a:t>
            </a:r>
            <a:endParaRPr lang="en-US" altLang="zh-TW" sz="2000" dirty="0" smtClean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zh-TW" altLang="zh-TW" sz="2000" dirty="0" smtClean="0">
                <a:latin typeface="華康儷中黑" pitchFamily="49" charset="-120"/>
                <a:ea typeface="華康儷中黑" pitchFamily="49" charset="-120"/>
              </a:rPr>
              <a:t>能為各種髮質增添光澤</a:t>
            </a:r>
            <a:endParaRPr lang="en-US" altLang="zh-TW" sz="2000" dirty="0" smtClean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Times" pitchFamily="96" charset="0"/>
              <a:buChar char="•"/>
            </a:pPr>
            <a:endParaRPr lang="en-US" sz="2000" dirty="0">
              <a:latin typeface="Calibri" pitchFamily="34" charset="0"/>
            </a:endParaRPr>
          </a:p>
          <a:p>
            <a:pPr marL="169863" indent="-169863" eaLnBrk="0" hangingPunct="0">
              <a:buFont typeface="Times" pitchFamily="96" charset="0"/>
              <a:buNone/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67200" y="280988"/>
            <a:ext cx="297873" cy="2296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37" descr="FixxFinal20110114Bckgr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147140" y="3873134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 err="1">
                <a:latin typeface="Calibri" pitchFamily="34" charset="0"/>
              </a:rPr>
              <a:t>Argan</a:t>
            </a:r>
            <a:r>
              <a:rPr lang="en-US" sz="2800" dirty="0">
                <a:latin typeface="Calibri" pitchFamily="34" charset="0"/>
              </a:rPr>
              <a:t> Oil </a:t>
            </a:r>
            <a:r>
              <a:rPr lang="en-US" sz="2800" dirty="0" smtClean="0">
                <a:latin typeface="Calibri" pitchFamily="34" charset="0"/>
              </a:rPr>
              <a:t>Shampoo &amp; Conditioner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973138" y="2809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solidFill>
                <a:schemeClr val="bg1"/>
              </a:solidFill>
              <a:latin typeface="American Typewriter" pitchFamily="96" charset="0"/>
            </a:endParaRPr>
          </a:p>
        </p:txBody>
      </p:sp>
      <p:sp>
        <p:nvSpPr>
          <p:cNvPr id="8199" name="Text Box 3"/>
          <p:cNvSpPr txBox="1">
            <a:spLocks noChangeArrowheads="1"/>
          </p:cNvSpPr>
          <p:nvPr/>
        </p:nvSpPr>
        <p:spPr bwMode="auto">
          <a:xfrm rot="-360428">
            <a:off x="301625" y="469900"/>
            <a:ext cx="9021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Successful. Sophisticated. Solutions.</a:t>
            </a:r>
          </a:p>
        </p:txBody>
      </p:sp>
      <p:sp>
        <p:nvSpPr>
          <p:cNvPr id="8200" name="Content Placeholder 5"/>
          <p:cNvSpPr>
            <a:spLocks/>
          </p:cNvSpPr>
          <p:nvPr/>
        </p:nvSpPr>
        <p:spPr bwMode="auto">
          <a:xfrm>
            <a:off x="147140" y="4335566"/>
            <a:ext cx="596988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>
              <a:lnSpc>
                <a:spcPct val="90000"/>
              </a:lnSpc>
              <a:buClr>
                <a:schemeClr val="tx2"/>
              </a:buClr>
              <a:buSzPct val="95000"/>
            </a:pPr>
            <a:r>
              <a:rPr lang="en-US" sz="2200" b="1" dirty="0" smtClean="0">
                <a:latin typeface="Calibri" pitchFamily="34" charset="0"/>
              </a:rPr>
              <a:t>Moroccan </a:t>
            </a:r>
            <a:r>
              <a:rPr lang="en-US" sz="2200" b="1" dirty="0" err="1" smtClean="0">
                <a:latin typeface="Calibri" pitchFamily="34" charset="0"/>
              </a:rPr>
              <a:t>Argan</a:t>
            </a:r>
            <a:r>
              <a:rPr lang="en-US" sz="2200" b="1" dirty="0" smtClean="0">
                <a:latin typeface="Calibri" pitchFamily="34" charset="0"/>
              </a:rPr>
              <a:t> Oil:</a:t>
            </a:r>
            <a:endParaRPr lang="en-US" sz="2200" dirty="0">
              <a:latin typeface="Calibri" pitchFamily="34" charset="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Derived from the seeds of fruit of Moroccan </a:t>
            </a:r>
            <a:r>
              <a:rPr lang="en-US" sz="2200" dirty="0" err="1" smtClean="0">
                <a:latin typeface="Calibri" pitchFamily="34" charset="0"/>
              </a:rPr>
              <a:t>Argan</a:t>
            </a:r>
            <a:r>
              <a:rPr lang="en-US" sz="2200" dirty="0" smtClean="0">
                <a:latin typeface="Calibri" pitchFamily="34" charset="0"/>
              </a:rPr>
              <a:t> tree</a:t>
            </a: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Non-greasy &amp; non-oily</a:t>
            </a: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Rich in natural </a:t>
            </a:r>
            <a:r>
              <a:rPr lang="en-US" sz="2200" dirty="0" err="1" smtClean="0">
                <a:latin typeface="Calibri" pitchFamily="34" charset="0"/>
              </a:rPr>
              <a:t>tocopherols</a:t>
            </a:r>
            <a:r>
              <a:rPr lang="en-US" sz="2200" dirty="0" smtClean="0">
                <a:latin typeface="Calibri" pitchFamily="34" charset="0"/>
              </a:rPr>
              <a:t>, lipids and fatty acids, carotene and </a:t>
            </a:r>
            <a:r>
              <a:rPr lang="en-US" sz="2200" dirty="0" err="1" smtClean="0">
                <a:latin typeface="Calibri" pitchFamily="34" charset="0"/>
              </a:rPr>
              <a:t>squalene</a:t>
            </a:r>
            <a:endParaRPr lang="en-US" sz="2200" dirty="0" smtClean="0">
              <a:latin typeface="Calibri" pitchFamily="34" charset="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endParaRPr lang="en-US" dirty="0">
              <a:latin typeface="Calibri" pitchFamily="34" charset="0"/>
            </a:endParaRPr>
          </a:p>
          <a:p>
            <a:pPr marL="169863" indent="-169863" eaLnBrk="0" hangingPunct="0">
              <a:buFont typeface="Times" pitchFamily="96" charset="0"/>
              <a:buChar char="•"/>
            </a:pPr>
            <a:endParaRPr lang="en-US" dirty="0">
              <a:latin typeface="Calibri" pitchFamily="34" charset="0"/>
            </a:endParaRPr>
          </a:p>
          <a:p>
            <a:pPr marL="169863" indent="-169863" eaLnBrk="0" hangingPunct="0">
              <a:buFont typeface="Times" pitchFamily="96" charset="0"/>
              <a:buNone/>
            </a:pPr>
            <a:endParaRPr lang="en-US" dirty="0">
              <a:latin typeface="Calibri" pitchFamily="34" charset="0"/>
            </a:endParaRPr>
          </a:p>
        </p:txBody>
      </p:sp>
      <p:pic>
        <p:nvPicPr>
          <p:cNvPr id="8202" name="Picture 1031" descr="Fixx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228600"/>
            <a:ext cx="18542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5606574" y="1410355"/>
            <a:ext cx="4331348" cy="5230620"/>
            <a:chOff x="5243956" y="1079269"/>
            <a:chExt cx="4331348" cy="5230620"/>
          </a:xfrm>
        </p:grpSpPr>
        <p:pic>
          <p:nvPicPr>
            <p:cNvPr id="11" name="Picture 12" descr="fixx-ArganOilConditioner-1-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43956" y="1079269"/>
              <a:ext cx="3474887" cy="5230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1" name="Picture 12" descr="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13475" y="1111168"/>
              <a:ext cx="3361829" cy="5061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57646" y="1487208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摩洛哥堅果油洗髮乳及護髮素</a:t>
            </a:r>
            <a:endParaRPr lang="en-US" sz="2800" dirty="0" smtClean="0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13" name="Content Placeholder 5"/>
          <p:cNvSpPr>
            <a:spLocks/>
          </p:cNvSpPr>
          <p:nvPr/>
        </p:nvSpPr>
        <p:spPr bwMode="auto">
          <a:xfrm>
            <a:off x="157646" y="1949640"/>
            <a:ext cx="6172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zh-TW" altLang="en-US" sz="2400" b="1" dirty="0" smtClean="0">
                <a:latin typeface="Calibri" pitchFamily="34" charset="0"/>
                <a:ea typeface="華康儷中黑" pitchFamily="49" charset="-120"/>
              </a:rPr>
              <a:t>摩洛哥堅果油</a:t>
            </a:r>
            <a:endParaRPr lang="en-US" sz="2400" dirty="0" smtClean="0">
              <a:latin typeface="Calibri" pitchFamily="34" charset="0"/>
              <a:ea typeface="華康儷中黑" pitchFamily="49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 取自摩洛哥堅果樹的種子</a:t>
            </a:r>
            <a:endParaRPr lang="en-US" altLang="zh-TW" sz="2400" dirty="0" smtClean="0">
              <a:latin typeface="Calibri" pitchFamily="34" charset="0"/>
              <a:ea typeface="華康儷中黑" pitchFamily="49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 不油膩</a:t>
            </a:r>
            <a:endParaRPr lang="en-US" altLang="zh-TW" sz="2400" dirty="0" smtClean="0">
              <a:latin typeface="Calibri" pitchFamily="34" charset="0"/>
              <a:ea typeface="華康儷中黑" pitchFamily="49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 富含天然生育醇（維他命</a:t>
            </a:r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>E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）、脂質與脂肪</a:t>
            </a:r>
            <a:r>
              <a:rPr lang="en-US" altLang="zh-TW" sz="2400" dirty="0" smtClean="0">
                <a:latin typeface="Calibri" pitchFamily="34" charset="0"/>
                <a:ea typeface="華康儷中黑" pitchFamily="49" charset="-120"/>
              </a:rPr>
              <a:t>	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酸、</a:t>
            </a:r>
            <a:r>
              <a:rPr lang="zh-TW" altLang="zh-TW" sz="2400" dirty="0" smtClean="0">
                <a:latin typeface="Calibri" pitchFamily="34" charset="0"/>
                <a:ea typeface="華康儷中黑" pitchFamily="49" charset="-120"/>
              </a:rPr>
              <a:t>胡蘿蔔素及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鮫鯊烯</a:t>
            </a:r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67200" y="280988"/>
            <a:ext cx="297873" cy="2296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37" descr="FixxFinal20110114Bckgr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147140" y="3873134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 err="1">
                <a:latin typeface="Calibri" pitchFamily="34" charset="0"/>
              </a:rPr>
              <a:t>Argan</a:t>
            </a:r>
            <a:r>
              <a:rPr lang="en-US" sz="2800" dirty="0">
                <a:latin typeface="Calibri" pitchFamily="34" charset="0"/>
              </a:rPr>
              <a:t> Oil </a:t>
            </a:r>
            <a:r>
              <a:rPr lang="en-US" sz="2800" dirty="0" smtClean="0">
                <a:latin typeface="Calibri" pitchFamily="34" charset="0"/>
              </a:rPr>
              <a:t>Shampoo &amp; Conditioner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973138" y="2809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solidFill>
                <a:schemeClr val="bg1"/>
              </a:solidFill>
              <a:latin typeface="American Typewriter" pitchFamily="96" charset="0"/>
            </a:endParaRPr>
          </a:p>
        </p:txBody>
      </p:sp>
      <p:sp>
        <p:nvSpPr>
          <p:cNvPr id="8199" name="Text Box 3"/>
          <p:cNvSpPr txBox="1">
            <a:spLocks noChangeArrowheads="1"/>
          </p:cNvSpPr>
          <p:nvPr/>
        </p:nvSpPr>
        <p:spPr bwMode="auto">
          <a:xfrm rot="-360428">
            <a:off x="301625" y="469900"/>
            <a:ext cx="9021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Successful. Sophisticated. Solutions.</a:t>
            </a:r>
          </a:p>
        </p:txBody>
      </p:sp>
      <p:sp>
        <p:nvSpPr>
          <p:cNvPr id="8200" name="Content Placeholder 5"/>
          <p:cNvSpPr>
            <a:spLocks/>
          </p:cNvSpPr>
          <p:nvPr/>
        </p:nvSpPr>
        <p:spPr bwMode="auto">
          <a:xfrm>
            <a:off x="147140" y="4335566"/>
            <a:ext cx="596988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 eaLnBrk="0" hangingPunct="0">
              <a:buFont typeface="Times" pitchFamily="-48" charset="0"/>
              <a:buNone/>
            </a:pPr>
            <a:r>
              <a:rPr lang="en-US" sz="2200" b="1" dirty="0" smtClean="0">
                <a:latin typeface="Calibri" pitchFamily="34" charset="0"/>
              </a:rPr>
              <a:t>Aloe </a:t>
            </a:r>
            <a:r>
              <a:rPr lang="en-US" sz="2200" b="1" dirty="0" err="1" smtClean="0">
                <a:latin typeface="Calibri" pitchFamily="34" charset="0"/>
              </a:rPr>
              <a:t>Barbadensis</a:t>
            </a:r>
            <a:r>
              <a:rPr lang="en-US" sz="2200" b="1" dirty="0" smtClean="0">
                <a:latin typeface="Calibri" pitchFamily="34" charset="0"/>
              </a:rPr>
              <a:t> Leaf Juice</a:t>
            </a: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Makes hair soft, healthy and strong</a:t>
            </a: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Helps to retain moisture, body, shine and smoothness</a:t>
            </a:r>
          </a:p>
          <a:p>
            <a:pPr marL="169863" indent="-169863" eaLnBrk="0" hangingPunct="0">
              <a:buFont typeface="Arial" pitchFamily="34" charset="0"/>
              <a:buChar char="•"/>
            </a:pPr>
            <a:endParaRPr lang="en-US" sz="2200" dirty="0">
              <a:latin typeface="Calibri" pitchFamily="34" charset="0"/>
            </a:endParaRPr>
          </a:p>
          <a:p>
            <a:pPr marL="169863" indent="-169863" eaLnBrk="0" hangingPunct="0">
              <a:buFont typeface="Times" pitchFamily="96" charset="0"/>
              <a:buChar char="•"/>
            </a:pPr>
            <a:endParaRPr lang="en-US" sz="2200" dirty="0">
              <a:latin typeface="Calibri" pitchFamily="34" charset="0"/>
            </a:endParaRPr>
          </a:p>
          <a:p>
            <a:pPr marL="169863" indent="-169863" eaLnBrk="0" hangingPunct="0">
              <a:buFont typeface="Times" pitchFamily="96" charset="0"/>
              <a:buNone/>
            </a:pPr>
            <a:endParaRPr lang="en-US" sz="2200" dirty="0">
              <a:latin typeface="Calibri" pitchFamily="34" charset="0"/>
            </a:endParaRPr>
          </a:p>
        </p:txBody>
      </p:sp>
      <p:pic>
        <p:nvPicPr>
          <p:cNvPr id="8202" name="Picture 1031" descr="Fixx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228600"/>
            <a:ext cx="18542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5606574" y="1410355"/>
            <a:ext cx="4331348" cy="5230620"/>
            <a:chOff x="5243956" y="1079269"/>
            <a:chExt cx="4331348" cy="5230620"/>
          </a:xfrm>
        </p:grpSpPr>
        <p:pic>
          <p:nvPicPr>
            <p:cNvPr id="11" name="Picture 12" descr="fixx-ArganOilConditioner-1-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43956" y="1079269"/>
              <a:ext cx="3474887" cy="5230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1" name="Picture 12" descr="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13475" y="1111168"/>
              <a:ext cx="3361829" cy="5061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69521" y="1558458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摩洛哥堅果油洗髮乳及護髮素</a:t>
            </a:r>
            <a:endParaRPr lang="en-US" sz="2800" dirty="0" smtClean="0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13" name="Content Placeholder 5"/>
          <p:cNvSpPr>
            <a:spLocks/>
          </p:cNvSpPr>
          <p:nvPr/>
        </p:nvSpPr>
        <p:spPr bwMode="auto">
          <a:xfrm>
            <a:off x="204540" y="2101091"/>
            <a:ext cx="5969881" cy="223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 eaLnBrk="0" hangingPunct="0">
              <a:buFont typeface="Times" pitchFamily="-48" charset="0"/>
              <a:buNone/>
            </a:pPr>
            <a:r>
              <a:rPr lang="zh-TW" altLang="zh-TW" sz="2400" b="1" dirty="0" smtClean="0">
                <a:latin typeface="華康儷中黑" pitchFamily="49" charset="-120"/>
                <a:ea typeface="華康儷中黑" pitchFamily="49" charset="-120"/>
              </a:rPr>
              <a:t>蘆薈葉汁</a:t>
            </a:r>
            <a:endParaRPr lang="en-US" altLang="zh-TW" sz="2400" b="1" dirty="0" smtClean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zh-TW" altLang="zh-TW" sz="2400" dirty="0" smtClean="0">
                <a:latin typeface="華康儷中黑" pitchFamily="49" charset="-120"/>
                <a:ea typeface="華康儷中黑" pitchFamily="49" charset="-120"/>
              </a:rPr>
              <a:t>令頭髮柔軟、健康、強韌</a:t>
            </a:r>
            <a:endParaRPr lang="en-US" sz="2200" dirty="0" smtClean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zh-TW" altLang="en-US" sz="2200" dirty="0" smtClean="0">
                <a:latin typeface="華康儷中黑" pitchFamily="49" charset="-120"/>
                <a:ea typeface="華康儷中黑" pitchFamily="49" charset="-120"/>
              </a:rPr>
              <a:t>有助</a:t>
            </a:r>
            <a:r>
              <a:rPr lang="zh-TW" altLang="zh-TW" sz="2400" dirty="0" smtClean="0">
                <a:latin typeface="華康儷中黑" pitchFamily="49" charset="-120"/>
                <a:ea typeface="華康儷中黑" pitchFamily="49" charset="-120"/>
              </a:rPr>
              <a:t>保留水份，令髮絲</a:t>
            </a:r>
            <a:r>
              <a:rPr lang="zh-TW" altLang="en-US" sz="2400" dirty="0" smtClean="0">
                <a:latin typeface="華康儷中黑" pitchFamily="49" charset="-120"/>
                <a:ea typeface="華康儷中黑" pitchFamily="49" charset="-120"/>
              </a:rPr>
              <a:t>柔</a:t>
            </a:r>
            <a:r>
              <a:rPr lang="zh-TW" altLang="zh-TW" sz="2400" dirty="0" smtClean="0">
                <a:latin typeface="華康儷中黑" pitchFamily="49" charset="-120"/>
                <a:ea typeface="華康儷中黑" pitchFamily="49" charset="-120"/>
              </a:rPr>
              <a:t>滑、有光澤</a:t>
            </a:r>
            <a:endParaRPr lang="en-US" sz="2200" dirty="0" smtClean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endParaRPr lang="en-US" sz="2200" dirty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Times" pitchFamily="96" charset="0"/>
              <a:buChar char="•"/>
            </a:pPr>
            <a:endParaRPr lang="en-US" sz="2200" dirty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Times" pitchFamily="96" charset="0"/>
              <a:buNone/>
            </a:pPr>
            <a:endParaRPr lang="en-US" sz="2200" dirty="0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67200" y="280988"/>
            <a:ext cx="297873" cy="2296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37" descr="FixxFinal20110114Bckgr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194438" y="3956462"/>
            <a:ext cx="5486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 err="1">
                <a:latin typeface="Calibri" pitchFamily="34" charset="0"/>
              </a:rPr>
              <a:t>Argan</a:t>
            </a:r>
            <a:r>
              <a:rPr lang="en-US" sz="2400" dirty="0">
                <a:latin typeface="Calibri" pitchFamily="34" charset="0"/>
              </a:rPr>
              <a:t> Oil Shampoo</a:t>
            </a: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973138" y="2809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solidFill>
                <a:schemeClr val="bg1"/>
              </a:solidFill>
              <a:latin typeface="American Typewriter" pitchFamily="-48" charset="0"/>
            </a:endParaRPr>
          </a:p>
        </p:txBody>
      </p:sp>
      <p:sp>
        <p:nvSpPr>
          <p:cNvPr id="8199" name="Text Box 3"/>
          <p:cNvSpPr txBox="1">
            <a:spLocks noChangeArrowheads="1"/>
          </p:cNvSpPr>
          <p:nvPr/>
        </p:nvSpPr>
        <p:spPr bwMode="auto">
          <a:xfrm rot="-360428">
            <a:off x="301625" y="469900"/>
            <a:ext cx="9021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Successful. Sophisticated. Solutions.</a:t>
            </a:r>
          </a:p>
        </p:txBody>
      </p:sp>
      <p:sp>
        <p:nvSpPr>
          <p:cNvPr id="8200" name="Content Placeholder 5"/>
          <p:cNvSpPr>
            <a:spLocks/>
          </p:cNvSpPr>
          <p:nvPr/>
        </p:nvSpPr>
        <p:spPr bwMode="auto">
          <a:xfrm>
            <a:off x="210204" y="4301961"/>
            <a:ext cx="5971739" cy="230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>
              <a:lnSpc>
                <a:spcPct val="90000"/>
              </a:lnSpc>
              <a:buClr>
                <a:schemeClr val="tx2"/>
              </a:buClr>
              <a:buSzPct val="95000"/>
            </a:pPr>
            <a:r>
              <a:rPr lang="en-US" sz="2000" b="1" dirty="0" smtClean="0">
                <a:latin typeface="Calibri" pitchFamily="34" charset="0"/>
              </a:rPr>
              <a:t>Why You Want It?</a:t>
            </a:r>
            <a:endParaRPr lang="en-US" sz="2000" dirty="0">
              <a:latin typeface="Calibri" pitchFamily="34" charset="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Penetrates skin &amp; hair follicles to help moisturize</a:t>
            </a: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Contains unique blend of vitamins and minerals </a:t>
            </a: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Promotes strength, shine, and manageability with </a:t>
            </a:r>
            <a:r>
              <a:rPr lang="en-US" sz="2000" dirty="0" err="1" smtClean="0">
                <a:latin typeface="Calibri" pitchFamily="34" charset="0"/>
              </a:rPr>
              <a:t>Argan</a:t>
            </a:r>
            <a:r>
              <a:rPr lang="en-US" sz="2000" dirty="0" smtClean="0">
                <a:latin typeface="Calibri" pitchFamily="34" charset="0"/>
              </a:rPr>
              <a:t> Oil, Silk Amino Acids and Hydrolyzed Wheat Protein</a:t>
            </a: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Delicious scent</a:t>
            </a:r>
          </a:p>
          <a:p>
            <a:pPr marL="169863" indent="-169863" eaLnBrk="0" hangingPunct="0">
              <a:buFont typeface="Times" pitchFamily="-48" charset="0"/>
              <a:buNone/>
            </a:pPr>
            <a:endParaRPr lang="en-US" sz="2000" dirty="0">
              <a:latin typeface="Calibri" pitchFamily="34" charset="0"/>
            </a:endParaRPr>
          </a:p>
        </p:txBody>
      </p:sp>
      <p:pic>
        <p:nvPicPr>
          <p:cNvPr id="8202" name="Picture 1031" descr="Fixx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228600"/>
            <a:ext cx="18542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371430" y="6478697"/>
            <a:ext cx="4844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Code: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HK12502  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DC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:$120.00  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SR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:$168.00  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BV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11</a:t>
            </a:r>
          </a:p>
        </p:txBody>
      </p:sp>
      <p:pic>
        <p:nvPicPr>
          <p:cNvPr id="12" name="Picture 12" descr="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3475" y="1111168"/>
            <a:ext cx="3361829" cy="5061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09710" y="1545939"/>
            <a:ext cx="368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摩洛哥堅果油洗髮乳</a:t>
            </a:r>
            <a:endParaRPr lang="zh-TW" altLang="en-US" sz="2800" dirty="0"/>
          </a:p>
        </p:txBody>
      </p:sp>
      <p:sp>
        <p:nvSpPr>
          <p:cNvPr id="13" name="Content Placeholder 5"/>
          <p:cNvSpPr>
            <a:spLocks/>
          </p:cNvSpPr>
          <p:nvPr/>
        </p:nvSpPr>
        <p:spPr bwMode="auto">
          <a:xfrm>
            <a:off x="209710" y="2069159"/>
            <a:ext cx="5971739" cy="230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>
              <a:lnSpc>
                <a:spcPct val="90000"/>
              </a:lnSpc>
              <a:buClr>
                <a:schemeClr val="tx2"/>
              </a:buClr>
              <a:buSzPct val="95000"/>
            </a:pPr>
            <a:r>
              <a:rPr lang="zh-TW" altLang="en-US" sz="2000" b="1" dirty="0" smtClean="0">
                <a:latin typeface="華康儷中黑" pitchFamily="49" charset="-120"/>
                <a:ea typeface="華康儷中黑" pitchFamily="49" charset="-120"/>
              </a:rPr>
              <a:t>好處：</a:t>
            </a:r>
            <a:endParaRPr lang="en-US" sz="2000" dirty="0" smtClean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zh-TW" altLang="zh-TW" sz="2000" dirty="0" smtClean="0">
                <a:latin typeface="華康儷中黑" pitchFamily="49" charset="-120"/>
                <a:ea typeface="華康儷中黑" pitchFamily="49" charset="-120"/>
              </a:rPr>
              <a:t>滲透皮膚與毛囊，達到保濕效果</a:t>
            </a:r>
            <a:endParaRPr lang="en-US" sz="2000" dirty="0" smtClean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zh-TW" altLang="zh-TW" sz="2000" dirty="0" smtClean="0">
                <a:latin typeface="華康儷中黑" pitchFamily="49" charset="-120"/>
                <a:ea typeface="華康儷中黑" pitchFamily="49" charset="-120"/>
              </a:rPr>
              <a:t>含有獨特的維他命與礦物質配方</a:t>
            </a:r>
            <a:endParaRPr lang="en-US" sz="2000" dirty="0" smtClean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zh-TW" altLang="zh-TW" sz="2000" dirty="0" smtClean="0">
                <a:latin typeface="華康儷中黑" pitchFamily="49" charset="-120"/>
                <a:ea typeface="華康儷中黑" pitchFamily="49" charset="-120"/>
              </a:rPr>
              <a:t>含有摩洛哥堅果油、蠶絲氨基酸和水解小麥蛋白</a:t>
            </a:r>
            <a:r>
              <a:rPr lang="zh-TW" altLang="en-US" sz="2000" dirty="0" smtClean="0">
                <a:latin typeface="華康儷中黑" pitchFamily="49" charset="-120"/>
                <a:ea typeface="華康儷中黑" pitchFamily="49" charset="-120"/>
              </a:rPr>
              <a:t>，</a:t>
            </a:r>
            <a:r>
              <a:rPr lang="zh-TW" altLang="zh-TW" sz="2000" dirty="0" smtClean="0">
                <a:latin typeface="華康儷中黑" pitchFamily="49" charset="-120"/>
                <a:ea typeface="華康儷中黑" pitchFamily="49" charset="-120"/>
              </a:rPr>
              <a:t>令頭髮強韌、閃亮和容易整理</a:t>
            </a:r>
            <a:endParaRPr lang="en-US" sz="2000" dirty="0" smtClean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zh-TW" altLang="en-US" sz="2000" dirty="0" smtClean="0">
                <a:latin typeface="華康儷中黑" pitchFamily="49" charset="-120"/>
                <a:ea typeface="華康儷中黑" pitchFamily="49" charset="-120"/>
              </a:rPr>
              <a:t>香氣怡人</a:t>
            </a:r>
            <a:endParaRPr lang="en-US" sz="2000" dirty="0" smtClean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Times" pitchFamily="-48" charset="0"/>
              <a:buNone/>
            </a:pPr>
            <a:endParaRPr lang="en-US" sz="2000" dirty="0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67200" y="280988"/>
            <a:ext cx="297873" cy="2296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85775" y="252413"/>
            <a:ext cx="8228013" cy="5318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endParaRPr lang="en-US" sz="3200" dirty="0">
              <a:solidFill>
                <a:prstClr val="white"/>
              </a:solidFill>
              <a:ea typeface="ＭＳ Ｐゴシック" charset="0"/>
              <a:cs typeface="Century Gothic"/>
            </a:endParaRPr>
          </a:p>
        </p:txBody>
      </p:sp>
      <p:pic>
        <p:nvPicPr>
          <p:cNvPr id="5" name="Picture 16" descr="Univisi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1000" y="5187567"/>
            <a:ext cx="2754340" cy="69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Screen Shot 2012-05-29 at 7.19.30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300" y="771525"/>
            <a:ext cx="2630488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23875" y="71250"/>
            <a:ext cx="8228013" cy="77152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400" b="1" dirty="0" smtClean="0">
                <a:latin typeface="Calibri" charset="0"/>
                <a:ea typeface="ＭＳ Ｐゴシック" charset="0"/>
                <a:cs typeface="ＭＳ Ｐゴシック" charset="0"/>
              </a:rPr>
              <a:t>Motives® By Loren </a:t>
            </a:r>
            <a:r>
              <a:rPr lang="en-US" altLang="zh-TW" sz="2400" b="1" dirty="0" err="1" smtClean="0">
                <a:latin typeface="Calibri" charset="0"/>
                <a:ea typeface="ＭＳ Ｐゴシック" charset="0"/>
                <a:cs typeface="ＭＳ Ｐゴシック" charset="0"/>
              </a:rPr>
              <a:t>Ridinger</a:t>
            </a:r>
            <a:r>
              <a:rPr lang="en-US" altLang="zh-TW" sz="2400" b="1" dirty="0" smtClean="0">
                <a:latin typeface="Calibri" charset="0"/>
                <a:ea typeface="ＭＳ Ｐゴシック" charset="0"/>
                <a:cs typeface="ＭＳ Ｐゴシック" charset="0"/>
              </a:rPr>
              <a:t>®</a:t>
            </a:r>
            <a:r>
              <a:rPr lang="zh-TW" altLang="en-US" sz="2400" b="1" dirty="0" smtClean="0">
                <a:latin typeface="華康儷中黑" pitchFamily="49" charset="-120"/>
                <a:ea typeface="華康儷中黑" pitchFamily="49" charset="-120"/>
                <a:cs typeface="ＭＳ Ｐゴシック" charset="0"/>
              </a:rPr>
              <a:t>獲媒體廣泛報導：</a:t>
            </a:r>
            <a:endParaRPr lang="en-US" sz="2400" b="1" dirty="0" smtClean="0">
              <a:latin typeface="華康儷中黑" pitchFamily="49" charset="-120"/>
              <a:ea typeface="華康儷中黑" pitchFamily="49" charset="-120"/>
              <a:cs typeface="ＭＳ Ｐゴシック" charset="0"/>
            </a:endParaRPr>
          </a:p>
          <a:p>
            <a:r>
              <a:rPr lang="en-US" sz="2400" b="1" dirty="0" smtClean="0">
                <a:latin typeface="Calibri" charset="0"/>
                <a:ea typeface="ＭＳ Ｐゴシック" charset="0"/>
                <a:cs typeface="ＭＳ Ｐゴシック" charset="0"/>
              </a:rPr>
              <a:t>Motives® By Loren Ridinger® has been featured in:</a:t>
            </a:r>
            <a:endParaRPr lang="en-US" sz="24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 descr="csl050112latina-n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9788" y="765239"/>
            <a:ext cx="2635301" cy="3621024"/>
          </a:xfrm>
          <a:prstGeom prst="rect">
            <a:avLst/>
          </a:prstGeom>
        </p:spPr>
      </p:pic>
      <p:pic>
        <p:nvPicPr>
          <p:cNvPr id="9" name="Picture 8" descr="HuffPostLogo.ps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0940" y="5961075"/>
            <a:ext cx="2438400" cy="73152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0" name="Picture 9" descr="Amenforfashion.co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5018" y="2709435"/>
            <a:ext cx="2283224" cy="356028"/>
          </a:xfrm>
          <a:prstGeom prst="rect">
            <a:avLst/>
          </a:prstGeom>
        </p:spPr>
      </p:pic>
      <p:pic>
        <p:nvPicPr>
          <p:cNvPr id="11" name="Picture 10" descr="Screen shot 2012-07-24 at 2.22.06 P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5018" y="771987"/>
            <a:ext cx="2246414" cy="415304"/>
          </a:xfrm>
          <a:prstGeom prst="rect">
            <a:avLst/>
          </a:prstGeom>
        </p:spPr>
      </p:pic>
      <p:pic>
        <p:nvPicPr>
          <p:cNvPr id="12" name="Picture 11" descr="Screen shot 2012-07-24 at 2.30.28 P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5018" y="3206279"/>
            <a:ext cx="1412876" cy="1179984"/>
          </a:xfrm>
          <a:prstGeom prst="rect">
            <a:avLst/>
          </a:prstGeom>
        </p:spPr>
      </p:pic>
      <p:pic>
        <p:nvPicPr>
          <p:cNvPr id="13" name="Picture 12" descr="Screen shot 2012-07-24 at 2.27.45 PM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466" y="5392292"/>
            <a:ext cx="2114536" cy="1287108"/>
          </a:xfrm>
          <a:prstGeom prst="rect">
            <a:avLst/>
          </a:prstGeom>
        </p:spPr>
      </p:pic>
      <p:pic>
        <p:nvPicPr>
          <p:cNvPr id="14" name="Picture 13" descr="Screen shot 2012-07-24 at 2.24.20 PM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5018" y="1365091"/>
            <a:ext cx="2022952" cy="1170070"/>
          </a:xfrm>
          <a:prstGeom prst="rect">
            <a:avLst/>
          </a:prstGeom>
        </p:spPr>
      </p:pic>
      <p:pic>
        <p:nvPicPr>
          <p:cNvPr id="15" name="Picture 14" descr="Screen shot 2012-07-24 at 2.23.51 PM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466" y="4467818"/>
            <a:ext cx="4438294" cy="662982"/>
          </a:xfrm>
          <a:prstGeom prst="rect">
            <a:avLst/>
          </a:prstGeom>
        </p:spPr>
      </p:pic>
      <p:pic>
        <p:nvPicPr>
          <p:cNvPr id="16" name="Picture 15" descr="Screen shot 2012-07-24 at 2.22.45 PM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0565" y="4465850"/>
            <a:ext cx="3019418" cy="664950"/>
          </a:xfrm>
          <a:prstGeom prst="rect">
            <a:avLst/>
          </a:prstGeom>
        </p:spPr>
      </p:pic>
      <p:pic>
        <p:nvPicPr>
          <p:cNvPr id="17" name="Picture 15" descr="PeopleEnEspanol_Logo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4012" y="5467838"/>
            <a:ext cx="2874894" cy="139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1332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37" descr="FixxFinal20110114Bckgr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237500" y="4241362"/>
            <a:ext cx="5486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dirty="0" err="1">
                <a:latin typeface="Calibri" pitchFamily="34" charset="0"/>
              </a:rPr>
              <a:t>Argan</a:t>
            </a:r>
            <a:r>
              <a:rPr lang="en-US" sz="2200" dirty="0">
                <a:latin typeface="Calibri" pitchFamily="34" charset="0"/>
              </a:rPr>
              <a:t> Oil Shampoo</a:t>
            </a: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973138" y="2809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solidFill>
                <a:schemeClr val="bg1"/>
              </a:solidFill>
              <a:latin typeface="American Typewriter" pitchFamily="-48" charset="0"/>
            </a:endParaRPr>
          </a:p>
        </p:txBody>
      </p:sp>
      <p:sp>
        <p:nvSpPr>
          <p:cNvPr id="8199" name="Text Box 3"/>
          <p:cNvSpPr txBox="1">
            <a:spLocks noChangeArrowheads="1"/>
          </p:cNvSpPr>
          <p:nvPr/>
        </p:nvSpPr>
        <p:spPr bwMode="auto">
          <a:xfrm rot="-360428">
            <a:off x="301625" y="469900"/>
            <a:ext cx="9021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Successful. Sophisticated. Solutions.</a:t>
            </a:r>
          </a:p>
        </p:txBody>
      </p:sp>
      <p:sp>
        <p:nvSpPr>
          <p:cNvPr id="8200" name="Content Placeholder 5"/>
          <p:cNvSpPr>
            <a:spLocks/>
          </p:cNvSpPr>
          <p:nvPr/>
        </p:nvSpPr>
        <p:spPr bwMode="auto">
          <a:xfrm>
            <a:off x="273125" y="4572402"/>
            <a:ext cx="6050569" cy="2275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>
              <a:lnSpc>
                <a:spcPct val="90000"/>
              </a:lnSpc>
              <a:buClr>
                <a:schemeClr val="tx2"/>
              </a:buClr>
              <a:buSzPct val="95000"/>
            </a:pPr>
            <a:r>
              <a:rPr lang="en-US" b="1" dirty="0" smtClean="0">
                <a:latin typeface="Calibri" pitchFamily="34" charset="0"/>
              </a:rPr>
              <a:t>Key Ingredients:</a:t>
            </a:r>
            <a:endParaRPr lang="en-US" dirty="0">
              <a:latin typeface="Calibri" pitchFamily="34" charset="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dirty="0" err="1" smtClean="0">
                <a:latin typeface="Calibri" pitchFamily="34" charset="0"/>
              </a:rPr>
              <a:t>Argan</a:t>
            </a:r>
            <a:r>
              <a:rPr lang="en-US" dirty="0" smtClean="0">
                <a:latin typeface="Calibri" pitchFamily="34" charset="0"/>
              </a:rPr>
              <a:t> Oil</a:t>
            </a: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Aloe </a:t>
            </a:r>
            <a:r>
              <a:rPr lang="en-US" dirty="0" err="1" smtClean="0">
                <a:latin typeface="Calibri" pitchFamily="34" charset="0"/>
              </a:rPr>
              <a:t>Barbadensis</a:t>
            </a:r>
            <a:r>
              <a:rPr lang="en-US" dirty="0" smtClean="0">
                <a:latin typeface="Calibri" pitchFamily="34" charset="0"/>
              </a:rPr>
              <a:t> Leaf Juice</a:t>
            </a: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dirty="0" err="1" smtClean="0">
                <a:latin typeface="Calibri" pitchFamily="34" charset="0"/>
              </a:rPr>
              <a:t>Melaleuca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Alternifolia</a:t>
            </a:r>
            <a:r>
              <a:rPr lang="en-US" dirty="0" smtClean="0">
                <a:latin typeface="Calibri" pitchFamily="34" charset="0"/>
              </a:rPr>
              <a:t> (Tea Tree) Flower/Leaf/Stem Extract</a:t>
            </a: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Hydrolyzed Wheat Protein</a:t>
            </a: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Silk Amino Acids</a:t>
            </a:r>
          </a:p>
          <a:p>
            <a:pPr marL="169863" indent="-169863" eaLnBrk="0" hangingPunct="0">
              <a:buFont typeface="Times" pitchFamily="-48" charset="0"/>
              <a:buNone/>
            </a:pPr>
            <a:endParaRPr lang="en-US" dirty="0">
              <a:latin typeface="Calibri" pitchFamily="34" charset="0"/>
            </a:endParaRPr>
          </a:p>
        </p:txBody>
      </p:sp>
      <p:pic>
        <p:nvPicPr>
          <p:cNvPr id="8202" name="Picture 1031" descr="Fixx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228600"/>
            <a:ext cx="18542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371430" y="6478697"/>
            <a:ext cx="4844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Code: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HK12502  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DC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:$120.00  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SR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:$168.00  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BV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11</a:t>
            </a:r>
          </a:p>
        </p:txBody>
      </p:sp>
      <p:pic>
        <p:nvPicPr>
          <p:cNvPr id="12" name="Picture 12" descr="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3475" y="1111168"/>
            <a:ext cx="3361829" cy="5061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09710" y="1545939"/>
            <a:ext cx="368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摩洛哥堅果油洗髮乳</a:t>
            </a:r>
            <a:endParaRPr lang="zh-TW" altLang="en-US" sz="2800" dirty="0"/>
          </a:p>
        </p:txBody>
      </p:sp>
      <p:sp>
        <p:nvSpPr>
          <p:cNvPr id="13" name="Content Placeholder 5"/>
          <p:cNvSpPr>
            <a:spLocks/>
          </p:cNvSpPr>
          <p:nvPr/>
        </p:nvSpPr>
        <p:spPr bwMode="auto">
          <a:xfrm>
            <a:off x="297459" y="2069160"/>
            <a:ext cx="3089821" cy="216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>
              <a:lnSpc>
                <a:spcPct val="90000"/>
              </a:lnSpc>
              <a:buClr>
                <a:schemeClr val="tx2"/>
              </a:buClr>
              <a:buSzPct val="95000"/>
            </a:pPr>
            <a:r>
              <a:rPr lang="zh-TW" altLang="en-US" sz="2000" b="1" dirty="0" smtClean="0">
                <a:latin typeface="華康儷中黑" pitchFamily="49" charset="-120"/>
                <a:ea typeface="華康儷中黑" pitchFamily="49" charset="-120"/>
              </a:rPr>
              <a:t>主要成份：</a:t>
            </a:r>
            <a:endParaRPr lang="en-US" sz="2000" dirty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zh-TW" altLang="en-US" sz="2000" dirty="0" smtClean="0">
                <a:latin typeface="華康儷中黑" pitchFamily="49" charset="-120"/>
                <a:ea typeface="華康儷中黑" pitchFamily="49" charset="-120"/>
              </a:rPr>
              <a:t>摩洛哥堅果油</a:t>
            </a:r>
            <a:endParaRPr lang="en-US" sz="2000" dirty="0" smtClean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zh-TW" altLang="zh-TW" sz="2000" dirty="0" smtClean="0">
                <a:latin typeface="華康儷中黑" pitchFamily="49" charset="-120"/>
                <a:ea typeface="華康儷中黑" pitchFamily="49" charset="-120"/>
              </a:rPr>
              <a:t>蘆薈葉汁</a:t>
            </a:r>
            <a:endParaRPr lang="en-US" sz="2000" dirty="0" smtClean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zh-TW" altLang="zh-TW" sz="2000" dirty="0" smtClean="0">
                <a:latin typeface="華康儷中黑" pitchFamily="49" charset="-120"/>
                <a:ea typeface="華康儷中黑" pitchFamily="49" charset="-120"/>
              </a:rPr>
              <a:t>茶樹</a:t>
            </a:r>
            <a:r>
              <a:rPr lang="zh-TW" altLang="en-US" sz="2000" dirty="0" smtClean="0">
                <a:latin typeface="華康儷中黑" pitchFamily="49" charset="-120"/>
                <a:ea typeface="華康儷中黑" pitchFamily="49" charset="-120"/>
              </a:rPr>
              <a:t>花</a:t>
            </a:r>
            <a:r>
              <a:rPr lang="en-US" altLang="zh-TW" sz="2000" dirty="0" smtClean="0">
                <a:latin typeface="華康儷中黑" pitchFamily="49" charset="-120"/>
                <a:ea typeface="華康儷中黑" pitchFamily="49" charset="-120"/>
              </a:rPr>
              <a:t>/</a:t>
            </a:r>
            <a:r>
              <a:rPr lang="zh-TW" altLang="en-US" sz="2000" dirty="0" smtClean="0">
                <a:latin typeface="華康儷中黑" pitchFamily="49" charset="-120"/>
                <a:ea typeface="華康儷中黑" pitchFamily="49" charset="-120"/>
              </a:rPr>
              <a:t>葉</a:t>
            </a:r>
            <a:r>
              <a:rPr lang="en-US" altLang="zh-TW" sz="2000" dirty="0" smtClean="0">
                <a:latin typeface="華康儷中黑" pitchFamily="49" charset="-120"/>
                <a:ea typeface="華康儷中黑" pitchFamily="49" charset="-120"/>
              </a:rPr>
              <a:t>/</a:t>
            </a:r>
            <a:r>
              <a:rPr lang="zh-TW" altLang="en-US" sz="2000" dirty="0" smtClean="0">
                <a:latin typeface="華康儷中黑" pitchFamily="49" charset="-120"/>
                <a:ea typeface="華康儷中黑" pitchFamily="49" charset="-120"/>
              </a:rPr>
              <a:t>莖萃取物</a:t>
            </a:r>
            <a:endParaRPr lang="en-US" sz="2000" dirty="0" smtClean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zh-TW" altLang="zh-TW" sz="2000" dirty="0" smtClean="0">
                <a:latin typeface="華康儷中黑" pitchFamily="49" charset="-120"/>
                <a:ea typeface="華康儷中黑" pitchFamily="49" charset="-120"/>
              </a:rPr>
              <a:t>水解小麥蛋白</a:t>
            </a:r>
            <a:endParaRPr lang="en-US" sz="2000" dirty="0" smtClean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zh-TW" altLang="zh-TW" sz="2000" dirty="0" smtClean="0">
                <a:latin typeface="華康儷中黑" pitchFamily="49" charset="-120"/>
                <a:ea typeface="華康儷中黑" pitchFamily="49" charset="-120"/>
              </a:rPr>
              <a:t>蠶絲氨基酸</a:t>
            </a:r>
            <a:endParaRPr lang="en-US" sz="2000" dirty="0" smtClean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Times" pitchFamily="-48" charset="0"/>
              <a:buNone/>
            </a:pPr>
            <a:endParaRPr lang="en-US" sz="2000" dirty="0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67200" y="280988"/>
            <a:ext cx="297873" cy="2296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39" descr="FixxFinal20110114Bckgr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973138" y="2809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solidFill>
                <a:schemeClr val="bg1"/>
              </a:solidFill>
              <a:latin typeface="American Typewriter" pitchFamily="96" charset="0"/>
            </a:endParaRPr>
          </a:p>
        </p:txBody>
      </p:sp>
      <p:sp>
        <p:nvSpPr>
          <p:cNvPr id="9221" name="Rectangle 3"/>
          <p:cNvSpPr txBox="1">
            <a:spLocks noChangeArrowheads="1"/>
          </p:cNvSpPr>
          <p:nvPr/>
        </p:nvSpPr>
        <p:spPr bwMode="auto">
          <a:xfrm>
            <a:off x="306465" y="4390768"/>
            <a:ext cx="6324600" cy="242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tabLst>
                <a:tab pos="169863" algn="l"/>
              </a:tabLst>
            </a:pPr>
            <a:r>
              <a:rPr lang="en-US" sz="2000" b="1" dirty="0">
                <a:latin typeface="Calibri" pitchFamily="34" charset="0"/>
              </a:rPr>
              <a:t>Why You Want It</a:t>
            </a:r>
            <a:r>
              <a:rPr lang="en-US" sz="2000" b="1" dirty="0" smtClean="0">
                <a:latin typeface="Calibri" pitchFamily="34" charset="0"/>
              </a:rPr>
              <a:t>: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tabLst>
                <a:tab pos="169863" algn="l"/>
              </a:tabLst>
            </a:pPr>
            <a:r>
              <a:rPr lang="en-US" sz="2000" b="1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Moisturizes hair &amp; scalp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tabLst>
                <a:tab pos="169863" algn="l"/>
              </a:tabLst>
            </a:pPr>
            <a:r>
              <a:rPr lang="en-US" sz="2000" dirty="0" smtClean="0">
                <a:latin typeface="Calibri" pitchFamily="34" charset="0"/>
              </a:rPr>
              <a:t> Reduce tangles to keep hair manageable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tabLst>
                <a:tab pos="169863" algn="l"/>
              </a:tabLst>
            </a:pPr>
            <a:r>
              <a:rPr lang="en-US" sz="2000" dirty="0" smtClean="0">
                <a:latin typeface="Calibri" pitchFamily="34" charset="0"/>
              </a:rPr>
              <a:t> Keeps hair healthy with unique blend of vitamins and oils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tabLst>
                <a:tab pos="169863" algn="l"/>
              </a:tabLst>
            </a:pPr>
            <a:r>
              <a:rPr lang="en-US" sz="2000" dirty="0" smtClean="0">
                <a:latin typeface="Calibri" pitchFamily="34" charset="0"/>
              </a:rPr>
              <a:t>Intensive conditioner delivers rich moisture with </a:t>
            </a:r>
            <a:r>
              <a:rPr lang="en-US" sz="2000" dirty="0" err="1" smtClean="0">
                <a:latin typeface="Calibri" pitchFamily="34" charset="0"/>
              </a:rPr>
              <a:t>Argan</a:t>
            </a:r>
            <a:r>
              <a:rPr lang="en-US" sz="2000" dirty="0" smtClean="0">
                <a:latin typeface="Calibri" pitchFamily="34" charset="0"/>
              </a:rPr>
              <a:t> Oil and Aloe Vera</a:t>
            </a:r>
            <a:endParaRPr lang="en-US" sz="2000" dirty="0">
              <a:latin typeface="Calibri" pitchFamily="34" charset="0"/>
            </a:endParaRPr>
          </a:p>
          <a:p>
            <a:pPr eaLnBrk="0" hangingPunct="0">
              <a:tabLst>
                <a:tab pos="169863" algn="l"/>
              </a:tabLst>
            </a:pPr>
            <a:endParaRPr lang="en-US" sz="2000" dirty="0">
              <a:latin typeface="Calibri" pitchFamily="34" charset="0"/>
            </a:endParaRPr>
          </a:p>
          <a:p>
            <a:pPr eaLnBrk="0" hangingPunct="0">
              <a:buFont typeface="Times" pitchFamily="96" charset="0"/>
              <a:buChar char="•"/>
              <a:tabLst>
                <a:tab pos="169863" algn="l"/>
              </a:tabLst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9222" name="Text Box 3"/>
          <p:cNvSpPr txBox="1">
            <a:spLocks noChangeArrowheads="1"/>
          </p:cNvSpPr>
          <p:nvPr/>
        </p:nvSpPr>
        <p:spPr bwMode="auto">
          <a:xfrm rot="-360428">
            <a:off x="301625" y="463550"/>
            <a:ext cx="9164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Successful. Sophisticated. Solutions.</a:t>
            </a:r>
          </a:p>
        </p:txBody>
      </p:sp>
      <p:sp>
        <p:nvSpPr>
          <p:cNvPr id="9223" name="Text Box 4"/>
          <p:cNvSpPr txBox="1">
            <a:spLocks noChangeArrowheads="1"/>
          </p:cNvSpPr>
          <p:nvPr/>
        </p:nvSpPr>
        <p:spPr bwMode="auto">
          <a:xfrm>
            <a:off x="306465" y="4021519"/>
            <a:ext cx="6324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dirty="0" err="1">
                <a:latin typeface="Calibri" pitchFamily="34" charset="0"/>
              </a:rPr>
              <a:t>Argan</a:t>
            </a:r>
            <a:r>
              <a:rPr lang="en-US" sz="2200" dirty="0">
                <a:latin typeface="Calibri" pitchFamily="34" charset="0"/>
              </a:rPr>
              <a:t> Oil Conditioner</a:t>
            </a:r>
          </a:p>
        </p:txBody>
      </p:sp>
      <p:pic>
        <p:nvPicPr>
          <p:cNvPr id="9225" name="Picture 12" descr="fixx-ArganOilConditioner-1-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448" y="1052214"/>
            <a:ext cx="3474887" cy="5230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31" descr="Fixx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000" y="228600"/>
            <a:ext cx="18542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308366" y="6478697"/>
            <a:ext cx="48976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Code: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HK12500  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DC: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$120.00  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SR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:$168.00  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BV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11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5335" y="1593439"/>
            <a:ext cx="368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摩洛哥堅果油護髮素</a:t>
            </a:r>
            <a:endParaRPr lang="zh-TW" altLang="en-US" sz="28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16584" y="2083077"/>
            <a:ext cx="6642353" cy="242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tabLst>
                <a:tab pos="169863" algn="l"/>
              </a:tabLst>
            </a:pPr>
            <a:r>
              <a:rPr lang="zh-TW" altLang="en-US" sz="2100" b="1" dirty="0" smtClean="0">
                <a:latin typeface="華康儷中黑" pitchFamily="49" charset="-120"/>
                <a:ea typeface="華康儷中黑" pitchFamily="49" charset="-120"/>
              </a:rPr>
              <a:t>好處：</a:t>
            </a:r>
            <a:endParaRPr lang="en-US" sz="2100" b="1" dirty="0" smtClean="0">
              <a:latin typeface="華康儷中黑" pitchFamily="49" charset="-120"/>
              <a:ea typeface="華康儷中黑" pitchFamily="49" charset="-12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  <a:tabLst>
                <a:tab pos="169863" algn="l"/>
              </a:tabLst>
            </a:pPr>
            <a:r>
              <a:rPr lang="en-US" altLang="zh-TW" sz="2100" dirty="0" smtClean="0">
                <a:latin typeface="華康儷中黑" pitchFamily="49" charset="-120"/>
                <a:ea typeface="華康儷中黑" pitchFamily="49" charset="-120"/>
              </a:rPr>
              <a:t> </a:t>
            </a:r>
            <a:r>
              <a:rPr lang="zh-TW" altLang="zh-TW" sz="2100" dirty="0" smtClean="0">
                <a:latin typeface="華康儷中黑" pitchFamily="49" charset="-120"/>
                <a:ea typeface="華康儷中黑" pitchFamily="49" charset="-120"/>
              </a:rPr>
              <a:t>滋潤頭髮與頭皮</a:t>
            </a:r>
            <a:endParaRPr lang="en-US" sz="2100" dirty="0" smtClean="0">
              <a:latin typeface="華康儷中黑" pitchFamily="49" charset="-120"/>
              <a:ea typeface="華康儷中黑" pitchFamily="49" charset="-12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  <a:tabLst>
                <a:tab pos="169863" algn="l"/>
              </a:tabLst>
            </a:pPr>
            <a:r>
              <a:rPr lang="en-US" altLang="zh-TW" sz="2100" dirty="0" smtClean="0">
                <a:latin typeface="華康儷中黑" pitchFamily="49" charset="-120"/>
                <a:ea typeface="華康儷中黑" pitchFamily="49" charset="-120"/>
              </a:rPr>
              <a:t> </a:t>
            </a:r>
            <a:r>
              <a:rPr lang="zh-TW" altLang="zh-TW" sz="2100" dirty="0" smtClean="0">
                <a:latin typeface="華康儷中黑" pitchFamily="49" charset="-120"/>
                <a:ea typeface="華康儷中黑" pitchFamily="49" charset="-120"/>
              </a:rPr>
              <a:t>減少頭髮打結，容易整理</a:t>
            </a:r>
            <a:endParaRPr lang="en-US" sz="2100" dirty="0" smtClean="0">
              <a:latin typeface="華康儷中黑" pitchFamily="49" charset="-120"/>
              <a:ea typeface="華康儷中黑" pitchFamily="49" charset="-12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  <a:tabLst>
                <a:tab pos="169863" algn="l"/>
              </a:tabLst>
            </a:pPr>
            <a:r>
              <a:rPr lang="en-US" altLang="zh-TW" sz="2100" dirty="0" smtClean="0">
                <a:latin typeface="華康儷中黑" pitchFamily="49" charset="-120"/>
                <a:ea typeface="華康儷中黑" pitchFamily="49" charset="-120"/>
              </a:rPr>
              <a:t> </a:t>
            </a:r>
            <a:r>
              <a:rPr lang="zh-TW" altLang="zh-TW" sz="2100" dirty="0" smtClean="0">
                <a:latin typeface="華康儷中黑" pitchFamily="49" charset="-120"/>
                <a:ea typeface="華康儷中黑" pitchFamily="49" charset="-120"/>
              </a:rPr>
              <a:t>含獨特維他命與油品配方，保持頭髮健康</a:t>
            </a:r>
            <a:endParaRPr lang="en-US" sz="2100" dirty="0" smtClean="0">
              <a:latin typeface="華康儷中黑" pitchFamily="49" charset="-120"/>
              <a:ea typeface="華康儷中黑" pitchFamily="49" charset="-12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  <a:tabLst>
                <a:tab pos="169863" algn="l"/>
              </a:tabLst>
            </a:pPr>
            <a:r>
              <a:rPr lang="en-US" altLang="zh-TW" sz="2100" dirty="0" smtClean="0">
                <a:latin typeface="華康儷中黑" pitchFamily="49" charset="-120"/>
                <a:ea typeface="華康儷中黑" pitchFamily="49" charset="-120"/>
              </a:rPr>
              <a:t> </a:t>
            </a:r>
            <a:r>
              <a:rPr lang="zh-TW" altLang="zh-TW" sz="2100" dirty="0" smtClean="0">
                <a:latin typeface="華康儷中黑" pitchFamily="49" charset="-120"/>
                <a:ea typeface="華康儷中黑" pitchFamily="49" charset="-120"/>
              </a:rPr>
              <a:t>高效護髮素，摩洛哥堅果油與蘆薈成份有效滋潤頭髮</a:t>
            </a:r>
            <a:endParaRPr lang="en-US" sz="2100" dirty="0">
              <a:latin typeface="華康儷中黑" pitchFamily="49" charset="-120"/>
              <a:ea typeface="華康儷中黑" pitchFamily="49" charset="-120"/>
            </a:endParaRPr>
          </a:p>
          <a:p>
            <a:pPr eaLnBrk="0" hangingPunct="0">
              <a:tabLst>
                <a:tab pos="169863" algn="l"/>
              </a:tabLst>
            </a:pPr>
            <a:endParaRPr lang="en-US" sz="2100" dirty="0">
              <a:latin typeface="華康儷中黑" pitchFamily="49" charset="-120"/>
              <a:ea typeface="華康儷中黑" pitchFamily="49" charset="-120"/>
            </a:endParaRPr>
          </a:p>
          <a:p>
            <a:pPr eaLnBrk="0" hangingPunct="0">
              <a:buFont typeface="Times" pitchFamily="96" charset="0"/>
              <a:buChar char="•"/>
              <a:tabLst>
                <a:tab pos="169863" algn="l"/>
              </a:tabLst>
            </a:pPr>
            <a:endParaRPr lang="en-US" sz="2100" dirty="0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67200" y="280988"/>
            <a:ext cx="297873" cy="2296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39" descr="FixxFinal20110114Bckgr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973138" y="2809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dirty="0">
              <a:solidFill>
                <a:schemeClr val="bg1"/>
              </a:solidFill>
              <a:latin typeface="American Typewriter" pitchFamily="-48" charset="0"/>
            </a:endParaRPr>
          </a:p>
        </p:txBody>
      </p:sp>
      <p:sp>
        <p:nvSpPr>
          <p:cNvPr id="9222" name="Text Box 3"/>
          <p:cNvSpPr txBox="1">
            <a:spLocks noChangeArrowheads="1"/>
          </p:cNvSpPr>
          <p:nvPr/>
        </p:nvSpPr>
        <p:spPr bwMode="auto">
          <a:xfrm rot="-360428">
            <a:off x="301625" y="463550"/>
            <a:ext cx="9164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Successful. Sophisticated. Solutions.</a:t>
            </a:r>
          </a:p>
        </p:txBody>
      </p:sp>
      <p:sp>
        <p:nvSpPr>
          <p:cNvPr id="9223" name="Text Box 4"/>
          <p:cNvSpPr txBox="1">
            <a:spLocks noChangeArrowheads="1"/>
          </p:cNvSpPr>
          <p:nvPr/>
        </p:nvSpPr>
        <p:spPr bwMode="auto">
          <a:xfrm>
            <a:off x="293227" y="3904945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 err="1">
                <a:latin typeface="Calibri" pitchFamily="34" charset="0"/>
              </a:rPr>
              <a:t>Argan</a:t>
            </a:r>
            <a:r>
              <a:rPr lang="en-US" sz="2800" dirty="0">
                <a:latin typeface="Calibri" pitchFamily="34" charset="0"/>
              </a:rPr>
              <a:t> Oil Conditioner</a:t>
            </a:r>
          </a:p>
        </p:txBody>
      </p:sp>
      <p:pic>
        <p:nvPicPr>
          <p:cNvPr id="9226" name="Picture 1031" descr="Fixx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228600"/>
            <a:ext cx="18542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5"/>
          <p:cNvSpPr>
            <a:spLocks/>
          </p:cNvSpPr>
          <p:nvPr/>
        </p:nvSpPr>
        <p:spPr bwMode="auto">
          <a:xfrm>
            <a:off x="293227" y="4428165"/>
            <a:ext cx="6934200" cy="1949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>
              <a:lnSpc>
                <a:spcPct val="90000"/>
              </a:lnSpc>
              <a:buClr>
                <a:schemeClr val="tx2"/>
              </a:buClr>
              <a:buSzPct val="95000"/>
            </a:pPr>
            <a:r>
              <a:rPr lang="en-US" sz="2200" b="1" dirty="0" smtClean="0">
                <a:latin typeface="Calibri" pitchFamily="34" charset="0"/>
              </a:rPr>
              <a:t>Key Ingredients:</a:t>
            </a:r>
            <a:endParaRPr lang="en-US" sz="1000" dirty="0">
              <a:latin typeface="Calibri" pitchFamily="34" charset="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Aloe </a:t>
            </a:r>
            <a:r>
              <a:rPr lang="en-US" sz="2000" dirty="0" err="1" smtClean="0">
                <a:latin typeface="Calibri" pitchFamily="34" charset="0"/>
              </a:rPr>
              <a:t>Barbadensis</a:t>
            </a:r>
            <a:r>
              <a:rPr lang="en-US" sz="2000" dirty="0" smtClean="0">
                <a:latin typeface="Calibri" pitchFamily="34" charset="0"/>
              </a:rPr>
              <a:t> Leaf Juice</a:t>
            </a: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sz="2000" dirty="0" err="1" smtClean="0">
                <a:latin typeface="Calibri" pitchFamily="34" charset="0"/>
              </a:rPr>
              <a:t>Argan</a:t>
            </a:r>
            <a:r>
              <a:rPr lang="en-US" sz="2000" dirty="0" smtClean="0">
                <a:latin typeface="Calibri" pitchFamily="34" charset="0"/>
              </a:rPr>
              <a:t> Oil</a:t>
            </a: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sz="2000" dirty="0" err="1" smtClean="0">
                <a:latin typeface="Calibri" pitchFamily="34" charset="0"/>
              </a:rPr>
              <a:t>Amodimethicone</a:t>
            </a:r>
            <a:endParaRPr lang="en-US" sz="2000" dirty="0" smtClean="0">
              <a:latin typeface="Calibri" pitchFamily="34" charset="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en-US" sz="2000" dirty="0" err="1" smtClean="0">
                <a:latin typeface="Calibri" pitchFamily="34" charset="0"/>
              </a:rPr>
              <a:t>Behentrimonium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methosulfate</a:t>
            </a:r>
            <a:endParaRPr lang="en-US" sz="2000" dirty="0" smtClean="0">
              <a:latin typeface="Calibri" pitchFamily="34" charset="0"/>
            </a:endParaRPr>
          </a:p>
          <a:p>
            <a:pPr marL="627063" lvl="1" indent="-169863" eaLnBrk="0" hangingPunct="0"/>
            <a:endParaRPr lang="en-US" sz="2000" dirty="0">
              <a:latin typeface="Calibri" pitchFamily="34" charset="0"/>
            </a:endParaRPr>
          </a:p>
          <a:p>
            <a:pPr marL="169863" indent="-169863" eaLnBrk="0" hangingPunct="0">
              <a:buFont typeface="Times" pitchFamily="-48" charset="0"/>
              <a:buNone/>
            </a:pPr>
            <a:endParaRPr lang="en-US" sz="2200" dirty="0">
              <a:latin typeface="Calibri" pitchFamily="34" charset="0"/>
            </a:endParaRPr>
          </a:p>
        </p:txBody>
      </p:sp>
      <p:pic>
        <p:nvPicPr>
          <p:cNvPr id="11" name="Picture 12" descr="fixx-ArganOilConditioner-1-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448" y="1052214"/>
            <a:ext cx="3474887" cy="5230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4308366" y="6478697"/>
            <a:ext cx="48976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Code: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HK12500  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DC: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$120.00  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SR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:$168.00  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BV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11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6585" y="1664689"/>
            <a:ext cx="368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摩洛哥堅果油護髮素</a:t>
            </a:r>
            <a:endParaRPr lang="zh-TW" altLang="en-US" sz="2800" dirty="0"/>
          </a:p>
        </p:txBody>
      </p:sp>
      <p:sp>
        <p:nvSpPr>
          <p:cNvPr id="12" name="Content Placeholder 5"/>
          <p:cNvSpPr>
            <a:spLocks/>
          </p:cNvSpPr>
          <p:nvPr/>
        </p:nvSpPr>
        <p:spPr bwMode="auto">
          <a:xfrm>
            <a:off x="328852" y="2164159"/>
            <a:ext cx="6934200" cy="1949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 eaLnBrk="0" hangingPunct="0"/>
            <a:r>
              <a:rPr lang="zh-TW" altLang="en-US" sz="2100" b="1" dirty="0" smtClean="0">
                <a:latin typeface="華康儷中黑" pitchFamily="49" charset="-120"/>
                <a:ea typeface="華康儷中黑" pitchFamily="49" charset="-120"/>
              </a:rPr>
              <a:t>主要成份：</a:t>
            </a:r>
            <a:endParaRPr lang="en-US" altLang="zh-TW" sz="2100" b="1" dirty="0" smtClean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zh-TW" altLang="zh-TW" sz="2100" dirty="0" smtClean="0">
                <a:latin typeface="華康儷中黑" pitchFamily="49" charset="-120"/>
                <a:ea typeface="華康儷中黑" pitchFamily="49" charset="-120"/>
              </a:rPr>
              <a:t>蘆薈葉汁</a:t>
            </a:r>
            <a:endParaRPr lang="en-US" sz="2100" dirty="0" smtClean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zh-TW" altLang="zh-TW" sz="2100" dirty="0" smtClean="0">
                <a:latin typeface="華康儷中黑" pitchFamily="49" charset="-120"/>
                <a:ea typeface="華康儷中黑" pitchFamily="49" charset="-120"/>
              </a:rPr>
              <a:t>摩洛哥堅果油</a:t>
            </a:r>
            <a:endParaRPr lang="en-US" sz="2100" dirty="0" smtClean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zh-TW" altLang="zh-TW" sz="2100" dirty="0" smtClean="0">
                <a:latin typeface="華康儷中黑" pitchFamily="49" charset="-120"/>
                <a:ea typeface="華康儷中黑" pitchFamily="49" charset="-120"/>
              </a:rPr>
              <a:t>氨基封端二甲基聚矽氧烷</a:t>
            </a:r>
            <a:endParaRPr lang="en-US" sz="2100" dirty="0" smtClean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Arial" pitchFamily="34" charset="0"/>
              <a:buChar char="•"/>
            </a:pPr>
            <a:r>
              <a:rPr lang="zh-TW" altLang="zh-TW" sz="2100" dirty="0" smtClean="0">
                <a:latin typeface="華康儷中黑" pitchFamily="49" charset="-120"/>
                <a:ea typeface="華康儷中黑" pitchFamily="49" charset="-120"/>
              </a:rPr>
              <a:t>山崳基三甲基硫酸甲酯銨</a:t>
            </a:r>
            <a:endParaRPr lang="en-US" sz="2100" dirty="0" smtClean="0">
              <a:latin typeface="華康儷中黑" pitchFamily="49" charset="-120"/>
              <a:ea typeface="華康儷中黑" pitchFamily="49" charset="-120"/>
            </a:endParaRPr>
          </a:p>
          <a:p>
            <a:pPr marL="627063" lvl="1" indent="-169863" eaLnBrk="0" hangingPunct="0"/>
            <a:endParaRPr lang="en-US" sz="2100" dirty="0">
              <a:latin typeface="華康儷中黑" pitchFamily="49" charset="-120"/>
              <a:ea typeface="華康儷中黑" pitchFamily="49" charset="-120"/>
            </a:endParaRPr>
          </a:p>
          <a:p>
            <a:pPr marL="169863" indent="-169863" eaLnBrk="0" hangingPunct="0">
              <a:buFont typeface="Times" pitchFamily="-48" charset="0"/>
              <a:buNone/>
            </a:pPr>
            <a:endParaRPr lang="en-US" sz="2100" dirty="0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67200" y="280988"/>
            <a:ext cx="297873" cy="2296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37" descr="FixxFinal20110114Bckgr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973138" y="2809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solidFill>
                <a:schemeClr val="bg1"/>
              </a:solidFill>
              <a:latin typeface="American Typewriter" pitchFamily="96" charset="0"/>
            </a:endParaRPr>
          </a:p>
        </p:txBody>
      </p:sp>
      <p:sp>
        <p:nvSpPr>
          <p:cNvPr id="8199" name="Text Box 3"/>
          <p:cNvSpPr txBox="1">
            <a:spLocks noChangeArrowheads="1"/>
          </p:cNvSpPr>
          <p:nvPr/>
        </p:nvSpPr>
        <p:spPr bwMode="auto">
          <a:xfrm rot="-360428">
            <a:off x="301625" y="469900"/>
            <a:ext cx="9021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Successful. Sophisticated. Solutions.</a:t>
            </a:r>
          </a:p>
        </p:txBody>
      </p:sp>
      <p:pic>
        <p:nvPicPr>
          <p:cNvPr id="8202" name="Picture 1031" descr="Fixx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228600"/>
            <a:ext cx="18542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5606574" y="1410355"/>
            <a:ext cx="4331348" cy="5230620"/>
            <a:chOff x="5243956" y="1079269"/>
            <a:chExt cx="4331348" cy="5230620"/>
          </a:xfrm>
        </p:grpSpPr>
        <p:pic>
          <p:nvPicPr>
            <p:cNvPr id="11" name="Picture 12" descr="fixx-ArganOilConditioner-1-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43956" y="1079269"/>
              <a:ext cx="3474887" cy="5230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1" name="Picture 12" descr="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13475" y="1111168"/>
              <a:ext cx="3361829" cy="5061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92835" y="2271175"/>
          <a:ext cx="6096000" cy="32054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497662"/>
                <a:gridCol w="1277006"/>
                <a:gridCol w="1229711"/>
                <a:gridCol w="1091621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b="0" dirty="0" smtClean="0">
                          <a:latin typeface="華康儷中黑" pitchFamily="49" charset="-120"/>
                          <a:ea typeface="華康儷中黑" pitchFamily="49" charset="-120"/>
                        </a:rPr>
                        <a:t>品牌</a:t>
                      </a:r>
                      <a:endParaRPr lang="en-US" b="0" dirty="0" smtClean="0">
                        <a:latin typeface="華康儷中黑" pitchFamily="49" charset="-120"/>
                        <a:ea typeface="華康儷中黑" pitchFamily="49" charset="-120"/>
                      </a:endParaRPr>
                    </a:p>
                    <a:p>
                      <a:r>
                        <a:rPr lang="en-US" dirty="0" smtClean="0">
                          <a:latin typeface="Calibri" pitchFamily="34" charset="0"/>
                        </a:rPr>
                        <a:t>Brand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 smtClean="0">
                          <a:latin typeface="華康儷中黑" pitchFamily="49" charset="-120"/>
                          <a:ea typeface="華康儷中黑" pitchFamily="49" charset="-120"/>
                        </a:rPr>
                        <a:t>容量</a:t>
                      </a:r>
                      <a:r>
                        <a:rPr lang="en-US" dirty="0" smtClean="0">
                          <a:latin typeface="Calibri" pitchFamily="34" charset="0"/>
                        </a:rPr>
                        <a:t>Volume </a:t>
                      </a:r>
                    </a:p>
                    <a:p>
                      <a:pPr algn="ctr"/>
                      <a:r>
                        <a:rPr lang="en-US" dirty="0" smtClean="0">
                          <a:latin typeface="Calibri" pitchFamily="34" charset="0"/>
                        </a:rPr>
                        <a:t>(</a:t>
                      </a:r>
                      <a:r>
                        <a:rPr lang="zh-TW" altLang="en-US" b="0" dirty="0" smtClean="0">
                          <a:latin typeface="華康儷中黑" pitchFamily="49" charset="-120"/>
                          <a:ea typeface="華康儷中黑" pitchFamily="49" charset="-120"/>
                        </a:rPr>
                        <a:t>公升</a:t>
                      </a:r>
                      <a:r>
                        <a:rPr lang="en-US" dirty="0" err="1" smtClean="0">
                          <a:latin typeface="Calibri" pitchFamily="34" charset="0"/>
                        </a:rPr>
                        <a:t>mL</a:t>
                      </a:r>
                      <a:r>
                        <a:rPr lang="en-US" dirty="0" smtClean="0">
                          <a:latin typeface="Calibri" pitchFamily="34" charset="0"/>
                        </a:rPr>
                        <a:t>)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 smtClean="0">
                          <a:latin typeface="華康儷中黑" pitchFamily="49" charset="-120"/>
                          <a:ea typeface="華康儷中黑" pitchFamily="49" charset="-120"/>
                        </a:rPr>
                        <a:t>零售價</a:t>
                      </a:r>
                      <a:endParaRPr lang="en-US" b="0" dirty="0" smtClean="0">
                        <a:latin typeface="華康儷中黑" pitchFamily="49" charset="-120"/>
                        <a:ea typeface="華康儷中黑" pitchFamily="49" charset="-120"/>
                      </a:endParaRPr>
                    </a:p>
                    <a:p>
                      <a:pPr algn="ctr"/>
                      <a:r>
                        <a:rPr lang="en-US" dirty="0" smtClean="0">
                          <a:latin typeface="Calibri" pitchFamily="34" charset="0"/>
                        </a:rPr>
                        <a:t>Retail Price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 smtClean="0">
                          <a:latin typeface="華康儷中黑" pitchFamily="49" charset="-120"/>
                          <a:ea typeface="華康儷中黑" pitchFamily="49" charset="-120"/>
                        </a:rPr>
                        <a:t>每公升價格</a:t>
                      </a:r>
                      <a:endParaRPr lang="en-US" b="0" dirty="0" smtClean="0">
                        <a:latin typeface="華康儷中黑" pitchFamily="49" charset="-120"/>
                        <a:ea typeface="華康儷中黑" pitchFamily="49" charset="-120"/>
                      </a:endParaRPr>
                    </a:p>
                    <a:p>
                      <a:pPr algn="ctr"/>
                      <a:r>
                        <a:rPr lang="en-US" dirty="0" smtClean="0">
                          <a:latin typeface="Calibri" pitchFamily="34" charset="0"/>
                        </a:rPr>
                        <a:t>$ per </a:t>
                      </a:r>
                      <a:r>
                        <a:rPr lang="en-US" dirty="0" err="1" smtClean="0">
                          <a:latin typeface="Calibri" pitchFamily="34" charset="0"/>
                        </a:rPr>
                        <a:t>mL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Calibri" pitchFamily="34" charset="0"/>
                        </a:rPr>
                        <a:t>Fixx</a:t>
                      </a:r>
                      <a:r>
                        <a:rPr lang="en-US" dirty="0" smtClean="0">
                          <a:latin typeface="Calibri" pitchFamily="34" charset="0"/>
                        </a:rPr>
                        <a:t> Shampoo &amp; Conditioner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itchFamily="34" charset="0"/>
                        </a:rPr>
                        <a:t>237mL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itchFamily="34" charset="0"/>
                        </a:rPr>
                        <a:t>$168.00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itchFamily="34" charset="0"/>
                        </a:rPr>
                        <a:t>$0.71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Calibri" pitchFamily="34" charset="0"/>
                        </a:rPr>
                        <a:t>Kiehl’s</a:t>
                      </a:r>
                      <a:r>
                        <a:rPr lang="en-US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Calibri" pitchFamily="34" charset="0"/>
                        </a:rPr>
                        <a:t>Argan</a:t>
                      </a:r>
                      <a:r>
                        <a:rPr lang="en-US" dirty="0" smtClean="0">
                          <a:latin typeface="Calibri" pitchFamily="34" charset="0"/>
                        </a:rPr>
                        <a:t> oil Shampoo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itchFamily="34" charset="0"/>
                        </a:rPr>
                        <a:t>250mL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itchFamily="34" charset="0"/>
                        </a:rPr>
                        <a:t>$220.00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itchFamily="34" charset="0"/>
                        </a:rPr>
                        <a:t>$0.88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</a:rPr>
                        <a:t>Moroccanoil Repair</a:t>
                      </a:r>
                      <a:r>
                        <a:rPr lang="en-US" baseline="0" dirty="0" smtClean="0">
                          <a:latin typeface="Calibri" pitchFamily="34" charset="0"/>
                        </a:rPr>
                        <a:t> Shampoo &amp; Conditioner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itchFamily="34" charset="0"/>
                        </a:rPr>
                        <a:t>250mL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itchFamily="34" charset="0"/>
                        </a:rPr>
                        <a:t>$230.00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itchFamily="34" charset="0"/>
                        </a:rPr>
                        <a:t>$0.92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Calibri" pitchFamily="34" charset="0"/>
                        </a:rPr>
                        <a:t>Melvita</a:t>
                      </a:r>
                      <a:r>
                        <a:rPr lang="en-US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Calibri" pitchFamily="34" charset="0"/>
                        </a:rPr>
                        <a:t>Argan</a:t>
                      </a:r>
                      <a:r>
                        <a:rPr lang="en-US" dirty="0" smtClean="0">
                          <a:latin typeface="Calibri" pitchFamily="34" charset="0"/>
                        </a:rPr>
                        <a:t> Oil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itchFamily="34" charset="0"/>
                        </a:rPr>
                        <a:t>50mL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itchFamily="34" charset="0"/>
                        </a:rPr>
                        <a:t>$280.00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itchFamily="34" charset="0"/>
                        </a:rPr>
                        <a:t>$3.60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267200" y="280988"/>
            <a:ext cx="297873" cy="2296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6200000">
            <a:off x="-3034987" y="3044280"/>
            <a:ext cx="6858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行銷工具</a:t>
            </a:r>
            <a:r>
              <a:rPr lang="zh-TW" altLang="en-US" sz="4400" dirty="0" smtClean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en-US" sz="4400" dirty="0" smtClean="0">
                <a:solidFill>
                  <a:prstClr val="black"/>
                </a:solidFill>
                <a:latin typeface="Century Gothic" pitchFamily="34" charset="0"/>
              </a:rPr>
              <a:t>MARKETING</a:t>
            </a:r>
            <a:endParaRPr lang="en-US" sz="44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115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i="1" dirty="0" smtClean="0">
                <a:latin typeface="Century Gothic" pitchFamily="34" charset="0"/>
              </a:rPr>
              <a:t>motives.com.hk</a:t>
            </a:r>
            <a:endParaRPr lang="en-US" sz="4400" i="1" dirty="0"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b="9762"/>
          <a:stretch>
            <a:fillRect/>
          </a:stretch>
        </p:blipFill>
        <p:spPr bwMode="auto">
          <a:xfrm rot="21217593">
            <a:off x="1035929" y="1745270"/>
            <a:ext cx="5836920" cy="4572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67269">
            <a:off x="4388321" y="1578637"/>
            <a:ext cx="542544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29955" y="6341422"/>
            <a:ext cx="7772400" cy="1062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zh-TW" altLang="en-US" sz="2200" b="1" dirty="0" smtClean="0">
                <a:latin typeface="華康儷中黑" pitchFamily="49" charset="-120"/>
                <a:ea typeface="華康儷中黑" pitchFamily="49" charset="-120"/>
              </a:rPr>
              <a:t>免費使用！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FREE!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32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6200000">
            <a:off x="-3034987" y="3044280"/>
            <a:ext cx="6858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行銷工具</a:t>
            </a:r>
            <a:r>
              <a:rPr lang="zh-TW" altLang="en-US" sz="4400" dirty="0" smtClean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en-US" sz="4400" dirty="0" smtClean="0">
                <a:solidFill>
                  <a:prstClr val="black"/>
                </a:solidFill>
                <a:latin typeface="Century Gothic" pitchFamily="34" charset="0"/>
              </a:rPr>
              <a:t>MARKETING</a:t>
            </a:r>
            <a:endParaRPr lang="en-US" sz="44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74330" y="3998701"/>
            <a:ext cx="7772400" cy="328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Features Motives</a:t>
            </a:r>
            <a:r>
              <a:rPr kumimoji="0" lang="en-GB" sz="2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®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by Loren </a:t>
            </a:r>
            <a:r>
              <a:rPr kumimoji="0" lang="en-GB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Ridinger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&amp; Motives</a:t>
            </a:r>
            <a:r>
              <a:rPr kumimoji="0" lang="en-GB" sz="2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®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for La </a:t>
            </a:r>
            <a:r>
              <a:rPr kumimoji="0" lang="en-GB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La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products, as well as select skin care products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Enables more customers to access Motives</a:t>
            </a:r>
            <a:r>
              <a:rPr kumimoji="0" lang="en-US" sz="2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®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Cosmetics</a:t>
            </a:r>
          </a:p>
          <a:p>
            <a:pPr marL="457200" marR="0" lvl="1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More BV and retail profits</a:t>
            </a:r>
          </a:p>
          <a:p>
            <a:pPr marL="457200" marR="0" lvl="1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Detailed product information</a:t>
            </a:r>
          </a:p>
          <a:p>
            <a:pPr marL="457200" marR="0" lvl="1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“Join Now” button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FREE!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115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i="1" dirty="0" smtClean="0">
                <a:latin typeface="Century Gothic" pitchFamily="34" charset="0"/>
                <a:ea typeface="+mj-ea"/>
                <a:cs typeface="+mj-cs"/>
              </a:rPr>
              <a:t>motives.com.hk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72355" y="1146726"/>
            <a:ext cx="77724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 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專門為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Motives</a:t>
            </a:r>
            <a:r>
              <a:rPr kumimoji="0" lang="en-GB" sz="2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®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 by Loren </a:t>
            </a:r>
            <a:r>
              <a:rPr kumimoji="0" lang="en-GB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Ridinger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及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Motives</a:t>
            </a:r>
            <a:r>
              <a:rPr kumimoji="0" lang="en-GB" sz="2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®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 for La </a:t>
            </a:r>
            <a:r>
              <a:rPr kumimoji="0" lang="en-GB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La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產 </a:t>
            </a:r>
            <a:endParaRPr lang="en-US" altLang="zh-TW" sz="2200" dirty="0" smtClean="0">
              <a:latin typeface="Century Gothic" pitchFamily="34" charset="0"/>
              <a:ea typeface="華康儷中黑" pitchFamily="49" charset="-12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TW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  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品而設，同</a:t>
            </a:r>
            <a:r>
              <a:rPr lang="zh-TW" altLang="en-US" sz="2200" dirty="0" smtClean="0">
                <a:latin typeface="Century Gothic" pitchFamily="34" charset="0"/>
                <a:ea typeface="華康儷中黑" pitchFamily="49" charset="-120"/>
              </a:rPr>
              <a:t>時包括精選護膚產品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華康儷中黑" pitchFamily="49" charset="-12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 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讓更多顧客接觸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Motives</a:t>
            </a:r>
            <a:r>
              <a:rPr kumimoji="0" lang="en-US" sz="2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®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化妝品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華康儷中黑" pitchFamily="49" charset="-120"/>
            </a:endParaRPr>
          </a:p>
          <a:p>
            <a:pPr marL="457200" marR="0" lvl="1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更多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BV</a:t>
            </a:r>
            <a:r>
              <a:rPr lang="zh-TW" altLang="en-US" sz="2200" dirty="0" smtClean="0">
                <a:latin typeface="Century Gothic" pitchFamily="34" charset="0"/>
                <a:ea typeface="華康儷中黑" pitchFamily="49" charset="-120"/>
              </a:rPr>
              <a:t>與零售利潤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華康儷中黑" pitchFamily="49" charset="-120"/>
            </a:endParaRPr>
          </a:p>
          <a:p>
            <a:pPr marL="457200" marR="0" lvl="1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詳盡產品資訊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華康儷中黑" pitchFamily="49" charset="-120"/>
            </a:endParaRPr>
          </a:p>
          <a:p>
            <a:pPr lvl="1">
              <a:spcBef>
                <a:spcPct val="20000"/>
              </a:spcBef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「立</a:t>
            </a:r>
            <a:r>
              <a:rPr lang="zh-TW" altLang="en-US" sz="2200" dirty="0" smtClean="0">
                <a:latin typeface="Century Gothic" pitchFamily="34" charset="0"/>
                <a:ea typeface="華康儷中黑" pitchFamily="49" charset="-120"/>
              </a:rPr>
              <a:t>即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加入</a:t>
            </a:r>
            <a:r>
              <a:rPr lang="zh-TW" altLang="zh-TW" sz="2200" dirty="0" smtClean="0">
                <a:latin typeface="Century Gothic" pitchFamily="34" charset="0"/>
                <a:ea typeface="華康儷中黑" pitchFamily="49" charset="-120"/>
              </a:rPr>
              <a:t>」 </a:t>
            </a:r>
            <a:r>
              <a:rPr lang="zh-TW" altLang="en-US" sz="2200" dirty="0" smtClean="0">
                <a:latin typeface="Century Gothic" pitchFamily="34" charset="0"/>
                <a:ea typeface="華康儷中黑" pitchFamily="49" charset="-120"/>
              </a:rPr>
              <a:t>功能</a:t>
            </a:r>
            <a:endParaRPr lang="en-GB" altLang="en-US" sz="2200" dirty="0" smtClean="0">
              <a:latin typeface="Century Gothic" pitchFamily="34" charset="0"/>
              <a:ea typeface="華康儷中黑" pitchFamily="49" charset="-12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華康儷中黑" pitchFamily="49" charset="-120"/>
              </a:rPr>
              <a:t>免費使用！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32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6200000">
            <a:off x="-3034987" y="3013502"/>
            <a:ext cx="6858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行銷工具─</a:t>
            </a:r>
            <a:r>
              <a:rPr lang="zh-TW" altLang="en-US" sz="2400" b="1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即將推出</a:t>
            </a:r>
            <a:endParaRPr lang="en-US" altLang="zh-TW" sz="2400" b="1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Century Gothic" pitchFamily="34" charset="0"/>
              </a:rPr>
              <a:t>MARKETING – </a:t>
            </a:r>
            <a:r>
              <a:rPr lang="en-US" sz="2400" b="1" dirty="0" smtClean="0">
                <a:solidFill>
                  <a:prstClr val="black"/>
                </a:solidFill>
                <a:latin typeface="Century Gothic" pitchFamily="34" charset="0"/>
              </a:rPr>
              <a:t>Coming Soon</a:t>
            </a:r>
            <a:endParaRPr lang="en-US" sz="24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2734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zh-TW" sz="4400" dirty="0" smtClean="0">
                <a:latin typeface="Century Gothic" pitchFamily="34" charset="0"/>
              </a:rPr>
              <a:t>Motives</a:t>
            </a:r>
            <a:r>
              <a:rPr lang="en-US" altLang="zh-TW" sz="4400" baseline="30000" dirty="0" smtClean="0">
                <a:latin typeface="Century Gothic" pitchFamily="34" charset="0"/>
              </a:rPr>
              <a:t>®</a:t>
            </a:r>
            <a:r>
              <a:rPr lang="zh-TW" altLang="en-US" sz="4400" dirty="0" smtClean="0">
                <a:latin typeface="華康儷中黑" pitchFamily="49" charset="-120"/>
                <a:ea typeface="華康儷中黑" pitchFamily="49" charset="-120"/>
              </a:rPr>
              <a:t>產品目錄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華康儷中黑" pitchFamily="49" charset="-120"/>
              <a:ea typeface="華康儷中黑" pitchFamily="49" charset="-120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Motives</a:t>
            </a:r>
            <a:r>
              <a:rPr kumimoji="0" 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®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Catalog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73775" y="2924056"/>
            <a:ext cx="7772400" cy="1798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P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Century Gothic"/>
              </a:rPr>
              <a:t>rovides an overview of each product, pricing and 	color swatches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Century Gothic"/>
              </a:rPr>
              <a:t> Business opportunities are highlighted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dirty="0" smtClean="0">
                <a:latin typeface="Century Gothic" pitchFamily="34" charset="0"/>
                <a:cs typeface="Century Gothic"/>
              </a:rPr>
              <a:t> Will be available for </a:t>
            </a:r>
            <a:r>
              <a:rPr lang="en-US" sz="2200" b="1" u="sng" dirty="0" smtClean="0">
                <a:latin typeface="Century Gothic" pitchFamily="34" charset="0"/>
                <a:cs typeface="Century Gothic"/>
              </a:rPr>
              <a:t>FREE</a:t>
            </a:r>
            <a:r>
              <a:rPr lang="en-US" sz="2200" dirty="0" smtClean="0">
                <a:latin typeface="Century Gothic" pitchFamily="34" charset="0"/>
                <a:cs typeface="Century Gothic"/>
              </a:rPr>
              <a:t> in your </a:t>
            </a:r>
            <a:r>
              <a:rPr lang="en-US" sz="2200" dirty="0" err="1" smtClean="0">
                <a:latin typeface="Century Gothic" pitchFamily="34" charset="0"/>
                <a:cs typeface="Century Gothic"/>
              </a:rPr>
              <a:t>UnFranchise</a:t>
            </a:r>
            <a:r>
              <a:rPr lang="en-US" sz="2200" dirty="0" smtClean="0">
                <a:latin typeface="Calibri"/>
                <a:cs typeface="Century Gothic"/>
              </a:rPr>
              <a:t>™</a:t>
            </a:r>
            <a:r>
              <a:rPr lang="en-US" sz="2200" dirty="0" smtClean="0">
                <a:latin typeface="Century Gothic" pitchFamily="34" charset="0"/>
                <a:cs typeface="Century Gothic"/>
              </a:rPr>
              <a:t> System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Century Gothic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Century Gothic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Century Gothic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960" y="4721623"/>
            <a:ext cx="2386861" cy="2136377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71800" y="1410963"/>
            <a:ext cx="7772400" cy="1798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華康儷中黑" pitchFamily="49" charset="-120"/>
                <a:ea typeface="華康儷中黑" pitchFamily="49" charset="-120"/>
              </a:rPr>
              <a:t> </a:t>
            </a:r>
            <a:r>
              <a:rPr lang="zh-TW" altLang="en-US" sz="2200" noProof="0" dirty="0" smtClean="0">
                <a:latin typeface="華康儷中黑" pitchFamily="49" charset="-120"/>
                <a:ea typeface="華康儷中黑" pitchFamily="49" charset="-120"/>
              </a:rPr>
              <a:t>介紹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華康儷中黑" pitchFamily="49" charset="-120"/>
                <a:ea typeface="華康儷中黑" pitchFamily="49" charset="-120"/>
              </a:rPr>
              <a:t>各項產品、價格及色調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華康儷中黑" pitchFamily="49" charset="-120"/>
                <a:ea typeface="華康儷中黑" pitchFamily="49" charset="-120"/>
                <a:cs typeface="Century Gothic"/>
              </a:rPr>
              <a:t>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華康儷中黑" pitchFamily="49" charset="-120"/>
                <a:ea typeface="華康儷中黑" pitchFamily="49" charset="-120"/>
                <a:cs typeface="Century Gothic"/>
              </a:rPr>
              <a:t> </a:t>
            </a:r>
            <a:r>
              <a:rPr lang="zh-TW" altLang="en-US" sz="2200" dirty="0" smtClean="0">
                <a:latin typeface="華康儷中黑" pitchFamily="49" charset="-120"/>
                <a:ea typeface="華康儷中黑" pitchFamily="49" charset="-120"/>
                <a:cs typeface="Century Gothic"/>
              </a:rPr>
              <a:t>介紹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華康儷中黑" pitchFamily="49" charset="-120"/>
                <a:ea typeface="華康儷中黑" pitchFamily="49" charset="-120"/>
                <a:cs typeface="Century Gothic"/>
              </a:rPr>
              <a:t>事業機會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華康儷中黑" pitchFamily="49" charset="-120"/>
              <a:ea typeface="華康儷中黑" pitchFamily="49" charset="-120"/>
              <a:cs typeface="Century Gothic"/>
            </a:endParaRP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smtClean="0">
                <a:latin typeface="華康儷中黑" pitchFamily="49" charset="-120"/>
                <a:ea typeface="華康儷中黑" pitchFamily="49" charset="-120"/>
                <a:cs typeface="Century Gothic"/>
              </a:rPr>
              <a:t> </a:t>
            </a:r>
            <a:r>
              <a:rPr lang="zh-TW" altLang="en-US" sz="2200" dirty="0" smtClean="0">
                <a:latin typeface="華康儷中黑" pitchFamily="49" charset="-120"/>
                <a:ea typeface="華康儷中黑" pitchFamily="49" charset="-120"/>
                <a:cs typeface="Century Gothic"/>
              </a:rPr>
              <a:t>將可於超連鎖</a:t>
            </a:r>
            <a:r>
              <a:rPr lang="en-US" altLang="zh-TW" sz="2200" dirty="0" smtClean="0">
                <a:latin typeface="Century Gothic" pitchFamily="34" charset="0"/>
                <a:ea typeface="華康儷中黑" pitchFamily="49" charset="-120"/>
                <a:cs typeface="Century Gothic"/>
              </a:rPr>
              <a:t>™</a:t>
            </a:r>
            <a:r>
              <a:rPr lang="zh-TW" altLang="en-US" sz="2200" dirty="0" smtClean="0">
                <a:latin typeface="華康儷中黑" pitchFamily="49" charset="-120"/>
                <a:ea typeface="華康儷中黑" pitchFamily="49" charset="-120"/>
                <a:cs typeface="Century Gothic"/>
              </a:rPr>
              <a:t>事業管理系統</a:t>
            </a:r>
            <a:r>
              <a:rPr lang="zh-TW" altLang="en-US" sz="2200" b="1" u="sng" dirty="0" smtClean="0">
                <a:latin typeface="華康儷中黑" pitchFamily="49" charset="-120"/>
                <a:ea typeface="華康儷中黑" pitchFamily="49" charset="-120"/>
                <a:cs typeface="Century Gothic"/>
              </a:rPr>
              <a:t>免費</a:t>
            </a:r>
            <a:r>
              <a:rPr lang="zh-TW" altLang="en-US" sz="2200" dirty="0" smtClean="0">
                <a:latin typeface="華康儷中黑" pitchFamily="49" charset="-120"/>
                <a:ea typeface="華康儷中黑" pitchFamily="49" charset="-120"/>
                <a:cs typeface="Century Gothic"/>
              </a:rPr>
              <a:t>下載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華康儷中黑" pitchFamily="49" charset="-120"/>
              <a:ea typeface="華康儷中黑" pitchFamily="49" charset="-120"/>
              <a:cs typeface="Century Gothic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華康儷中黑" pitchFamily="49" charset="-120"/>
              <a:ea typeface="華康儷中黑" pitchFamily="49" charset="-120"/>
              <a:cs typeface="Century Gothic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華康儷中黑" pitchFamily="49" charset="-120"/>
              <a:ea typeface="華康儷中黑" pitchFamily="49" charset="-120"/>
              <a:cs typeface="Century Gothic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華康儷中黑" pitchFamily="49" charset="-12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32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2734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zh-TW" altLang="en-US" sz="44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特別鳴謝 </a:t>
            </a:r>
            <a:endParaRPr lang="en-US" altLang="zh-TW" sz="44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4400" dirty="0" smtClean="0">
                <a:solidFill>
                  <a:prstClr val="black"/>
                </a:solidFill>
                <a:latin typeface="Century Gothic" pitchFamily="34" charset="0"/>
              </a:rPr>
              <a:t>Special Thanks</a:t>
            </a:r>
            <a:endParaRPr lang="en-US" sz="44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4699" y="2835745"/>
            <a:ext cx="3442335" cy="168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1048" y="2361214"/>
            <a:ext cx="2748915" cy="274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1332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4734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spcBef>
                <a:spcPct val="0"/>
              </a:spcBef>
            </a:pPr>
            <a:r>
              <a:rPr lang="zh-TW" altLang="en-US" sz="3600" dirty="0" smtClean="0">
                <a:latin typeface="Arial Narrow" pitchFamily="34" charset="0"/>
                <a:ea typeface="華康儷中黑" pitchFamily="49" charset="-120"/>
                <a:cs typeface="Arial" pitchFamily="34" charset="0"/>
              </a:rPr>
              <a:t>快速起步套裝</a:t>
            </a:r>
            <a:endParaRPr lang="en-US" sz="3600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sz="3600" dirty="0" smtClean="0">
                <a:solidFill>
                  <a:prstClr val="black"/>
                </a:solidFill>
                <a:latin typeface="Century Gothic" pitchFamily="34" charset="0"/>
              </a:rPr>
              <a:t>Motives</a:t>
            </a:r>
            <a:r>
              <a:rPr lang="en-US" sz="3600" baseline="30000" dirty="0" smtClean="0">
                <a:solidFill>
                  <a:prstClr val="black"/>
                </a:solidFill>
                <a:latin typeface="Century Gothic" pitchFamily="34" charset="0"/>
              </a:rPr>
              <a:t>®</a:t>
            </a:r>
            <a:r>
              <a:rPr lang="en-US" sz="3600" dirty="0" smtClean="0">
                <a:solidFill>
                  <a:prstClr val="black"/>
                </a:solidFill>
                <a:latin typeface="Century Gothic" pitchFamily="34" charset="0"/>
              </a:rPr>
              <a:t> Fast Start Program</a:t>
            </a:r>
            <a:endParaRPr lang="en-US" sz="36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7" y="1390342"/>
            <a:ext cx="3781425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2944" y="1386219"/>
            <a:ext cx="379095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1332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623888" y="850900"/>
            <a:ext cx="7947025" cy="5902325"/>
            <a:chOff x="155707" y="148992"/>
            <a:chExt cx="8962107" cy="6655183"/>
          </a:xfrm>
        </p:grpSpPr>
        <p:pic>
          <p:nvPicPr>
            <p:cNvPr id="3" name="Picture 4" descr="BerrySA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82" y="4912932"/>
              <a:ext cx="2633158" cy="599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7" descr="BE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6324" y="4865192"/>
              <a:ext cx="20193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9" descr="BossipComLogo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48533" y="5692592"/>
              <a:ext cx="1845771" cy="939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8100000" algn="tr" rotWithShape="0">
                <a:srgbClr val="808080">
                  <a:alpha val="39998"/>
                </a:srgbClr>
              </a:outerShdw>
            </a:effectLst>
          </p:spPr>
        </p:pic>
        <p:pic>
          <p:nvPicPr>
            <p:cNvPr id="6" name="Picture 19" descr="clutch-logo.gi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86396" y="5816100"/>
              <a:ext cx="2416869" cy="816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8100000" algn="tr" rotWithShape="0">
                <a:srgbClr val="808080">
                  <a:alpha val="39998"/>
                </a:srgbClr>
              </a:outerShdw>
            </a:effectLst>
          </p:spPr>
        </p:pic>
        <p:pic>
          <p:nvPicPr>
            <p:cNvPr id="7" name="Picture 20" descr="DOLCEVanityLogo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86396" y="4112030"/>
              <a:ext cx="3351391" cy="644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8100000" algn="tr" rotWithShape="0">
                <a:srgbClr val="808080">
                  <a:alpha val="39998"/>
                </a:srgbClr>
              </a:outerShdw>
            </a:effectLst>
          </p:spPr>
        </p:pic>
        <p:pic>
          <p:nvPicPr>
            <p:cNvPr id="8" name="Picture 21" descr="EssenceLogo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882028" y="5816100"/>
              <a:ext cx="2588735" cy="89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8100000" algn="tr" rotWithShape="0">
                <a:srgbClr val="808080">
                  <a:alpha val="39998"/>
                </a:srgbClr>
              </a:outerShdw>
            </a:effectLst>
          </p:spPr>
        </p:pic>
        <p:pic>
          <p:nvPicPr>
            <p:cNvPr id="9" name="Picture 22" descr="CocoAndCremeLogo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197116" y="4756426"/>
              <a:ext cx="1818917" cy="986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8100000" algn="tr" rotWithShape="0">
                <a:srgbClr val="808080">
                  <a:alpha val="39998"/>
                </a:srgbClr>
              </a:outerShdw>
            </a:effectLst>
          </p:spPr>
        </p:pic>
        <p:pic>
          <p:nvPicPr>
            <p:cNvPr id="10" name="Picture 23" descr="EurWebLogo.pn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107337" y="4865616"/>
              <a:ext cx="1997945" cy="776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8100000" algn="tr" rotWithShape="0">
                <a:srgbClr val="808080">
                  <a:alpha val="39998"/>
                </a:srgbClr>
              </a:outerShdw>
            </a:effectLst>
          </p:spPr>
        </p:pic>
        <p:pic>
          <p:nvPicPr>
            <p:cNvPr id="11" name="Picture 24" descr="JuicyLogo.png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689706" y="3952721"/>
              <a:ext cx="1507410" cy="803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8100000" algn="tr" rotWithShape="0">
                <a:srgbClr val="808080">
                  <a:alpha val="39998"/>
                </a:srgbClr>
              </a:outerShdw>
            </a:effectLst>
          </p:spPr>
        </p:pic>
        <p:pic>
          <p:nvPicPr>
            <p:cNvPr id="12" name="Picture 25" descr="logo_prweb.gif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261566" y="3843531"/>
              <a:ext cx="2782084" cy="837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8100000" algn="tr" rotWithShape="0">
                <a:srgbClr val="808080">
                  <a:alpha val="39998"/>
                </a:srgbClr>
              </a:outerShdw>
            </a:effectLst>
          </p:spPr>
        </p:pic>
        <p:pic>
          <p:nvPicPr>
            <p:cNvPr id="13" name="Picture 26" descr="lat_header_logo.png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965143" y="3360234"/>
              <a:ext cx="3124027" cy="483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8100000" algn="tr" rotWithShape="0">
                <a:srgbClr val="808080">
                  <a:alpha val="39998"/>
                </a:srgbClr>
              </a:outerShdw>
            </a:effectLst>
          </p:spPr>
        </p:pic>
        <p:pic>
          <p:nvPicPr>
            <p:cNvPr id="14" name="Picture 27" descr="my_fashion_cents_logo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374" y="3526680"/>
              <a:ext cx="3517900" cy="426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8" descr="StilettoJillLogo.png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985101" y="2508199"/>
              <a:ext cx="2742698" cy="826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8100000" algn="tr" rotWithShape="0">
                <a:srgbClr val="808080">
                  <a:alpha val="39998"/>
                </a:srgbClr>
              </a:outerShdw>
            </a:effectLst>
          </p:spPr>
        </p:pic>
        <p:pic>
          <p:nvPicPr>
            <p:cNvPr id="16" name="Picture 29" descr="stylebistro_flame_light_184x78.gif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019381" y="2572639"/>
              <a:ext cx="1799225" cy="762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8100000" algn="tr" rotWithShape="0">
                <a:srgbClr val="808080">
                  <a:alpha val="39998"/>
                </a:srgbClr>
              </a:outerShdw>
            </a:effectLst>
          </p:spPr>
        </p:pic>
        <p:pic>
          <p:nvPicPr>
            <p:cNvPr id="17" name="Picture 30" descr="PeaceFM_Online.png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55707" y="2572639"/>
              <a:ext cx="1656002" cy="787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8100000" algn="tr" rotWithShape="0">
                <a:srgbClr val="808080">
                  <a:alpha val="39998"/>
                </a:srgbClr>
              </a:outerShdw>
            </a:effectLst>
          </p:spPr>
        </p:pic>
        <p:pic>
          <p:nvPicPr>
            <p:cNvPr id="18" name="Picture 31" descr="TheGrioLogo.png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6980228" y="2189581"/>
              <a:ext cx="2092829" cy="1034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8100000" algn="tr" rotWithShape="0">
                <a:srgbClr val="808080">
                  <a:alpha val="39998"/>
                </a:srgbClr>
              </a:outerShdw>
            </a:effectLst>
          </p:spPr>
        </p:pic>
        <p:pic>
          <p:nvPicPr>
            <p:cNvPr id="19" name="Picture 32" descr="TheInsiderComLogo.png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202254" y="1505804"/>
              <a:ext cx="2705102" cy="1002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8100000" algn="tr" rotWithShape="0">
                <a:srgbClr val="808080">
                  <a:alpha val="39998"/>
                </a:srgbClr>
              </a:outerShdw>
            </a:effectLst>
          </p:spPr>
        </p:pic>
        <p:pic>
          <p:nvPicPr>
            <p:cNvPr id="20" name="Picture 33" descr="UrbanDailyLogo.png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7499407" y="5816100"/>
              <a:ext cx="1618407" cy="988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8100000" algn="tr" rotWithShape="0">
                <a:srgbClr val="808080">
                  <a:alpha val="39998"/>
                </a:srgbClr>
              </a:outerShdw>
            </a:effectLst>
          </p:spPr>
        </p:pic>
        <p:pic>
          <p:nvPicPr>
            <p:cNvPr id="21" name="Picture 34" descr="vixenlogo_s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3828" y="1712650"/>
              <a:ext cx="2173300" cy="772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5" descr="hollywoodlifelogo.png"/>
            <p:cNvPicPr>
              <a:picLocks noChangeAspect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7107337" y="1393036"/>
              <a:ext cx="1310480" cy="724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8100000" algn="tr" rotWithShape="0">
                <a:srgbClr val="808080">
                  <a:alpha val="39998"/>
                </a:srgbClr>
              </a:outerShdw>
            </a:effectLst>
          </p:spPr>
        </p:pic>
        <p:pic>
          <p:nvPicPr>
            <p:cNvPr id="23" name="Picture 36" descr="theybf-logo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8081" y="1393075"/>
              <a:ext cx="1543822" cy="111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7" descr="usmagazineLogo.png"/>
            <p:cNvPicPr>
              <a:picLocks noChangeAspect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4459523" y="148992"/>
              <a:ext cx="1604085" cy="1195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8100000" algn="tr" rotWithShape="0">
                <a:srgbClr val="808080">
                  <a:alpha val="39998"/>
                </a:srgbClr>
              </a:outerShdw>
            </a:effectLst>
          </p:spPr>
        </p:pic>
        <p:pic>
          <p:nvPicPr>
            <p:cNvPr id="25" name="Picture 38" descr="Happilogo.png"/>
            <p:cNvPicPr>
              <a:picLocks noChangeAspect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6117316" y="148992"/>
              <a:ext cx="2765971" cy="1070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8100000" algn="tr" rotWithShape="0">
                <a:srgbClr val="808080">
                  <a:alpha val="39998"/>
                </a:srgbClr>
              </a:outerShdw>
            </a:effectLst>
          </p:spPr>
        </p:pic>
      </p:grpSp>
      <p:pic>
        <p:nvPicPr>
          <p:cNvPr id="26" name="Picture 40" descr="LorensWorld.png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665163" y="749625"/>
            <a:ext cx="252095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27" name="Picture 41" descr="MultiCulturalBeauty.png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623888" y="1445075"/>
            <a:ext cx="3517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sp>
        <p:nvSpPr>
          <p:cNvPr id="28" name="Title 1"/>
          <p:cNvSpPr>
            <a:spLocks noGrp="1"/>
          </p:cNvSpPr>
          <p:nvPr>
            <p:ph type="ctrTitle"/>
          </p:nvPr>
        </p:nvSpPr>
        <p:spPr>
          <a:xfrm>
            <a:off x="485775" y="-3687"/>
            <a:ext cx="8228013" cy="533400"/>
          </a:xfrm>
        </p:spPr>
        <p:txBody>
          <a:bodyPr anchor="t">
            <a:noAutofit/>
          </a:bodyPr>
          <a:lstStyle/>
          <a:p>
            <a:r>
              <a:rPr lang="en-US" altLang="zh-TW" sz="2400" b="1" dirty="0" smtClean="0">
                <a:latin typeface="Calibri" charset="0"/>
                <a:ea typeface="ＭＳ Ｐゴシック" charset="0"/>
                <a:cs typeface="ＭＳ Ｐゴシック" charset="0"/>
              </a:rPr>
              <a:t>Motives for La </a:t>
            </a:r>
            <a:r>
              <a:rPr lang="en-US" altLang="zh-TW" sz="2400" b="1" dirty="0" err="1" smtClean="0">
                <a:latin typeface="Calibri" charset="0"/>
                <a:ea typeface="ＭＳ Ｐゴシック" charset="0"/>
                <a:cs typeface="ＭＳ Ｐゴシック" charset="0"/>
              </a:rPr>
              <a:t>La</a:t>
            </a:r>
            <a:r>
              <a:rPr lang="zh-TW" altLang="en-US" sz="2400" b="1" dirty="0" smtClean="0">
                <a:latin typeface="華康儷中黑" pitchFamily="49" charset="-120"/>
                <a:ea typeface="華康儷中黑" pitchFamily="49" charset="-120"/>
                <a:cs typeface="ＭＳ Ｐゴシック" charset="0"/>
              </a:rPr>
              <a:t>獲媒體廣泛報導： </a:t>
            </a:r>
            <a:r>
              <a:rPr lang="en-US" sz="2400" b="1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b="1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b="1" dirty="0" smtClean="0">
                <a:latin typeface="Calibri" charset="0"/>
                <a:ea typeface="ＭＳ Ｐゴシック" charset="0"/>
                <a:cs typeface="ＭＳ Ｐゴシック" charset="0"/>
              </a:rPr>
              <a:t>Motives </a:t>
            </a:r>
            <a:r>
              <a:rPr lang="en-US" sz="2400" b="1" dirty="0">
                <a:latin typeface="Calibri" charset="0"/>
                <a:ea typeface="ＭＳ Ｐゴシック" charset="0"/>
                <a:cs typeface="ＭＳ Ｐゴシック" charset="0"/>
              </a:rPr>
              <a:t>for La </a:t>
            </a:r>
            <a:r>
              <a:rPr lang="en-US" sz="2400" b="1" dirty="0" err="1">
                <a:latin typeface="Calibri" charset="0"/>
                <a:ea typeface="ＭＳ Ｐゴシック" charset="0"/>
                <a:cs typeface="ＭＳ Ｐゴシック" charset="0"/>
              </a:rPr>
              <a:t>La</a:t>
            </a:r>
            <a:r>
              <a:rPr lang="en-US" sz="2400" b="1" dirty="0">
                <a:latin typeface="Calibri" charset="0"/>
                <a:ea typeface="ＭＳ Ｐゴシック" charset="0"/>
                <a:cs typeface="ＭＳ Ｐゴシック" charset="0"/>
              </a:rPr>
              <a:t> has been featured in:</a:t>
            </a:r>
          </a:p>
        </p:txBody>
      </p:sp>
    </p:spTree>
    <p:extLst>
      <p:ext uri="{BB962C8B-B14F-4D97-AF65-F5344CB8AC3E}">
        <p14:creationId xmlns:p14="http://schemas.microsoft.com/office/powerpoint/2010/main" xmlns="" val="85185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/>
          <p:cNvSpPr txBox="1">
            <a:spLocks/>
          </p:cNvSpPr>
          <p:nvPr/>
        </p:nvSpPr>
        <p:spPr>
          <a:xfrm>
            <a:off x="420515" y="3629206"/>
            <a:ext cx="5562600" cy="3058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PRODUCTS:</a:t>
            </a:r>
          </a:p>
          <a:p>
            <a:pPr marL="457200" marR="0" lvl="1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entury Gothic" pitchFamily="34" charset="0"/>
              <a:buChar char="―"/>
              <a:tabLst/>
              <a:defRPr/>
            </a:pPr>
            <a:r>
              <a:rPr lang="en-US" sz="2000" dirty="0" smtClean="0">
                <a:latin typeface="Century Gothic" pitchFamily="34" charset="0"/>
              </a:rPr>
              <a:t> Cosmetics</a:t>
            </a:r>
          </a:p>
          <a:p>
            <a:pPr lvl="2">
              <a:spcBef>
                <a:spcPct val="20000"/>
              </a:spcBef>
              <a:buFont typeface="Century Gothic" pitchFamily="34" charset="0"/>
              <a:buChar char="―"/>
              <a:defRPr/>
            </a:pPr>
            <a:r>
              <a:rPr lang="en-US" sz="2000" dirty="0" smtClean="0">
                <a:latin typeface="Century Gothic" pitchFamily="34" charset="0"/>
              </a:rPr>
              <a:t> Eye</a:t>
            </a:r>
          </a:p>
          <a:p>
            <a:pPr lvl="2">
              <a:spcBef>
                <a:spcPct val="20000"/>
              </a:spcBef>
              <a:buFont typeface="Century Gothic" pitchFamily="34" charset="0"/>
              <a:buChar char="―"/>
              <a:defRPr/>
            </a:pPr>
            <a:r>
              <a:rPr lang="en-US" sz="2000" dirty="0" smtClean="0">
                <a:latin typeface="Century Gothic" pitchFamily="34" charset="0"/>
              </a:rPr>
              <a:t> Lips</a:t>
            </a:r>
          </a:p>
          <a:p>
            <a:pPr lvl="2">
              <a:spcBef>
                <a:spcPct val="20000"/>
              </a:spcBef>
              <a:buFont typeface="Century Gothic" pitchFamily="34" charset="0"/>
              <a:buChar char="―"/>
              <a:defRPr/>
            </a:pPr>
            <a:r>
              <a:rPr lang="en-US" sz="2000" dirty="0" smtClean="0">
                <a:latin typeface="Century Gothic" pitchFamily="34" charset="0"/>
              </a:rPr>
              <a:t> Tools</a:t>
            </a:r>
          </a:p>
          <a:p>
            <a:pPr lvl="2">
              <a:spcBef>
                <a:spcPct val="20000"/>
              </a:spcBef>
              <a:buFont typeface="Century Gothic" pitchFamily="34" charset="0"/>
              <a:buChar char="―"/>
              <a:defRPr/>
            </a:pPr>
            <a:r>
              <a:rPr lang="en-US" sz="2000" dirty="0" smtClean="0">
                <a:latin typeface="Century Gothic" pitchFamily="34" charset="0"/>
              </a:rPr>
              <a:t> Nails</a:t>
            </a:r>
          </a:p>
          <a:p>
            <a:pPr lvl="2">
              <a:spcBef>
                <a:spcPct val="20000"/>
              </a:spcBef>
              <a:buFont typeface="Century Gothic" pitchFamily="34" charset="0"/>
              <a:buChar char="―"/>
              <a:defRPr/>
            </a:pPr>
            <a:r>
              <a:rPr lang="en-US" sz="2000" dirty="0" smtClean="0">
                <a:latin typeface="Century Gothic" pitchFamily="34" charset="0"/>
              </a:rPr>
              <a:t> Kit</a:t>
            </a:r>
          </a:p>
          <a:p>
            <a:pPr lvl="1">
              <a:spcBef>
                <a:spcPct val="20000"/>
              </a:spcBef>
              <a:buFont typeface="Century Gothic" pitchFamily="34" charset="0"/>
              <a:buChar char="―"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lang="en-US" sz="2000" dirty="0" err="1" smtClean="0">
                <a:latin typeface="Century Gothic" pitchFamily="34" charset="0"/>
              </a:rPr>
              <a:t>fixx</a:t>
            </a:r>
            <a:r>
              <a:rPr lang="en-US" sz="2000" dirty="0" smtClean="0">
                <a:latin typeface="Century Gothic" pitchFamily="34" charset="0"/>
              </a:rPr>
              <a:t> Solution-Oriented Products</a:t>
            </a:r>
            <a:r>
              <a:rPr lang="en-US" altLang="zh-TW" sz="2000" dirty="0" smtClean="0">
                <a:latin typeface="Century Gothic" pitchFamily="34" charset="0"/>
              </a:rPr>
              <a:t>®</a:t>
            </a:r>
            <a:endParaRPr lang="en-US" sz="2000" dirty="0" smtClean="0">
              <a:latin typeface="Century Gothic" pitchFamily="34" charset="0"/>
            </a:endParaRPr>
          </a:p>
          <a:p>
            <a:pPr lvl="2">
              <a:spcBef>
                <a:spcPct val="20000"/>
              </a:spcBef>
              <a:buFont typeface="Century Gothic" pitchFamily="34" charset="0"/>
              <a:buChar char="―"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3" name="Picture 2" descr="O:\Product_SC\Communications\Graphics\Products Logo\MotivesByLorenRidinger_03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1563" y="5796853"/>
            <a:ext cx="2697485" cy="854966"/>
          </a:xfrm>
          <a:prstGeom prst="rect">
            <a:avLst/>
          </a:prstGeom>
          <a:noFill/>
        </p:spPr>
      </p:pic>
      <p:sp>
        <p:nvSpPr>
          <p:cNvPr id="4" name="Content Placeholder 5"/>
          <p:cNvSpPr txBox="1">
            <a:spLocks/>
          </p:cNvSpPr>
          <p:nvPr/>
        </p:nvSpPr>
        <p:spPr>
          <a:xfrm>
            <a:off x="396765" y="320634"/>
            <a:ext cx="5279638" cy="3058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zh-TW" altLang="en-US" sz="2200" dirty="0" smtClean="0">
                <a:latin typeface="華康儷中黑" pitchFamily="49" charset="-120"/>
                <a:ea typeface="華康儷中黑" pitchFamily="49" charset="-120"/>
              </a:rPr>
              <a:t>產品：</a:t>
            </a:r>
            <a:endParaRPr lang="en-US" altLang="zh-TW" sz="2200" dirty="0" smtClean="0">
              <a:latin typeface="華康儷中黑" pitchFamily="49" charset="-120"/>
              <a:ea typeface="華康儷中黑" pitchFamily="49" charset="-120"/>
            </a:endParaRPr>
          </a:p>
          <a:p>
            <a:pPr lvl="1">
              <a:spcBef>
                <a:spcPct val="20000"/>
              </a:spcBef>
              <a:buFont typeface="Century Gothic" pitchFamily="34" charset="0"/>
              <a:buChar char="―"/>
              <a:defRPr/>
            </a:pPr>
            <a:r>
              <a:rPr lang="en-US" altLang="zh-TW" sz="2200" dirty="0" smtClean="0">
                <a:latin typeface="Century Gothic" pitchFamily="34" charset="0"/>
              </a:rPr>
              <a:t> </a:t>
            </a:r>
            <a:r>
              <a:rPr lang="zh-TW" altLang="en-US" sz="2200" dirty="0" smtClean="0">
                <a:latin typeface="華康儷中黑" pitchFamily="49" charset="-120"/>
                <a:ea typeface="華康儷中黑" pitchFamily="49" charset="-120"/>
              </a:rPr>
              <a:t>化妝品</a:t>
            </a:r>
            <a:endParaRPr lang="en-US" altLang="zh-TW" sz="2200" dirty="0" smtClean="0">
              <a:latin typeface="華康儷中黑" pitchFamily="49" charset="-120"/>
              <a:ea typeface="華康儷中黑" pitchFamily="49" charset="-120"/>
            </a:endParaRPr>
          </a:p>
          <a:p>
            <a:pPr lvl="2">
              <a:spcBef>
                <a:spcPct val="20000"/>
              </a:spcBef>
              <a:buFont typeface="Century Gothic" pitchFamily="34" charset="0"/>
              <a:buChar char="―"/>
              <a:defRPr/>
            </a:pP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zh-TW" altLang="en-US" sz="2200" dirty="0" smtClean="0">
                <a:latin typeface="華康儷中黑" pitchFamily="49" charset="-120"/>
                <a:ea typeface="華康儷中黑" pitchFamily="49" charset="-120"/>
              </a:rPr>
              <a:t>眼部</a:t>
            </a:r>
            <a:endParaRPr lang="en-US" altLang="en-US" sz="2200" dirty="0" smtClean="0">
              <a:latin typeface="華康儷中黑" pitchFamily="49" charset="-120"/>
              <a:ea typeface="華康儷中黑" pitchFamily="49" charset="-120"/>
            </a:endParaRPr>
          </a:p>
          <a:p>
            <a:pPr lvl="2">
              <a:spcBef>
                <a:spcPct val="20000"/>
              </a:spcBef>
              <a:buFont typeface="Century Gothic" pitchFamily="34" charset="0"/>
              <a:buChar char="―"/>
              <a:defRPr/>
            </a:pP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zh-TW" altLang="en-US" sz="2200" dirty="0" smtClean="0">
                <a:latin typeface="華康儷中黑" pitchFamily="49" charset="-120"/>
                <a:ea typeface="華康儷中黑" pitchFamily="49" charset="-120"/>
              </a:rPr>
              <a:t>唇部</a:t>
            </a:r>
            <a:endParaRPr lang="en-US" altLang="en-US" sz="2200" dirty="0" smtClean="0">
              <a:latin typeface="華康儷中黑" pitchFamily="49" charset="-120"/>
              <a:ea typeface="華康儷中黑" pitchFamily="49" charset="-120"/>
            </a:endParaRPr>
          </a:p>
          <a:p>
            <a:pPr lvl="2">
              <a:spcBef>
                <a:spcPct val="20000"/>
              </a:spcBef>
              <a:buFont typeface="Century Gothic" pitchFamily="34" charset="0"/>
              <a:buChar char="―"/>
              <a:defRPr/>
            </a:pP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zh-TW" altLang="en-US" sz="2200" dirty="0" smtClean="0">
                <a:latin typeface="華康儷中黑" pitchFamily="49" charset="-120"/>
                <a:ea typeface="華康儷中黑" pitchFamily="49" charset="-120"/>
              </a:rPr>
              <a:t>工具</a:t>
            </a:r>
            <a:endParaRPr lang="en-US" altLang="en-US" sz="2200" dirty="0" smtClean="0">
              <a:latin typeface="華康儷中黑" pitchFamily="49" charset="-120"/>
              <a:ea typeface="華康儷中黑" pitchFamily="49" charset="-120"/>
            </a:endParaRPr>
          </a:p>
          <a:p>
            <a:pPr lvl="2">
              <a:spcBef>
                <a:spcPct val="20000"/>
              </a:spcBef>
              <a:buFont typeface="Century Gothic" pitchFamily="34" charset="0"/>
              <a:buChar char="―"/>
              <a:defRPr/>
            </a:pP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zh-TW" altLang="en-US" sz="2200" dirty="0" smtClean="0">
                <a:latin typeface="華康儷中黑" pitchFamily="49" charset="-120"/>
                <a:ea typeface="華康儷中黑" pitchFamily="49" charset="-120"/>
              </a:rPr>
              <a:t>指甲</a:t>
            </a:r>
            <a:endParaRPr lang="en-US" altLang="en-US" sz="2200" dirty="0" smtClean="0">
              <a:latin typeface="華康儷中黑" pitchFamily="49" charset="-120"/>
              <a:ea typeface="華康儷中黑" pitchFamily="49" charset="-120"/>
            </a:endParaRPr>
          </a:p>
          <a:p>
            <a:pPr lvl="2">
              <a:spcBef>
                <a:spcPct val="20000"/>
              </a:spcBef>
              <a:buFont typeface="Century Gothic" pitchFamily="34" charset="0"/>
              <a:buChar char="―"/>
              <a:defRPr/>
            </a:pP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zh-TW" altLang="en-US" sz="2200" dirty="0" smtClean="0">
                <a:latin typeface="華康儷中黑" pitchFamily="49" charset="-120"/>
                <a:ea typeface="華康儷中黑" pitchFamily="49" charset="-120"/>
              </a:rPr>
              <a:t>套裝</a:t>
            </a:r>
            <a:endParaRPr lang="en-US" altLang="en-US" sz="2200" dirty="0" smtClean="0">
              <a:latin typeface="華康儷中黑" pitchFamily="49" charset="-120"/>
              <a:ea typeface="華康儷中黑" pitchFamily="49" charset="-120"/>
            </a:endParaRPr>
          </a:p>
          <a:p>
            <a:pPr marL="457200" marR="0" lvl="1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entury Gothic" pitchFamily="34" charset="0"/>
              <a:buChar char="―"/>
              <a:tabLst/>
              <a:defRPr/>
            </a:pP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lang="en-US" sz="2200" dirty="0" err="1" smtClean="0">
                <a:latin typeface="Century Gothic" pitchFamily="34" charset="0"/>
              </a:rPr>
              <a:t>fixx</a:t>
            </a:r>
            <a:r>
              <a:rPr lang="en-US" sz="2200" dirty="0" smtClean="0">
                <a:latin typeface="Century Gothic" pitchFamily="34" charset="0"/>
              </a:rPr>
              <a:t> Solution-Oriented Products®</a:t>
            </a:r>
          </a:p>
          <a:p>
            <a:pPr lvl="2">
              <a:spcBef>
                <a:spcPct val="20000"/>
              </a:spcBef>
              <a:buFont typeface="Century Gothic" pitchFamily="34" charset="0"/>
              <a:buChar char="―"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32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295900" y="-170210"/>
            <a:ext cx="2953717" cy="2862609"/>
            <a:chOff x="4141465" y="1239863"/>
            <a:chExt cx="2016224" cy="2088232"/>
          </a:xfrm>
        </p:grpSpPr>
        <p:pic>
          <p:nvPicPr>
            <p:cNvPr id="4" name="Picture 4" descr="\\172.20.1.31\share_between_dept\Product_SC\Communications\Graphics\Products Image\Motives\AC 2013 New Prds\182MES_motives_fallFlashback_catwalk.png"/>
            <p:cNvPicPr>
              <a:picLocks noChangeAspect="1" noChangeArrowheads="1"/>
            </p:cNvPicPr>
            <p:nvPr/>
          </p:nvPicPr>
          <p:blipFill>
            <a:blip r:embed="rId3" cstate="print"/>
            <a:srcRect r="49629"/>
            <a:stretch>
              <a:fillRect/>
            </a:stretch>
          </p:blipFill>
          <p:spPr bwMode="auto">
            <a:xfrm>
              <a:off x="4842183" y="1239863"/>
              <a:ext cx="1315506" cy="2088232"/>
            </a:xfrm>
            <a:prstGeom prst="rect">
              <a:avLst/>
            </a:prstGeom>
            <a:noFill/>
            <a:effectLst>
              <a:glow rad="101600">
                <a:schemeClr val="tx1">
                  <a:alpha val="60000"/>
                </a:schemeClr>
              </a:glow>
            </a:effectLst>
          </p:spPr>
        </p:pic>
        <p:pic>
          <p:nvPicPr>
            <p:cNvPr id="5" name="Picture 2" descr="\\172.20.1.31\share_between_dept\Product_SC\Communications\Graphics\Products Image\Motives\AC 2013 New Prds\Pressed Eyeshadow- Crème Fresh- 116MES.png"/>
            <p:cNvPicPr>
              <a:picLocks noChangeAspect="1" noChangeArrowheads="1"/>
            </p:cNvPicPr>
            <p:nvPr/>
          </p:nvPicPr>
          <p:blipFill>
            <a:blip r:embed="rId4" cstate="print"/>
            <a:srcRect l="48813"/>
            <a:stretch>
              <a:fillRect/>
            </a:stretch>
          </p:blipFill>
          <p:spPr bwMode="auto">
            <a:xfrm>
              <a:off x="4141465" y="1892436"/>
              <a:ext cx="936104" cy="1008822"/>
            </a:xfrm>
            <a:prstGeom prst="rect">
              <a:avLst/>
            </a:prstGeom>
            <a:noFill/>
            <a:effectLst>
              <a:glow rad="101600">
                <a:schemeClr val="tx1">
                  <a:alpha val="60000"/>
                </a:schemeClr>
              </a:glow>
            </a:effectLst>
          </p:spPr>
        </p:pic>
      </p:grpSp>
      <p:sp>
        <p:nvSpPr>
          <p:cNvPr id="6" name="TextBox 5"/>
          <p:cNvSpPr txBox="1"/>
          <p:nvPr/>
        </p:nvSpPr>
        <p:spPr>
          <a:xfrm>
            <a:off x="774700" y="952956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latin typeface="華康儷中黑" pitchFamily="49" charset="-120"/>
                <a:ea typeface="華康儷中黑" pitchFamily="49" charset="-120"/>
              </a:rPr>
              <a:t>眼影</a:t>
            </a:r>
            <a:r>
              <a:rPr lang="zh-TW" altLang="en-US" b="1" dirty="0" smtClean="0">
                <a:latin typeface="Century Gothic" pitchFamily="34" charset="0"/>
              </a:rPr>
              <a:t> </a:t>
            </a:r>
            <a:r>
              <a:rPr lang="en-US" b="1" dirty="0" smtClean="0">
                <a:latin typeface="Century Gothic" pitchFamily="34" charset="0"/>
              </a:rPr>
              <a:t>Pressed Eye Shadow </a:t>
            </a:r>
            <a:endParaRPr lang="en-US" dirty="0" smtClean="0">
              <a:latin typeface="Century Gothic" pitchFamily="34" charset="0"/>
            </a:endParaRPr>
          </a:p>
          <a:p>
            <a:pPr algn="ctr"/>
            <a:r>
              <a:rPr lang="en-US" dirty="0" smtClean="0">
                <a:latin typeface="Century Gothic" pitchFamily="34" charset="0"/>
              </a:rPr>
              <a:t>DC: $95.00   SR: $133.00   BV: 7.5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6217" y="2132678"/>
            <a:ext cx="1638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entury Gothic" pitchFamily="34" charset="0"/>
              </a:rPr>
              <a:t>Crème Fresh</a:t>
            </a:r>
          </a:p>
          <a:p>
            <a:pPr algn="ctr"/>
            <a:r>
              <a:rPr lang="en-US" sz="1600" dirty="0" smtClean="0">
                <a:latin typeface="Century Gothic" pitchFamily="34" charset="0"/>
              </a:rPr>
              <a:t>HK116MES</a:t>
            </a:r>
            <a:endParaRPr lang="en-US" sz="1600" dirty="0"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1817" y="2132965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entury Gothic" pitchFamily="34" charset="0"/>
              </a:rPr>
              <a:t>Cat Walk</a:t>
            </a:r>
          </a:p>
          <a:p>
            <a:pPr algn="ctr"/>
            <a:r>
              <a:rPr lang="en-US" sz="1600" dirty="0" smtClean="0">
                <a:latin typeface="Century Gothic" pitchFamily="34" charset="0"/>
              </a:rPr>
              <a:t>HK182MES</a:t>
            </a:r>
            <a:endParaRPr lang="en-US" sz="1600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3034987" y="3044279"/>
            <a:ext cx="6858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華康儷中黑" pitchFamily="49" charset="-120"/>
                <a:ea typeface="華康儷中黑" pitchFamily="49" charset="-120"/>
              </a:rPr>
              <a:t>眼部</a:t>
            </a:r>
            <a:r>
              <a:rPr lang="en-US" altLang="zh-TW" sz="4400" dirty="0" smtClean="0">
                <a:latin typeface="Century Gothic" pitchFamily="34" charset="0"/>
              </a:rPr>
              <a:t> </a:t>
            </a:r>
            <a:r>
              <a:rPr lang="en-US" sz="4400" dirty="0" smtClean="0">
                <a:latin typeface="Century Gothic" pitchFamily="34" charset="0"/>
              </a:rPr>
              <a:t>FOR EYES</a:t>
            </a:r>
            <a:endParaRPr lang="en-US" sz="4400" dirty="0">
              <a:latin typeface="Century Gothic" pitchFamily="34" charset="0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346200" y="2692399"/>
            <a:ext cx="3034248" cy="3027463"/>
            <a:chOff x="4429492" y="3112071"/>
            <a:chExt cx="2994943" cy="2988246"/>
          </a:xfrm>
        </p:grpSpPr>
        <p:grpSp>
          <p:nvGrpSpPr>
            <p:cNvPr id="12" name="Group 83"/>
            <p:cNvGrpSpPr/>
            <p:nvPr/>
          </p:nvGrpSpPr>
          <p:grpSpPr>
            <a:xfrm>
              <a:off x="4429492" y="3129111"/>
              <a:ext cx="1440160" cy="2971206"/>
              <a:chOff x="3853428" y="2896047"/>
              <a:chExt cx="1440160" cy="2971206"/>
            </a:xfrm>
            <a:effectLst>
              <a:glow rad="101600">
                <a:schemeClr val="tx1">
                  <a:alpha val="60000"/>
                </a:schemeClr>
              </a:glow>
            </a:effectLst>
          </p:grpSpPr>
          <p:pic>
            <p:nvPicPr>
              <p:cNvPr id="14" name="Picture 5" descr="\\172.20.1.31\share_between_dept\Product_SC\Communications\Graphics\Products Image\Motives\AC 2013 New Prds\Lustrafy High Definition Mascara-103MHDM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53428" y="2896047"/>
                <a:ext cx="438150" cy="2935288"/>
              </a:xfrm>
              <a:prstGeom prst="rect">
                <a:avLst/>
              </a:prstGeom>
              <a:noFill/>
            </p:spPr>
          </p:pic>
          <p:pic>
            <p:nvPicPr>
              <p:cNvPr id="15" name="Picture 6" descr="\\172.20.1.31\share_between_dept\Product_SC\Communications\Graphics\Products Image\Motives\AC 2013 New Prds\Lustrafy High Definition Mascara-100MHDM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64747"/>
              <a:stretch>
                <a:fillRect/>
              </a:stretch>
            </p:blipFill>
            <p:spPr bwMode="auto">
              <a:xfrm>
                <a:off x="4429492" y="2951015"/>
                <a:ext cx="864096" cy="2916238"/>
              </a:xfrm>
              <a:prstGeom prst="rect">
                <a:avLst/>
              </a:prstGeom>
              <a:noFill/>
            </p:spPr>
          </p:pic>
        </p:grpSp>
        <p:pic>
          <p:nvPicPr>
            <p:cNvPr id="13" name="Picture 6" descr="\\172.20.1.31\share_between_dept\Product_SC\Communications\Graphics\Products Image\Motives\AC 2013 New Prds\Lustrafy High Definition Mascara-100MHDM.png"/>
            <p:cNvPicPr>
              <a:picLocks noChangeAspect="1" noChangeArrowheads="1"/>
            </p:cNvPicPr>
            <p:nvPr/>
          </p:nvPicPr>
          <p:blipFill>
            <a:blip r:embed="rId6" cstate="print"/>
            <a:srcRect l="36568" b="38270"/>
            <a:stretch>
              <a:fillRect/>
            </a:stretch>
          </p:blipFill>
          <p:spPr bwMode="auto">
            <a:xfrm>
              <a:off x="5869652" y="3112071"/>
              <a:ext cx="1554783" cy="1728192"/>
            </a:xfrm>
            <a:prstGeom prst="rect">
              <a:avLst/>
            </a:prstGeom>
            <a:noFill/>
          </p:spPr>
        </p:pic>
      </p:grpSp>
      <p:sp>
        <p:nvSpPr>
          <p:cNvPr id="16" name="TextBox 15"/>
          <p:cNvSpPr txBox="1"/>
          <p:nvPr/>
        </p:nvSpPr>
        <p:spPr>
          <a:xfrm>
            <a:off x="4138034" y="6132153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itchFamily="34" charset="0"/>
              </a:rPr>
              <a:t>DC: $110.00   SR: $150.00   BV: 10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500" y="5839765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entury Gothic" pitchFamily="34" charset="0"/>
              </a:rPr>
              <a:t>Midnight Blue</a:t>
            </a:r>
          </a:p>
          <a:p>
            <a:pPr algn="ctr"/>
            <a:r>
              <a:rPr lang="en-US" sz="1600" dirty="0" smtClean="0">
                <a:latin typeface="Century Gothic" pitchFamily="34" charset="0"/>
              </a:rPr>
              <a:t>HK103MHDM</a:t>
            </a:r>
            <a:endParaRPr lang="en-US" sz="1600" dirty="0"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32648" y="4622512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entury Gothic" pitchFamily="34" charset="0"/>
              </a:rPr>
              <a:t>Oxyn</a:t>
            </a:r>
            <a:endParaRPr lang="en-US" sz="1600" dirty="0" smtClean="0">
              <a:latin typeface="Century Gothic" pitchFamily="34" charset="0"/>
            </a:endParaRPr>
          </a:p>
          <a:p>
            <a:pPr algn="ctr"/>
            <a:r>
              <a:rPr lang="en-US" sz="1600" dirty="0" smtClean="0">
                <a:latin typeface="Century Gothic" pitchFamily="34" charset="0"/>
              </a:rPr>
              <a:t>HK100MHDM</a:t>
            </a:r>
            <a:endParaRPr lang="en-US" sz="1600" dirty="0">
              <a:latin typeface="Century Gothic" pitchFamily="34" charset="0"/>
            </a:endParaRPr>
          </a:p>
        </p:txBody>
      </p:sp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4519034" y="3292085"/>
            <a:ext cx="433286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b="1" dirty="0" smtClean="0">
                <a:latin typeface="華康儷中黑" pitchFamily="49" charset="-120"/>
                <a:ea typeface="華康儷中黑" pitchFamily="49" charset="-120"/>
              </a:rPr>
              <a:t>高清睫毛液 </a:t>
            </a:r>
            <a:endParaRPr lang="en-US" altLang="zh-TW" b="1" dirty="0" smtClean="0">
              <a:latin typeface="華康儷中黑" pitchFamily="49" charset="-120"/>
              <a:ea typeface="華康儷中黑" pitchFamily="49" charset="-12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zh-TW" altLang="en-US" sz="16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Times New Roman" pitchFamily="18" charset="0"/>
              </a:rPr>
              <a:t> 增長睫毛外觀 </a:t>
            </a:r>
            <a:endParaRPr lang="en-US" altLang="zh-TW" sz="16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  <a:cs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zh-TW" altLang="en-US" sz="16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Times New Roman" pitchFamily="18" charset="0"/>
              </a:rPr>
              <a:t> 革命性採用橡膠刷毛的高清刷頭，讓每一根</a:t>
            </a:r>
            <a:endParaRPr lang="en-US" altLang="zh-TW" sz="16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  <a:cs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6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Times New Roman" pitchFamily="18" charset="0"/>
              </a:rPr>
              <a:t>  </a:t>
            </a:r>
            <a:r>
              <a:rPr lang="zh-TW" altLang="en-US" sz="16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Times New Roman" pitchFamily="18" charset="0"/>
              </a:rPr>
              <a:t>睫毛都可散開和增長</a:t>
            </a:r>
            <a:endParaRPr lang="en-US" altLang="zh-TW" sz="16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4526236" y="4369303"/>
            <a:ext cx="4332866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latin typeface="Century Gothic" pitchFamily="34" charset="0"/>
              </a:rPr>
              <a:t>Lustrafy</a:t>
            </a:r>
            <a:r>
              <a:rPr lang="en-US" b="1" dirty="0" smtClean="0">
                <a:latin typeface="Century Gothic" pitchFamily="34" charset="0"/>
              </a:rPr>
              <a:t> High Definition Mascara</a:t>
            </a:r>
            <a:endParaRPr lang="zh-TW" altLang="en-US" dirty="0" smtClean="0"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Lengthens your lashes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Revolutionary high-definition brush </a:t>
            </a:r>
            <a:endParaRPr lang="en-US" sz="1600" dirty="0" smtClean="0">
              <a:solidFill>
                <a:srgbClr val="000000"/>
              </a:solidFill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with rubber bristles that fans out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lengthens each lash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32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3034987" y="3034987"/>
            <a:ext cx="6858001" cy="788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唇部 </a:t>
            </a:r>
            <a:r>
              <a:rPr lang="en-US" sz="4400" dirty="0" smtClean="0">
                <a:solidFill>
                  <a:prstClr val="black"/>
                </a:solidFill>
                <a:latin typeface="Century Gothic" pitchFamily="34" charset="0"/>
              </a:rPr>
              <a:t>FOR LIPS</a:t>
            </a:r>
            <a:endParaRPr lang="en-US" sz="44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87195" y="394520"/>
            <a:ext cx="214629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TW" altLang="en-US" b="1" dirty="0" smtClean="0">
                <a:latin typeface="華康儷中黑" pitchFamily="49" charset="-120"/>
                <a:ea typeface="華康儷中黑" pitchFamily="49" charset="-120"/>
              </a:rPr>
              <a:t>持久色澤唇線筆</a:t>
            </a:r>
            <a:endParaRPr lang="en-US" b="1" dirty="0" smtClean="0">
              <a:latin typeface="華康儷中黑" pitchFamily="49" charset="-120"/>
              <a:ea typeface="華康儷中黑" pitchFamily="49" charset="-120"/>
            </a:endParaRPr>
          </a:p>
          <a:p>
            <a:pPr defTabSz="914400"/>
            <a:r>
              <a:rPr lang="en-US" b="1" dirty="0" smtClean="0">
                <a:latin typeface="Century Gothic" pitchFamily="34" charset="0"/>
              </a:rPr>
              <a:t>Lip Crayon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Coral Kiss, Pink Lady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HK40MLP, HK41MLP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DC: $109.00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SR: $153.00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BV: 8.5</a:t>
            </a:r>
            <a:endParaRPr lang="en-US" sz="1600" dirty="0">
              <a:latin typeface="Century Gothic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02400" y="393706"/>
            <a:ext cx="2590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TW" altLang="en-US" b="1" dirty="0" smtClean="0">
                <a:latin typeface="華康儷中黑" pitchFamily="49" charset="-120"/>
                <a:ea typeface="華康儷中黑" pitchFamily="49" charset="-120"/>
              </a:rPr>
              <a:t>極緻滋潤唇膏</a:t>
            </a:r>
            <a:endParaRPr lang="en-US" b="1" dirty="0" smtClean="0">
              <a:latin typeface="華康儷中黑" pitchFamily="49" charset="-120"/>
              <a:ea typeface="華康儷中黑" pitchFamily="49" charset="-120"/>
            </a:endParaRPr>
          </a:p>
          <a:p>
            <a:pPr defTabSz="914400"/>
            <a:r>
              <a:rPr lang="en-US" b="1" dirty="0" smtClean="0">
                <a:latin typeface="Century Gothic" pitchFamily="34" charset="0"/>
              </a:rPr>
              <a:t>Rich Formula Lipstick 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Lolita Pink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HK200ML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DC: $109.00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SR: $153.00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BV: 8.5</a:t>
            </a:r>
            <a:endParaRPr lang="en-US" sz="1600" dirty="0">
              <a:latin typeface="Century Gothic" pitchFamily="34" charset="0"/>
            </a:endParaRPr>
          </a:p>
        </p:txBody>
      </p:sp>
      <p:pic>
        <p:nvPicPr>
          <p:cNvPr id="22" name="Picture 9" descr="\\172.20.1.31\share_between_dept\Product_SC\Communications\Graphics\Products Image\Motives\AC 2013 New Prds\Lip Pencil- 41ML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760" y="439573"/>
            <a:ext cx="1801569" cy="1833971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23" name="Picture 8" descr="\\172.20.1.31\share_between_dept\Product_SC\Communications\Graphics\Products Image\Motives\AC 2013 New Prds\Lip Pencil-40ML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532845">
            <a:off x="757672" y="284128"/>
            <a:ext cx="1801569" cy="1763508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2768601" y="2347440"/>
            <a:ext cx="243839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TW" altLang="en-US" b="1" dirty="0" smtClean="0">
                <a:latin typeface="華康儷中黑" pitchFamily="49" charset="-120"/>
                <a:ea typeface="華康儷中黑" pitchFamily="49" charset="-120"/>
              </a:rPr>
              <a:t>瞬間豐盈唇彩</a:t>
            </a:r>
            <a:endParaRPr lang="en-US" b="1" dirty="0" smtClean="0">
              <a:latin typeface="華康儷中黑" pitchFamily="49" charset="-120"/>
              <a:ea typeface="華康儷中黑" pitchFamily="49" charset="-120"/>
            </a:endParaRPr>
          </a:p>
          <a:p>
            <a:pPr defTabSz="914400"/>
            <a:r>
              <a:rPr lang="en-US" b="1" dirty="0" smtClean="0">
                <a:latin typeface="Century Gothic" pitchFamily="34" charset="0"/>
              </a:rPr>
              <a:t>Pucker Up Lip Plumper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Enchanted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HK06MP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DC: $130.00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SR: $182.00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BV: 11</a:t>
            </a:r>
            <a:endParaRPr lang="en-US" sz="1600" dirty="0"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4301" y="2334740"/>
            <a:ext cx="26670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TW" altLang="en-US" b="1" dirty="0" smtClean="0">
                <a:latin typeface="華康儷中黑" pitchFamily="49" charset="-120"/>
                <a:ea typeface="華康儷中黑" pitchFamily="49" charset="-120"/>
              </a:rPr>
              <a:t>膠原抗氧修護唇膏</a:t>
            </a:r>
            <a:endParaRPr lang="en-US" b="1" dirty="0" smtClean="0">
              <a:latin typeface="華康儷中黑" pitchFamily="49" charset="-120"/>
              <a:ea typeface="華康儷中黑" pitchFamily="49" charset="-120"/>
            </a:endParaRPr>
          </a:p>
          <a:p>
            <a:pPr defTabSz="914400"/>
            <a:r>
              <a:rPr lang="en-US" b="1" dirty="0" smtClean="0">
                <a:latin typeface="Century Gothic" pitchFamily="34" charset="0"/>
              </a:rPr>
              <a:t>Collagen Core Lipstick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Optimistic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HK10MCL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DC: $155.00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SR: $220.00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BV: 12.5</a:t>
            </a:r>
            <a:endParaRPr lang="en-US" sz="1600" dirty="0">
              <a:latin typeface="Century Gothic" pitchFamily="34" charset="0"/>
            </a:endParaRPr>
          </a:p>
        </p:txBody>
      </p:sp>
      <p:pic>
        <p:nvPicPr>
          <p:cNvPr id="13" name="Picture 5" descr="\\172.20.1.31\share_between_dept\Product_SC\Communications\Graphics\Products Image\Motives\AC 2013 New Prds\La La Mineral Lip Shine- 114MLM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787792" flipH="1">
            <a:off x="3418859" y="4197350"/>
            <a:ext cx="390556" cy="2430128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4" name="Picture 4" descr="\\172.20.1.31\share_between_dept\Product_SC\Communications\Graphics\Products Image\Motives\AC 2013 New Prds\Mineral Lip Shine- 59ML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787792" flipH="1">
            <a:off x="3040877" y="4151370"/>
            <a:ext cx="383323" cy="2386728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15" name="TextBox 14"/>
          <p:cNvSpPr txBox="1"/>
          <p:nvPr/>
        </p:nvSpPr>
        <p:spPr>
          <a:xfrm>
            <a:off x="4867648" y="4727001"/>
            <a:ext cx="298095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TW" altLang="en-US" b="1" dirty="0" smtClean="0">
                <a:latin typeface="華康儷中黑" pitchFamily="49" charset="-120"/>
                <a:ea typeface="華康儷中黑" pitchFamily="49" charset="-120"/>
              </a:rPr>
              <a:t>礦物唇彩</a:t>
            </a:r>
            <a:endParaRPr lang="en-US" b="1" dirty="0" smtClean="0">
              <a:latin typeface="華康儷中黑" pitchFamily="49" charset="-120"/>
              <a:ea typeface="華康儷中黑" pitchFamily="49" charset="-120"/>
            </a:endParaRPr>
          </a:p>
          <a:p>
            <a:pPr defTabSz="914400"/>
            <a:r>
              <a:rPr lang="en-US" b="1" dirty="0" smtClean="0">
                <a:latin typeface="Century Gothic" pitchFamily="34" charset="0"/>
              </a:rPr>
              <a:t>Mineral Lip Shine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Peach Glaze, Rose Glaze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HK59MLG, HK114MLMG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DC: $125.00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SR: $175.00</a:t>
            </a:r>
          </a:p>
          <a:p>
            <a:pPr defTabSz="914400"/>
            <a:r>
              <a:rPr lang="en-US" sz="1600" dirty="0" smtClean="0">
                <a:latin typeface="Century Gothic" pitchFamily="34" charset="0"/>
              </a:rPr>
              <a:t>BV: 9</a:t>
            </a:r>
            <a:endParaRPr lang="en-US" sz="1600" dirty="0">
              <a:latin typeface="Century Gothic" pitchFamily="34" charset="0"/>
            </a:endParaRPr>
          </a:p>
        </p:txBody>
      </p:sp>
      <p:pic>
        <p:nvPicPr>
          <p:cNvPr id="16" name="Picture 2" descr="O:\Product_SC\Communications\Graphics\Products Logo\MotivesByLorenRidinger_031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1923" y="5837007"/>
            <a:ext cx="1438659" cy="455982"/>
          </a:xfrm>
          <a:prstGeom prst="rect">
            <a:avLst/>
          </a:prstGeom>
          <a:noFill/>
        </p:spPr>
      </p:pic>
      <p:pic>
        <p:nvPicPr>
          <p:cNvPr id="17" name="Picture 3" descr="O:\Product_SC\Communications\Graphics\Products Logo\MotivesForLaL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21923" y="6305689"/>
            <a:ext cx="1493477" cy="457187"/>
          </a:xfrm>
          <a:prstGeom prst="rect">
            <a:avLst/>
          </a:prstGeom>
          <a:noFill/>
        </p:spPr>
      </p:pic>
      <p:pic>
        <p:nvPicPr>
          <p:cNvPr id="59393" name="Picture 1" descr="\\172.20.1.31\Share_Between_Dept\Product_SC\Communications\Graphics\Products Image\Motives\AC 2013 New Prds\Pucker Up Lip Plumper- 06MP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376696">
            <a:off x="1653405" y="2375835"/>
            <a:ext cx="300838" cy="2099467"/>
          </a:xfrm>
          <a:prstGeom prst="rect">
            <a:avLst/>
          </a:prstGeom>
          <a:noFill/>
        </p:spPr>
      </p:pic>
      <p:pic>
        <p:nvPicPr>
          <p:cNvPr id="59394" name="Picture 2" descr="\\172.20.1.31\Share_Between_Dept\Product_SC\Communications\Graphics\Products Image\Motives\AC 2013 New Prds\Collagen Core Lipstick- 101MCL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58894" y="2544039"/>
            <a:ext cx="1036932" cy="1824232"/>
          </a:xfrm>
          <a:prstGeom prst="rect">
            <a:avLst/>
          </a:prstGeom>
          <a:noFill/>
        </p:spPr>
      </p:pic>
      <p:pic>
        <p:nvPicPr>
          <p:cNvPr id="59395" name="Picture 3" descr="\\172.20.1.31\Share_Between_Dept\Product_SC\Communications\Graphics\Products Image\Motives\AC 2013 New Prds\Rich Formula Lipstick- 200ML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16029" y="393706"/>
            <a:ext cx="769524" cy="1843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1332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3034987" y="3034987"/>
            <a:ext cx="6858001" cy="788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工具 </a:t>
            </a:r>
            <a:r>
              <a:rPr lang="en-US" sz="4400" dirty="0" smtClean="0">
                <a:solidFill>
                  <a:prstClr val="black"/>
                </a:solidFill>
                <a:latin typeface="Century Gothic" pitchFamily="34" charset="0"/>
              </a:rPr>
              <a:t>TOOLS</a:t>
            </a:r>
            <a:endParaRPr lang="en-US" sz="44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0616" y="5634623"/>
            <a:ext cx="4488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entury Gothic" pitchFamily="34" charset="0"/>
              </a:rPr>
              <a:t>HK41MBR  DC: $92.00  SR: $128.00  BV: 4</a:t>
            </a:r>
            <a:endParaRPr lang="en-US" sz="16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11" name="Picture 2" descr="C:\Documents and Settings\amandaw\Desktop\HK and TWN PPTs\la la n lor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4342" y="447255"/>
            <a:ext cx="6667501" cy="857250"/>
          </a:xfrm>
          <a:prstGeom prst="rect">
            <a:avLst/>
          </a:prstGeom>
          <a:noFill/>
        </p:spPr>
      </p:pic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3592625" y="2070366"/>
            <a:ext cx="5207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zh-TW" altLang="en-US" sz="20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Times New Roman" pitchFamily="18" charset="0"/>
              </a:rPr>
              <a:t>蘑菇掃</a:t>
            </a:r>
            <a:endParaRPr kumimoji="0" lang="en-US" altLang="zh-TW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華康儷中黑" pitchFamily="49" charset="-120"/>
              <a:ea typeface="華康儷中黑" pitchFamily="49" charset="-12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914400" algn="l"/>
              </a:tabLst>
            </a:pPr>
            <a:r>
              <a:rPr kumimoji="0" lang="zh-TW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華康儷中黑" pitchFamily="49" charset="-120"/>
                <a:ea typeface="華康儷中黑" pitchFamily="49" charset="-120"/>
                <a:cs typeface="Times New Roman" pitchFamily="18" charset="0"/>
              </a:rPr>
              <a:t> 尼龍掃毛細滑柔軟，讓你順滑、全面掃上化妝品</a:t>
            </a:r>
            <a:endParaRPr kumimoji="0" lang="zh-TW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華康儷中黑" pitchFamily="49" charset="-120"/>
              <a:ea typeface="華康儷中黑" pitchFamily="49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914400" algn="l"/>
              </a:tabLst>
            </a:pPr>
            <a:r>
              <a:rPr kumimoji="0" lang="zh-TW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華康儷中黑" pitchFamily="49" charset="-120"/>
                <a:ea typeface="華康儷中黑" pitchFamily="49" charset="-120"/>
                <a:cs typeface="Times New Roman" pitchFamily="18" charset="0"/>
              </a:rPr>
              <a:t> 讓你輕易將碎粉、胭脂和光影粉掃上面部和身上</a:t>
            </a:r>
            <a:endParaRPr kumimoji="0" lang="zh-TW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華康儷中黑" pitchFamily="49" charset="-120"/>
              <a:ea typeface="華康儷中黑" pitchFamily="49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914400" algn="l"/>
              </a:tabLst>
            </a:pPr>
            <a:r>
              <a:rPr lang="zh-TW" altLang="en-US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Times New Roman" pitchFamily="18" charset="0"/>
              </a:rPr>
              <a:t> </a:t>
            </a:r>
            <a:r>
              <a:rPr kumimoji="0" lang="zh-TW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華康儷中黑" pitchFamily="49" charset="-120"/>
                <a:ea typeface="華康儷中黑" pitchFamily="49" charset="-120"/>
                <a:cs typeface="Times New Roman" pitchFamily="18" charset="0"/>
              </a:rPr>
              <a:t>掃柄較大，讓你更易握緊和控制</a:t>
            </a:r>
            <a:endParaRPr kumimoji="0" lang="zh-TW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818249" y="3439817"/>
            <a:ext cx="5064493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en-US" b="1" dirty="0" smtClean="0">
                <a:solidFill>
                  <a:prstClr val="black"/>
                </a:solidFill>
                <a:latin typeface="Century Gothic" pitchFamily="34" charset="0"/>
              </a:rPr>
              <a:t>Kabuki Brush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entury Gothic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14400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Contains luxuriously soft, nylon bristles for 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144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smooth, full coverage application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14400" algn="l"/>
              </a:tabLst>
            </a:pP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Easily sweeps powder, blush and bronzer onto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14400" algn="l"/>
              </a:tabLst>
            </a:pPr>
            <a:r>
              <a:rPr lang="en-US" altLang="zh-TW" sz="1600" dirty="0" smtClean="0">
                <a:solidFill>
                  <a:srgbClr val="000000"/>
                </a:solidFill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the face and body</a:t>
            </a:r>
            <a:endParaRPr kumimoji="0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14400" algn="l"/>
              </a:tabLst>
            </a:pP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Large handle to allow for firm grip and more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14400" algn="l"/>
              </a:tabLst>
            </a:pPr>
            <a:r>
              <a:rPr lang="en-US" altLang="zh-TW" sz="1600" dirty="0" smtClean="0">
                <a:solidFill>
                  <a:srgbClr val="000000"/>
                </a:solidFill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control over application</a:t>
            </a:r>
            <a:endParaRPr kumimoji="0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58375" name="Picture 7" descr="\\172.20.1.31\Share_Between_Dept\Product_SC\Communications\Graphics\Products Image\Motives\AC 2013 New Prds\Kabuki Brush- 41MB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923428">
            <a:off x="1635016" y="2429168"/>
            <a:ext cx="1609347" cy="21360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1332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6200000">
            <a:off x="-3034987" y="3034987"/>
            <a:ext cx="6858001" cy="788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指甲</a:t>
            </a:r>
            <a:r>
              <a:rPr lang="zh-TW" altLang="en-US" sz="4400" dirty="0" smtClean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en-US" sz="4400" dirty="0" smtClean="0">
                <a:solidFill>
                  <a:prstClr val="black"/>
                </a:solidFill>
                <a:latin typeface="Century Gothic" pitchFamily="34" charset="0"/>
              </a:rPr>
              <a:t>FOR NAILS</a:t>
            </a:r>
            <a:endParaRPr lang="en-US" sz="44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38370" y="1878370"/>
            <a:ext cx="4240530" cy="293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354008" y="4963061"/>
            <a:ext cx="3558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entury Gothic" pitchFamily="34" charset="0"/>
              </a:rPr>
              <a:t>DC: $50.00  SR: $70.00  BV: 3.5</a:t>
            </a:r>
            <a:endParaRPr lang="en-US" sz="16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876300" y="1137087"/>
            <a:ext cx="3707575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/>
            <a:r>
              <a:rPr lang="zh-TW" altLang="en-US" sz="2000" b="1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持久絕色甲油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華康儷中黑" pitchFamily="49" charset="-120"/>
              <a:ea typeface="華康儷中黑" pitchFamily="49" charset="-12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zh-TW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華康儷中黑" pitchFamily="49" charset="-120"/>
                <a:ea typeface="華康儷中黑" pitchFamily="49" charset="-120"/>
                <a:cs typeface="Times New Roman" pitchFamily="18" charset="0"/>
              </a:rPr>
              <a:t> 色澤持久</a:t>
            </a:r>
            <a:endParaRPr kumimoji="0" lang="zh-TW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華康儷中黑" pitchFamily="49" charset="-120"/>
              <a:ea typeface="華康儷中黑" pitchFamily="49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zh-TW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華康儷中黑" pitchFamily="49" charset="-120"/>
                <a:ea typeface="華康儷中黑" pitchFamily="49" charset="-120"/>
                <a:cs typeface="Times New Roman" pitchFamily="18" charset="0"/>
              </a:rPr>
              <a:t> 配方出色、不易剝落</a:t>
            </a:r>
            <a:endParaRPr kumimoji="0" lang="zh-TW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華康儷中黑" pitchFamily="49" charset="-120"/>
              <a:ea typeface="華康儷中黑" pitchFamily="49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zh-TW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華康儷中黑" pitchFamily="49" charset="-120"/>
                <a:ea typeface="華康儷中黑" pitchFamily="49" charset="-120"/>
                <a:cs typeface="Times New Roman" pitchFamily="18" charset="0"/>
              </a:rPr>
              <a:t> 可輕易順滑塗上</a:t>
            </a:r>
            <a:endParaRPr kumimoji="0" lang="zh-TW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華康儷中黑" pitchFamily="49" charset="-120"/>
              <a:ea typeface="華康儷中黑" pitchFamily="49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zh-TW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華康儷中黑" pitchFamily="49" charset="-120"/>
                <a:ea typeface="華康儷中黑" pitchFamily="49" charset="-120"/>
                <a:cs typeface="Times New Roman" pitchFamily="18" charset="0"/>
              </a:rPr>
              <a:t> 包括迷人、時尚的顏色，可配合</a:t>
            </a:r>
            <a:endParaRPr kumimoji="0" lang="en-US" altLang="zh-TW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華康儷中黑" pitchFamily="49" charset="-120"/>
              <a:ea typeface="華康儷中黑" pitchFamily="49" charset="-12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zh-TW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Times New Roman" pitchFamily="18" charset="0"/>
              </a:rPr>
              <a:t>   </a:t>
            </a:r>
            <a:r>
              <a:rPr kumimoji="0" lang="zh-TW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華康儷中黑" pitchFamily="49" charset="-120"/>
                <a:ea typeface="華康儷中黑" pitchFamily="49" charset="-120"/>
                <a:cs typeface="Times New Roman" pitchFamily="18" charset="0"/>
              </a:rPr>
              <a:t>不同形象風格</a:t>
            </a:r>
            <a:endParaRPr kumimoji="0" lang="zh-TW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華康儷中黑" pitchFamily="49" charset="-120"/>
              <a:ea typeface="華康儷中黑" pitchFamily="49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zh-TW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華康儷中黑" pitchFamily="49" charset="-120"/>
                <a:ea typeface="華康儷中黑" pitchFamily="49" charset="-120"/>
                <a:cs typeface="Times New Roman" pitchFamily="18" charset="0"/>
              </a:rPr>
              <a:t> 不含甲苯、甲醛和鄰苯二甲酸酯</a:t>
            </a:r>
            <a:endParaRPr kumimoji="0" lang="en-US" altLang="zh-TW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華康儷中黑" pitchFamily="49" charset="-120"/>
              <a:ea typeface="華康儷中黑" pitchFamily="49" charset="-12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zh-TW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Times New Roman" pitchFamily="18" charset="0"/>
              </a:rPr>
              <a:t>   </a:t>
            </a:r>
            <a:r>
              <a:rPr kumimoji="0" lang="zh-TW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華康儷中黑" pitchFamily="49" charset="-120"/>
                <a:ea typeface="華康儷中黑" pitchFamily="49" charset="-120"/>
                <a:cs typeface="Times New Roman" pitchFamily="18" charset="0"/>
              </a:rPr>
              <a:t>二丁酯</a:t>
            </a:r>
            <a:endParaRPr kumimoji="0" lang="zh-TW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876300" y="3598269"/>
            <a:ext cx="391160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/>
            <a:r>
              <a:rPr lang="en-US" sz="2000" b="1" dirty="0" smtClean="0">
                <a:solidFill>
                  <a:prstClr val="black"/>
                </a:solidFill>
                <a:latin typeface="Century Gothic" pitchFamily="34" charset="0"/>
              </a:rPr>
              <a:t>Nail Lacquer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entury Gothic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Long-lasting color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zh-TW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Brilliant, chip-resistant finish</a:t>
            </a:r>
            <a:endParaRPr kumimoji="0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zh-TW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Easy, smooth application</a:t>
            </a:r>
            <a:endParaRPr kumimoji="0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zh-TW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Sexy, trend-setting colors for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zh-TW" dirty="0" smtClean="0">
                <a:solidFill>
                  <a:srgbClr val="000000"/>
                </a:solidFill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en-US" altLang="zh-TW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every look</a:t>
            </a:r>
            <a:endParaRPr kumimoji="0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zh-TW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Free of toluene, formaldehyde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zh-TW" dirty="0" smtClean="0">
                <a:solidFill>
                  <a:srgbClr val="000000"/>
                </a:solidFill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en-US" altLang="zh-TW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and </a:t>
            </a:r>
            <a:r>
              <a:rPr kumimoji="0" lang="en-US" altLang="zh-TW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dibutyl</a:t>
            </a:r>
            <a:r>
              <a:rPr kumimoji="0" lang="en-US" altLang="zh-TW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phthalate</a:t>
            </a:r>
            <a:endParaRPr kumimoji="0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14" name="Picture 2" descr="O:\Product_SC\Communications\Graphics\Products Logo\MotivesByLorenRidinger_031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1923" y="5837007"/>
            <a:ext cx="1438659" cy="455982"/>
          </a:xfrm>
          <a:prstGeom prst="rect">
            <a:avLst/>
          </a:prstGeom>
          <a:noFill/>
        </p:spPr>
      </p:pic>
      <p:pic>
        <p:nvPicPr>
          <p:cNvPr id="15" name="Picture 3" descr="O:\Product_SC\Communications\Graphics\Products Logo\MotivesForLaL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1923" y="6305689"/>
            <a:ext cx="1493477" cy="457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1332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6200000">
            <a:off x="-3034987" y="3034987"/>
            <a:ext cx="6858001" cy="788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指甲 </a:t>
            </a:r>
            <a:r>
              <a:rPr lang="en-US" sz="4400" dirty="0" smtClean="0">
                <a:solidFill>
                  <a:prstClr val="black"/>
                </a:solidFill>
                <a:latin typeface="Century Gothic" pitchFamily="34" charset="0"/>
              </a:rPr>
              <a:t>FOR NAILS</a:t>
            </a:r>
            <a:endParaRPr lang="en-US" sz="44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3512" y="1257300"/>
            <a:ext cx="266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err="1" smtClean="0">
                <a:latin typeface="華康儷中黑" pitchFamily="49" charset="-120"/>
                <a:ea typeface="華康儷中黑" pitchFamily="49" charset="-120"/>
              </a:rPr>
              <a:t>護甲底油</a:t>
            </a:r>
            <a:endParaRPr lang="en-US" b="1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defTabSz="914400"/>
            <a:r>
              <a:rPr lang="en-US" b="1" dirty="0" smtClean="0">
                <a:solidFill>
                  <a:prstClr val="black"/>
                </a:solidFill>
                <a:latin typeface="Century Gothic" pitchFamily="34" charset="0"/>
              </a:rPr>
              <a:t>Base Coat</a:t>
            </a:r>
          </a:p>
          <a:p>
            <a:pPr defTabSz="914400"/>
            <a:r>
              <a:rPr lang="en-US" sz="1600" b="1" dirty="0" smtClean="0">
                <a:solidFill>
                  <a:prstClr val="black"/>
                </a:solidFill>
                <a:latin typeface="Century Gothic" pitchFamily="34" charset="0"/>
              </a:rPr>
              <a:t>HK500MBC</a:t>
            </a:r>
            <a:endParaRPr lang="en-US" sz="1600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entury Gothic" pitchFamily="34" charset="0"/>
              </a:rPr>
              <a:t>DC: $50.00</a:t>
            </a: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entury Gothic" pitchFamily="34" charset="0"/>
              </a:rPr>
              <a:t>SR: $70.00</a:t>
            </a: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entury Gothic" pitchFamily="34" charset="0"/>
              </a:rPr>
              <a:t>BV: 3.5</a:t>
            </a:r>
            <a:endParaRPr lang="en-US" sz="16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6812" y="1219200"/>
            <a:ext cx="266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err="1" smtClean="0">
                <a:latin typeface="華康儷中黑" pitchFamily="49" charset="-120"/>
                <a:ea typeface="華康儷中黑" pitchFamily="49" charset="-120"/>
              </a:rPr>
              <a:t>護色面油</a:t>
            </a:r>
            <a:endParaRPr lang="en-US" b="1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defTabSz="914400"/>
            <a:r>
              <a:rPr lang="en-US" b="1" dirty="0" smtClean="0">
                <a:solidFill>
                  <a:prstClr val="black"/>
                </a:solidFill>
                <a:latin typeface="Century Gothic" pitchFamily="34" charset="0"/>
              </a:rPr>
              <a:t>Clear Top Coat</a:t>
            </a:r>
          </a:p>
          <a:p>
            <a:pPr defTabSz="914400"/>
            <a:r>
              <a:rPr lang="en-US" sz="1600" b="1" dirty="0" smtClean="0">
                <a:solidFill>
                  <a:prstClr val="black"/>
                </a:solidFill>
                <a:latin typeface="Century Gothic" pitchFamily="34" charset="0"/>
              </a:rPr>
              <a:t>HK5416MNP</a:t>
            </a:r>
            <a:endParaRPr lang="en-US" sz="1600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entury Gothic" pitchFamily="34" charset="0"/>
              </a:rPr>
              <a:t>DC: $50.00</a:t>
            </a: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entury Gothic" pitchFamily="34" charset="0"/>
              </a:rPr>
              <a:t>SR: $70.00</a:t>
            </a: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entury Gothic" pitchFamily="34" charset="0"/>
              </a:rPr>
              <a:t>BV: 3.5</a:t>
            </a:r>
            <a:endParaRPr lang="en-US" sz="16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9777" y="4225206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b="1" dirty="0" smtClean="0">
                <a:solidFill>
                  <a:prstClr val="black"/>
                </a:solidFill>
                <a:latin typeface="Century Gothic" pitchFamily="34" charset="0"/>
              </a:rPr>
              <a:t>HK500MCO</a:t>
            </a:r>
            <a:endParaRPr lang="en-US" sz="1600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entury Gothic" pitchFamily="34" charset="0"/>
              </a:rPr>
              <a:t>DC: $50.00</a:t>
            </a: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entury Gothic" pitchFamily="34" charset="0"/>
              </a:rPr>
              <a:t>SR: $70.00</a:t>
            </a: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entury Gothic" pitchFamily="34" charset="0"/>
              </a:rPr>
              <a:t>BV: 3.5</a:t>
            </a:r>
            <a:endParaRPr lang="en-US" sz="16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55297" name="Picture 1" descr="\\172.20.1.31\Share_Between_Dept\Product_SC\Communications\Graphics\Products Image\Motives\AC 2013 New Prds\Base Coa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2902" y="998390"/>
            <a:ext cx="776861" cy="1972704"/>
          </a:xfrm>
          <a:prstGeom prst="rect">
            <a:avLst/>
          </a:prstGeom>
          <a:noFill/>
        </p:spPr>
      </p:pic>
      <p:pic>
        <p:nvPicPr>
          <p:cNvPr id="55298" name="Picture 2" descr="\\172.20.1.31\Share_Between_Dept\Product_SC\Communications\Graphics\Products Image\Motives\AC 2013 New Prds\Cuticle Oi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1561" y="3698799"/>
            <a:ext cx="803048" cy="2068723"/>
          </a:xfrm>
          <a:prstGeom prst="rect">
            <a:avLst/>
          </a:prstGeom>
          <a:noFill/>
        </p:spPr>
      </p:pic>
      <p:pic>
        <p:nvPicPr>
          <p:cNvPr id="55299" name="Picture 3" descr="\\172.20.1.31\Share_Between_Dept\Product_SC\Communications\Graphics\Products Image\Motives\AC 2013 New Prds\Top Coa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2798" y="922190"/>
            <a:ext cx="829235" cy="2068723"/>
          </a:xfrm>
          <a:prstGeom prst="rect">
            <a:avLst/>
          </a:prstGeom>
          <a:noFill/>
        </p:spPr>
      </p:pic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4208652" y="3760068"/>
            <a:ext cx="44840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甲部角質護理油</a:t>
            </a:r>
          </a:p>
          <a:p>
            <a:pPr marR="0" lvl="0" indent="22860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zh-TW" altLang="en-US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維他命</a:t>
            </a:r>
            <a:r>
              <a:rPr lang="en-US" altLang="zh-TW" dirty="0" smtClean="0">
                <a:solidFill>
                  <a:srgbClr val="000000"/>
                </a:solidFill>
                <a:latin typeface="Century Gothic" pitchFamily="34" charset="0"/>
                <a:ea typeface="華康儷中黑" pitchFamily="49" charset="-120"/>
                <a:cs typeface="Times New Roman" pitchFamily="18" charset="0"/>
              </a:rPr>
              <a:t>E</a:t>
            </a:r>
            <a:r>
              <a:rPr lang="zh-TW" altLang="en-US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及紅花油可滋潤甲部角質</a:t>
            </a:r>
          </a:p>
          <a:p>
            <a:pPr marR="0" lvl="0" indent="22860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zh-TW" altLang="en-US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有助保護指甲，防止斷裂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221352" y="4678020"/>
            <a:ext cx="49006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600" b="1" dirty="0" smtClean="0">
                <a:solidFill>
                  <a:prstClr val="black"/>
                </a:solidFill>
                <a:latin typeface="Century Gothic" pitchFamily="34" charset="0"/>
              </a:rPr>
              <a:t>Cuticle Oil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entury Gothic" pitchFamily="34" charset="0"/>
              <a:ea typeface="華康儷中黑" pitchFamily="49" charset="-12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itchFamily="34" charset="0"/>
                <a:ea typeface="華康儷中黑" pitchFamily="49" charset="-120"/>
                <a:cs typeface="Times New Roman" pitchFamily="18" charset="0"/>
              </a:rPr>
              <a:t>Vitamin E and safflower oil hydrate and </a:t>
            </a:r>
            <a:endParaRPr lang="en-US" sz="1600" dirty="0" smtClean="0">
              <a:solidFill>
                <a:srgbClr val="000000"/>
              </a:solidFill>
              <a:latin typeface="Century Gothic" pitchFamily="34" charset="0"/>
              <a:ea typeface="華康儷中黑" pitchFamily="49" charset="-12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itchFamily="34" charset="0"/>
                <a:ea typeface="華康儷中黑" pitchFamily="49" charset="-12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itchFamily="34" charset="0"/>
                <a:ea typeface="華康儷中黑" pitchFamily="49" charset="-120"/>
                <a:cs typeface="Times New Roman" pitchFamily="18" charset="0"/>
              </a:rPr>
              <a:t>moisturize the cuticle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ea typeface="華康儷中黑" pitchFamily="49" charset="-12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itchFamily="34" charset="0"/>
                <a:ea typeface="華康儷中黑" pitchFamily="49" charset="-120"/>
                <a:cs typeface="Times New Roman" pitchFamily="18" charset="0"/>
              </a:rPr>
              <a:t>Helps protect nail from splitting and cracking</a:t>
            </a:r>
            <a:endParaRPr kumimoji="0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ea typeface="華康儷中黑" pitchFamily="49" charset="-120"/>
            </a:endParaRPr>
          </a:p>
        </p:txBody>
      </p:sp>
      <p:pic>
        <p:nvPicPr>
          <p:cNvPr id="18" name="Picture 2" descr="O:\Product_SC\Communications\Graphics\Products Logo\MotivesByLorenRidinger_031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1923" y="6179907"/>
            <a:ext cx="1438659" cy="455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1332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6306</TotalTime>
  <Words>2177</Words>
  <Application>Microsoft Office PowerPoint</Application>
  <PresentationFormat>On-screen Show (4:3)</PresentationFormat>
  <Paragraphs>381</Paragraphs>
  <Slides>28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Office Theme</vt:lpstr>
      <vt:lpstr>2_Office Theme</vt:lpstr>
      <vt:lpstr>1_Office Theme</vt:lpstr>
      <vt:lpstr>3_Office Theme</vt:lpstr>
      <vt:lpstr>4_Office Theme</vt:lpstr>
      <vt:lpstr>5_Office Theme</vt:lpstr>
      <vt:lpstr>6_Office Theme</vt:lpstr>
      <vt:lpstr>Blank Presentation</vt:lpstr>
      <vt:lpstr>1_Blank Presentation</vt:lpstr>
      <vt:lpstr>9_Office Theme</vt:lpstr>
      <vt:lpstr>10_Office Theme</vt:lpstr>
      <vt:lpstr>Motives® 事業華麗綻放 Taking Motives® to the Next Level</vt:lpstr>
      <vt:lpstr>Slide 2</vt:lpstr>
      <vt:lpstr>Motives for La La獲媒體廣泛報導：  Motives for La La has been featured in: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Market America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Billy Layton</dc:creator>
  <cp:lastModifiedBy>ivant</cp:lastModifiedBy>
  <cp:revision>112</cp:revision>
  <dcterms:created xsi:type="dcterms:W3CDTF">2013-01-14T14:17:19Z</dcterms:created>
  <dcterms:modified xsi:type="dcterms:W3CDTF">2013-04-25T11:22:10Z</dcterms:modified>
</cp:coreProperties>
</file>