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3" r:id="rId2"/>
  </p:sldMasterIdLst>
  <p:notesMasterIdLst>
    <p:notesMasterId r:id="rId25"/>
  </p:notesMasterIdLst>
  <p:handoutMasterIdLst>
    <p:handoutMasterId r:id="rId26"/>
  </p:handoutMasterIdLst>
  <p:sldIdLst>
    <p:sldId id="271" r:id="rId3"/>
    <p:sldId id="295" r:id="rId4"/>
    <p:sldId id="296" r:id="rId5"/>
    <p:sldId id="297" r:id="rId6"/>
    <p:sldId id="298" r:id="rId7"/>
    <p:sldId id="291" r:id="rId8"/>
    <p:sldId id="290" r:id="rId9"/>
    <p:sldId id="303" r:id="rId10"/>
    <p:sldId id="292" r:id="rId11"/>
    <p:sldId id="294" r:id="rId12"/>
    <p:sldId id="273" r:id="rId13"/>
    <p:sldId id="299" r:id="rId14"/>
    <p:sldId id="300" r:id="rId15"/>
    <p:sldId id="301" r:id="rId16"/>
    <p:sldId id="302" r:id="rId17"/>
    <p:sldId id="285" r:id="rId18"/>
    <p:sldId id="286" r:id="rId19"/>
    <p:sldId id="279" r:id="rId20"/>
    <p:sldId id="287" r:id="rId21"/>
    <p:sldId id="288" r:id="rId22"/>
    <p:sldId id="289" r:id="rId23"/>
    <p:sldId id="304" r:id="rId2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67" autoAdjust="0"/>
  </p:normalViewPr>
  <p:slideViewPr>
    <p:cSldViewPr>
      <p:cViewPr>
        <p:scale>
          <a:sx n="66" d="100"/>
          <a:sy n="66" d="100"/>
        </p:scale>
        <p:origin x="-142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A2AE-362A-4774-B41B-72A4843D2284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5E983-86B3-45C0-AC3B-B7A10A9C4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C15AE4B-8F79-4878-8097-BBB01C3CB805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1D581A5-49CE-4DBC-A7DF-AEC451120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EC604-A5A4-4E08-BC0C-B1522A89EF8A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04389-C36C-42F2-833C-4FC0F637F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8A64D-5763-4AF6-A199-ADD0B6612A22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E002-1330-458F-A6B7-EFBE78D98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950AC-DDCB-4B44-9CA6-CB0915A1830E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93CFF-A321-4AB6-B616-E4D347D2F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6DB6A5-BDAD-491A-8E30-4D988CA3100F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BEFB-93CF-4AFB-A900-5E6CE07CC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28" y="1826122"/>
            <a:ext cx="7887146" cy="4350990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  <a:prstGeom prst="rect">
            <a:avLst/>
          </a:prstGeom>
        </p:spPr>
        <p:txBody>
          <a:bodyPr lIns="64291" tIns="32146" rIns="64291" bIns="32146"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700"/>
            </a:lvl1pPr>
            <a:lvl2pPr marL="321457" indent="0">
              <a:buNone/>
              <a:defRPr sz="1400"/>
            </a:lvl2pPr>
            <a:lvl3pPr marL="642915" indent="0">
              <a:buNone/>
              <a:defRPr sz="1300"/>
            </a:lvl3pPr>
            <a:lvl4pPr marL="964372" indent="0">
              <a:buNone/>
              <a:defRPr sz="1100"/>
            </a:lvl4pPr>
            <a:lvl5pPr marL="1285829" indent="0">
              <a:buNone/>
              <a:defRPr sz="1100"/>
            </a:lvl5pPr>
            <a:lvl6pPr marL="1607287" indent="0">
              <a:buNone/>
              <a:defRPr sz="1100"/>
            </a:lvl6pPr>
            <a:lvl7pPr marL="1928744" indent="0">
              <a:buNone/>
              <a:defRPr sz="1100"/>
            </a:lvl7pPr>
            <a:lvl8pPr marL="2250201" indent="0">
              <a:buNone/>
              <a:defRPr sz="1100"/>
            </a:lvl8pPr>
            <a:lvl9pPr marL="25716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27" y="1826122"/>
            <a:ext cx="3889995" cy="4350990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6122"/>
            <a:ext cx="3889995" cy="4350990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9A49CD-5C6F-400E-B31B-D241F9A249BC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FC2A-7071-45E9-90B3-68C2E8145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  <a:prstGeom prst="rect">
            <a:avLst/>
          </a:prstGeom>
        </p:spPr>
        <p:txBody>
          <a:bodyPr lIns="64291" tIns="32146" rIns="64291" bIns="32146" anchor="b"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  <a:prstGeom prst="rect">
            <a:avLst/>
          </a:prstGeom>
        </p:spPr>
        <p:txBody>
          <a:bodyPr lIns="64291" tIns="32146" rIns="64291" bIns="32146" anchor="b"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8" y="1826122"/>
            <a:ext cx="7887146" cy="435099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345" y="365001"/>
            <a:ext cx="1971229" cy="581211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7" y="365001"/>
            <a:ext cx="5808762" cy="581211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A7392-A828-425F-A423-A1A32DEA9C94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535FD-221A-4BF9-BF91-31E000908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4FDCF-814C-41B5-834C-221E364B1AF2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C0727-90B6-41FB-9266-6FDE0E600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094E7-C9CC-4B8F-96DA-F3AACAA1BFB0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35A8E-3535-4E1C-B5ED-BF013975D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7AC36-268B-43FE-A6B7-78E50692111E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BA0B9-68D7-41F4-B28A-8AC64627F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E355E-D732-4AB5-878C-8E5AA2CBA8B4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E35-FF83-44AF-B886-F5C7CB176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C6FD9-29ED-4A94-8BF7-4429FED1F5B2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AA8C6-4BE5-4E30-BE0E-7F00F2CB4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6B44A-FC04-42CF-86AB-D0C3324553C3}" type="datetimeFigureOut">
              <a:rPr lang="en-US"/>
              <a:pPr/>
              <a:t>4/25/2013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B96FD-1D71-4335-ABA2-A114462C9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r="40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17B2A9-575A-48D0-A4DF-1FDA086F2420}" type="datetimeFigureOut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4/25/2013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ACC357-5DE8-42B8-AD2F-9A25F146BDBF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7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41093" algn="l" defTabSz="410751" rtl="0" eaLnBrk="0" fontAlgn="base" hangingPunct="0">
        <a:spcBef>
          <a:spcPts val="2953"/>
        </a:spcBef>
        <a:spcAft>
          <a:spcPct val="0"/>
        </a:spcAft>
        <a:defRPr sz="27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482186" algn="l" defTabSz="410751" rtl="0" eaLnBrk="0" fontAlgn="base" hangingPunct="0">
        <a:spcBef>
          <a:spcPts val="2953"/>
        </a:spcBef>
        <a:spcAft>
          <a:spcPct val="0"/>
        </a:spcAft>
        <a:defRPr sz="27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723279" algn="l" defTabSz="410751" rtl="0" eaLnBrk="0" fontAlgn="base" hangingPunct="0">
        <a:spcBef>
          <a:spcPts val="2953"/>
        </a:spcBef>
        <a:spcAft>
          <a:spcPct val="0"/>
        </a:spcAft>
        <a:defRPr sz="27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964372" algn="l" defTabSz="410751" rtl="0" eaLnBrk="0" fontAlgn="base" hangingPunct="0">
        <a:spcBef>
          <a:spcPts val="2953"/>
        </a:spcBef>
        <a:spcAft>
          <a:spcPct val="0"/>
        </a:spcAft>
        <a:defRPr sz="27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TW" altLang="en-US" sz="36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rPr>
              <a:t>最強組合：</a:t>
            </a:r>
            <a:endParaRPr lang="en-US" altLang="zh-TW" sz="3600" dirty="0" smtClean="0">
              <a:solidFill>
                <a:srgbClr val="FFFFFF"/>
              </a:solidFill>
              <a:latin typeface="Calibri" pitchFamily="34" charset="0"/>
              <a:ea typeface="華康儷中黑" pitchFamily="49" charset="-12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zh-TW" sz="3600" dirty="0" err="1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rPr>
              <a:t>Isotonix</a:t>
            </a:r>
            <a:r>
              <a:rPr lang="en-US" altLang="zh-TW" sz="3600" dirty="0" smtClean="0">
                <a:solidFill>
                  <a:srgbClr val="FFFFFF"/>
                </a:solidFill>
                <a:ea typeface="華康儷中黑" pitchFamily="49" charset="-120"/>
              </a:rPr>
              <a:t>®</a:t>
            </a:r>
            <a:r>
              <a:rPr lang="zh-TW" altLang="en-US" sz="36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rPr>
              <a:t>等壓傳輸系統與抗氧化物</a:t>
            </a:r>
            <a:endParaRPr lang="en-US" altLang="zh-TW" sz="3600" dirty="0" smtClean="0">
              <a:solidFill>
                <a:srgbClr val="FFFFFF"/>
              </a:solidFill>
              <a:latin typeface="Calibri" pitchFamily="34" charset="0"/>
              <a:ea typeface="華康儷中黑" pitchFamily="49" charset="-120"/>
            </a:endParaRPr>
          </a:p>
          <a:p>
            <a:pPr eaLnBrk="0" fontAlgn="base" hangingPunct="0">
              <a:spcAft>
                <a:spcPct val="0"/>
              </a:spcAft>
            </a:pPr>
            <a:endParaRPr lang="en-US" sz="3600" dirty="0" smtClean="0">
              <a:solidFill>
                <a:srgbClr val="FFFFFF"/>
              </a:solidFill>
              <a:latin typeface="Calibri" pitchFamily="34" charset="0"/>
              <a:ea typeface="華康儷中黑" pitchFamily="49" charset="-12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rPr>
              <a:t>The Most Powerful Combination: </a:t>
            </a:r>
            <a:r>
              <a:rPr lang="en-US" sz="3600" dirty="0" err="1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rPr>
              <a:t>Isotonix</a:t>
            </a:r>
            <a:r>
              <a:rPr lang="en-US" sz="3600" dirty="0" smtClean="0">
                <a:solidFill>
                  <a:srgbClr val="FFFFFF"/>
                </a:solidFill>
                <a:ea typeface="華康儷中黑" pitchFamily="49" charset="-120"/>
              </a:rPr>
              <a:t>® and Antioxidant</a:t>
            </a:r>
            <a:endParaRPr lang="en-US" sz="3600" dirty="0" smtClean="0">
              <a:solidFill>
                <a:srgbClr val="FFFFFF"/>
              </a:solidFill>
              <a:latin typeface="Calibri" pitchFamily="34" charset="0"/>
              <a:ea typeface="華康儷中黑" pitchFamily="49" charset="-120"/>
            </a:endParaRPr>
          </a:p>
          <a:p>
            <a:pPr eaLnBrk="0" fontAlgn="base" hangingPunct="0">
              <a:spcAft>
                <a:spcPct val="0"/>
              </a:spcAft>
            </a:pPr>
            <a:endParaRPr lang="en-US" sz="2400" baseline="30000" dirty="0">
              <a:solidFill>
                <a:srgbClr val="FFFFFF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7543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此演講的內容並未受美國食品及藥物管理局評核。此產品並非作為診斷、醫療或預防任何疾病或狀況之用途。</a:t>
            </a:r>
            <a:endParaRPr lang="en-US" altLang="zh-TW" sz="1200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The statements contained in this presentation have not been evaluated by the Food and Drug Administration.  This product is not intended to diagnose, treat, cure or prevent any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抗氧化產品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Antioxidant Products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333" r="30556"/>
          <a:stretch>
            <a:fillRect/>
          </a:stretch>
        </p:blipFill>
        <p:spPr bwMode="auto">
          <a:xfrm>
            <a:off x="304800" y="1905000"/>
            <a:ext cx="1676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 l="8333" r="27778"/>
          <a:stretch>
            <a:fillRect/>
          </a:stretch>
        </p:blipFill>
        <p:spPr bwMode="auto">
          <a:xfrm>
            <a:off x="1981200" y="1600200"/>
            <a:ext cx="1752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 l="8333" r="30556"/>
          <a:stretch>
            <a:fillRect/>
          </a:stretch>
        </p:blipFill>
        <p:spPr bwMode="auto">
          <a:xfrm>
            <a:off x="3581400" y="1600200"/>
            <a:ext cx="1676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 cstate="print"/>
          <a:srcRect l="12903" r="18280"/>
          <a:stretch>
            <a:fillRect/>
          </a:stretch>
        </p:blipFill>
        <p:spPr bwMode="auto">
          <a:xfrm>
            <a:off x="5257800" y="2743200"/>
            <a:ext cx="1219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/>
          <a:lstStyle/>
          <a:p>
            <a:pPr algn="l" eaLnBrk="1" hangingPunct="1"/>
            <a:r>
              <a:rPr lang="zh-TW" alt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方法</a:t>
            </a:r>
            <a:r>
              <a:rPr lang="en-US" altLang="zh-TW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/>
            </a:r>
            <a:br>
              <a:rPr lang="en-US" altLang="zh-TW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</a:br>
            <a:r>
              <a:rPr 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The </a:t>
            </a:r>
            <a:r>
              <a:rPr lang="en-US" sz="3200" b="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Method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6705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10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位研究對象（</a:t>
            </a: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5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男、</a:t>
            </a: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5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女），年齡</a:t>
            </a: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24-45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歲，健康，非吸煙人士，血漿氧化壓力較高</a:t>
            </a:r>
            <a:endParaRPr lang="en-US" altLang="zh-TW" sz="1800" dirty="0" smtClean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</a:pP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研究對象：</a:t>
            </a:r>
            <a:endParaRPr lang="en-US" altLang="zh-TW" sz="1800" dirty="0" smtClean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第</a:t>
            </a: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1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週服用等壓狀態 </a:t>
            </a: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OPC-3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，</a:t>
            </a: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1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週後服用片劑</a:t>
            </a: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OPC-3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（及相同份量水份）</a:t>
            </a:r>
            <a:endParaRPr lang="en-US" altLang="zh-TW" sz="1800" dirty="0" smtClean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</a:pP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血漿氧化壓力每</a:t>
            </a:r>
            <a:r>
              <a:rPr lang="en-US" altLang="zh-TW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4</a:t>
            </a:r>
            <a:r>
              <a:rPr lang="zh-TW" alt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小時量度一次</a:t>
            </a:r>
            <a:endParaRPr lang="en-US" altLang="zh-TW" sz="1800" dirty="0" smtClean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</a:pPr>
            <a:endParaRPr lang="en-US" sz="1800" dirty="0" smtClean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10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subjects (5 male, 5 female), 24-45 years,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healthy,</a:t>
            </a:r>
            <a:r>
              <a:rPr lang="zh-TW" altLang="en-US" sz="1800" dirty="0" smtClean="0">
                <a:latin typeface="Calibri" pitchFamily="34" charset="0"/>
                <a:ea typeface="華康儷中黑" pitchFamily="49" charset="-120"/>
              </a:rPr>
              <a:t>　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non-smokers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with elevated plasma oxidative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stress</a:t>
            </a:r>
            <a:endParaRPr lang="en-US" sz="1800" dirty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Subjects took: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OPC-3 first in isotonic form, then 1 week later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OPC-3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in tablet form (with equivalent water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)</a:t>
            </a:r>
            <a:endParaRPr lang="en-US" sz="1800" dirty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Plasma antioxidant effect was monitored over a 4 hour period.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377" y="5657671"/>
            <a:ext cx="6022623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等壓狀態的</a:t>
            </a:r>
            <a:r>
              <a:rPr lang="en-US" altLang="zh-TW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OPC-3</a:t>
            </a:r>
            <a:r>
              <a:rPr lang="en-US" altLang="zh-TW" sz="1600" baseline="50000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®</a:t>
            </a:r>
            <a:r>
              <a:rPr lang="zh-TW" altLang="en-US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生物類黃酮的抗氧化生物可用性較高</a:t>
            </a:r>
            <a:endParaRPr lang="en-US" dirty="0" smtClean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Accelerated </a:t>
            </a:r>
            <a:r>
              <a:rPr lang="en-US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antioxidant bioavailability of OPC-3</a:t>
            </a:r>
            <a:r>
              <a:rPr lang="en-US" sz="1600" b="1" baseline="50000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®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bioflavonoids</a:t>
            </a:r>
            <a:r>
              <a:rPr lang="en-US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administered as isotonic solution</a:t>
            </a:r>
            <a:br>
              <a:rPr lang="en-US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</a:br>
            <a:r>
              <a:rPr lang="en-US" sz="1400" b="1" dirty="0" err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Cesarone</a:t>
            </a:r>
            <a:r>
              <a:rPr lang="en-US" sz="1400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et al. </a:t>
            </a:r>
            <a:r>
              <a:rPr lang="en-US" sz="1400" b="1" dirty="0" err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Phytotherapy</a:t>
            </a:r>
            <a:r>
              <a:rPr lang="en-US" sz="1400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Research 23, 775-777(2009)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836738"/>
            <a:ext cx="60674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96014" y="1908175"/>
            <a:ext cx="146136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zh-TW" altLang="en-US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抗氧化物</a:t>
            </a:r>
            <a:endParaRPr lang="en-US" altLang="zh-TW" dirty="0" smtClean="0">
              <a:solidFill>
                <a:prstClr val="white"/>
              </a:solidFill>
              <a:latin typeface="Calibri" pitchFamily="34" charset="0"/>
              <a:ea typeface="華康儷中黑" pitchFamily="49" charset="-120"/>
              <a:cs typeface="Tahoma" pitchFamily="34" charset="0"/>
            </a:endParaRPr>
          </a:p>
          <a:p>
            <a:pPr algn="r"/>
            <a:r>
              <a:rPr lang="zh-TW" altLang="en-US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作用率增加</a:t>
            </a:r>
            <a:endParaRPr lang="en-US" altLang="zh-TW" dirty="0" smtClean="0">
              <a:solidFill>
                <a:prstClr val="white"/>
              </a:solidFill>
              <a:latin typeface="Calibri" pitchFamily="34" charset="0"/>
              <a:ea typeface="華康儷中黑" pitchFamily="49" charset="-120"/>
              <a:cs typeface="Tahoma" pitchFamily="34" charset="0"/>
            </a:endParaRPr>
          </a:p>
          <a:p>
            <a:pPr algn="r"/>
            <a:r>
              <a:rPr lang="zh-TW" altLang="en-US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單位／分鐘</a:t>
            </a:r>
            <a:endParaRPr lang="en-US" altLang="zh-TW" dirty="0" smtClean="0">
              <a:solidFill>
                <a:prstClr val="white"/>
              </a:solidFill>
              <a:latin typeface="Calibri" pitchFamily="34" charset="0"/>
              <a:ea typeface="華康儷中黑" pitchFamily="49" charset="-120"/>
              <a:cs typeface="Tahom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Increase </a:t>
            </a:r>
            <a:r>
              <a:rPr lang="de-CH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of </a:t>
            </a:r>
            <a:br>
              <a:rPr lang="de-CH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</a:br>
            <a:r>
              <a:rPr lang="de-CH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antioxidant</a:t>
            </a:r>
            <a:br>
              <a:rPr lang="de-CH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</a:br>
            <a:r>
              <a:rPr lang="de-CH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impact rate</a:t>
            </a:r>
            <a:br>
              <a:rPr lang="de-CH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</a:br>
            <a:r>
              <a:rPr lang="de-CH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units/ </a:t>
            </a:r>
            <a:r>
              <a:rPr lang="de-CH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minute</a:t>
            </a: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927225" y="1739900"/>
            <a:ext cx="6442045" cy="4325920"/>
            <a:chOff x="1927018" y="1740597"/>
            <a:chExt cx="6442423" cy="4325096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573727" y="5537444"/>
              <a:ext cx="5795714" cy="528249"/>
              <a:chOff x="2573727" y="5429264"/>
              <a:chExt cx="5795714" cy="528249"/>
            </a:xfrm>
          </p:grpSpPr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2573727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10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14" name="TextBox 7"/>
              <p:cNvSpPr txBox="1">
                <a:spLocks noChangeArrowheads="1"/>
              </p:cNvSpPr>
              <p:nvPr/>
            </p:nvSpPr>
            <p:spPr bwMode="auto">
              <a:xfrm>
                <a:off x="2994512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20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15" name="TextBox 8"/>
              <p:cNvSpPr txBox="1">
                <a:spLocks noChangeArrowheads="1"/>
              </p:cNvSpPr>
              <p:nvPr/>
            </p:nvSpPr>
            <p:spPr bwMode="auto">
              <a:xfrm>
                <a:off x="3398181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30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16" name="TextBox 9"/>
              <p:cNvSpPr txBox="1">
                <a:spLocks noChangeArrowheads="1"/>
              </p:cNvSpPr>
              <p:nvPr/>
            </p:nvSpPr>
            <p:spPr bwMode="auto">
              <a:xfrm>
                <a:off x="3814741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40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4224319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50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>
                <a:off x="4643422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60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19" name="TextBox 12"/>
              <p:cNvSpPr txBox="1">
                <a:spLocks noChangeArrowheads="1"/>
              </p:cNvSpPr>
              <p:nvPr/>
            </p:nvSpPr>
            <p:spPr bwMode="auto">
              <a:xfrm>
                <a:off x="5057763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70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20" name="TextBox 13"/>
              <p:cNvSpPr txBox="1">
                <a:spLocks noChangeArrowheads="1"/>
              </p:cNvSpPr>
              <p:nvPr/>
            </p:nvSpPr>
            <p:spPr bwMode="auto">
              <a:xfrm>
                <a:off x="5467342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80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21" name="TextBox 14"/>
              <p:cNvSpPr txBox="1">
                <a:spLocks noChangeArrowheads="1"/>
              </p:cNvSpPr>
              <p:nvPr/>
            </p:nvSpPr>
            <p:spPr bwMode="auto">
              <a:xfrm>
                <a:off x="5876919" y="5429264"/>
                <a:ext cx="543771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90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6410329" y="5429264"/>
                <a:ext cx="306513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2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23" name="TextBox 16"/>
              <p:cNvSpPr txBox="1">
                <a:spLocks noChangeArrowheads="1"/>
              </p:cNvSpPr>
              <p:nvPr/>
            </p:nvSpPr>
            <p:spPr bwMode="auto">
              <a:xfrm>
                <a:off x="6743702" y="5429264"/>
                <a:ext cx="457203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2½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24" name="TextBox 17"/>
              <p:cNvSpPr txBox="1">
                <a:spLocks noChangeArrowheads="1"/>
              </p:cNvSpPr>
              <p:nvPr/>
            </p:nvSpPr>
            <p:spPr bwMode="auto">
              <a:xfrm>
                <a:off x="7572383" y="5429264"/>
                <a:ext cx="457203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3½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25" name="TextBox 18"/>
              <p:cNvSpPr txBox="1">
                <a:spLocks noChangeArrowheads="1"/>
              </p:cNvSpPr>
              <p:nvPr/>
            </p:nvSpPr>
            <p:spPr bwMode="auto">
              <a:xfrm>
                <a:off x="7224722" y="5429264"/>
                <a:ext cx="306513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3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26" name="TextBox 19"/>
              <p:cNvSpPr txBox="1">
                <a:spLocks noChangeArrowheads="1"/>
              </p:cNvSpPr>
              <p:nvPr/>
            </p:nvSpPr>
            <p:spPr bwMode="auto">
              <a:xfrm>
                <a:off x="8062928" y="5429264"/>
                <a:ext cx="306513" cy="528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4</a:t>
                </a:r>
                <a:b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1927018" y="1740597"/>
              <a:ext cx="364223" cy="3973410"/>
              <a:chOff x="1927018" y="1740597"/>
              <a:chExt cx="364223" cy="3973410"/>
            </a:xfrm>
          </p:grpSpPr>
          <p:sp>
            <p:nvSpPr>
              <p:cNvPr id="9" name="TextBox 23"/>
              <p:cNvSpPr txBox="1">
                <a:spLocks noChangeArrowheads="1"/>
              </p:cNvSpPr>
              <p:nvPr/>
            </p:nvSpPr>
            <p:spPr bwMode="auto">
              <a:xfrm>
                <a:off x="1927018" y="5190887"/>
                <a:ext cx="364223" cy="523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80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Tahoma" charset="0"/>
                  </a:rPr>
                  <a:t>0</a:t>
                </a:r>
                <a:endParaRPr lang="en-GB" sz="2800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  <a:cs typeface="Tahoma" charset="0"/>
                </a:endParaRPr>
              </a:p>
            </p:txBody>
          </p:sp>
          <p:sp>
            <p:nvSpPr>
              <p:cNvPr id="10" name="TextBox 24"/>
              <p:cNvSpPr txBox="1">
                <a:spLocks noChangeArrowheads="1"/>
              </p:cNvSpPr>
              <p:nvPr/>
            </p:nvSpPr>
            <p:spPr bwMode="auto">
              <a:xfrm>
                <a:off x="1927018" y="4037246"/>
                <a:ext cx="364223" cy="523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800" dirty="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Tahoma" charset="0"/>
                  </a:rPr>
                  <a:t>1</a:t>
                </a:r>
                <a:endParaRPr lang="en-GB" sz="2800" dirty="0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  <a:cs typeface="Tahoma" charset="0"/>
                </a:endParaRP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1927018" y="2891245"/>
                <a:ext cx="364223" cy="523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80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Tahoma" charset="0"/>
                  </a:rPr>
                  <a:t>2</a:t>
                </a:r>
                <a:endParaRPr lang="en-GB" sz="2800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  <a:cs typeface="Tahoma" charset="0"/>
                </a:endParaRPr>
              </a:p>
            </p:txBody>
          </p:sp>
          <p:sp>
            <p:nvSpPr>
              <p:cNvPr id="12" name="TextBox 26"/>
              <p:cNvSpPr txBox="1">
                <a:spLocks noChangeArrowheads="1"/>
              </p:cNvSpPr>
              <p:nvPr/>
            </p:nvSpPr>
            <p:spPr bwMode="auto">
              <a:xfrm>
                <a:off x="1927018" y="1740597"/>
                <a:ext cx="364223" cy="523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80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Tahoma" charset="0"/>
                  </a:rPr>
                  <a:t>3</a:t>
                </a:r>
                <a:endParaRPr lang="en-GB" sz="2800">
                  <a:solidFill>
                    <a:prstClr val="white"/>
                  </a:solidFill>
                  <a:latin typeface="Calibri" pitchFamily="34" charset="0"/>
                  <a:ea typeface="華康儷中黑" pitchFamily="49" charset="-120"/>
                  <a:cs typeface="Tahoma" charset="0"/>
                </a:endParaRPr>
              </a:p>
            </p:txBody>
          </p:sp>
        </p:grpSp>
      </p:grpSp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285750" y="1368425"/>
            <a:ext cx="3397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14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Cesarone et al., Phytother Res, in print 2008</a:t>
            </a:r>
            <a:endParaRPr lang="en-GB" sz="1400">
              <a:solidFill>
                <a:prstClr val="white"/>
              </a:solidFill>
              <a:latin typeface="Calibri" pitchFamily="34" charset="0"/>
              <a:ea typeface="華康儷中黑" pitchFamily="49" charset="-120"/>
              <a:cs typeface="Tahoma" charset="0"/>
            </a:endParaRPr>
          </a:p>
        </p:txBody>
      </p:sp>
      <p:grpSp>
        <p:nvGrpSpPr>
          <p:cNvPr id="28" name="Isotonic curve group"/>
          <p:cNvGrpSpPr>
            <a:grpSpLocks/>
          </p:cNvGrpSpPr>
          <p:nvPr/>
        </p:nvGrpSpPr>
        <p:grpSpPr bwMode="auto">
          <a:xfrm>
            <a:off x="2316163" y="1836738"/>
            <a:ext cx="6067425" cy="3771900"/>
            <a:chOff x="2316033" y="1836982"/>
            <a:chExt cx="6067425" cy="377190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033" y="1836982"/>
              <a:ext cx="6067425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199415" y="3200644"/>
              <a:ext cx="3129062" cy="95410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spc="150" dirty="0">
                  <a:ln w="11430"/>
                  <a:solidFill>
                    <a:prstClr val="black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itchFamily="34" charset="0"/>
                  <a:ea typeface="華康儷中黑" pitchFamily="49" charset="-120"/>
                  <a:cs typeface="Tahoma" pitchFamily="34" charset="0"/>
                </a:rPr>
                <a:t>OPC-3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800" b="1" spc="150" dirty="0">
                  <a:ln w="11430"/>
                  <a:solidFill>
                    <a:prstClr val="black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itchFamily="34" charset="0"/>
                  <a:ea typeface="華康儷中黑" pitchFamily="49" charset="-120"/>
                  <a:cs typeface="Tahoma" pitchFamily="34" charset="0"/>
                </a:rPr>
                <a:t>等滲透壓 </a:t>
              </a:r>
              <a:r>
                <a:rPr lang="en-US" altLang="zh-TW" sz="2800" b="1" spc="150" dirty="0">
                  <a:ln w="11430"/>
                  <a:solidFill>
                    <a:prstClr val="black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itchFamily="34" charset="0"/>
                  <a:ea typeface="華康儷中黑" pitchFamily="49" charset="-120"/>
                  <a:cs typeface="Tahoma" pitchFamily="34" charset="0"/>
                </a:rPr>
                <a:t>I</a:t>
              </a:r>
              <a:r>
                <a:rPr lang="en-US" sz="2800" b="1" spc="150" dirty="0">
                  <a:ln w="11430"/>
                  <a:solidFill>
                    <a:prstClr val="black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itchFamily="34" charset="0"/>
                  <a:ea typeface="華康儷中黑" pitchFamily="49" charset="-120"/>
                  <a:cs typeface="Tahoma" pitchFamily="34" charset="0"/>
                </a:rPr>
                <a:t>sotonic</a:t>
              </a:r>
            </a:p>
          </p:txBody>
        </p:sp>
      </p:grpSp>
      <p:grpSp>
        <p:nvGrpSpPr>
          <p:cNvPr id="31" name="tablet curve group"/>
          <p:cNvGrpSpPr>
            <a:grpSpLocks/>
          </p:cNvGrpSpPr>
          <p:nvPr/>
        </p:nvGrpSpPr>
        <p:grpSpPr bwMode="auto">
          <a:xfrm>
            <a:off x="2314575" y="1828800"/>
            <a:ext cx="6067425" cy="3771900"/>
            <a:chOff x="2315081" y="1933897"/>
            <a:chExt cx="6067425" cy="3771900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081" y="1933897"/>
              <a:ext cx="6067425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300264" y="4257997"/>
              <a:ext cx="2012218" cy="138499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spc="150" dirty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華康儷中黑" pitchFamily="49" charset="-120"/>
                  <a:cs typeface="Tahoma" pitchFamily="34" charset="0"/>
                </a:rPr>
                <a:t>OPC-3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800" spc="150" dirty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華康儷中黑" pitchFamily="49" charset="-120"/>
                  <a:cs typeface="Tahoma" pitchFamily="34" charset="0"/>
                </a:rPr>
                <a:t>片劑 </a:t>
              </a:r>
              <a:r>
                <a:rPr lang="en-US" sz="2800" spc="150" dirty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華康儷中黑" pitchFamily="49" charset="-120"/>
                  <a:cs typeface="Tahoma" pitchFamily="34" charset="0"/>
                </a:rPr>
                <a:t>tablet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spc="1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華康儷中黑" pitchFamily="49" charset="-120"/>
                <a:cs typeface="Tahoma" pitchFamily="34" charset="0"/>
              </a:endParaRPr>
            </a:p>
          </p:txBody>
        </p:sp>
      </p:grpSp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0" dirty="0" err="1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Isotonix</a:t>
            </a:r>
            <a:r>
              <a:rPr 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 OPC-3</a:t>
            </a:r>
            <a:r>
              <a:rPr lang="en-US" sz="3200" b="0" baseline="300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®</a:t>
            </a:r>
            <a:r>
              <a:rPr 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 </a:t>
            </a:r>
            <a:r>
              <a:rPr lang="zh-TW" alt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的吸收率</a:t>
            </a:r>
            <a:r>
              <a:rPr 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/>
            </a:r>
            <a:br>
              <a:rPr 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</a:br>
            <a:r>
              <a:rPr lang="en-US" sz="3200" b="0" dirty="0" err="1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Isotonix</a:t>
            </a:r>
            <a:r>
              <a:rPr 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 </a:t>
            </a:r>
            <a:r>
              <a:rPr lang="en-US" sz="3200" b="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OPC-3</a:t>
            </a:r>
            <a:r>
              <a:rPr lang="en-US" sz="3200" b="0" baseline="300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®</a:t>
            </a:r>
            <a:r>
              <a:rPr lang="en-US" sz="3200" b="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Absorption</a:t>
            </a:r>
            <a:endParaRPr lang="en-US" sz="3200" b="0" dirty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51" y="597309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38623" y="597309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6811" y="597801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5007" y="597801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47951" y="597801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5643" y="597801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8587" y="597801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16279" y="597801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4475" y="5978019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分鐘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42262" y="5987847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小時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94038" y="5987847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小時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81094" y="5987847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小時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53402" y="5987847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小時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5206" y="5987847"/>
            <a:ext cx="461665" cy="811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小時</a:t>
            </a:r>
            <a:endParaRPr lang="en-US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"/>
                                      </p:to>
                                    </p:set>
                                    <p:animEffect filter="image" prLst="opacity: 0.7">
                                      <p:cBhvr rctx="IE">
                                        <p:cTn id="1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"/>
                                      </p:to>
                                    </p:set>
                                    <p:animEffect filter="image" prLst="opacity: 0.7">
                                      <p:cBhvr rctx="IE">
                                        <p:cTn id="1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6705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latin typeface="Calibri" pitchFamily="34" charset="0"/>
                <a:ea typeface="華康儷中黑" pitchFamily="49" charset="-120"/>
              </a:rPr>
              <a:t>	</a:t>
            </a:r>
            <a:r>
              <a:rPr lang="zh-TW" altLang="zh-TW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「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總括來說，</a:t>
            </a:r>
            <a:r>
              <a:rPr lang="zh-TW" altLang="zh-TW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研究顯示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就抗氧化功能而言，</a:t>
            </a:r>
            <a:r>
              <a:rPr lang="zh-TW" altLang="en-US" sz="2400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等壓狀態</a:t>
            </a:r>
            <a:r>
              <a:rPr lang="en-US" altLang="zh-TW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OPC-3</a:t>
            </a:r>
            <a:r>
              <a:rPr lang="en-US" altLang="zh-TW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®</a:t>
            </a:r>
            <a:r>
              <a:rPr lang="en-US" altLang="zh-TW" sz="2400" baseline="400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內的類黃酮於人體的生物可用性遠高於相同份量的片劑混合物。</a:t>
            </a:r>
            <a:r>
              <a:rPr lang="zh-TW" altLang="zh-TW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」</a:t>
            </a:r>
            <a:endParaRPr lang="en-US" altLang="zh-TW" sz="2400" dirty="0" smtClean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eaLnBrk="1" hangingPunct="1">
              <a:buFont typeface="Wingdings" charset="0"/>
              <a:buNone/>
            </a:pPr>
            <a:endParaRPr lang="en-US" sz="2400" dirty="0" smtClean="0">
              <a:latin typeface="Calibri" pitchFamily="34" charset="0"/>
              <a:ea typeface="華康儷中黑" pitchFamily="49" charset="-120"/>
            </a:endParaRPr>
          </a:p>
          <a:p>
            <a:pPr eaLnBrk="1" hangingPunct="1">
              <a:buFont typeface="Wingdings" charset="0"/>
              <a:buNone/>
            </a:pP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	</a:t>
            </a:r>
            <a:r>
              <a:rPr lang="ja-JP" altLang="en-US" sz="220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“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In conclusion the findings demonstrate that the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flavonoid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mixture provided in isotonic OPC-3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®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is significantly more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bioavailable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in humans, in terms of antioxidant activity than an equivalent mixture in tablet form.</a:t>
            </a:r>
            <a:r>
              <a:rPr lang="ja-JP" altLang="en-US" sz="220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”</a:t>
            </a:r>
            <a:endParaRPr lang="en-US" sz="2200" dirty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900112"/>
          </a:xfrm>
        </p:spPr>
        <p:txBody>
          <a:bodyPr>
            <a:noAutofit/>
          </a:bodyPr>
          <a:lstStyle/>
          <a:p>
            <a:pPr algn="l" eaLnBrk="1" hangingPunct="1"/>
            <a:r>
              <a:rPr lang="zh-TW" alt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結果</a:t>
            </a:r>
            <a:r>
              <a:rPr lang="en-US" altLang="zh-TW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/>
            </a:r>
            <a:br>
              <a:rPr lang="en-US" altLang="zh-TW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</a:br>
            <a:r>
              <a:rPr lang="en-US" sz="3200" b="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The </a:t>
            </a:r>
            <a:r>
              <a:rPr lang="en-US" sz="3200" b="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Results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29540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9pPr>
            <a:extLst/>
          </a:lstStyle>
          <a:p>
            <a:pPr eaLnBrk="1" hangingPunct="1">
              <a:defRPr/>
            </a:pPr>
            <a:endParaRPr lang="en-US" sz="28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1377" y="5657671"/>
            <a:ext cx="6022623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等壓狀態的</a:t>
            </a:r>
            <a:r>
              <a:rPr lang="en-US" altLang="zh-TW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OPC-3</a:t>
            </a:r>
            <a:r>
              <a:rPr lang="en-US" altLang="zh-TW" sz="1600" baseline="50000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®</a:t>
            </a:r>
            <a:r>
              <a:rPr lang="zh-TW" altLang="en-US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生物類黃酮的抗氧化生物可用性較高</a:t>
            </a:r>
            <a:endParaRPr lang="en-US" dirty="0" smtClean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Accelerated </a:t>
            </a:r>
            <a:r>
              <a:rPr lang="en-US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antioxidant bioavailability of OPC-3</a:t>
            </a:r>
            <a:r>
              <a:rPr lang="en-US" sz="1600" b="1" baseline="50000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®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Tahoma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bioflavonoids</a:t>
            </a:r>
            <a:r>
              <a:rPr lang="en-US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administered as isotonic solution</a:t>
            </a:r>
            <a:br>
              <a:rPr lang="en-US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</a:br>
            <a:r>
              <a:rPr lang="en-US" sz="1400" b="1" dirty="0" err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Cesarone</a:t>
            </a:r>
            <a:r>
              <a:rPr lang="en-US" sz="1400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et al. </a:t>
            </a:r>
            <a:r>
              <a:rPr lang="en-US" sz="1400" b="1" dirty="0" err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Phytotherapy</a:t>
            </a:r>
            <a:r>
              <a:rPr lang="en-US" sz="1400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Research 23, 775-777(2009)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7010400" cy="251460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服用</a:t>
            </a:r>
            <a:r>
              <a:rPr lang="en-US" altLang="zh-TW" sz="2800" dirty="0" err="1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Isotonix</a:t>
            </a:r>
            <a:r>
              <a:rPr lang="en-US" altLang="zh-TW" sz="2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OPC-3® </a:t>
            </a:r>
            <a:r>
              <a:rPr lang="zh-TW" altLang="en-US" sz="2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後，血漿氧化壓力大幅降低</a:t>
            </a:r>
            <a:r>
              <a:rPr lang="en-US" altLang="zh-TW" sz="2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10.1% </a:t>
            </a:r>
          </a:p>
          <a:p>
            <a:r>
              <a:rPr lang="zh-TW" altLang="en-US" sz="2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所有主要心血管健康風險因素均有改善，血壓、膽固醇及空腹血糖水平均降低</a:t>
            </a:r>
            <a:r>
              <a:rPr lang="en-US" altLang="zh-TW" sz="28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ＭＳ Ｐゴシック" charset="0"/>
              </a:rPr>
              <a:t>結果</a:t>
            </a:r>
            <a:r>
              <a:rPr lang="en-US" altLang="zh-TW" sz="3200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ＭＳ Ｐゴシック" charset="0"/>
              </a:rPr>
              <a:t/>
            </a:r>
            <a:br>
              <a:rPr lang="en-US" altLang="zh-TW" sz="3200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ＭＳ Ｐゴシック" charset="0"/>
              </a:rPr>
            </a:br>
            <a:r>
              <a:rPr lang="en-US" sz="3200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  <a:cs typeface="ＭＳ Ｐゴシック" charset="0"/>
              </a:rPr>
              <a:t>The Results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81000" y="3810000"/>
            <a:ext cx="708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ＭＳ Ｐゴシック" charset="0"/>
              </a:rPr>
              <a:t>Plasma oxidative stress status was significantly lowered by 10.1% with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ＭＳ Ｐゴシック" charset="0"/>
              </a:rPr>
              <a:t>Isotonix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ＭＳ Ｐゴシック" charset="0"/>
              </a:rPr>
              <a:t> OPC-3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ＭＳ Ｐゴシック" charset="0"/>
              </a:rPr>
              <a:t> ®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ＭＳ Ｐゴシック" charset="0"/>
              </a:rPr>
              <a:t>All major cardiovascular risk factors were improved with blood pressure, total cholesterol, and fasting blood glucose lowered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-919163" y="549275"/>
            <a:ext cx="8229601" cy="4525963"/>
          </a:xfrm>
        </p:spPr>
        <p:txBody>
          <a:bodyPr/>
          <a:lstStyle/>
          <a:p>
            <a:pPr algn="ctr">
              <a:buFont typeface="Wingdings 3" charset="0"/>
              <a:buNone/>
            </a:pPr>
            <a:r>
              <a:rPr lang="en-US" sz="4800" b="1" dirty="0" err="1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Isotonix</a:t>
            </a:r>
            <a:r>
              <a:rPr lang="en-US" sz="4800" b="1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 OPC-3</a:t>
            </a:r>
            <a:r>
              <a:rPr lang="en-US" sz="4800" b="1" baseline="300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®</a:t>
            </a:r>
          </a:p>
          <a:p>
            <a:pPr algn="ctr">
              <a:buFont typeface="Wingdings 3" charset="0"/>
              <a:buNone/>
            </a:pPr>
            <a:endParaRPr lang="en-US" sz="4800" baseline="30000" dirty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algn="ctr">
              <a:buFont typeface="Wingdings 3" charset="0"/>
              <a:buNone/>
            </a:pPr>
            <a:r>
              <a:rPr lang="en-US" sz="4800" baseline="30000" dirty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285 – 290</a:t>
            </a:r>
          </a:p>
          <a:p>
            <a:pPr algn="ctr">
              <a:buFont typeface="Wingdings 3" charset="0"/>
              <a:buNone/>
            </a:pPr>
            <a:r>
              <a:rPr lang="en-US" sz="4800" baseline="30000" dirty="0" err="1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milliosmoles</a:t>
            </a:r>
            <a:r>
              <a:rPr lang="en-US" sz="4800" baseline="300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/kg </a:t>
            </a:r>
          </a:p>
          <a:p>
            <a:pPr algn="ctr">
              <a:buFont typeface="Wingdings 3" charset="0"/>
              <a:buNone/>
            </a:pPr>
            <a:r>
              <a:rPr lang="en-US" sz="4800" baseline="300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(</a:t>
            </a:r>
            <a:r>
              <a:rPr lang="zh-TW" altLang="en-US" sz="4800" baseline="300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滲透壓單位）　</a:t>
            </a:r>
            <a:endParaRPr lang="en-US" sz="4800" baseline="30000" dirty="0" smtClean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  <a:p>
            <a:pPr algn="ctr">
              <a:buFont typeface="Wingdings 3" charset="0"/>
              <a:buNone/>
            </a:pPr>
            <a:endParaRPr lang="en-US" sz="4800" dirty="0">
              <a:latin typeface="Calibri" pitchFamily="34" charset="0"/>
              <a:ea typeface="華康儷中黑" pitchFamily="49" charset="-120"/>
            </a:endParaRPr>
          </a:p>
          <a:p>
            <a:pPr algn="ctr">
              <a:buFont typeface="Wingdings 3" charset="0"/>
              <a:buNone/>
            </a:pPr>
            <a:endParaRPr lang="en-US" dirty="0"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1495425" y="44268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4800" b="1" baseline="300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rPr>
              <a:t>THERE </a:t>
            </a:r>
            <a:r>
              <a:rPr lang="en-US" sz="4800" b="1" baseline="30000" dirty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rPr>
              <a:t>IS NO COMPETITION!</a:t>
            </a:r>
            <a:endParaRPr lang="en-US" dirty="0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9134" y="1382457"/>
            <a:ext cx="3017666" cy="471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925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aseline="3000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>無可比擬的卓越產品！</a:t>
            </a:r>
            <a:endParaRPr lang="en-US" altLang="zh-TW" sz="5400" baseline="30000" dirty="0">
              <a:solidFill>
                <a:srgbClr val="FFFFFF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6607" y="714375"/>
            <a:ext cx="9872886" cy="1343918"/>
            <a:chOff x="0" y="0"/>
            <a:chExt cx="1106" cy="151"/>
          </a:xfrm>
        </p:grpSpPr>
        <p:sp>
          <p:nvSpPr>
            <p:cNvPr id="8194" name="AutoShape 2"/>
            <p:cNvSpPr>
              <a:spLocks/>
            </p:cNvSpPr>
            <p:nvPr/>
          </p:nvSpPr>
          <p:spPr bwMode="auto">
            <a:xfrm>
              <a:off x="0" y="1"/>
              <a:ext cx="1106" cy="1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00000"/>
                </a:gs>
                <a:gs pos="11000">
                  <a:srgbClr val="C00000"/>
                </a:gs>
                <a:gs pos="80000">
                  <a:srgbClr val="F50736"/>
                </a:gs>
                <a:gs pos="89001">
                  <a:srgbClr val="F50736"/>
                </a:gs>
                <a:gs pos="100000">
                  <a:srgbClr val="F50736"/>
                </a:gs>
              </a:gsLst>
              <a:lin ang="27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186" tIns="54186" rIns="54186" bIns="54186" anchor="ctr"/>
            <a:lstStyle>
              <a:lvl1pPr marL="487363" indent="-487363"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18288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2860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27432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2004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MT" charset="0"/>
                <a:buAutoNum type="arabicPeriod"/>
                <a:defRPr/>
              </a:pPr>
              <a:endPara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175" name="Picture 3" descr="image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" y="0"/>
              <a:ext cx="205" cy="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Picture 7" descr="ass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3196702" cy="222386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733800" y="231654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ea typeface="華康儷中黑" pitchFamily="49" charset="-120"/>
              </a:rPr>
              <a:t> 2003</a:t>
            </a:r>
            <a:r>
              <a:rPr lang="zh-TW" altLang="en-US" sz="2400" dirty="0" smtClean="0">
                <a:latin typeface="Calibri" pitchFamily="34" charset="0"/>
                <a:ea typeface="華康儷中黑" pitchFamily="49" charset="-120"/>
              </a:rPr>
              <a:t>年沙士襲港，</a:t>
            </a:r>
            <a:r>
              <a:rPr lang="en-US" altLang="zh-TW" sz="2400" dirty="0" smtClean="0">
                <a:latin typeface="Calibri" pitchFamily="34" charset="0"/>
                <a:ea typeface="華康儷中黑" pitchFamily="49" charset="-120"/>
              </a:rPr>
              <a:t>1,700</a:t>
            </a:r>
            <a:r>
              <a:rPr lang="zh-TW" altLang="en-US" sz="2400" dirty="0" smtClean="0">
                <a:latin typeface="Calibri" pitchFamily="34" charset="0"/>
                <a:ea typeface="華康儷中黑" pitchFamily="49" charset="-120"/>
              </a:rPr>
              <a:t>多人受感染，</a:t>
            </a:r>
            <a:endParaRPr lang="en-US" altLang="zh-TW" sz="2400" dirty="0" smtClean="0">
              <a:latin typeface="Calibri" pitchFamily="34" charset="0"/>
              <a:ea typeface="華康儷中黑" pitchFamily="49" charset="-120"/>
            </a:endParaRPr>
          </a:p>
          <a:p>
            <a:r>
              <a:rPr lang="en-US" altLang="zh-TW" sz="2400" dirty="0" smtClean="0">
                <a:latin typeface="Calibri" pitchFamily="34" charset="0"/>
                <a:ea typeface="華康儷中黑" pitchFamily="49" charset="-120"/>
              </a:rPr>
              <a:t>    299</a:t>
            </a:r>
            <a:r>
              <a:rPr lang="zh-TW" altLang="en-US" sz="2400" dirty="0" smtClean="0">
                <a:latin typeface="Calibri" pitchFamily="34" charset="0"/>
                <a:ea typeface="華康儷中黑" pitchFamily="49" charset="-120"/>
              </a:rPr>
              <a:t>人被奪去性命</a:t>
            </a:r>
            <a:endParaRPr lang="en-US" altLang="zh-TW" sz="2400" dirty="0" smtClean="0">
              <a:latin typeface="Calibri" pitchFamily="34" charset="0"/>
              <a:ea typeface="華康儷中黑" pitchFamily="49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Calibri" pitchFamily="34" charset="0"/>
                <a:ea typeface="華康儷中黑" pitchFamily="49" charset="-120"/>
              </a:rPr>
              <a:t> 世紀疫症</a:t>
            </a:r>
            <a:endParaRPr lang="en-US" altLang="zh-TW" sz="2400" dirty="0" smtClean="0">
              <a:latin typeface="Calibri" pitchFamily="34" charset="0"/>
              <a:ea typeface="華康儷中黑" pitchFamily="49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Calibri" pitchFamily="34" charset="0"/>
                <a:ea typeface="華康儷中黑" pitchFamily="49" charset="-120"/>
              </a:rPr>
              <a:t> 十年過去，沉痛的記憶仍然歷歷在目</a:t>
            </a:r>
            <a:endParaRPr lang="en-US" altLang="zh-TW" sz="2400" dirty="0" smtClean="0"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4104144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SARS attacked Hong Kong in 2003, </a:t>
            </a:r>
          </a:p>
          <a:p>
            <a:r>
              <a:rPr lang="en-US" sz="2400" dirty="0" smtClean="0">
                <a:latin typeface="Calibri" pitchFamily="34" charset="0"/>
              </a:rPr>
              <a:t>   causing over 1,700 cases and 299</a:t>
            </a:r>
          </a:p>
          <a:p>
            <a:r>
              <a:rPr lang="en-US" sz="2400" dirty="0" smtClean="0">
                <a:latin typeface="Calibri" pitchFamily="34" charset="0"/>
              </a:rPr>
              <a:t>   deaths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A deadly epidemic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10 years have passed, the terrible </a:t>
            </a:r>
          </a:p>
          <a:p>
            <a:r>
              <a:rPr lang="en-US" sz="2400" dirty="0" smtClean="0">
                <a:latin typeface="Calibri" pitchFamily="34" charset="0"/>
              </a:rPr>
              <a:t>   memories still linger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635" y="838200"/>
            <a:ext cx="4133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Calibri" pitchFamily="34" charset="0"/>
                <a:ea typeface="華康儷中黑" pitchFamily="49" charset="-120"/>
              </a:rPr>
              <a:t>沙士十年</a:t>
            </a:r>
            <a:endParaRPr lang="en-US" altLang="zh-TW" sz="3200" dirty="0" smtClean="0">
              <a:latin typeface="Calibri" pitchFamily="34" charset="0"/>
              <a:ea typeface="華康儷中黑" pitchFamily="49" charset="-120"/>
            </a:endParaRPr>
          </a:p>
          <a:p>
            <a:r>
              <a:rPr lang="en-US" sz="3200" dirty="0" smtClean="0">
                <a:latin typeface="Calibri" pitchFamily="34" charset="0"/>
                <a:ea typeface="華康儷中黑" pitchFamily="49" charset="-120"/>
              </a:rPr>
              <a:t>10 Years after SARS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7638"/>
            <a:ext cx="58578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2971800" y="2057400"/>
            <a:ext cx="26670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57400" y="6400800"/>
            <a:ext cx="35052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161" y="368598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Calibri" pitchFamily="34" charset="0"/>
                <a:ea typeface="華康儷中黑" pitchFamily="49" charset="-120"/>
              </a:rPr>
              <a:t>Experts worry H7N9 may mutate and become more virulent </a:t>
            </a:r>
            <a:endParaRPr lang="zh-TW" altLang="en-US" sz="1600" b="1" dirty="0"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534180"/>
            <a:ext cx="327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C00000"/>
                </a:solidFill>
                <a:latin typeface="Calibri" pitchFamily="34" charset="0"/>
              </a:rPr>
              <a:t>Mutations make H7N9 grow more adaptable to the human body than H5N1. </a:t>
            </a:r>
            <a:endParaRPr lang="zh-TW" alt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1" y="0"/>
            <a:ext cx="5653089" cy="685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819400"/>
            <a:ext cx="57054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3657600" y="1828800"/>
            <a:ext cx="3657600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28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Calibri" pitchFamily="34" charset="0"/>
              </a:rPr>
              <a:t>Limited human-to-human transmission of H7N9 is possible</a:t>
            </a:r>
            <a:endParaRPr lang="zh-TW" altLang="en-US" sz="16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  <a:latin typeface="Calibri" pitchFamily="34" charset="0"/>
              </a:rPr>
              <a:t>The risks of human-to-human transmission of H7N9 and H5N1</a:t>
            </a:r>
            <a:endParaRPr lang="zh-TW" altLang="en-US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838200"/>
            <a:ext cx="2514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C00000"/>
                </a:solidFill>
                <a:latin typeface="Calibri" pitchFamily="34" charset="0"/>
              </a:rPr>
              <a:t>Centre of Health Protection sent letters to all doctors stating limited human-to-human transmission is possible.</a:t>
            </a:r>
            <a:endParaRPr lang="zh-TW" alt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  <p:bldP spid="17" grpId="0" animBg="1"/>
      <p:bldP spid="8" grpId="0"/>
      <p:bldP spid="9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6607" y="381000"/>
            <a:ext cx="9872886" cy="1343918"/>
            <a:chOff x="0" y="0"/>
            <a:chExt cx="1106" cy="151"/>
          </a:xfrm>
        </p:grpSpPr>
        <p:sp>
          <p:nvSpPr>
            <p:cNvPr id="8194" name="AutoShape 2"/>
            <p:cNvSpPr>
              <a:spLocks/>
            </p:cNvSpPr>
            <p:nvPr/>
          </p:nvSpPr>
          <p:spPr bwMode="auto">
            <a:xfrm>
              <a:off x="0" y="1"/>
              <a:ext cx="1106" cy="1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00000"/>
                </a:gs>
                <a:gs pos="11000">
                  <a:srgbClr val="C00000"/>
                </a:gs>
                <a:gs pos="80000">
                  <a:srgbClr val="F50736"/>
                </a:gs>
                <a:gs pos="89001">
                  <a:srgbClr val="F50736"/>
                </a:gs>
                <a:gs pos="100000">
                  <a:srgbClr val="F50736"/>
                </a:gs>
              </a:gsLst>
              <a:lin ang="27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186" tIns="54186" rIns="54186" bIns="54186" anchor="ctr"/>
            <a:lstStyle>
              <a:lvl1pPr marL="487363" indent="-487363"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18288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2860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27432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2004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MT" charset="0"/>
                <a:buAutoNum type="arabicPeriod"/>
                <a:defRPr/>
              </a:pPr>
              <a:endPara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175" name="Picture 3" descr="image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" y="0"/>
              <a:ext cx="205" cy="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8196" name="Rectangle 4"/>
          <p:cNvSpPr>
            <a:spLocks noGrp="1"/>
          </p:cNvSpPr>
          <p:nvPr>
            <p:ph type="body" idx="1"/>
          </p:nvPr>
        </p:nvSpPr>
        <p:spPr bwMode="auto">
          <a:xfrm>
            <a:off x="358676" y="1905000"/>
            <a:ext cx="6880324" cy="2286000"/>
          </a:xfr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女兒患上普通肺炎</a:t>
            </a:r>
            <a:endParaRPr lang="en-US" sz="2400" dirty="0" smtClean="0"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入住私家醫院</a:t>
            </a:r>
            <a:endParaRPr lang="en-US" sz="2400" dirty="0" smtClean="0"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我開始發高燒</a:t>
            </a:r>
            <a:endParaRPr lang="en-US" sz="2400" dirty="0" smtClean="0"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lvl="0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3月17號惡夢正式開始... </a:t>
            </a: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醫生宣佈確診</a:t>
            </a:r>
            <a:r>
              <a:rPr lang="en-US" sz="2400" dirty="0" err="1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「沙士</a:t>
            </a:r>
            <a:r>
              <a:rPr lang="en-US" sz="2400" dirty="0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」</a:t>
            </a: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病房外漆黑一片，</a:t>
            </a:r>
            <a:r>
              <a:rPr lang="en-US" sz="2400" dirty="0" err="1" smtClean="0">
                <a:latin typeface="華康儷中黑" pitchFamily="49" charset="-120"/>
                <a:ea typeface="華康儷中黑" pitchFamily="49" charset="-120"/>
                <a:cs typeface="Arial" pitchFamily="34" charset="0"/>
                <a:sym typeface="Arial" pitchFamily="34" charset="0"/>
              </a:rPr>
              <a:t>深夜轉往瑪嘉烈醫院</a:t>
            </a:r>
            <a:endParaRPr lang="en-US" sz="2400" dirty="0" smtClean="0">
              <a:latin typeface="華康儷中黑" pitchFamily="49" charset="-12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lvl="0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latin typeface="Calibri" pitchFamily="34" charset="0"/>
              <a:ea typeface="華康儷中黑" pitchFamily="49" charset="-12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7172" name="Rectangle 5"/>
          <p:cNvSpPr>
            <a:spLocks noGrp="1"/>
          </p:cNvSpPr>
          <p:nvPr>
            <p:ph type="title"/>
          </p:nvPr>
        </p:nvSpPr>
        <p:spPr bwMode="auto">
          <a:xfrm>
            <a:off x="239390" y="550366"/>
            <a:ext cx="5551810" cy="897434"/>
          </a:xfr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algn="l" defTabSz="456490" eaLnBrk="1">
              <a:buClr>
                <a:srgbClr val="FFFFFF"/>
              </a:buClr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難忘的2003</a:t>
            </a:r>
            <a:r>
              <a:rPr lang="zh-TW" altLang="en-US" sz="32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年 </a:t>
            </a: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3月14</a:t>
            </a:r>
            <a:r>
              <a:rPr lang="zh-TW" altLang="en-US" sz="32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日</a:t>
            </a:r>
            <a:r>
              <a:rPr lang="en-US" altLang="zh-TW" sz="36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/>
            </a:r>
            <a:br>
              <a:rPr lang="en-US" altLang="zh-TW" sz="36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</a:br>
            <a:r>
              <a:rPr lang="en-US" altLang="zh-TW" sz="24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March 14, 2003 – A day I will never forget</a:t>
            </a:r>
            <a:endParaRPr lang="en-US" sz="2400" dirty="0" smtClean="0">
              <a:latin typeface="Calibri" pitchFamily="34" charset="0"/>
              <a:ea typeface="華康儷中黑" pitchFamily="49" charset="-120"/>
            </a:endParaRPr>
          </a:p>
        </p:txBody>
      </p:sp>
      <p:pic>
        <p:nvPicPr>
          <p:cNvPr id="9" name="Picture 7" descr="asset-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353" y="304800"/>
            <a:ext cx="1965647" cy="2620863"/>
          </a:xfrm>
          <a:prstGeom prst="rect">
            <a:avLst/>
          </a:prstGeom>
          <a:noFill/>
          <a:ln w="25400" cap="flat" cmpd="sng">
            <a:solidFill>
              <a:srgbClr val="F0F5F3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25400" dir="3599997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495800" y="1600200"/>
            <a:ext cx="2471738" cy="1509713"/>
            <a:chOff x="0" y="0"/>
            <a:chExt cx="434" cy="313"/>
          </a:xfrm>
        </p:grpSpPr>
        <p:pic>
          <p:nvPicPr>
            <p:cNvPr id="11" name="Picture 7" descr="pasted-imag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"/>
              <a:ext cx="434" cy="3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" y="-8"/>
              <a:ext cx="454" cy="3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  <a:effectLst/>
          </p:spPr>
        </p:pic>
      </p:grpSp>
      <p:sp>
        <p:nvSpPr>
          <p:cNvPr id="13" name="Rectangle 4"/>
          <p:cNvSpPr txBox="1">
            <a:spLocks/>
          </p:cNvSpPr>
          <p:nvPr/>
        </p:nvSpPr>
        <p:spPr bwMode="auto">
          <a:xfrm>
            <a:off x="358676" y="4267200"/>
            <a:ext cx="7413724" cy="2286000"/>
          </a:xfrm>
          <a:prstGeom prst="rect">
            <a:avLst/>
          </a:prstGeo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My daughter was diagnosed with pneumonia.</a:t>
            </a: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She was admitted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to a private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hospital.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had a fever.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On March 17, my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nightmare started. I was diagnosed with </a:t>
            </a:r>
            <a:r>
              <a:rPr lang="en-US" sz="2000" dirty="0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SARS</a:t>
            </a:r>
            <a:r>
              <a:rPr lang="en-US" sz="2000" dirty="0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.</a:t>
            </a: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It was complete darkness outside the ward.  I was transferred to Princess Margaret Hospital at midnight.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儷中黑" pitchFamily="49" charset="-12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+mn-cs"/>
              <a:sym typeface="Helvetica Light" charset="0"/>
            </a:endParaRP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+mn-cs"/>
              <a:sym typeface="Helvetica Ligh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6607" y="381000"/>
            <a:ext cx="9872886" cy="1343918"/>
            <a:chOff x="0" y="0"/>
            <a:chExt cx="1106" cy="151"/>
          </a:xfrm>
        </p:grpSpPr>
        <p:sp>
          <p:nvSpPr>
            <p:cNvPr id="8194" name="AutoShape 2"/>
            <p:cNvSpPr>
              <a:spLocks/>
            </p:cNvSpPr>
            <p:nvPr/>
          </p:nvSpPr>
          <p:spPr bwMode="auto">
            <a:xfrm>
              <a:off x="0" y="1"/>
              <a:ext cx="1106" cy="1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00000"/>
                </a:gs>
                <a:gs pos="11000">
                  <a:srgbClr val="C00000"/>
                </a:gs>
                <a:gs pos="80000">
                  <a:srgbClr val="F50736"/>
                </a:gs>
                <a:gs pos="89001">
                  <a:srgbClr val="F50736"/>
                </a:gs>
                <a:gs pos="100000">
                  <a:srgbClr val="F50736"/>
                </a:gs>
              </a:gsLst>
              <a:lin ang="27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186" tIns="54186" rIns="54186" bIns="54186" anchor="ctr"/>
            <a:lstStyle>
              <a:lvl1pPr marL="487363" indent="-487363"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18288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2860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27432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2004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MT" charset="0"/>
                <a:buAutoNum type="arabicPeriod"/>
                <a:defRPr/>
              </a:pPr>
              <a:endPara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175" name="Picture 3" descr="image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" y="0"/>
              <a:ext cx="205" cy="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8196" name="Rectangle 4"/>
          <p:cNvSpPr>
            <a:spLocks noGrp="1"/>
          </p:cNvSpPr>
          <p:nvPr>
            <p:ph type="body" idx="1"/>
          </p:nvPr>
        </p:nvSpPr>
        <p:spPr bwMode="auto">
          <a:xfrm>
            <a:off x="358676" y="1905000"/>
            <a:ext cx="6880324" cy="2286000"/>
          </a:xfr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華康儷中黑" pitchFamily="49" charset="-120"/>
                <a:ea typeface="華康儷中黑" pitchFamily="49" charset="-120"/>
                <a:cs typeface="Arial" pitchFamily="34" charset="0"/>
                <a:sym typeface="Arial" pitchFamily="34" charset="0"/>
              </a:rPr>
              <a:t>人生的斷層</a:t>
            </a:r>
            <a:endParaRPr lang="en-US" sz="2400" dirty="0" smtClean="0">
              <a:latin typeface="華康儷中黑" pitchFamily="49" charset="-12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華康儷中黑" pitchFamily="49" charset="-120"/>
                <a:ea typeface="華康儷中黑" pitchFamily="49" charset="-120"/>
                <a:cs typeface="Arial" pitchFamily="34" charset="0"/>
                <a:sym typeface="Arial" pitchFamily="34" charset="0"/>
              </a:rPr>
              <a:t>醒來后一切都改變</a:t>
            </a:r>
            <a:endParaRPr lang="en-US" sz="2400" dirty="0" smtClean="0">
              <a:latin typeface="華康儷中黑" pitchFamily="49" charset="-12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華康儷中黑" pitchFamily="49" charset="-120"/>
                <a:ea typeface="華康儷中黑" pitchFamily="49" charset="-120"/>
                <a:cs typeface="Arial" pitchFamily="34" charset="0"/>
                <a:sym typeface="Arial" pitchFamily="34" charset="0"/>
              </a:rPr>
              <a:t>全賴醫護人員照顧</a:t>
            </a:r>
            <a:endParaRPr lang="en-US" sz="2400" dirty="0" smtClean="0">
              <a:latin typeface="華康儷中黑" pitchFamily="49" charset="-12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華康儷中黑" pitchFamily="49" charset="-120"/>
                <a:ea typeface="華康儷中黑" pitchFamily="49" charset="-120"/>
                <a:cs typeface="Arial" pitchFamily="34" charset="0"/>
                <a:sym typeface="Arial" pitchFamily="34" charset="0"/>
              </a:rPr>
              <a:t>決心做一個幫人的人</a:t>
            </a:r>
            <a:endParaRPr lang="en-US" sz="2400" dirty="0" smtClean="0">
              <a:latin typeface="華康儷中黑" pitchFamily="49" charset="-12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01351" lvl="0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latin typeface="華康儷中黑" pitchFamily="49" charset="-120"/>
              <a:ea typeface="華康儷中黑" pitchFamily="49" charset="-12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7172" name="Rectangle 5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5323210" cy="897434"/>
          </a:xfr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algn="l" defTabSz="456490" eaLnBrk="1">
              <a:buClr>
                <a:srgbClr val="FFFFFF"/>
              </a:buClr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在ICU的日子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/>
            </a:r>
            <a:br>
              <a:rPr lang="en-US" sz="36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My days in the ICU</a:t>
            </a:r>
            <a:endParaRPr lang="en-US" sz="2400" dirty="0" smtClean="0">
              <a:latin typeface="Calibri" pitchFamily="34" charset="0"/>
              <a:ea typeface="華康儷中黑" pitchFamily="49" charset="-120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6335911" y="152400"/>
            <a:ext cx="2808089" cy="1882602"/>
            <a:chOff x="0" y="0"/>
            <a:chExt cx="395" cy="297"/>
          </a:xfrm>
        </p:grpSpPr>
        <p:pic>
          <p:nvPicPr>
            <p:cNvPr id="14" name="Picture 7" descr="pasted-imag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395" cy="2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" name="Picture 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" y="-8"/>
              <a:ext cx="415" cy="324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  <a:effectLst/>
          </p:spPr>
        </p:pic>
      </p:grpSp>
      <p:sp>
        <p:nvSpPr>
          <p:cNvPr id="10" name="Rectangle 4"/>
          <p:cNvSpPr txBox="1">
            <a:spLocks/>
          </p:cNvSpPr>
          <p:nvPr/>
        </p:nvSpPr>
        <p:spPr bwMode="auto">
          <a:xfrm>
            <a:off x="358676" y="4038600"/>
            <a:ext cx="6880324" cy="2286000"/>
          </a:xfrm>
          <a:prstGeom prst="rect">
            <a:avLst/>
          </a:prstGeo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It was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blank part of my life.</a:t>
            </a:r>
          </a:p>
          <a:p>
            <a:pPr marL="301351" lvl="0" indent="-301351" defTabSz="456490" fontAlgn="base" hangingPunct="0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When I came to, n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othing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was the same.</a:t>
            </a: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 was glad to have health care workers taking care of me.</a:t>
            </a: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 was determined to be someone who offers help.</a:t>
            </a: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sym typeface="Helvetica Light" charset="0"/>
            </a:endParaRP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sym typeface="Helvetica Ligh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200" dirty="0" smtClean="0">
                <a:latin typeface="+mn-lt"/>
                <a:ea typeface="華康儷中黑" pitchFamily="49" charset="-120"/>
              </a:rPr>
              <a:t>何謂等滲壓</a:t>
            </a:r>
            <a:r>
              <a:rPr lang="en-US" sz="3200" dirty="0" smtClean="0">
                <a:latin typeface="+mn-lt"/>
                <a:ea typeface="華康儷中黑" pitchFamily="49" charset="-120"/>
              </a:rPr>
              <a:t>(isotonic)?</a:t>
            </a:r>
            <a:br>
              <a:rPr lang="en-US" sz="3200" dirty="0" smtClean="0">
                <a:latin typeface="+mn-lt"/>
                <a:ea typeface="華康儷中黑" pitchFamily="49" charset="-120"/>
              </a:rPr>
            </a:br>
            <a:r>
              <a:rPr lang="en-US" sz="3200" dirty="0" smtClean="0">
                <a:latin typeface="+mn-lt"/>
                <a:ea typeface="華康儷中黑" pitchFamily="49" charset="-120"/>
              </a:rPr>
              <a:t>What does isotonic mean?</a:t>
            </a:r>
            <a:endParaRPr lang="en-US" sz="3200" dirty="0">
              <a:latin typeface="+mn-lt"/>
              <a:ea typeface="華康儷中黑" pitchFamily="49" charset="-12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3719155"/>
            <a:ext cx="640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Broken down to its roots,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iso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means "pressure or tone." When used to describe solutions that are meant for consumption, isotonic means having the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same fluid pressure as body fluids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.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如果用來形容一種要吸收的溶液，「等滲壓」就表示與</a:t>
            </a:r>
            <a:r>
              <a:rPr lang="zh-TW" altLang="en-US" sz="2400" dirty="0" smtClean="0">
                <a:solidFill>
                  <a:srgbClr val="97E4FF"/>
                </a:solidFill>
                <a:latin typeface="華康儷中黑" pitchFamily="49" charset="-120"/>
                <a:ea typeface="華康儷中黑" pitchFamily="49" charset="-120"/>
              </a:rPr>
              <a:t>人類體液的液壓相同</a:t>
            </a: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，即是，食物經過胃部消化變成溶液，準備進入小腸被吸收的狀態。</a:t>
            </a:r>
            <a:endParaRPr lang="en-US" sz="2400" dirty="0" smtClean="0">
              <a:solidFill>
                <a:schemeClr val="bg1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6607" y="381000"/>
            <a:ext cx="9872886" cy="1343918"/>
            <a:chOff x="0" y="0"/>
            <a:chExt cx="1106" cy="151"/>
          </a:xfrm>
        </p:grpSpPr>
        <p:sp>
          <p:nvSpPr>
            <p:cNvPr id="8194" name="AutoShape 2"/>
            <p:cNvSpPr>
              <a:spLocks/>
            </p:cNvSpPr>
            <p:nvPr/>
          </p:nvSpPr>
          <p:spPr bwMode="auto">
            <a:xfrm>
              <a:off x="0" y="1"/>
              <a:ext cx="1106" cy="1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00000"/>
                </a:gs>
                <a:gs pos="11000">
                  <a:srgbClr val="C00000"/>
                </a:gs>
                <a:gs pos="80000">
                  <a:srgbClr val="F50736"/>
                </a:gs>
                <a:gs pos="89001">
                  <a:srgbClr val="F50736"/>
                </a:gs>
                <a:gs pos="100000">
                  <a:srgbClr val="F50736"/>
                </a:gs>
              </a:gsLst>
              <a:lin ang="27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186" tIns="54186" rIns="54186" bIns="54186" anchor="ctr"/>
            <a:lstStyle>
              <a:lvl1pPr marL="487363" indent="-487363"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18288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2860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27432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2004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MT" charset="0"/>
                <a:buAutoNum type="arabicPeriod"/>
                <a:defRPr/>
              </a:pPr>
              <a:endPara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175" name="Picture 3" descr="image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" y="0"/>
              <a:ext cx="205" cy="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8196" name="Rectangle 4"/>
          <p:cNvSpPr>
            <a:spLocks noGrp="1"/>
          </p:cNvSpPr>
          <p:nvPr>
            <p:ph type="body" idx="1"/>
          </p:nvPr>
        </p:nvSpPr>
        <p:spPr bwMode="auto">
          <a:xfrm>
            <a:off x="358676" y="2133600"/>
            <a:ext cx="6880324" cy="2286000"/>
          </a:xfr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marL="323673" indent="-323673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因用藥太多</a:t>
            </a:r>
            <a:r>
              <a:rPr lang="en-US" sz="2400" dirty="0" err="1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關節退化</a:t>
            </a:r>
            <a:endParaRPr lang="en-US" sz="2400" dirty="0" smtClean="0"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23673" indent="-323673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遍尋名醫</a:t>
            </a:r>
            <a:r>
              <a:rPr lang="en-US" sz="2400" dirty="0" err="1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「結果」</a:t>
            </a: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是關節退化</a:t>
            </a:r>
            <a:r>
              <a:rPr lang="en-US" sz="2400" dirty="0" err="1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「無得醫</a:t>
            </a:r>
            <a:r>
              <a:rPr lang="en-US" sz="2400" dirty="0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」</a:t>
            </a:r>
          </a:p>
          <a:p>
            <a:pPr marL="323673" indent="-323673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人生又到另一個低潮</a:t>
            </a:r>
            <a:endParaRPr lang="en-US" sz="2400" dirty="0" smtClean="0">
              <a:solidFill>
                <a:srgbClr val="E44545"/>
              </a:solidFill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23673" indent="-323673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一瓶</a:t>
            </a:r>
            <a:r>
              <a:rPr lang="en-US" sz="2400" dirty="0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「抗氧化OPC3」</a:t>
            </a:r>
            <a:r>
              <a:rPr lang="en-US" sz="2400" dirty="0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改變我的下半生</a:t>
            </a:r>
            <a:endParaRPr lang="en-US" sz="2400" dirty="0" smtClean="0">
              <a:latin typeface="Calibri" pitchFamily="34" charset="0"/>
              <a:ea typeface="華康儷中黑" pitchFamily="49" charset="-12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7172" name="Rectangle 5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5323210" cy="897434"/>
          </a:xfr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algn="l" defTabSz="456490" eaLnBrk="1">
              <a:buClr>
                <a:srgbClr val="FFFFFF"/>
              </a:buClr>
            </a:pPr>
            <a:r>
              <a:rPr lang="en-US" sz="3200" dirty="0" err="1" smtClean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  <a:cs typeface="Arial" pitchFamily="34" charset="0"/>
                <a:sym typeface="Arial" pitchFamily="34" charset="0"/>
              </a:rPr>
              <a:t>有幸離開醫院</a:t>
            </a:r>
            <a:r>
              <a:rPr lang="en-US" sz="3600" dirty="0" smtClean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  <a:cs typeface="Arial" pitchFamily="34" charset="0"/>
                <a:sym typeface="Arial" pitchFamily="34" charset="0"/>
              </a:rPr>
              <a:t/>
            </a:r>
            <a:br>
              <a:rPr lang="en-US" sz="3600" dirty="0" smtClean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  <a:cs typeface="Arial" pitchFamily="34" charset="0"/>
                <a:sym typeface="Arial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 was discharged from the hospital</a:t>
            </a:r>
            <a:endParaRPr lang="en-US" sz="3400" dirty="0" smtClean="0">
              <a:latin typeface="Calibri" pitchFamily="34" charset="0"/>
              <a:ea typeface="華康儷中黑" pitchFamily="49" charset="-120"/>
            </a:endParaRPr>
          </a:p>
        </p:txBody>
      </p:sp>
      <p:pic>
        <p:nvPicPr>
          <p:cNvPr id="11" name="Picture 10" descr="asset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33467" y="152400"/>
            <a:ext cx="2810533" cy="21172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369309" y="4191000"/>
            <a:ext cx="8785324" cy="2286000"/>
          </a:xfrm>
          <a:prstGeom prst="rect">
            <a:avLst/>
          </a:prstGeo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marL="323673" marR="0" lvl="0" indent="-323673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Excessive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edications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led to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4545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joint degeneration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.</a:t>
            </a:r>
          </a:p>
          <a:p>
            <a:pPr marL="323673" lvl="0" indent="-323673" defTabSz="456490" fontAlgn="base" hangingPunct="0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 w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to many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doctors, who told me</a:t>
            </a:r>
            <a:r>
              <a:rPr lang="en-US" altLang="zh-TW" sz="2000" dirty="0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my joint degeneration is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4545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incurable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.</a:t>
            </a:r>
          </a:p>
          <a:p>
            <a:pPr marL="323673" marR="0" lvl="0" indent="-323673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 hit the lowest point in life.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44545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323673" marR="0" lvl="0" indent="-323673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A bottle of antioxidant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4545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Isotonix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4545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® OPC-3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changed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the rest of my life.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+mn-cs"/>
              <a:sym typeface="Helvetica Light" charset="0"/>
            </a:endParaRP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+mn-cs"/>
              <a:sym typeface="Helvetica Ligh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6607" y="381000"/>
            <a:ext cx="9872886" cy="1343918"/>
            <a:chOff x="0" y="0"/>
            <a:chExt cx="1106" cy="151"/>
          </a:xfrm>
        </p:grpSpPr>
        <p:sp>
          <p:nvSpPr>
            <p:cNvPr id="8194" name="AutoShape 2"/>
            <p:cNvSpPr>
              <a:spLocks/>
            </p:cNvSpPr>
            <p:nvPr/>
          </p:nvSpPr>
          <p:spPr bwMode="auto">
            <a:xfrm>
              <a:off x="0" y="1"/>
              <a:ext cx="1106" cy="1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00000"/>
                </a:gs>
                <a:gs pos="11000">
                  <a:srgbClr val="C00000"/>
                </a:gs>
                <a:gs pos="80000">
                  <a:srgbClr val="F50736"/>
                </a:gs>
                <a:gs pos="89001">
                  <a:srgbClr val="F50736"/>
                </a:gs>
                <a:gs pos="100000">
                  <a:srgbClr val="F50736"/>
                </a:gs>
              </a:gsLst>
              <a:lin ang="27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186" tIns="54186" rIns="54186" bIns="54186" anchor="ctr"/>
            <a:lstStyle>
              <a:lvl1pPr marL="487363" indent="-487363"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defTabSz="830263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18288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2860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27432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200400" algn="ctr" defTabSz="830263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MT" charset="0"/>
                <a:buAutoNum type="arabicPeriod"/>
                <a:defRPr/>
              </a:pPr>
              <a:endPara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175" name="Picture 3" descr="image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" y="0"/>
              <a:ext cx="205" cy="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8196" name="Rectangle 4"/>
          <p:cNvSpPr>
            <a:spLocks noGrp="1"/>
          </p:cNvSpPr>
          <p:nvPr>
            <p:ph type="body" idx="1"/>
          </p:nvPr>
        </p:nvSpPr>
        <p:spPr bwMode="auto">
          <a:xfrm>
            <a:off x="152400" y="2057400"/>
            <a:ext cx="6880324" cy="2286000"/>
          </a:xfr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marL="549128" lvl="1" indent="-281260" defTabSz="456490" eaLnBrk="1">
              <a:spcBef>
                <a:spcPts val="492"/>
              </a:spcBef>
              <a:buFontTx/>
              <a:buChar char="•"/>
            </a:pPr>
            <a:r>
              <a:rPr lang="en-US" sz="22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不知不覺間</a:t>
            </a:r>
            <a:r>
              <a:rPr lang="en-US" sz="2200" dirty="0" err="1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「骨質退化消失了</a:t>
            </a:r>
            <a:r>
              <a:rPr lang="en-US" sz="2200" dirty="0" smtClean="0">
                <a:solidFill>
                  <a:srgbClr val="E44545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」</a:t>
            </a:r>
          </a:p>
          <a:p>
            <a:pPr marL="549128" lvl="1" indent="-281260" defTabSz="456490" eaLnBrk="1">
              <a:spcBef>
                <a:spcPts val="492"/>
              </a:spcBef>
              <a:buFontTx/>
              <a:buChar char="•"/>
            </a:pPr>
            <a:r>
              <a:rPr lang="zh-TW" altLang="en-US" sz="2200" dirty="0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輕鬆從港</a:t>
            </a:r>
            <a:r>
              <a:rPr lang="en-US" sz="22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鐵站行樓梯上地面</a:t>
            </a:r>
            <a:endParaRPr lang="en-US" sz="2200" dirty="0" smtClean="0"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549128" lvl="1" indent="-281260" defTabSz="456490" eaLnBrk="1">
              <a:spcBef>
                <a:spcPts val="492"/>
              </a:spcBef>
              <a:buFontTx/>
              <a:buChar char="•"/>
            </a:pPr>
            <a:r>
              <a:rPr lang="en-US" sz="2200" dirty="0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由那時開始從未離開OPC-3抗氧化產品</a:t>
            </a:r>
          </a:p>
          <a:p>
            <a:pPr marL="549128" lvl="1" indent="-281260" defTabSz="456490" eaLnBrk="1">
              <a:spcBef>
                <a:spcPts val="492"/>
              </a:spcBef>
              <a:buFontTx/>
              <a:buChar char="•"/>
            </a:pPr>
            <a:r>
              <a:rPr lang="en-US" sz="22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現在我生活過得更充實</a:t>
            </a:r>
            <a:r>
              <a:rPr lang="zh-TW" altLang="en-US" sz="2200" dirty="0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、</a:t>
            </a:r>
            <a:r>
              <a:rPr lang="en-US" sz="2200" dirty="0" err="1" smtClean="0"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更有意義</a:t>
            </a:r>
            <a:endParaRPr lang="en-US" sz="2200" dirty="0" smtClean="0">
              <a:latin typeface="Calibri" pitchFamily="34" charset="0"/>
              <a:ea typeface="華康儷中黑" pitchFamily="49" charset="-120"/>
            </a:endParaRPr>
          </a:p>
          <a:p>
            <a:pPr marL="301351" indent="-301351" defTabSz="456490" eaLnBrk="1">
              <a:spcBef>
                <a:spcPts val="492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7172" name="Rectangle 5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6324600" cy="897434"/>
          </a:xfr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algn="l" defTabSz="456490" eaLnBrk="1">
              <a:buClr>
                <a:srgbClr val="FFFFFF"/>
              </a:buClr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OPC-3抗氧化燃起我的新生</a:t>
            </a:r>
            <a:br>
              <a:rPr lang="en-US" sz="32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Antioxidant OPC-3 – the rebirth of my life</a:t>
            </a:r>
            <a:endParaRPr lang="en-US" sz="3200" dirty="0" smtClean="0">
              <a:latin typeface="Calibri" pitchFamily="34" charset="0"/>
              <a:ea typeface="華康儷中黑" pitchFamily="49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152400"/>
            <a:ext cx="2943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152400" y="4114800"/>
            <a:ext cx="6880324" cy="2286000"/>
          </a:xfrm>
          <a:prstGeom prst="rect">
            <a:avLst/>
          </a:prstGeom>
          <a:noFill/>
          <a:ln w="12700">
            <a:miter lim="0"/>
            <a:headEnd/>
            <a:tailEnd/>
          </a:ln>
        </p:spPr>
        <p:txBody>
          <a:bodyPr vert="horz" wrap="square" lIns="38096" tIns="38096" rIns="38096" bIns="38096" numCol="1" anchor="t" anchorCtr="0" compatLnSpc="1">
            <a:prstTxWarp prst="textNoShape">
              <a:avLst/>
            </a:prstTxWarp>
          </a:bodyPr>
          <a:lstStyle/>
          <a:p>
            <a:pPr marL="549128" lvl="1" indent="-281260" defTabSz="456490" fontAlgn="base" hangingPunct="0">
              <a:spcBef>
                <a:spcPts val="492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4545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Joint degeneration disappeared </a:t>
            </a:r>
            <a:r>
              <a:rPr lang="en-US" altLang="zh-TW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unknowingly.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44545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549128" lvl="1" indent="-281260" defTabSz="456490" fontAlgn="base" hangingPunct="0">
              <a:spcBef>
                <a:spcPts val="492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 </a:t>
            </a:r>
            <a:r>
              <a:rPr lang="en-US" altLang="zh-TW" sz="2000" dirty="0" smtClean="0">
                <a:solidFill>
                  <a:srgbClr val="000000"/>
                </a:solidFill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walked up a long staircase and realized I no longer suffered from knee pain.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Arial" pitchFamily="34" charset="0"/>
              <a:sym typeface="Arial" pitchFamily="34" charset="0"/>
            </a:endParaRPr>
          </a:p>
          <a:p>
            <a:pPr marL="549128" lvl="1" indent="-281260" defTabSz="456490" fontAlgn="base" hangingPunct="0">
              <a:spcBef>
                <a:spcPts val="492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From then I never stop taking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Isotonix</a:t>
            </a:r>
            <a:r>
              <a:rPr lang="en-US" altLang="zh-TW" sz="2000" dirty="0" smtClean="0">
                <a:latin typeface="Calibri" pitchFamily="34" charset="0"/>
                <a:ea typeface="細明體"/>
              </a:rPr>
              <a:t>®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OPC-3.</a:t>
            </a:r>
          </a:p>
          <a:p>
            <a:pPr marL="549128" marR="0" lvl="1" indent="-281260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I now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儷中黑" pitchFamily="49" charset="-120"/>
                <a:cs typeface="Arial" pitchFamily="34" charset="0"/>
                <a:sym typeface="Arial" pitchFamily="34" charset="0"/>
              </a:rPr>
              <a:t> live a more fulfilling and meaningful life.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+mn-cs"/>
              <a:sym typeface="Helvetica Light" charset="0"/>
            </a:endParaRPr>
          </a:p>
          <a:p>
            <a:pPr marL="301351" marR="0" lvl="0" indent="-301351" algn="l" defTabSz="456490" rtl="0" eaLnBrk="1" fontAlgn="base" latinLnBrk="0" hangingPunct="0">
              <a:lnSpc>
                <a:spcPct val="100000"/>
              </a:lnSpc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華康儷中黑" pitchFamily="49" charset="-120"/>
              <a:cs typeface="+mn-cs"/>
              <a:sym typeface="Helvetica Ligh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dirty="0" smtClean="0">
                <a:latin typeface="華康儷中黑" pitchFamily="49" charset="-120"/>
                <a:ea typeface="華康儷中黑" pitchFamily="49" charset="-120"/>
              </a:rPr>
              <a:t>了解更多</a:t>
            </a:r>
            <a:r>
              <a:rPr lang="en-US" altLang="zh-TW" sz="3600" dirty="0" smtClean="0"/>
              <a:t>…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To Learn More…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833" y="1534633"/>
            <a:ext cx="6934200" cy="2971800"/>
          </a:xfrm>
        </p:spPr>
        <p:txBody>
          <a:bodyPr/>
          <a:lstStyle/>
          <a:p>
            <a:pPr>
              <a:buNone/>
            </a:pPr>
            <a:r>
              <a:rPr lang="zh-TW" altLang="en-US" sz="2200" dirty="0" smtClean="0">
                <a:latin typeface="Calibri" pitchFamily="34" charset="0"/>
                <a:ea typeface="華康儷中黑" pitchFamily="49" charset="-120"/>
              </a:rPr>
              <a:t>產品研討會</a:t>
            </a:r>
            <a:r>
              <a:rPr lang="en-US" sz="2200" dirty="0" smtClean="0">
                <a:latin typeface="Calibri" pitchFamily="34" charset="0"/>
                <a:ea typeface="華康儷中黑" pitchFamily="49" charset="-120"/>
              </a:rPr>
              <a:t> – 7</a:t>
            </a:r>
            <a:r>
              <a:rPr lang="zh-TW" altLang="en-US" sz="2200" dirty="0" smtClean="0">
                <a:latin typeface="Calibri" pitchFamily="34" charset="0"/>
                <a:ea typeface="華康儷中黑" pitchFamily="49" charset="-120"/>
              </a:rPr>
              <a:t>月</a:t>
            </a:r>
            <a:r>
              <a:rPr lang="en-US" sz="2200" dirty="0" smtClean="0">
                <a:latin typeface="Calibri" pitchFamily="34" charset="0"/>
                <a:ea typeface="華康儷中黑" pitchFamily="49" charset="-120"/>
              </a:rPr>
              <a:t>14</a:t>
            </a:r>
            <a:r>
              <a:rPr lang="zh-TW" altLang="en-US" sz="2200" dirty="0" smtClean="0">
                <a:latin typeface="Calibri" pitchFamily="34" charset="0"/>
                <a:ea typeface="華康儷中黑" pitchFamily="49" charset="-120"/>
              </a:rPr>
              <a:t>日（星期日）</a:t>
            </a:r>
            <a:endParaRPr lang="en-US" sz="2200" dirty="0" smtClean="0">
              <a:latin typeface="Calibri" pitchFamily="34" charset="0"/>
              <a:ea typeface="華康儷中黑" pitchFamily="49" charset="-120"/>
            </a:endParaRPr>
          </a:p>
          <a:p>
            <a:r>
              <a:rPr lang="en-US" altLang="zh-TW" sz="2200" dirty="0" err="1" smtClean="0">
                <a:latin typeface="Calibri" pitchFamily="34" charset="0"/>
                <a:ea typeface="華康儷中黑" pitchFamily="49" charset="-120"/>
              </a:rPr>
              <a:t>Isotonix</a:t>
            </a:r>
            <a:r>
              <a:rPr lang="en-US" altLang="zh-TW" sz="2200" dirty="0" smtClean="0">
                <a:ea typeface="細明體"/>
              </a:rPr>
              <a:t>®</a:t>
            </a:r>
            <a:r>
              <a:rPr lang="zh-TW" altLang="en-US" sz="2200" dirty="0" smtClean="0">
                <a:latin typeface="華康儷中黑" pitchFamily="49" charset="-120"/>
                <a:ea typeface="華康儷中黑" pitchFamily="49" charset="-120"/>
              </a:rPr>
              <a:t>科學理論和好處</a:t>
            </a:r>
            <a:endParaRPr lang="en-US" sz="2200" dirty="0" smtClean="0">
              <a:latin typeface="Calibri" pitchFamily="34" charset="0"/>
              <a:ea typeface="華康儷中黑" pitchFamily="49" charset="-120"/>
            </a:endParaRPr>
          </a:p>
          <a:p>
            <a:r>
              <a:rPr lang="zh-TW" altLang="en-US" sz="2200" dirty="0" smtClean="0">
                <a:latin typeface="Calibri" pitchFamily="34" charset="0"/>
                <a:ea typeface="華康儷中黑" pitchFamily="49" charset="-120"/>
              </a:rPr>
              <a:t>補充抗氧化物的重要性</a:t>
            </a:r>
            <a:endParaRPr lang="en-US" sz="2200" dirty="0" smtClean="0">
              <a:latin typeface="Calibri" pitchFamily="34" charset="0"/>
              <a:ea typeface="華康儷中黑" pitchFamily="49" charset="-120"/>
            </a:endParaRPr>
          </a:p>
          <a:p>
            <a:r>
              <a:rPr lang="zh-TW" altLang="en-US" sz="2200" dirty="0" smtClean="0">
                <a:latin typeface="Calibri" pitchFamily="34" charset="0"/>
                <a:ea typeface="華康儷中黑" pitchFamily="49" charset="-120"/>
              </a:rPr>
              <a:t>碧容健</a:t>
            </a:r>
            <a:r>
              <a:rPr lang="en-US" altLang="zh-TW" sz="2200" dirty="0" smtClean="0">
                <a:ea typeface="細明體"/>
              </a:rPr>
              <a:t>®</a:t>
            </a:r>
            <a:r>
              <a:rPr lang="zh-TW" altLang="en-US" sz="2200" dirty="0" smtClean="0">
                <a:latin typeface="Calibri" pitchFamily="34" charset="0"/>
                <a:ea typeface="華康儷中黑" pitchFamily="49" charset="-120"/>
              </a:rPr>
              <a:t>於護膚的功效</a:t>
            </a:r>
            <a:endParaRPr lang="en-US" altLang="zh-TW" sz="2200" dirty="0" smtClean="0">
              <a:latin typeface="Calibri" pitchFamily="34" charset="0"/>
              <a:ea typeface="華康儷中黑" pitchFamily="49" charset="-120"/>
            </a:endParaRPr>
          </a:p>
          <a:p>
            <a:pPr lvl="0"/>
            <a:r>
              <a:rPr lang="zh-TW" altLang="en-US" sz="2200" dirty="0" smtClean="0"/>
              <a:t>情緒病</a:t>
            </a:r>
            <a:endParaRPr lang="en-US" sz="2200" dirty="0" smtClean="0">
              <a:latin typeface="Calibri" pitchFamily="34" charset="0"/>
              <a:ea typeface="華康儷中黑" pitchFamily="49" charset="-120"/>
            </a:endParaRPr>
          </a:p>
          <a:p>
            <a:r>
              <a:rPr lang="en-US" sz="2200" dirty="0" smtClean="0">
                <a:latin typeface="Calibri" pitchFamily="34" charset="0"/>
                <a:ea typeface="華康儷中黑" pitchFamily="49" charset="-120"/>
              </a:rPr>
              <a:t>TLS</a:t>
            </a:r>
            <a:r>
              <a:rPr lang="zh-TW" altLang="en-US" sz="2200" dirty="0" smtClean="0">
                <a:latin typeface="Calibri" pitchFamily="34" charset="0"/>
                <a:ea typeface="華康儷中黑" pitchFamily="49" charset="-120"/>
              </a:rPr>
              <a:t>健康生活減重計劃的科學理據</a:t>
            </a:r>
            <a:endParaRPr lang="en-US" sz="2200" dirty="0"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" y="4191000"/>
            <a:ext cx="693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Product Seminar – July 14 (Sunday)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Theories &amp; Advantages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Isotonix</a:t>
            </a:r>
            <a:r>
              <a:rPr lang="en-US" altLang="zh-TW" sz="2000" dirty="0" smtClean="0">
                <a:solidFill>
                  <a:schemeClr val="bg1"/>
                </a:solidFill>
                <a:ea typeface="MS PGothic" pitchFamily="34" charset="-128"/>
                <a:cs typeface="ＭＳ Ｐゴシック" charset="0"/>
              </a:rPr>
              <a:t>®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Importance of Supplying Body with Different Antioxidants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Pycnogenol</a:t>
            </a:r>
            <a:r>
              <a:rPr lang="en-US" altLang="zh-TW" sz="2000" dirty="0" smtClean="0">
                <a:solidFill>
                  <a:schemeClr val="bg1"/>
                </a:solidFill>
                <a:ea typeface="MS PGothic" pitchFamily="34" charset="-128"/>
                <a:cs typeface="ＭＳ Ｐゴシック" charset="0"/>
              </a:rPr>
              <a:t>®</a:t>
            </a:r>
            <a:r>
              <a:rPr lang="en-US" altLang="zh-TW" sz="2000" dirty="0" smtClean="0">
                <a:ea typeface="細明體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Benefits on Skin/Beauty Care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Mood Disorder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Sciences behind TLS Weight Loss Solution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err="1" smtClean="0">
                <a:ea typeface="華康儷中黑" pitchFamily="49" charset="-120"/>
              </a:rPr>
              <a:t>Isotonix</a:t>
            </a:r>
            <a:r>
              <a:rPr lang="en-US" altLang="zh-TW" sz="3200" dirty="0" smtClean="0">
                <a:ea typeface="華康儷中黑" pitchFamily="49" charset="-120"/>
              </a:rPr>
              <a:t>®</a:t>
            </a:r>
            <a:r>
              <a:rPr lang="zh-TW" altLang="en-US" sz="3200" dirty="0" smtClean="0">
                <a:ea typeface="華康儷中黑" pitchFamily="49" charset="-120"/>
              </a:rPr>
              <a:t>傳輸系統</a:t>
            </a:r>
            <a:r>
              <a:rPr lang="en-US" sz="3200" dirty="0" smtClean="0">
                <a:ea typeface="華康儷中黑" pitchFamily="49" charset="-120"/>
              </a:rPr>
              <a:t/>
            </a:r>
            <a:br>
              <a:rPr lang="en-US" sz="3200" dirty="0" smtClean="0">
                <a:ea typeface="華康儷中黑" pitchFamily="49" charset="-120"/>
              </a:rPr>
            </a:br>
            <a:r>
              <a:rPr lang="en-US" sz="3200" dirty="0" err="1" smtClean="0">
                <a:ea typeface="華康儷中黑" pitchFamily="49" charset="-120"/>
              </a:rPr>
              <a:t>Isotonix</a:t>
            </a:r>
            <a:r>
              <a:rPr lang="en-US" altLang="zh-TW" sz="3200" dirty="0" smtClean="0">
                <a:ea typeface="華康儷中黑" pitchFamily="49" charset="-120"/>
              </a:rPr>
              <a:t>®</a:t>
            </a:r>
            <a:r>
              <a:rPr lang="en-US" sz="3200" dirty="0" smtClean="0">
                <a:ea typeface="華康儷中黑" pitchFamily="49" charset="-120"/>
              </a:rPr>
              <a:t> Delivery System</a:t>
            </a:r>
            <a:endParaRPr lang="en-US" sz="3200" dirty="0">
              <a:ea typeface="華康儷中黑" pitchFamily="49" charset="-12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1000" y="3733800"/>
            <a:ext cx="640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Isotonix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products are formulated with the proper balance of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fructose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d-glucose</a:t>
            </a:r>
            <a:r>
              <a:rPr lang="en-US" altLang="en-US" sz="22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,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 citric acid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potassium bicarbonate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and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other key ingredients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to assure that they are isotonic when properly prepared.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923871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Isotonix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產品配方中的</a:t>
            </a:r>
            <a:r>
              <a:rPr lang="zh-TW" altLang="en-US" sz="2400" dirty="0" smtClean="0">
                <a:solidFill>
                  <a:srgbClr val="97E4FF"/>
                </a:solidFill>
                <a:latin typeface="華康儷中黑" pitchFamily="49" charset="-120"/>
                <a:ea typeface="華康儷中黑" pitchFamily="49" charset="-120"/>
              </a:rPr>
              <a:t>果糖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、</a:t>
            </a:r>
            <a:r>
              <a:rPr lang="zh-TW" altLang="en-US" sz="2400" dirty="0" smtClean="0">
                <a:solidFill>
                  <a:srgbClr val="97E4FF"/>
                </a:solidFill>
                <a:latin typeface="華康儷中黑" pitchFamily="49" charset="-120"/>
                <a:ea typeface="華康儷中黑" pitchFamily="49" charset="-120"/>
              </a:rPr>
              <a:t>葡萄糖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、</a:t>
            </a:r>
            <a:r>
              <a:rPr lang="zh-TW" altLang="en-US" sz="2400" dirty="0" smtClean="0">
                <a:solidFill>
                  <a:srgbClr val="97E4FF"/>
                </a:solidFill>
                <a:latin typeface="華康儷中黑" pitchFamily="49" charset="-120"/>
                <a:ea typeface="華康儷中黑" pitchFamily="49" charset="-120"/>
              </a:rPr>
              <a:t>檸檬酸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、</a:t>
            </a:r>
            <a:r>
              <a:rPr lang="zh-TW" altLang="en-US" sz="2400" dirty="0" smtClean="0">
                <a:solidFill>
                  <a:srgbClr val="97E4FF"/>
                </a:solidFill>
                <a:latin typeface="華康儷中黑" pitchFamily="49" charset="-120"/>
                <a:ea typeface="華康儷中黑" pitchFamily="49" charset="-120"/>
              </a:rPr>
              <a:t>碳酸氫鉀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及</a:t>
            </a:r>
            <a:r>
              <a:rPr lang="zh-TW" altLang="en-US" sz="2400" dirty="0" smtClean="0">
                <a:solidFill>
                  <a:srgbClr val="97E4FF"/>
                </a:solidFill>
                <a:latin typeface="華康儷中黑" pitchFamily="49" charset="-120"/>
                <a:ea typeface="華康儷中黑" pitchFamily="49" charset="-120"/>
              </a:rPr>
              <a:t>其他主要成份</a:t>
            </a:r>
            <a:r>
              <a:rPr lang="zh-TW" altLang="en-US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</a:rPr>
              <a:t>搭配均衡，以確保正確調配飲用時達到等滲狀態。</a:t>
            </a:r>
            <a:endParaRPr lang="en-US" sz="2400" dirty="0">
              <a:solidFill>
                <a:schemeClr val="bg1"/>
              </a:solidFill>
              <a:latin typeface="Calibri" pitchFamily="34" charset="0"/>
              <a:ea typeface="華康儷中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pPr algn="l"/>
            <a:r>
              <a:rPr lang="en-US" altLang="zh-TW" sz="3000" dirty="0" err="1" smtClean="0">
                <a:ea typeface="華康儷中黑" pitchFamily="49" charset="-120"/>
              </a:rPr>
              <a:t>Isotonix</a:t>
            </a:r>
            <a:r>
              <a:rPr lang="en-US" altLang="zh-TW" sz="3000" dirty="0" smtClean="0">
                <a:ea typeface="華康儷中黑" pitchFamily="49" charset="-120"/>
              </a:rPr>
              <a:t>®</a:t>
            </a:r>
            <a:r>
              <a:rPr lang="zh-TW" altLang="en-US" sz="3000" dirty="0" smtClean="0">
                <a:ea typeface="華康儷中黑" pitchFamily="49" charset="-120"/>
              </a:rPr>
              <a:t>－最卓越的營養補充品之一 </a:t>
            </a:r>
            <a:r>
              <a:rPr lang="en-US" altLang="zh-TW" sz="3000" dirty="0" smtClean="0">
                <a:ea typeface="華康儷中黑" pitchFamily="49" charset="-120"/>
              </a:rPr>
              <a:t/>
            </a:r>
            <a:br>
              <a:rPr lang="en-US" altLang="zh-TW" sz="3000" dirty="0" smtClean="0">
                <a:ea typeface="華康儷中黑" pitchFamily="49" charset="-120"/>
              </a:rPr>
            </a:br>
            <a:r>
              <a:rPr lang="en-US" sz="3000" dirty="0" err="1" smtClean="0">
                <a:ea typeface="華康儷中黑" pitchFamily="49" charset="-120"/>
              </a:rPr>
              <a:t>Isotonix</a:t>
            </a:r>
            <a:r>
              <a:rPr lang="en-US" sz="3000" dirty="0" smtClean="0">
                <a:ea typeface="華康儷中黑" pitchFamily="49" charset="-120"/>
              </a:rPr>
              <a:t>®－One of the Best Supplements</a:t>
            </a:r>
            <a:endParaRPr lang="en-US" sz="3000" dirty="0">
              <a:ea typeface="華康儷中黑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 產品為</a:t>
            </a:r>
            <a:r>
              <a:rPr lang="zh-TW" altLang="en-US" sz="24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粉狀</a:t>
            </a: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，無需如片劑般加入添加劑、粘稠</a:t>
            </a:r>
            <a:r>
              <a:rPr lang="en-US" altLang="zh-TW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	</a:t>
            </a: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劑、膜衣和潤滑劑</a:t>
            </a:r>
            <a:endParaRPr lang="en-US" altLang="zh-TW" sz="2400" dirty="0" smtClean="0">
              <a:solidFill>
                <a:schemeClr val="bg1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 不含膠囊或其他添加劑</a:t>
            </a:r>
            <a:endParaRPr lang="en-US" altLang="zh-TW" sz="2400" dirty="0" smtClean="0">
              <a:solidFill>
                <a:schemeClr val="bg1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 吸收營養補充品所需的</a:t>
            </a:r>
            <a:r>
              <a:rPr lang="zh-TW" altLang="en-US" sz="24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時間</a:t>
            </a: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和</a:t>
            </a:r>
            <a:r>
              <a:rPr lang="zh-TW" altLang="en-US" sz="24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工作</a:t>
            </a:r>
            <a:r>
              <a:rPr lang="zh-TW" altLang="en-US" sz="24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便</a:t>
            </a:r>
            <a:r>
              <a:rPr lang="zh-TW" altLang="en-US" sz="24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大大減少</a:t>
            </a:r>
            <a:endParaRPr lang="en-US" altLang="en-US" sz="2400" dirty="0" smtClean="0">
              <a:solidFill>
                <a:srgbClr val="97E4FF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711476"/>
            <a:ext cx="6629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Powders</a:t>
            </a:r>
            <a:r>
              <a:rPr lang="en-US" sz="2200" dirty="0" smtClean="0">
                <a:solidFill>
                  <a:schemeClr val="bg1"/>
                </a:solidFill>
              </a:rPr>
              <a:t>, none of the fillers, binders, coatings and 	lubricants that are common to tablet 	manufacturing are necessary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No gelatin capsules or fillers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Amount of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time</a:t>
            </a:r>
            <a:r>
              <a:rPr lang="en-US" sz="2200" dirty="0" smtClean="0">
                <a:solidFill>
                  <a:schemeClr val="bg1"/>
                </a:solidFill>
              </a:rPr>
              <a:t> and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work</a:t>
            </a:r>
            <a:r>
              <a:rPr lang="en-US" sz="2200" dirty="0" smtClean="0">
                <a:solidFill>
                  <a:schemeClr val="bg1"/>
                </a:solidFill>
              </a:rPr>
              <a:t> necessary to absorb a 	supplement is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greatly decreased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8579" y="838200"/>
            <a:ext cx="8883021" cy="5268295"/>
            <a:chOff x="76453" y="914400"/>
            <a:chExt cx="8883021" cy="5268295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-868560" y="4553632"/>
              <a:ext cx="2590802" cy="646331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1F497D">
                      <a:lumMod val="25000"/>
                    </a:srgbClr>
                  </a:solidFill>
                  <a:latin typeface="Calibri" pitchFamily="34" charset="0"/>
                  <a:ea typeface="華康儷中黑" pitchFamily="49" charset="-120"/>
                  <a:cs typeface="Arial" pitchFamily="34" charset="0"/>
                </a:rPr>
                <a:t>一般片劑</a:t>
              </a:r>
              <a:r>
                <a:rPr lang="en-US" altLang="zh-TW" dirty="0">
                  <a:solidFill>
                    <a:srgbClr val="1F497D">
                      <a:lumMod val="25000"/>
                    </a:srgbClr>
                  </a:solidFill>
                  <a:latin typeface="Calibri" pitchFamily="34" charset="0"/>
                  <a:ea typeface="華康儷中黑" pitchFamily="49" charset="-120"/>
                  <a:cs typeface="Arial" pitchFamily="34" charset="0"/>
                </a:rPr>
                <a:t>/</a:t>
              </a:r>
              <a:r>
                <a:rPr lang="zh-TW" altLang="en-US" dirty="0">
                  <a:solidFill>
                    <a:srgbClr val="1F497D">
                      <a:lumMod val="25000"/>
                    </a:srgbClr>
                  </a:solidFill>
                  <a:latin typeface="Calibri" pitchFamily="34" charset="0"/>
                  <a:ea typeface="華康儷中黑" pitchFamily="49" charset="-120"/>
                  <a:cs typeface="Arial" pitchFamily="34" charset="0"/>
                </a:rPr>
                <a:t>膠囊</a:t>
              </a:r>
              <a:r>
                <a:rPr lang="en-US" altLang="zh-TW" dirty="0">
                  <a:solidFill>
                    <a:srgbClr val="1F497D">
                      <a:lumMod val="25000"/>
                    </a:srgbClr>
                  </a:solidFill>
                  <a:latin typeface="Calibri" pitchFamily="34" charset="0"/>
                  <a:ea typeface="華康儷中黑" pitchFamily="49" charset="-120"/>
                  <a:cs typeface="Arial" pitchFamily="34" charset="0"/>
                </a:rPr>
                <a:t>/</a:t>
              </a:r>
              <a:r>
                <a:rPr lang="zh-TW" altLang="en-US" dirty="0">
                  <a:solidFill>
                    <a:srgbClr val="1F497D">
                      <a:lumMod val="25000"/>
                    </a:srgbClr>
                  </a:solidFill>
                  <a:latin typeface="Calibri" pitchFamily="34" charset="0"/>
                  <a:ea typeface="華康儷中黑" pitchFamily="49" charset="-120"/>
                  <a:cs typeface="Arial" pitchFamily="34" charset="0"/>
                </a:rPr>
                <a:t>軟膠囊</a:t>
              </a:r>
              <a:endParaRPr lang="en-US" dirty="0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endParaRPr>
            </a:p>
            <a:p>
              <a:pPr algn="ctr"/>
              <a:r>
                <a:rPr lang="en-US" dirty="0">
                  <a:solidFill>
                    <a:srgbClr val="1F497D">
                      <a:lumMod val="25000"/>
                    </a:srgbClr>
                  </a:solidFill>
                  <a:latin typeface="Calibri" pitchFamily="34" charset="0"/>
                  <a:ea typeface="華康儷中黑" pitchFamily="49" charset="-120"/>
                </a:rPr>
                <a:t> tablet/ capsule/ </a:t>
              </a:r>
              <a:r>
                <a:rPr lang="en-US" dirty="0" err="1">
                  <a:solidFill>
                    <a:srgbClr val="1F497D">
                      <a:lumMod val="25000"/>
                    </a:srgbClr>
                  </a:solidFill>
                  <a:latin typeface="Calibri" pitchFamily="34" charset="0"/>
                  <a:ea typeface="華康儷中黑" pitchFamily="49" charset="-120"/>
                </a:rPr>
                <a:t>softgel</a:t>
              </a:r>
              <a:endParaRPr lang="en-US" dirty="0">
                <a:solidFill>
                  <a:srgbClr val="1F497D">
                    <a:lumMod val="25000"/>
                  </a:srgbClr>
                </a:solidFill>
                <a:latin typeface="Calibri" pitchFamily="34" charset="0"/>
                <a:ea typeface="華康儷中黑" pitchFamily="49" charset="-120"/>
              </a:endParaRPr>
            </a:p>
          </p:txBody>
        </p:sp>
        <p:grpSp>
          <p:nvGrpSpPr>
            <p:cNvPr id="3" name="Group 25"/>
            <p:cNvGrpSpPr/>
            <p:nvPr/>
          </p:nvGrpSpPr>
          <p:grpSpPr>
            <a:xfrm>
              <a:off x="76453" y="914400"/>
              <a:ext cx="8883021" cy="5268295"/>
              <a:chOff x="3183864" y="3429000"/>
              <a:chExt cx="6018406" cy="2544408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3183864" y="3429000"/>
                <a:ext cx="2069169" cy="2544408"/>
                <a:chOff x="-77064" y="1943100"/>
                <a:chExt cx="2059545" cy="2544408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-77064" y="1943100"/>
                  <a:ext cx="522345" cy="1288070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noFill/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>
                    <a:lnSpc>
                      <a:spcPts val="1524"/>
                    </a:lnSpc>
                  </a:pPr>
                  <a:r>
                    <a:rPr lang="en-US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</a:rPr>
                    <a:t>Isotonix</a:t>
                  </a:r>
                  <a:r>
                    <a:rPr lang="en-US" baseline="30000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</a:rPr>
                    <a:t>®</a:t>
                  </a:r>
                  <a:r>
                    <a:rPr lang="zh-TW" altLang="en-US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</a:rPr>
                    <a:t>傳輸系統</a:t>
                  </a:r>
                  <a:endParaRPr lang="en-US" altLang="zh-TW" dirty="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 algn="ctr">
                    <a:lnSpc>
                      <a:spcPts val="1524"/>
                    </a:lnSpc>
                  </a:pPr>
                  <a:r>
                    <a:rPr lang="en-US" altLang="zh-TW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Isotonix</a:t>
                  </a:r>
                </a:p>
                <a:p>
                  <a:pPr algn="ctr">
                    <a:lnSpc>
                      <a:spcPts val="1524"/>
                    </a:lnSpc>
                  </a:pPr>
                  <a:endParaRPr lang="en-US" altLang="zh-TW" dirty="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33859" y="1944926"/>
                  <a:ext cx="1644376" cy="51778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迅速被人體吸收</a:t>
                  </a:r>
                  <a:endParaRPr lang="en-US" altLang="zh-TW" sz="1600" dirty="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r>
                    <a:rPr lang="en-US" altLang="zh-TW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Rapidly absorbed by the body</a:t>
                  </a: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33859" y="2421526"/>
                  <a:ext cx="1644376" cy="564854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高濃度的維他命和礦物質</a:t>
                  </a:r>
                </a:p>
                <a:p>
                  <a:r>
                    <a:rPr lang="ca-ES" altLang="zh-TW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H</a:t>
                  </a:r>
                  <a:r>
                    <a:rPr lang="en-US" altLang="zh-TW" dirty="0" err="1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igh</a:t>
                  </a:r>
                  <a:r>
                    <a:rPr lang="en-US" altLang="zh-TW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 concentration of vitamins and minerals</a:t>
                  </a:r>
                  <a:endParaRPr lang="en-US" altLang="zh-TW" sz="1600" dirty="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endParaRPr lang="en-US" altLang="zh-TW" dirty="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33859" y="2936754"/>
                  <a:ext cx="1644376" cy="297291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效果顯著</a:t>
                  </a:r>
                  <a:endParaRPr lang="en-US" altLang="zh-TW" sz="1600" dirty="0">
                    <a:solidFill>
                      <a:prstClr val="white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r>
                    <a:rPr lang="en-US" altLang="zh-TW" dirty="0">
                      <a:solidFill>
                        <a:prstClr val="white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Maximum results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33859" y="3231170"/>
                  <a:ext cx="1644376" cy="832416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rgbClr val="002060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吸收率較低</a:t>
                  </a: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r>
                    <a:rPr lang="en-US" altLang="zh-TW" dirty="0">
                      <a:solidFill>
                        <a:srgbClr val="002060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Minimal absorption</a:t>
                  </a: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ca-E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38105" y="3709596"/>
                  <a:ext cx="1644376" cy="777912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rgbClr val="002060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營養素被稀釋</a:t>
                  </a:r>
                  <a:endParaRPr lang="ca-E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r>
                    <a:rPr lang="en-US" altLang="zh-TW" dirty="0">
                      <a:solidFill>
                        <a:srgbClr val="002060"/>
                      </a:solidFill>
                      <a:latin typeface="Calibri" pitchFamily="34" charset="0"/>
                      <a:ea typeface="華康儷中黑" pitchFamily="49" charset="-120"/>
                      <a:cs typeface="Arial" pitchFamily="34" charset="0"/>
                    </a:rPr>
                    <a:t>Dilated nutrients</a:t>
                  </a:r>
                </a:p>
                <a:p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latin typeface="Calibri" pitchFamily="34" charset="0"/>
                    <a:ea typeface="華康儷中黑" pitchFamily="49" charset="-120"/>
                    <a:cs typeface="Arial" pitchFamily="34" charset="0"/>
                  </a:endParaRPr>
                </a:p>
              </p:txBody>
            </p:sp>
          </p:grpSp>
          <p:pic>
            <p:nvPicPr>
              <p:cNvPr id="8" name="Picture 9" descr="F:\NMTSS\Regional Event\AC 2011\Printing\VitC+Green 2011 May\Isotonix Absorption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4480"/>
              <a:stretch>
                <a:fillRect/>
              </a:stretch>
            </p:blipFill>
            <p:spPr bwMode="auto">
              <a:xfrm>
                <a:off x="5248767" y="3429000"/>
                <a:ext cx="3953503" cy="254024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200" dirty="0" smtClean="0">
                <a:latin typeface="華康儷中黑" pitchFamily="49" charset="-120"/>
                <a:ea typeface="華康儷中黑" pitchFamily="49" charset="-120"/>
              </a:rPr>
              <a:t>為甚麼我們需要抗氧化物？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Why do we need Antioxidants?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7086600" cy="2971800"/>
          </a:xfrm>
        </p:spPr>
        <p:txBody>
          <a:bodyPr/>
          <a:lstStyle/>
          <a:p>
            <a:r>
              <a:rPr lang="en-US" sz="2200" dirty="0" smtClean="0"/>
              <a:t>Body cells use oxygen, free radicals are produced</a:t>
            </a:r>
          </a:p>
          <a:p>
            <a:r>
              <a:rPr lang="en-US" sz="2200" dirty="0" smtClean="0"/>
              <a:t>External factors </a:t>
            </a:r>
          </a:p>
          <a:p>
            <a:r>
              <a:rPr lang="en-US" sz="2200" dirty="0" smtClean="0"/>
              <a:t>Act </a:t>
            </a:r>
            <a:r>
              <a:rPr lang="en-US" altLang="en-US" sz="2200" dirty="0" smtClean="0">
                <a:latin typeface="Calibri" pitchFamily="34" charset="0"/>
                <a:ea typeface="華康儷中黑" pitchFamily="49" charset="-120"/>
                <a:cs typeface="+mn-cs"/>
              </a:rPr>
              <a:t>as </a:t>
            </a:r>
            <a:r>
              <a:rPr lang="en-US" altLang="en-US" sz="22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  <a:cs typeface="+mn-cs"/>
              </a:rPr>
              <a:t>‘free radical scavengers’ </a:t>
            </a:r>
            <a:r>
              <a:rPr lang="en-US" sz="2200" dirty="0" smtClean="0"/>
              <a:t>and hence prevent /repair damage done by free radicals</a:t>
            </a:r>
          </a:p>
          <a:p>
            <a:r>
              <a:rPr lang="en-US" sz="2200" dirty="0" smtClean="0"/>
              <a:t>Health problems such as Heart Disease, Macular Degeneration, Diabetes &amp; Cancer are all contributed by oxidative damage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524000"/>
            <a:ext cx="708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人體需使用氧氣</a:t>
            </a:r>
            <a:r>
              <a:rPr lang="zh-TW" altLang="en-US" sz="2200" dirty="0" smtClean="0">
                <a:solidFill>
                  <a:schemeClr val="bg1"/>
                </a:solidFill>
                <a:ea typeface="華康儷中黑" pitchFamily="49" charset="-120"/>
                <a:cs typeface="ＭＳ Ｐゴシック" charset="0"/>
              </a:rPr>
              <a:t>，自由基於過程中產生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外來因素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抗氧化</a:t>
            </a:r>
            <a:r>
              <a:rPr lang="zh-TW" altLang="en-US" sz="2200" dirty="0" smtClean="0">
                <a:solidFill>
                  <a:schemeClr val="bg1"/>
                </a:solidFill>
                <a:ea typeface="華康儷中黑" pitchFamily="49" charset="-120"/>
                <a:cs typeface="ＭＳ Ｐゴシック" charset="0"/>
              </a:rPr>
              <a:t>物是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7E4FF"/>
                </a:solidFill>
                <a:effectLst/>
                <a:uLnTx/>
                <a:uFillTx/>
                <a:ea typeface="華康儷中黑" pitchFamily="49" charset="-120"/>
              </a:rPr>
              <a:t>「自由基清除</a:t>
            </a:r>
            <a:r>
              <a:rPr lang="zh-TW" altLang="en-US" sz="2200" noProof="0" dirty="0" smtClean="0">
                <a:solidFill>
                  <a:srgbClr val="97E4FF"/>
                </a:solidFill>
                <a:ea typeface="華康儷中黑" pitchFamily="49" charset="-120"/>
              </a:rPr>
              <a:t>劑</a:t>
            </a:r>
            <a:r>
              <a:rPr lang="zh-TW" altLang="zh-TW" sz="2200" dirty="0" smtClean="0">
                <a:solidFill>
                  <a:srgbClr val="97E4FF"/>
                </a:solidFill>
                <a:ea typeface="華康儷中黑" pitchFamily="49" charset="-120"/>
              </a:rPr>
              <a:t>」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，可</a:t>
            </a:r>
            <a:r>
              <a:rPr lang="zh-TW" altLang="en-US" sz="2200" dirty="0" smtClean="0">
                <a:solidFill>
                  <a:schemeClr val="bg1"/>
                </a:solidFill>
                <a:ea typeface="華康儷中黑" pitchFamily="49" charset="-120"/>
                <a:cs typeface="ＭＳ Ｐゴシック" charset="0"/>
              </a:rPr>
              <a:t>阻止／修復</a:t>
            </a:r>
            <a:r>
              <a:rPr lang="zh-TW" altLang="en-US" sz="2200" noProof="0" dirty="0" smtClean="0">
                <a:solidFill>
                  <a:schemeClr val="bg1"/>
                </a:solidFill>
                <a:ea typeface="華康儷中黑" pitchFamily="49" charset="-120"/>
                <a:cs typeface="ＭＳ Ｐゴシック" charset="0"/>
              </a:rPr>
              <a:t>自</a:t>
            </a:r>
            <a:r>
              <a:rPr lang="zh-TW" altLang="en-US" sz="2200" dirty="0" smtClean="0">
                <a:solidFill>
                  <a:schemeClr val="bg1"/>
                </a:solidFill>
                <a:ea typeface="華康儷中黑" pitchFamily="49" charset="-120"/>
                <a:cs typeface="ＭＳ Ｐゴシック" charset="0"/>
              </a:rPr>
              <a:t>由基造成損害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心臟病、老年黃斑病變、糖尿病和癌症等健康問題，均由氧化損害造成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zh-TW" altLang="en-US" sz="3200" dirty="0" smtClean="0">
                <a:latin typeface="華康儷中黑" pitchFamily="49" charset="-120"/>
                <a:ea typeface="華康儷中黑" pitchFamily="49" charset="-120"/>
              </a:rPr>
              <a:t>甚麼是抗氧化物？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are Antioxidants?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7162800" cy="1905000"/>
          </a:xfrm>
        </p:spPr>
        <p:txBody>
          <a:bodyPr/>
          <a:lstStyle/>
          <a:p>
            <a:r>
              <a:rPr lang="en-US" sz="2200" dirty="0" smtClean="0"/>
              <a:t>Substances or nutrients in foods that can prevent or slow the oxidative damage to our body</a:t>
            </a:r>
          </a:p>
          <a:p>
            <a:r>
              <a:rPr lang="en-US" sz="2200" dirty="0" smtClean="0"/>
              <a:t>Include: Vitamin A, C &amp; E, </a:t>
            </a:r>
            <a:r>
              <a:rPr lang="en-US" sz="2200" dirty="0" err="1" smtClean="0"/>
              <a:t>Flavonoids</a:t>
            </a:r>
            <a:r>
              <a:rPr lang="en-US" sz="2200" dirty="0" smtClean="0"/>
              <a:t>, Beta-carotene, </a:t>
            </a:r>
            <a:r>
              <a:rPr lang="en-US" sz="2200" dirty="0" err="1" smtClean="0"/>
              <a:t>Lutein</a:t>
            </a:r>
            <a:r>
              <a:rPr lang="en-US" sz="2200" dirty="0" smtClean="0"/>
              <a:t>, </a:t>
            </a:r>
            <a:r>
              <a:rPr lang="en-US" sz="2200" dirty="0" err="1" smtClean="0"/>
              <a:t>Lycopene</a:t>
            </a:r>
            <a:r>
              <a:rPr lang="en-US" sz="2200" dirty="0" smtClean="0"/>
              <a:t>, Selenium and Glutathione</a:t>
            </a:r>
          </a:p>
          <a:p>
            <a:pPr lvl="1"/>
            <a:endParaRPr lang="en-US" sz="22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181600"/>
            <a:ext cx="271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662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食物中可阻止或減慢氧化過程對人體造成損害的物質或營養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ＭＳ Ｐゴシック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包括：維他命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A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、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C</a:t>
            </a:r>
            <a:r>
              <a:rPr lang="zh-TW" altLang="en-US" sz="2200" dirty="0" smtClean="0">
                <a:solidFill>
                  <a:schemeClr val="bg1"/>
                </a:solidFill>
                <a:ea typeface="華康儷中黑" pitchFamily="49" charset="-120"/>
                <a:cs typeface="ＭＳ Ｐゴシック" charset="0"/>
              </a:rPr>
              <a:t>及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E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、類黃酮、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細明體"/>
                <a:cs typeface="ＭＳ Ｐゴシック" charset="0"/>
              </a:rPr>
              <a:t>β</a:t>
            </a:r>
            <a:r>
              <a:rPr lang="zh-TW" altLang="en-US" sz="2200" dirty="0" smtClean="0">
                <a:solidFill>
                  <a:schemeClr val="bg1"/>
                </a:solidFill>
                <a:ea typeface="華康儷中黑" pitchFamily="49" charset="-120"/>
                <a:cs typeface="ＭＳ Ｐゴシック" charset="0"/>
              </a:rPr>
              <a:t>胡蘿蔔素、葉黃素、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ＭＳ Ｐゴシック" charset="0"/>
              </a:rPr>
              <a:t>茄紅素、硒及</a:t>
            </a:r>
            <a:r>
              <a:rPr lang="zh-TW" altLang="en-US" sz="2200" dirty="0" smtClean="0">
                <a:solidFill>
                  <a:schemeClr val="bg1"/>
                </a:solidFill>
                <a:ea typeface="華康儷中黑" pitchFamily="49" charset="-120"/>
                <a:cs typeface="ＭＳ Ｐゴシック" charset="0"/>
              </a:rPr>
              <a:t>穀胱甘肽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210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219200" y="2133600"/>
            <a:ext cx="7162800" cy="4057650"/>
            <a:chOff x="990600" y="1400175"/>
            <a:chExt cx="7162800" cy="4057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400175"/>
              <a:ext cx="7162800" cy="405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1828799"/>
              <a:ext cx="1447800" cy="59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105400" y="1447800"/>
              <a:ext cx="2971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44701" y="2167268"/>
            <a:ext cx="33528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500" b="1" dirty="0" smtClean="0"/>
              <a:t>Antioxidants protect brain cells</a:t>
            </a:r>
            <a:endParaRPr lang="zh-TW" altLang="en-US" sz="15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143000"/>
            <a:ext cx="8813246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676400" y="4953000"/>
            <a:ext cx="6248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30569" y="21900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Unlocking the secrets of apples</a:t>
            </a:r>
            <a:endParaRPr lang="zh-TW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16101" y="2851299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2060"/>
                </a:solidFill>
              </a:rPr>
              <a:t>How many servings of fruit do you eat a day?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724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2060"/>
                </a:solidFill>
              </a:rPr>
              <a:t>Over 5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dirty="0" smtClean="0">
                <a:ea typeface="華康儷中黑" pitchFamily="49" charset="-120"/>
              </a:rPr>
              <a:t>有關碧容健</a:t>
            </a:r>
            <a:r>
              <a:rPr lang="en-US" altLang="zh-TW" sz="3600" baseline="30000" dirty="0" smtClean="0">
                <a:ea typeface="華康儷中黑" pitchFamily="49" charset="-120"/>
              </a:rPr>
              <a:t>® </a:t>
            </a:r>
            <a:r>
              <a:rPr lang="zh-TW" altLang="en-US" sz="3600" dirty="0" smtClean="0">
                <a:ea typeface="華康儷中黑" pitchFamily="49" charset="-120"/>
              </a:rPr>
              <a:t/>
            </a:r>
            <a:br>
              <a:rPr lang="zh-TW" altLang="en-US" sz="3600" dirty="0" smtClean="0">
                <a:ea typeface="華康儷中黑" pitchFamily="49" charset="-120"/>
              </a:rPr>
            </a:br>
            <a:r>
              <a:rPr lang="en-US" sz="3600" dirty="0" smtClean="0">
                <a:ea typeface="華康儷中黑" pitchFamily="49" charset="-120"/>
              </a:rPr>
              <a:t>About </a:t>
            </a:r>
            <a:r>
              <a:rPr lang="en-US" sz="3600" dirty="0" err="1" smtClean="0">
                <a:ea typeface="華康儷中黑" pitchFamily="49" charset="-120"/>
              </a:rPr>
              <a:t>Pycnogenol</a:t>
            </a:r>
            <a:r>
              <a:rPr lang="en-US" sz="3600" dirty="0" smtClean="0">
                <a:ea typeface="華康儷中黑" pitchFamily="49" charset="-120"/>
              </a:rPr>
              <a:t>® </a:t>
            </a:r>
            <a:endParaRPr lang="en-US" sz="3600" dirty="0">
              <a:ea typeface="華康儷中黑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553200" cy="2209800"/>
          </a:xfrm>
        </p:spPr>
        <p:txBody>
          <a:bodyPr/>
          <a:lstStyle/>
          <a:p>
            <a:r>
              <a:rPr lang="zh-TW" altLang="en-US" sz="2300" dirty="0" smtClean="0">
                <a:latin typeface="Calibri" pitchFamily="34" charset="0"/>
                <a:ea typeface="華康儷中黑" pitchFamily="49" charset="-120"/>
              </a:rPr>
              <a:t>四大基本功用：</a:t>
            </a:r>
            <a:r>
              <a:rPr lang="zh-TW" altLang="en-US" sz="23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  <a:cs typeface="+mn-cs"/>
              </a:rPr>
              <a:t>強效的抗氧化物</a:t>
            </a:r>
            <a:r>
              <a:rPr lang="zh-TW" altLang="en-US" sz="2300" dirty="0" smtClean="0">
                <a:latin typeface="Calibri" pitchFamily="34" charset="0"/>
                <a:ea typeface="華康儷中黑" pitchFamily="49" charset="-120"/>
              </a:rPr>
              <a:t>、</a:t>
            </a:r>
            <a:r>
              <a:rPr lang="zh-TW" altLang="en-US" sz="23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  <a:cs typeface="+mn-cs"/>
              </a:rPr>
              <a:t>天然的抗炎劑</a:t>
            </a:r>
            <a:r>
              <a:rPr lang="zh-TW" altLang="en-US" sz="2300" dirty="0" smtClean="0">
                <a:latin typeface="Calibri" pitchFamily="34" charset="0"/>
                <a:ea typeface="華康儷中黑" pitchFamily="49" charset="-120"/>
              </a:rPr>
              <a:t>、能</a:t>
            </a:r>
            <a:r>
              <a:rPr lang="zh-TW" altLang="en-US" sz="23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  <a:cs typeface="+mn-cs"/>
              </a:rPr>
              <a:t>選擇性地與膠原蛋白和彈力蛋白結合</a:t>
            </a:r>
            <a:r>
              <a:rPr lang="zh-TW" altLang="en-US" sz="2300" dirty="0" smtClean="0">
                <a:latin typeface="Calibri" pitchFamily="34" charset="0"/>
                <a:ea typeface="華康儷中黑" pitchFamily="49" charset="-120"/>
              </a:rPr>
              <a:t>及</a:t>
            </a:r>
            <a:r>
              <a:rPr lang="zh-TW" altLang="en-US" sz="23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  <a:cs typeface="+mn-cs"/>
              </a:rPr>
              <a:t>有助產生一氧化氮</a:t>
            </a:r>
            <a:r>
              <a:rPr lang="zh-TW" altLang="en-US" sz="2300" dirty="0" smtClean="0">
                <a:latin typeface="Calibri" pitchFamily="34" charset="0"/>
                <a:ea typeface="華康儷中黑" pitchFamily="49" charset="-120"/>
              </a:rPr>
              <a:t>，幫助血管舒張</a:t>
            </a:r>
          </a:p>
          <a:p>
            <a:r>
              <a:rPr lang="en-US" altLang="zh-TW" sz="2300" dirty="0" smtClean="0">
                <a:latin typeface="Calibri" pitchFamily="34" charset="0"/>
                <a:ea typeface="華康儷中黑" pitchFamily="49" charset="-120"/>
              </a:rPr>
              <a:t>~400</a:t>
            </a:r>
            <a:r>
              <a:rPr lang="zh-TW" altLang="en-US" sz="2300" dirty="0" smtClean="0">
                <a:latin typeface="Calibri" pitchFamily="34" charset="0"/>
                <a:ea typeface="華康儷中黑" pitchFamily="49" charset="-120"/>
              </a:rPr>
              <a:t>篇科學文章與臨床實驗證實安全、不含毒素及具臨床功效</a:t>
            </a:r>
            <a:endParaRPr lang="en-US" altLang="zh-TW" sz="2300" dirty="0" smtClean="0">
              <a:latin typeface="Calibri" pitchFamily="34" charset="0"/>
              <a:ea typeface="華康儷中黑" pitchFamily="49" charset="-120"/>
            </a:endParaRPr>
          </a:p>
          <a:p>
            <a:endParaRPr lang="en-US" sz="2400" dirty="0"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886200"/>
            <a:ext cx="685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 basic properties: a </a:t>
            </a:r>
            <a:r>
              <a:rPr lang="en-US" altLang="en-US" sz="20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powerful antioxidant</a:t>
            </a:r>
            <a:r>
              <a:rPr lang="en-US" sz="2000" dirty="0" smtClean="0">
                <a:solidFill>
                  <a:schemeClr val="bg1"/>
                </a:solidFill>
              </a:rPr>
              <a:t>, a </a:t>
            </a:r>
            <a:r>
              <a:rPr lang="en-US" altLang="en-US" sz="20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natural anti-inflammatory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altLang="en-US" sz="2000" dirty="0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selectively binds to collagen and </a:t>
            </a:r>
            <a:r>
              <a:rPr lang="en-US" altLang="en-US" sz="2000" dirty="0" err="1" smtClean="0">
                <a:solidFill>
                  <a:srgbClr val="97E4FF"/>
                </a:solidFill>
                <a:latin typeface="Calibri" pitchFamily="34" charset="0"/>
                <a:ea typeface="華康儷中黑" pitchFamily="49" charset="-120"/>
              </a:rPr>
              <a:t>elastin</a:t>
            </a:r>
            <a:r>
              <a:rPr lang="en-US" sz="2000" dirty="0" smtClean="0">
                <a:solidFill>
                  <a:schemeClr val="bg1"/>
                </a:solidFill>
              </a:rPr>
              <a:t> and aids in the production of endothelial nitric oxide, which helps to dilate blood vessels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~400 scientific articles and clinical trials have confirmed </a:t>
            </a:r>
            <a:r>
              <a:rPr lang="en-US" sz="2000" dirty="0" err="1" smtClean="0">
                <a:solidFill>
                  <a:schemeClr val="bg1"/>
                </a:solidFill>
              </a:rPr>
              <a:t>Pycnogenol’s</a:t>
            </a:r>
            <a:r>
              <a:rPr lang="en-US" sz="2000" dirty="0" smtClean="0">
                <a:solidFill>
                  <a:schemeClr val="bg1"/>
                </a:solidFill>
              </a:rPr>
              <a:t> safety, absence of toxicity and clinical efficacy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8" name="Picture 7" descr="tree b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0150" y="4616450"/>
            <a:ext cx="1593850" cy="22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6227134"/>
            <a:ext cx="7391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100" dirty="0" smtClean="0">
                <a:solidFill>
                  <a:schemeClr val="bg1"/>
                </a:solidFill>
                <a:ea typeface="華康儷中黑" pitchFamily="49" charset="-120"/>
              </a:rPr>
              <a:t>碧容健</a:t>
            </a:r>
            <a:r>
              <a:rPr lang="en-US" altLang="zh-TW" sz="1100" baseline="30000" dirty="0" smtClean="0">
                <a:solidFill>
                  <a:schemeClr val="bg1"/>
                </a:solidFill>
                <a:ea typeface="華康儷中黑" pitchFamily="49" charset="-120"/>
              </a:rPr>
              <a:t>®</a:t>
            </a:r>
            <a:r>
              <a:rPr lang="zh-TW" altLang="zh-TW" sz="1100" dirty="0" smtClean="0">
                <a:solidFill>
                  <a:schemeClr val="bg1"/>
                </a:solidFill>
                <a:ea typeface="華康儷中黑" pitchFamily="49" charset="-120"/>
              </a:rPr>
              <a:t>為賀發研究機構</a:t>
            </a:r>
            <a:r>
              <a:rPr lang="en-US" altLang="zh-TW" sz="1100" dirty="0" smtClean="0">
                <a:solidFill>
                  <a:schemeClr val="bg1"/>
                </a:solidFill>
                <a:ea typeface="華康儷中黑" pitchFamily="49" charset="-120"/>
              </a:rPr>
              <a:t>(</a:t>
            </a:r>
            <a:r>
              <a:rPr lang="en-US" altLang="zh-TW" sz="1100" dirty="0" err="1" smtClean="0">
                <a:solidFill>
                  <a:schemeClr val="bg1"/>
                </a:solidFill>
                <a:ea typeface="華康儷中黑" pitchFamily="49" charset="-120"/>
              </a:rPr>
              <a:t>Horphag</a:t>
            </a:r>
            <a:r>
              <a:rPr lang="en-US" altLang="zh-TW" sz="1100" dirty="0" smtClean="0">
                <a:solidFill>
                  <a:schemeClr val="bg1"/>
                </a:solidFill>
                <a:ea typeface="華康儷中黑" pitchFamily="49" charset="-120"/>
              </a:rPr>
              <a:t> Research Ltd.)</a:t>
            </a:r>
            <a:r>
              <a:rPr lang="zh-TW" altLang="zh-TW" sz="1100" dirty="0" smtClean="0">
                <a:solidFill>
                  <a:schemeClr val="bg1"/>
                </a:solidFill>
                <a:ea typeface="華康儷中黑" pitchFamily="49" charset="-120"/>
              </a:rPr>
              <a:t>的註冊商標，使用此產品受一項以上美國專利和其他國際專利的保護。</a:t>
            </a:r>
            <a:endParaRPr lang="en-US" altLang="zh-TW" sz="1100" dirty="0" smtClean="0">
              <a:solidFill>
                <a:schemeClr val="bg1"/>
              </a:solidFill>
              <a:ea typeface="華康儷中黑" pitchFamily="49" charset="-120"/>
            </a:endParaRPr>
          </a:p>
          <a:p>
            <a:r>
              <a:rPr lang="en-US" altLang="zh-TW" sz="1100" dirty="0" smtClean="0">
                <a:solidFill>
                  <a:schemeClr val="bg1"/>
                </a:solidFill>
              </a:rPr>
              <a:t>*</a:t>
            </a:r>
            <a:r>
              <a:rPr lang="en-US" altLang="zh-TW" sz="1100" dirty="0" err="1" smtClean="0">
                <a:solidFill>
                  <a:schemeClr val="bg1"/>
                </a:solidFill>
              </a:rPr>
              <a:t>Pycnogenol</a:t>
            </a:r>
            <a:r>
              <a:rPr lang="en-US" altLang="zh-TW" sz="1100" baseline="30000" dirty="0" smtClean="0">
                <a:solidFill>
                  <a:schemeClr val="bg1"/>
                </a:solidFill>
              </a:rPr>
              <a:t>®</a:t>
            </a:r>
            <a:r>
              <a:rPr lang="en-US" altLang="zh-TW" sz="1100" dirty="0" smtClean="0">
                <a:solidFill>
                  <a:schemeClr val="bg1"/>
                </a:solidFill>
              </a:rPr>
              <a:t> is a registered trademark of </a:t>
            </a:r>
            <a:r>
              <a:rPr lang="en-US" altLang="zh-TW" sz="1100" dirty="0" err="1" smtClean="0">
                <a:solidFill>
                  <a:schemeClr val="bg1"/>
                </a:solidFill>
              </a:rPr>
              <a:t>Horphag</a:t>
            </a:r>
            <a:r>
              <a:rPr lang="en-US" altLang="zh-TW" sz="1100" dirty="0" smtClean="0">
                <a:solidFill>
                  <a:schemeClr val="bg1"/>
                </a:solidFill>
              </a:rPr>
              <a:t> Research Ltd. Use of this product may be protected by one or more U.S. patents and other international patents. </a:t>
            </a:r>
            <a:endParaRPr lang="zh-TW" altLang="en-US" sz="1100" dirty="0">
              <a:solidFill>
                <a:schemeClr val="bg1"/>
              </a:solidFill>
              <a:ea typeface="華康儷中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E"/>
      </a:accent5>
      <a:accent6>
        <a:srgbClr val="177815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1771</Words>
  <Application>Microsoft Office PowerPoint</Application>
  <PresentationFormat>On-screen Show (4:3)</PresentationFormat>
  <Paragraphs>207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Slide 1</vt:lpstr>
      <vt:lpstr>何謂等滲壓(isotonic)? What does isotonic mean?</vt:lpstr>
      <vt:lpstr>Isotonix®傳輸系統 Isotonix® Delivery System</vt:lpstr>
      <vt:lpstr>Isotonix®－最卓越的營養補充品之一  Isotonix®－One of the Best Supplements</vt:lpstr>
      <vt:lpstr>Slide 5</vt:lpstr>
      <vt:lpstr>為甚麼我們需要抗氧化物？ Why do we need Antioxidants?</vt:lpstr>
      <vt:lpstr>甚麼是抗氧化物？ What are Antioxidants?</vt:lpstr>
      <vt:lpstr>Slide 8</vt:lpstr>
      <vt:lpstr>有關碧容健®  About Pycnogenol® </vt:lpstr>
      <vt:lpstr>抗氧化產品 Antioxidant Products</vt:lpstr>
      <vt:lpstr>方法 The Method</vt:lpstr>
      <vt:lpstr>Isotonix OPC-3® 的吸收率 Isotonix OPC-3® Absorption</vt:lpstr>
      <vt:lpstr>結果 The Results</vt:lpstr>
      <vt:lpstr>Slide 14</vt:lpstr>
      <vt:lpstr>Slide 15</vt:lpstr>
      <vt:lpstr>Slide 16</vt:lpstr>
      <vt:lpstr>Slide 17</vt:lpstr>
      <vt:lpstr>難忘的2003 年 3月14日 March 14, 2003 – A day I will never forget</vt:lpstr>
      <vt:lpstr>在ICU的日子 My days in the ICU</vt:lpstr>
      <vt:lpstr>有幸離開醫院 I was discharged from the hospital</vt:lpstr>
      <vt:lpstr>OPC-3抗氧化燃起我的新生 Antioxidant OPC-3 – the rebirth of my life</vt:lpstr>
      <vt:lpstr>了解更多… To Learn More…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emmyy</dc:creator>
  <cp:lastModifiedBy>ivant</cp:lastModifiedBy>
  <cp:revision>43</cp:revision>
  <dcterms:created xsi:type="dcterms:W3CDTF">2013-04-16T14:25:13Z</dcterms:created>
  <dcterms:modified xsi:type="dcterms:W3CDTF">2013-04-25T11:21:51Z</dcterms:modified>
</cp:coreProperties>
</file>