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84" r:id="rId4"/>
    <p:sldId id="256" r:id="rId5"/>
    <p:sldId id="271" r:id="rId6"/>
    <p:sldId id="282" r:id="rId7"/>
    <p:sldId id="275" r:id="rId8"/>
    <p:sldId id="277" r:id="rId9"/>
    <p:sldId id="278" r:id="rId10"/>
    <p:sldId id="279" r:id="rId11"/>
    <p:sldId id="280" r:id="rId12"/>
    <p:sldId id="292" r:id="rId13"/>
    <p:sldId id="293" r:id="rId14"/>
    <p:sldId id="288" r:id="rId15"/>
    <p:sldId id="294" r:id="rId16"/>
    <p:sldId id="290" r:id="rId17"/>
    <p:sldId id="285" r:id="rId18"/>
    <p:sldId id="272" r:id="rId19"/>
    <p:sldId id="281" r:id="rId20"/>
    <p:sldId id="269" r:id="rId21"/>
    <p:sldId id="291" r:id="rId22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2"/>
    <a:srgbClr val="3FCDFF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78" autoAdjust="0"/>
    <p:restoredTop sz="94660"/>
  </p:normalViewPr>
  <p:slideViewPr>
    <p:cSldViewPr showGuides="1">
      <p:cViewPr>
        <p:scale>
          <a:sx n="110" d="100"/>
          <a:sy n="110" d="100"/>
        </p:scale>
        <p:origin x="-204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AD23-0447-47B8-BC19-180C68350BC2}" type="datetimeFigureOut">
              <a:rPr lang="zh-TW" altLang="en-US" smtClean="0"/>
              <a:pPr/>
              <a:t>2016/4/25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C81B-5C7B-49DB-A71E-1F010E8037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11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93E24BD-C531-484B-936C-E94739EF1376}" type="slidenum">
              <a:rPr lang="en-US" altLang="zh-HK" sz="1200" u="none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altLang="zh-HK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6595" name="Rectangle 7"/>
          <p:cNvSpPr txBox="1">
            <a:spLocks noGrp="1" noChangeArrowheads="1"/>
          </p:cNvSpPr>
          <p:nvPr/>
        </p:nvSpPr>
        <p:spPr bwMode="auto">
          <a:xfrm>
            <a:off x="3856436" y="9443300"/>
            <a:ext cx="2950765" cy="4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5" tIns="46518" rIns="93035" bIns="46518" anchor="b"/>
          <a:lstStyle>
            <a:lvl1pPr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34B87E-5F1D-4F18-8817-DBC78A9599B5}" type="slidenum">
              <a:rPr lang="en-US" altLang="zh-HK" sz="1200" u="none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HK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65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7713"/>
            <a:ext cx="6626225" cy="3727450"/>
          </a:xfrm>
          <a:ln/>
        </p:spPr>
      </p:sp>
      <p:sp>
        <p:nvSpPr>
          <p:cNvPr id="366597" name="Notes Placeholder 2"/>
          <p:cNvSpPr>
            <a:spLocks noGrp="1"/>
          </p:cNvSpPr>
          <p:nvPr>
            <p:ph type="body" idx="1"/>
          </p:nvPr>
        </p:nvSpPr>
        <p:spPr>
          <a:xfrm>
            <a:off x="681699" y="4721651"/>
            <a:ext cx="5443803" cy="44713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>
              <a:spcBef>
                <a:spcPct val="0"/>
              </a:spcBef>
            </a:pPr>
            <a:endParaRPr lang="zh-HK" altLang="zh-HK" smtClean="0">
              <a:latin typeface="Times New Roman" pitchFamily="18" charset="0"/>
            </a:endParaRPr>
          </a:p>
        </p:txBody>
      </p:sp>
      <p:sp>
        <p:nvSpPr>
          <p:cNvPr id="366598" name="Slide Number Placeholder 3"/>
          <p:cNvSpPr txBox="1">
            <a:spLocks noGrp="1"/>
          </p:cNvSpPr>
          <p:nvPr/>
        </p:nvSpPr>
        <p:spPr bwMode="auto">
          <a:xfrm>
            <a:off x="3855348" y="9440982"/>
            <a:ext cx="2950765" cy="4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826E3B-398C-424C-A480-C80410449F0C}" type="slidenum">
              <a:rPr lang="en-US" altLang="zh-HK" sz="1200" u="none">
                <a:solidFill>
                  <a:prstClr val="black"/>
                </a:solidFill>
                <a:latin typeface="新細明體" pitchFamily="18" charset="-12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HK" sz="1200" u="none">
              <a:solidFill>
                <a:prstClr val="black"/>
              </a:solidFill>
              <a:latin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C81B-5C7B-49DB-A71E-1F010E80370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17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35516-A8CA-4661-A924-2622CB529C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682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53C5-D8DC-409E-9098-643D3E926B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605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3180-BB1C-4F07-A287-BEA2D569F9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739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15DA-73E1-490B-A92B-B627D23518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37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D90D-1E1E-4C80-8A77-19A7406C42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028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17F5-442A-4A11-91AE-9C15B64C0B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801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9BDB-404A-4D6D-AFBD-84FC7A361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86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0341-A69A-4732-9B1F-F270ADEA2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34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15B6-6D3F-4E04-8FE7-B9F123798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373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8692F-BC6E-428F-B3BA-074A47B332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25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7D7D-A87F-4857-BE30-52A558301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40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27B1E-AA23-4FB4-9188-2930D43725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655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2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10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9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7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0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0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5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00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BB8864C-7DD0-4D78-A660-4BB7D9EA839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C7E9E1-862F-4D97-B4C1-6CC178C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2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C2F6-9E67-4B30-ACF3-D53BEADAB1EC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0388-B87C-4A85-B6D4-BAD5C29290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312" y="4095750"/>
            <a:ext cx="905142" cy="8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0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6B5377-B32A-4130-941C-5F6147CD432B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62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34" charset="-128"/>
          <a:cs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34" charset="-128"/>
          <a:cs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34" charset="-128"/>
          <a:cs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34" charset="-128"/>
          <a:cs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FFFF99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400" b="1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09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7.jpeg"/><Relationship Id="rId21" Type="http://schemas.openxmlformats.org/officeDocument/2006/relationships/image" Target="../media/image43.jpeg"/><Relationship Id="rId7" Type="http://schemas.openxmlformats.org/officeDocument/2006/relationships/image" Target="../media/image4.jpeg"/><Relationship Id="rId12" Type="http://schemas.openxmlformats.org/officeDocument/2006/relationships/image" Target="../media/image34.jp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image" Target="../media/image26.pn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24" Type="http://schemas.openxmlformats.org/officeDocument/2006/relationships/image" Target="../media/image46.jpg"/><Relationship Id="rId5" Type="http://schemas.openxmlformats.org/officeDocument/2006/relationships/image" Target="../media/image29.jpe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8.jpeg"/><Relationship Id="rId9" Type="http://schemas.microsoft.com/office/2007/relationships/hdphoto" Target="../media/hdphoto2.wdp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3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50.jpe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67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6.jpeg"/><Relationship Id="rId2" Type="http://schemas.openxmlformats.org/officeDocument/2006/relationships/image" Target="../media/image57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5" Type="http://schemas.openxmlformats.org/officeDocument/2006/relationships/image" Target="../media/image69.jpeg"/><Relationship Id="rId10" Type="http://schemas.openxmlformats.org/officeDocument/2006/relationships/image" Target="../media/image64.jpg"/><Relationship Id="rId4" Type="http://schemas.openxmlformats.org/officeDocument/2006/relationships/image" Target="../media/image59.jpeg"/><Relationship Id="rId9" Type="http://schemas.openxmlformats.org/officeDocument/2006/relationships/image" Target="../media/image49.jpeg"/><Relationship Id="rId14" Type="http://schemas.openxmlformats.org/officeDocument/2006/relationships/image" Target="../media/image6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79.jpeg"/><Relationship Id="rId5" Type="http://schemas.openxmlformats.org/officeDocument/2006/relationships/image" Target="../media/image74.jpeg"/><Relationship Id="rId10" Type="http://schemas.openxmlformats.org/officeDocument/2006/relationships/image" Target="../media/image4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60" y="5147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003366"/>
                </a:solidFill>
                <a:ea typeface="Apple LiGothic" pitchFamily="2" charset="-120"/>
              </a:rPr>
              <a:t>NMTSS</a:t>
            </a:r>
            <a:r>
              <a:rPr lang="zh-TW" altLang="en-US" sz="3600" dirty="0">
                <a:solidFill>
                  <a:srgbClr val="003366"/>
                </a:solidFill>
                <a:ea typeface="Apple LiGothic" pitchFamily="2" charset="-120"/>
              </a:rPr>
              <a:t>力量</a:t>
            </a:r>
            <a:r>
              <a:rPr lang="en-US" altLang="zh-TW" sz="3600" dirty="0">
                <a:solidFill>
                  <a:srgbClr val="003366"/>
                </a:solidFill>
                <a:ea typeface="Apple LiGothic" pitchFamily="2" charset="-120"/>
              </a:rPr>
              <a:t>:</a:t>
            </a:r>
            <a:r>
              <a:rPr lang="zh-TW" altLang="en-US" sz="3600" dirty="0">
                <a:solidFill>
                  <a:srgbClr val="003366"/>
                </a:solidFill>
                <a:ea typeface="Apple LiGothic" pitchFamily="2" charset="-120"/>
              </a:rPr>
              <a:t>成功複製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83438" y="2114550"/>
            <a:ext cx="5903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顧</a:t>
            </a:r>
            <a:r>
              <a:rPr lang="zh-TW" altLang="en-US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問經理</a:t>
            </a: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級</a:t>
            </a:r>
            <a:r>
              <a:rPr lang="en-US" altLang="zh-TW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/>
            </a:r>
            <a:br>
              <a:rPr lang="en-US" altLang="zh-TW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</a:br>
            <a:r>
              <a:rPr lang="en-US" altLang="zh-TW" sz="36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Supervising Coordinator</a:t>
            </a:r>
            <a:endParaRPr lang="en-US" sz="3600" b="1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87108" y="340995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HK$57,500</a:t>
            </a:r>
            <a:endParaRPr lang="en-US" altLang="en-US" sz="2800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HK$57,500 </a:t>
            </a:r>
            <a:r>
              <a:rPr lang="en-US" sz="2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in 4 Commission weeks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35614"/>
            <a:ext cx="77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主的成功與否，取決於其在發展事業時的努力、才能與投入程度。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1428750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33CCFF"/>
                </a:solidFill>
                <a:ea typeface="Apple LiGothic" pitchFamily="2" charset="-120"/>
                <a:cs typeface="Heiti TC Light"/>
              </a:rPr>
              <a:t>Lilian Chan</a:t>
            </a:r>
            <a:endParaRPr lang="en-US" sz="4800" b="1" dirty="0">
              <a:solidFill>
                <a:srgbClr val="33CCFF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9455" y="624969"/>
            <a:ext cx="3805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366"/>
                </a:solidFill>
                <a:ea typeface="Apple LiGothic" pitchFamily="2" charset="-120"/>
              </a:rPr>
              <a:t>The Power of the NMTSS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3306" y="1162533"/>
            <a:ext cx="1900894" cy="310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81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60" y="-5578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美安香港授證訓練員</a:t>
            </a:r>
            <a:endParaRPr lang="zh-TW" altLang="en-US" sz="36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9389" y="448330"/>
            <a:ext cx="546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Market Hong Kong Certified Trainers</a:t>
            </a:r>
            <a:endParaRPr lang="en-US" sz="28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2067" r="2838" b="33850"/>
          <a:stretch/>
        </p:blipFill>
        <p:spPr>
          <a:xfrm>
            <a:off x="76200" y="899379"/>
            <a:ext cx="1397458" cy="1170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t="17237" r="28915" b="49768"/>
          <a:stretch/>
        </p:blipFill>
        <p:spPr>
          <a:xfrm>
            <a:off x="1638462" y="895350"/>
            <a:ext cx="907209" cy="1167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5298" r="12480" b="28682"/>
          <a:stretch/>
        </p:blipFill>
        <p:spPr>
          <a:xfrm>
            <a:off x="2663701" y="895350"/>
            <a:ext cx="1077291" cy="1167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53" y="902438"/>
            <a:ext cx="922366" cy="1167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2480" r="8642" b="4702"/>
          <a:stretch/>
        </p:blipFill>
        <p:spPr>
          <a:xfrm>
            <a:off x="4911693" y="902438"/>
            <a:ext cx="1584478" cy="11677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b="20457"/>
          <a:stretch/>
        </p:blipFill>
        <p:spPr bwMode="auto">
          <a:xfrm>
            <a:off x="11658600" y="-640825"/>
            <a:ext cx="957629" cy="124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45892" r="4943"/>
          <a:stretch/>
        </p:blipFill>
        <p:spPr>
          <a:xfrm>
            <a:off x="6650721" y="902438"/>
            <a:ext cx="1191207" cy="1167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4" r="12222" b="23782"/>
          <a:stretch/>
        </p:blipFill>
        <p:spPr>
          <a:xfrm>
            <a:off x="8038591" y="902438"/>
            <a:ext cx="983643" cy="1167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4134" r="6589" b="39575"/>
          <a:stretch/>
        </p:blipFill>
        <p:spPr>
          <a:xfrm>
            <a:off x="124174" y="2343150"/>
            <a:ext cx="1116527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85" b="52795"/>
          <a:stretch/>
        </p:blipFill>
        <p:spPr>
          <a:xfrm>
            <a:off x="1327467" y="2343151"/>
            <a:ext cx="1044670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54" y="2313664"/>
            <a:ext cx="901479" cy="1201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6745" r="22507" b="25375"/>
          <a:stretch/>
        </p:blipFill>
        <p:spPr>
          <a:xfrm>
            <a:off x="3603511" y="2313664"/>
            <a:ext cx="999290" cy="12019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5" t="24815" r="8931" b="13515"/>
          <a:stretch/>
        </p:blipFill>
        <p:spPr>
          <a:xfrm>
            <a:off x="4813006" y="2313665"/>
            <a:ext cx="1136225" cy="12019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5" t="15298" r="4423" b="39460"/>
          <a:stretch/>
        </p:blipFill>
        <p:spPr>
          <a:xfrm>
            <a:off x="6055170" y="2313665"/>
            <a:ext cx="1152184" cy="1201972"/>
          </a:xfrm>
          <a:prstGeom prst="rect">
            <a:avLst/>
          </a:prstGeom>
        </p:spPr>
      </p:pic>
      <p:pic>
        <p:nvPicPr>
          <p:cNvPr id="22" name="Picture Placeholder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t="20716" r="32786" b="18320"/>
          <a:stretch/>
        </p:blipFill>
        <p:spPr>
          <a:xfrm>
            <a:off x="7276155" y="2313665"/>
            <a:ext cx="1498346" cy="1201971"/>
          </a:xfrm>
          <a:prstGeom prst="rect">
            <a:avLst/>
          </a:prstGeom>
        </p:spPr>
      </p:pic>
      <p:pic>
        <p:nvPicPr>
          <p:cNvPr id="23" name="Picture Placeholder 1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20277" r="20636" b="26844"/>
          <a:stretch/>
        </p:blipFill>
        <p:spPr>
          <a:xfrm>
            <a:off x="130364" y="3677095"/>
            <a:ext cx="1076165" cy="118065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/>
        </p:blipFill>
        <p:spPr>
          <a:xfrm>
            <a:off x="1327467" y="3677096"/>
            <a:ext cx="888040" cy="11806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096" r="11865" b="32196"/>
          <a:stretch/>
        </p:blipFill>
        <p:spPr>
          <a:xfrm>
            <a:off x="2311257" y="3677097"/>
            <a:ext cx="1164222" cy="1180654"/>
          </a:xfrm>
          <a:prstGeom prst="rect">
            <a:avLst/>
          </a:prstGeom>
        </p:spPr>
      </p:pic>
      <p:pic>
        <p:nvPicPr>
          <p:cNvPr id="26" name="Picture Placeholder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11411"/>
          <a:stretch>
            <a:fillRect/>
          </a:stretch>
        </p:blipFill>
        <p:spPr>
          <a:xfrm>
            <a:off x="3565411" y="3677095"/>
            <a:ext cx="1227882" cy="1180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6745" r="9667" b="19672"/>
          <a:stretch/>
        </p:blipFill>
        <p:spPr>
          <a:xfrm>
            <a:off x="4886747" y="3677098"/>
            <a:ext cx="932181" cy="11806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t="3307" r="10014" b="25723"/>
          <a:stretch/>
        </p:blipFill>
        <p:spPr>
          <a:xfrm>
            <a:off x="5935540" y="3661909"/>
            <a:ext cx="941632" cy="1195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4" t="19018" r="17890" b="21562"/>
          <a:stretch/>
        </p:blipFill>
        <p:spPr>
          <a:xfrm>
            <a:off x="7002188" y="3661910"/>
            <a:ext cx="998812" cy="11958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3" t="15297" r="16379" b="31576"/>
          <a:stretch/>
        </p:blipFill>
        <p:spPr>
          <a:xfrm>
            <a:off x="8061062" y="3661909"/>
            <a:ext cx="750488" cy="1195845"/>
          </a:xfrm>
          <a:prstGeom prst="rect">
            <a:avLst/>
          </a:prstGeom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149163" y="2033145"/>
            <a:ext cx="1524001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Jones &amp; Sam Chan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549256" y="2040317"/>
            <a:ext cx="1114445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Margaret Chan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3" name="Text Placeholder 5"/>
          <p:cNvSpPr txBox="1">
            <a:spLocks/>
          </p:cNvSpPr>
          <p:nvPr/>
        </p:nvSpPr>
        <p:spPr>
          <a:xfrm>
            <a:off x="2645123" y="2060632"/>
            <a:ext cx="123953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Michelle Chang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4" name="Text Placeholder 5"/>
          <p:cNvSpPr txBox="1">
            <a:spLocks/>
          </p:cNvSpPr>
          <p:nvPr/>
        </p:nvSpPr>
        <p:spPr>
          <a:xfrm>
            <a:off x="3763996" y="2043117"/>
            <a:ext cx="123953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Calvin Chiang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4949076" y="2060631"/>
            <a:ext cx="1547095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Indy Ho &amp; Lilian Chan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7" name="Text Placeholder 5"/>
          <p:cNvSpPr txBox="1">
            <a:spLocks/>
          </p:cNvSpPr>
          <p:nvPr/>
        </p:nvSpPr>
        <p:spPr>
          <a:xfrm>
            <a:off x="6406356" y="2070222"/>
            <a:ext cx="1654706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Rose Wong &amp; Calvin Ip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8" name="Text Placeholder 5"/>
          <p:cNvSpPr txBox="1">
            <a:spLocks/>
          </p:cNvSpPr>
          <p:nvPr/>
        </p:nvSpPr>
        <p:spPr>
          <a:xfrm>
            <a:off x="8153400" y="2043117"/>
            <a:ext cx="123953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Sandy Kam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9" name="Text Placeholder 5"/>
          <p:cNvSpPr txBox="1">
            <a:spLocks/>
          </p:cNvSpPr>
          <p:nvPr/>
        </p:nvSpPr>
        <p:spPr>
          <a:xfrm>
            <a:off x="-73947" y="3475098"/>
            <a:ext cx="197022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Alex Lam &amp; Kawae Cheung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0" name="Text Placeholder 5"/>
          <p:cNvSpPr txBox="1">
            <a:spLocks/>
          </p:cNvSpPr>
          <p:nvPr/>
        </p:nvSpPr>
        <p:spPr>
          <a:xfrm>
            <a:off x="1513291" y="3470874"/>
            <a:ext cx="664531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Helen Lin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1" name="Text Placeholder 5"/>
          <p:cNvSpPr txBox="1">
            <a:spLocks/>
          </p:cNvSpPr>
          <p:nvPr/>
        </p:nvSpPr>
        <p:spPr>
          <a:xfrm>
            <a:off x="2603232" y="3482390"/>
            <a:ext cx="664531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May </a:t>
            </a:r>
            <a:r>
              <a:rPr lang="en-US" sz="900" dirty="0" err="1" smtClean="0">
                <a:solidFill>
                  <a:prstClr val="black"/>
                </a:solidFill>
              </a:rPr>
              <a:t>Lun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2" name="Text Placeholder 5"/>
          <p:cNvSpPr txBox="1">
            <a:spLocks/>
          </p:cNvSpPr>
          <p:nvPr/>
        </p:nvSpPr>
        <p:spPr>
          <a:xfrm>
            <a:off x="3770890" y="3494956"/>
            <a:ext cx="80117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Cindy Ngai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3" name="Text Placeholder 5"/>
          <p:cNvSpPr txBox="1">
            <a:spLocks/>
          </p:cNvSpPr>
          <p:nvPr/>
        </p:nvSpPr>
        <p:spPr>
          <a:xfrm>
            <a:off x="5039401" y="3498564"/>
            <a:ext cx="779527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Frances  Siu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4" name="Text Placeholder 5"/>
          <p:cNvSpPr txBox="1">
            <a:spLocks/>
          </p:cNvSpPr>
          <p:nvPr/>
        </p:nvSpPr>
        <p:spPr>
          <a:xfrm>
            <a:off x="6298996" y="3503762"/>
            <a:ext cx="664531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Nora Siu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92917" y="3475098"/>
            <a:ext cx="1773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>
                <a:solidFill>
                  <a:prstClr val="black"/>
                </a:solidFill>
              </a:rPr>
              <a:t>Randy Lynn Smith &amp; Angela Smith</a:t>
            </a:r>
          </a:p>
        </p:txBody>
      </p:sp>
      <p:sp>
        <p:nvSpPr>
          <p:cNvPr id="47" name="Text Placeholder 5"/>
          <p:cNvSpPr txBox="1">
            <a:spLocks/>
          </p:cNvSpPr>
          <p:nvPr/>
        </p:nvSpPr>
        <p:spPr>
          <a:xfrm>
            <a:off x="315494" y="4843466"/>
            <a:ext cx="664531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Joan Song 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8" name="Text Placeholder 5"/>
          <p:cNvSpPr txBox="1">
            <a:spLocks/>
          </p:cNvSpPr>
          <p:nvPr/>
        </p:nvSpPr>
        <p:spPr>
          <a:xfrm>
            <a:off x="1432445" y="4857754"/>
            <a:ext cx="664531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Simon Sze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9" name="Text Placeholder 5"/>
          <p:cNvSpPr txBox="1">
            <a:spLocks/>
          </p:cNvSpPr>
          <p:nvPr/>
        </p:nvSpPr>
        <p:spPr>
          <a:xfrm>
            <a:off x="2591827" y="4791083"/>
            <a:ext cx="664531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YK Tam &amp; Janice Lee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63996" y="4855741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Pauline Tong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7536" y="4860284"/>
            <a:ext cx="7713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Candy Tsang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11055" y="4860284"/>
            <a:ext cx="673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solidFill>
                  <a:prstClr val="black"/>
                </a:solidFill>
              </a:rPr>
              <a:t>Mony</a:t>
            </a:r>
            <a:r>
              <a:rPr lang="en-US" sz="900" dirty="0" smtClean="0">
                <a:solidFill>
                  <a:prstClr val="black"/>
                </a:solidFill>
              </a:rPr>
              <a:t> Ung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42701" y="4855741"/>
            <a:ext cx="6447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Lily Wong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061062" y="4855741"/>
            <a:ext cx="617477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Lydia Wu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60" y="2376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003366"/>
                </a:solidFill>
                <a:ea typeface="Apple LiGothic" pitchFamily="2" charset="-120"/>
              </a:rPr>
              <a:t>美安</a:t>
            </a:r>
            <a:r>
              <a:rPr lang="zh-TW" altLang="en-US" sz="2800" dirty="0">
                <a:solidFill>
                  <a:srgbClr val="003366"/>
                </a:solidFill>
                <a:ea typeface="Apple LiGothic" pitchFamily="2" charset="-120"/>
              </a:rPr>
              <a:t>香港產品訓練講師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361950"/>
            <a:ext cx="50460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3366"/>
                </a:solidFill>
                <a:ea typeface="Apple LiGothic" pitchFamily="2" charset="-120"/>
              </a:rPr>
              <a:t>Market Hong Kong </a:t>
            </a:r>
            <a:r>
              <a:rPr lang="en-US" altLang="zh-TW" sz="2200" dirty="0">
                <a:solidFill>
                  <a:srgbClr val="003366"/>
                </a:solidFill>
                <a:ea typeface="Apple LiGothic" pitchFamily="2" charset="-120"/>
              </a:rPr>
              <a:t>Field Product Specialist</a:t>
            </a:r>
            <a:endParaRPr lang="en-US" sz="22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028950"/>
            <a:ext cx="5115687" cy="2399466"/>
            <a:chOff x="3609739" y="1754767"/>
            <a:chExt cx="5115687" cy="2399466"/>
          </a:xfrm>
        </p:grpSpPr>
        <p:sp>
          <p:nvSpPr>
            <p:cNvPr id="11" name="Text Placeholder 6"/>
            <p:cNvSpPr txBox="1">
              <a:spLocks/>
            </p:cNvSpPr>
            <p:nvPr/>
          </p:nvSpPr>
          <p:spPr>
            <a:xfrm>
              <a:off x="3947133" y="3522160"/>
              <a:ext cx="1025763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Nora Siu</a:t>
              </a:r>
            </a:p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 Placeholder 11"/>
            <p:cNvSpPr txBox="1">
              <a:spLocks/>
            </p:cNvSpPr>
            <p:nvPr/>
          </p:nvSpPr>
          <p:spPr>
            <a:xfrm>
              <a:off x="5779332" y="3519506"/>
              <a:ext cx="847718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YK Tam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 Placeholder 8"/>
            <p:cNvSpPr txBox="1">
              <a:spLocks/>
            </p:cNvSpPr>
            <p:nvPr/>
          </p:nvSpPr>
          <p:spPr>
            <a:xfrm>
              <a:off x="7204019" y="3554166"/>
              <a:ext cx="1413481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Reginia Wong </a:t>
              </a:r>
            </a:p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Placeholder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7" t="305" r="7032" b="41491"/>
            <a:stretch/>
          </p:blipFill>
          <p:spPr>
            <a:xfrm>
              <a:off x="5310291" y="1754767"/>
              <a:ext cx="1785801" cy="1774038"/>
            </a:xfrm>
            <a:prstGeom prst="rect">
              <a:avLst/>
            </a:prstGeom>
          </p:spPr>
        </p:pic>
        <p:pic>
          <p:nvPicPr>
            <p:cNvPr id="16" name="Picture Placeholder 4" descr="Reginia Wong.jpg"/>
            <p:cNvPicPr>
              <a:picLocks noChangeAspect="1"/>
            </p:cNvPicPr>
            <p:nvPr/>
          </p:nvPicPr>
          <p:blipFill rotWithShape="1">
            <a:blip r:embed="rId3" cstate="screen"/>
            <a:srcRect l="1565" r="10857"/>
            <a:stretch/>
          </p:blipFill>
          <p:spPr>
            <a:xfrm>
              <a:off x="7096092" y="1763104"/>
              <a:ext cx="1629334" cy="1774037"/>
            </a:xfrm>
            <a:prstGeom prst="rect">
              <a:avLst/>
            </a:prstGeom>
            <a:noFill/>
            <a:ln w="3000" cap="rnd">
              <a:noFill/>
              <a:round/>
            </a:ln>
            <a:effectLst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5" t="15298" r="4423" b="39460"/>
            <a:stretch/>
          </p:blipFill>
          <p:spPr>
            <a:xfrm>
              <a:off x="3609739" y="1754768"/>
              <a:ext cx="1700552" cy="177403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172200" y="3028950"/>
            <a:ext cx="1828800" cy="2352667"/>
            <a:chOff x="6650721" y="902437"/>
            <a:chExt cx="1828800" cy="23526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0" t="45892" r="4943"/>
            <a:stretch/>
          </p:blipFill>
          <p:spPr>
            <a:xfrm>
              <a:off x="6650721" y="902437"/>
              <a:ext cx="1813035" cy="1777385"/>
            </a:xfrm>
            <a:prstGeom prst="rect">
              <a:avLst/>
            </a:prstGeom>
          </p:spPr>
        </p:pic>
        <p:sp>
          <p:nvSpPr>
            <p:cNvPr id="23" name="Text Placeholder 5"/>
            <p:cNvSpPr txBox="1">
              <a:spLocks/>
            </p:cNvSpPr>
            <p:nvPr/>
          </p:nvSpPr>
          <p:spPr>
            <a:xfrm>
              <a:off x="6650721" y="2655037"/>
              <a:ext cx="1828800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Rose Wong &amp; Calvin Ip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8600" y="742950"/>
            <a:ext cx="8506163" cy="2386987"/>
            <a:chOff x="342305" y="1733550"/>
            <a:chExt cx="8506163" cy="2386987"/>
          </a:xfrm>
        </p:grpSpPr>
        <p:pic>
          <p:nvPicPr>
            <p:cNvPr id="7" name="Picture Placeholder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9" t="1046" r="17749" b="1046"/>
            <a:stretch/>
          </p:blipFill>
          <p:spPr>
            <a:xfrm>
              <a:off x="342305" y="1747284"/>
              <a:ext cx="1948414" cy="1757366"/>
            </a:xfrm>
            <a:prstGeom prst="rect">
              <a:avLst/>
            </a:prstGeom>
            <a:solidFill>
              <a:schemeClr val="bg2"/>
            </a:solidFill>
            <a:ln w="3000" cap="rnd">
              <a:solidFill>
                <a:srgbClr val="C0C0C0"/>
              </a:solidFill>
              <a:round/>
            </a:ln>
            <a:effectLst/>
          </p:spPr>
        </p:pic>
        <p:sp>
          <p:nvSpPr>
            <p:cNvPr id="8" name="Text Placeholder 5"/>
            <p:cNvSpPr txBox="1">
              <a:spLocks/>
            </p:cNvSpPr>
            <p:nvPr/>
          </p:nvSpPr>
          <p:spPr>
            <a:xfrm>
              <a:off x="342305" y="3511803"/>
              <a:ext cx="1948413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Indy Ho &amp; Lilian Chan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2286000" y="3520470"/>
              <a:ext cx="1828800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Alex Lam &amp;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Kawae</a:t>
              </a:r>
              <a:r>
                <a:rPr lang="en-US" sz="1400" dirty="0" smtClean="0">
                  <a:solidFill>
                    <a:prstClr val="black"/>
                  </a:solidFill>
                </a:rPr>
                <a:t> Cheung</a:t>
              </a:r>
            </a:p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t="4134" r="6589" b="39575"/>
            <a:stretch/>
          </p:blipFill>
          <p:spPr>
            <a:xfrm>
              <a:off x="2286000" y="1733550"/>
              <a:ext cx="1742011" cy="1783314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962400" y="1733551"/>
              <a:ext cx="2183930" cy="2060376"/>
              <a:chOff x="4038600" y="590552"/>
              <a:chExt cx="2183930" cy="206037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68" t="10925" r="4509" b="1706"/>
              <a:stretch/>
            </p:blipFill>
            <p:spPr>
              <a:xfrm>
                <a:off x="4069080" y="590552"/>
                <a:ext cx="1798320" cy="177165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038600" y="2343151"/>
                <a:ext cx="2183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err="1" smtClean="0">
                    <a:solidFill>
                      <a:prstClr val="black"/>
                    </a:solidFill>
                  </a:rPr>
                  <a:t>Luk</a:t>
                </a:r>
                <a:r>
                  <a:rPr lang="en-US" altLang="zh-TW" sz="1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1400" dirty="0" err="1" smtClean="0">
                    <a:solidFill>
                      <a:prstClr val="black"/>
                    </a:solidFill>
                  </a:rPr>
                  <a:t>Ka</a:t>
                </a:r>
                <a:r>
                  <a:rPr lang="en-US" altLang="zh-TW" sz="1400" dirty="0" smtClean="0">
                    <a:solidFill>
                      <a:prstClr val="black"/>
                    </a:solidFill>
                  </a:rPr>
                  <a:t> Wai &amp; Helen Lin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9" t="6745" r="22507" b="25375"/>
            <a:stretch/>
          </p:blipFill>
          <p:spPr>
            <a:xfrm>
              <a:off x="7391399" y="1733550"/>
              <a:ext cx="1457069" cy="1752600"/>
            </a:xfrm>
            <a:prstGeom prst="rect">
              <a:avLst/>
            </a:prstGeom>
          </p:spPr>
        </p:pic>
        <p:sp>
          <p:nvSpPr>
            <p:cNvPr id="25" name="Text Placeholder 5"/>
            <p:cNvSpPr txBox="1">
              <a:spLocks/>
            </p:cNvSpPr>
            <p:nvPr/>
          </p:nvSpPr>
          <p:spPr>
            <a:xfrm>
              <a:off x="7620000" y="3486150"/>
              <a:ext cx="977480" cy="3048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Cindy Ngai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2" name="Picture 1" descr="12963934_10153990119335359_3027031350985494787_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" r="5989"/>
            <a:stretch/>
          </p:blipFill>
          <p:spPr>
            <a:xfrm>
              <a:off x="5791200" y="1733550"/>
              <a:ext cx="1595120" cy="1752600"/>
            </a:xfrm>
            <a:prstGeom prst="rect">
              <a:avLst/>
            </a:prstGeom>
          </p:spPr>
        </p:pic>
        <p:sp>
          <p:nvSpPr>
            <p:cNvPr id="26" name="Text Placeholder 5"/>
            <p:cNvSpPr txBox="1">
              <a:spLocks/>
            </p:cNvSpPr>
            <p:nvPr/>
          </p:nvSpPr>
          <p:spPr>
            <a:xfrm>
              <a:off x="6019800" y="3486150"/>
              <a:ext cx="1948413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err="1" smtClean="0">
                  <a:solidFill>
                    <a:prstClr val="black"/>
                  </a:solidFill>
                </a:rPr>
                <a:t>Thorine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Mak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9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555" y="13335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美安香港</a:t>
            </a:r>
            <a:r>
              <a:rPr lang="en-US" altLang="zh-TW" sz="3600" dirty="0">
                <a:solidFill>
                  <a:srgbClr val="003366"/>
                </a:solidFill>
                <a:ea typeface="Apple LiGothic" pitchFamily="2" charset="-120"/>
              </a:rPr>
              <a:t>TLS</a:t>
            </a:r>
            <a:r>
              <a:rPr lang="en-US" altLang="zh-TW" sz="3600" dirty="0" smtClean="0">
                <a:solidFill>
                  <a:srgbClr val="003366"/>
                </a:solidFill>
                <a:ea typeface="Apple LiGothic" pitchFamily="2" charset="-120"/>
              </a:rPr>
              <a:t>®</a:t>
            </a: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授</a:t>
            </a:r>
            <a:r>
              <a:rPr lang="zh-TW" altLang="en-US" sz="3600" dirty="0">
                <a:solidFill>
                  <a:srgbClr val="003366"/>
                </a:solidFill>
                <a:ea typeface="Apple LiGothic" pitchFamily="2" charset="-120"/>
              </a:rPr>
              <a:t>證訓練員</a:t>
            </a:r>
            <a:br>
              <a:rPr lang="zh-TW" altLang="en-US" sz="3600" dirty="0">
                <a:solidFill>
                  <a:srgbClr val="003366"/>
                </a:solidFill>
                <a:ea typeface="Apple LiGothic" pitchFamily="2" charset="-120"/>
              </a:rPr>
            </a:br>
            <a:endParaRPr lang="zh-TW" altLang="en-US" sz="36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3000" y="633250"/>
            <a:ext cx="5902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Market Hong </a:t>
            </a:r>
            <a:r>
              <a:rPr lang="en-US" sz="2800" dirty="0">
                <a:solidFill>
                  <a:srgbClr val="003366"/>
                </a:solidFill>
                <a:ea typeface="Apple LiGothic" pitchFamily="2" charset="-120"/>
              </a:rPr>
              <a:t>Kong Certified TLS </a:t>
            </a: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Trainer</a:t>
            </a:r>
            <a:endParaRPr lang="en-US" sz="28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2"/>
          <a:stretch/>
        </p:blipFill>
        <p:spPr>
          <a:xfrm>
            <a:off x="1346445" y="1312563"/>
            <a:ext cx="1835198" cy="2442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0" t="10925" b="-1"/>
          <a:stretch/>
        </p:blipFill>
        <p:spPr>
          <a:xfrm>
            <a:off x="3302123" y="1312563"/>
            <a:ext cx="2782532" cy="2442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/>
          <a:stretch/>
        </p:blipFill>
        <p:spPr>
          <a:xfrm>
            <a:off x="6264147" y="1312563"/>
            <a:ext cx="1940469" cy="2442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3321" y="3755448"/>
            <a:ext cx="102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Calvin Ip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1424" y="3755448"/>
            <a:ext cx="2183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Luk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Ka</a:t>
            </a:r>
            <a:r>
              <a:rPr lang="en-US" altLang="zh-TW" sz="1600" dirty="0" smtClean="0"/>
              <a:t> Wai &amp; Helen Lin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8398" y="3734332"/>
            <a:ext cx="109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Maggie Su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15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555" y="-13081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003366"/>
                </a:solidFill>
                <a:ea typeface="Apple LiGothic" pitchFamily="2" charset="-120"/>
              </a:rPr>
              <a:t>美安香港</a:t>
            </a:r>
            <a:r>
              <a:rPr lang="en-US" altLang="zh-TW" sz="3000" dirty="0" smtClean="0">
                <a:solidFill>
                  <a:srgbClr val="003366"/>
                </a:solidFill>
                <a:ea typeface="Apple LiGothic" pitchFamily="2" charset="-120"/>
              </a:rPr>
              <a:t>Motives®</a:t>
            </a:r>
            <a:r>
              <a:rPr lang="zh-TW" altLang="en-US" sz="3000" dirty="0" smtClean="0">
                <a:solidFill>
                  <a:srgbClr val="003366"/>
                </a:solidFill>
                <a:ea typeface="Apple LiGothic" pitchFamily="2" charset="-120"/>
              </a:rPr>
              <a:t>授證訓練員</a:t>
            </a:r>
            <a:endParaRPr lang="zh-TW" altLang="en-US" sz="30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38150"/>
            <a:ext cx="55090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3366"/>
                </a:solidFill>
                <a:ea typeface="Apple LiGothic" pitchFamily="2" charset="-120"/>
              </a:rPr>
              <a:t>Market Hong Kong Motives® Certified Trainers</a:t>
            </a:r>
            <a:endParaRPr lang="en-US" sz="22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2961181" y="14055246"/>
            <a:ext cx="2520280" cy="600067"/>
          </a:xfrm>
          <a:prstGeom prst="rect">
            <a:avLst/>
          </a:prstGeom>
        </p:spPr>
        <p:txBody>
          <a:bodyPr vert="horz" lIns="64008" tIns="45720" rIns="4572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6350">
              <a:bevelT w="38100" h="31750"/>
              <a:contourClr>
                <a:schemeClr val="tx2">
                  <a:lumMod val="20000"/>
                  <a:lumOff val="8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250"/>
              </a:spcBef>
              <a:buFontTx/>
              <a:buNone/>
              <a:defRPr kumimoji="0" lang="en-US" altLang="zh-TW" sz="2300" b="1" kern="1200" cap="none" spc="0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華康儷中黑" pitchFamily="49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6" t="740" r="1316" b="21694"/>
          <a:stretch/>
        </p:blipFill>
        <p:spPr>
          <a:xfrm>
            <a:off x="6400800" y="819150"/>
            <a:ext cx="1412686" cy="1308043"/>
          </a:xfrm>
          <a:prstGeom prst="rect">
            <a:avLst/>
          </a:prstGeom>
        </p:spPr>
      </p:pic>
      <p:sp>
        <p:nvSpPr>
          <p:cNvPr id="16" name="Text Placeholder 8"/>
          <p:cNvSpPr txBox="1">
            <a:spLocks/>
          </p:cNvSpPr>
          <p:nvPr/>
        </p:nvSpPr>
        <p:spPr>
          <a:xfrm>
            <a:off x="6630689" y="2100832"/>
            <a:ext cx="952907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May Ho</a:t>
            </a:r>
          </a:p>
          <a:p>
            <a:endParaRPr lang="en-US" sz="1600" dirty="0" smtClean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7799354" y="2127192"/>
            <a:ext cx="1101785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Sandy Kam</a:t>
            </a:r>
            <a:endParaRPr lang="en-US" sz="16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4" r="12222" b="23782"/>
          <a:stretch/>
        </p:blipFill>
        <p:spPr>
          <a:xfrm>
            <a:off x="7799354" y="819149"/>
            <a:ext cx="1101785" cy="13080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0" y="2495550"/>
            <a:ext cx="3505200" cy="1971667"/>
            <a:chOff x="3795739" y="2495550"/>
            <a:chExt cx="3505200" cy="1971667"/>
          </a:xfrm>
        </p:grpSpPr>
        <p:pic>
          <p:nvPicPr>
            <p:cNvPr id="25" name="Picture Placeholder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4" t="19" r="19725" b="36200"/>
            <a:stretch/>
          </p:blipFill>
          <p:spPr>
            <a:xfrm>
              <a:off x="3795739" y="2495550"/>
              <a:ext cx="1100151" cy="1315688"/>
            </a:xfrm>
            <a:prstGeom prst="rect">
              <a:avLst/>
            </a:prstGeom>
          </p:spPr>
        </p:pic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3795739" y="3811238"/>
              <a:ext cx="1329791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Andy Leung</a:t>
              </a:r>
              <a:endParaRPr lang="en-US" sz="16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862539" y="2495550"/>
              <a:ext cx="2438400" cy="1971667"/>
              <a:chOff x="65290" y="2739112"/>
              <a:chExt cx="2438400" cy="1971667"/>
            </a:xfrm>
          </p:grpSpPr>
          <p:pic>
            <p:nvPicPr>
              <p:cNvPr id="22" name="Picture Placeholder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0" t="314" r="9970" b="31094"/>
              <a:stretch/>
            </p:blipFill>
            <p:spPr>
              <a:xfrm>
                <a:off x="65290" y="2739112"/>
                <a:ext cx="1204939" cy="1314260"/>
              </a:xfrm>
              <a:prstGeom prst="rect">
                <a:avLst/>
              </a:prstGeom>
              <a:solidFill>
                <a:schemeClr val="bg2"/>
              </a:solidFill>
              <a:ln w="3000" cap="rnd">
                <a:solidFill>
                  <a:srgbClr val="C0C0C0"/>
                </a:solidFill>
                <a:round/>
              </a:ln>
              <a:effectLst/>
            </p:spPr>
          </p:pic>
          <p:pic>
            <p:nvPicPr>
              <p:cNvPr id="23" name="Picture Placeholder 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18" t="7914" r="-424"/>
              <a:stretch/>
            </p:blipFill>
            <p:spPr>
              <a:xfrm>
                <a:off x="1284491" y="2739112"/>
                <a:ext cx="990600" cy="1295400"/>
              </a:xfrm>
              <a:prstGeom prst="rect">
                <a:avLst/>
              </a:prstGeom>
              <a:solidFill>
                <a:schemeClr val="bg2"/>
              </a:solidFill>
              <a:ln w="3000" cap="rnd">
                <a:solidFill>
                  <a:srgbClr val="C0C0C0"/>
                </a:solidFill>
                <a:round/>
              </a:ln>
              <a:effectLst/>
            </p:spPr>
          </p:pic>
          <p:sp>
            <p:nvSpPr>
              <p:cNvPr id="24" name="Text Placeholder 8"/>
              <p:cNvSpPr txBox="1">
                <a:spLocks/>
              </p:cNvSpPr>
              <p:nvPr/>
            </p:nvSpPr>
            <p:spPr>
              <a:xfrm>
                <a:off x="1243550" y="4110712"/>
                <a:ext cx="1260140" cy="60006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 smtClean="0"/>
                  <a:t>Tammy </a:t>
                </a:r>
                <a:r>
                  <a:rPr lang="en-US" sz="1600" dirty="0" err="1" smtClean="0"/>
                  <a:t>Lui</a:t>
                </a:r>
                <a:endParaRPr lang="en-US" sz="1600" dirty="0"/>
              </a:p>
            </p:txBody>
          </p:sp>
          <p:sp>
            <p:nvSpPr>
              <p:cNvPr id="40" name="Text Placeholder 3"/>
              <p:cNvSpPr txBox="1">
                <a:spLocks/>
              </p:cNvSpPr>
              <p:nvPr/>
            </p:nvSpPr>
            <p:spPr>
              <a:xfrm>
                <a:off x="141490" y="4110712"/>
                <a:ext cx="1124307" cy="60006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 smtClean="0"/>
                  <a:t>Helen Lin</a:t>
                </a:r>
                <a:endParaRPr lang="en-US" sz="16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352800" y="2495550"/>
            <a:ext cx="5845710" cy="1971667"/>
            <a:chOff x="2579822" y="2760183"/>
            <a:chExt cx="5845710" cy="1971667"/>
          </a:xfrm>
        </p:grpSpPr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3722822" y="4131783"/>
              <a:ext cx="1411880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Angela Smith</a:t>
              </a:r>
            </a:p>
            <a:p>
              <a:endParaRPr lang="en-US" sz="1600" dirty="0"/>
            </a:p>
          </p:txBody>
        </p:sp>
        <p:pic>
          <p:nvPicPr>
            <p:cNvPr id="29" name="Picture Placeholder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6" t="-355" r="10975" b="31931"/>
            <a:stretch/>
          </p:blipFill>
          <p:spPr>
            <a:xfrm>
              <a:off x="3799022" y="2760183"/>
              <a:ext cx="1105347" cy="1295400"/>
            </a:xfrm>
            <a:prstGeom prst="rect">
              <a:avLst/>
            </a:prstGeom>
            <a:solidFill>
              <a:schemeClr val="bg2"/>
            </a:solidFill>
            <a:ln w="3000" cap="rnd">
              <a:solidFill>
                <a:srgbClr val="C0C0C0"/>
              </a:solidFill>
              <a:round/>
            </a:ln>
            <a:effectLst/>
          </p:spPr>
        </p:pic>
        <p:sp>
          <p:nvSpPr>
            <p:cNvPr id="30" name="Text Placeholder 2"/>
            <p:cNvSpPr txBox="1">
              <a:spLocks/>
            </p:cNvSpPr>
            <p:nvPr/>
          </p:nvSpPr>
          <p:spPr>
            <a:xfrm>
              <a:off x="4942022" y="4131783"/>
              <a:ext cx="1133212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err="1" smtClean="0"/>
                <a:t>Mony</a:t>
              </a:r>
              <a:r>
                <a:rPr lang="en-US" sz="1600" dirty="0" smtClean="0"/>
                <a:t> Ung</a:t>
              </a:r>
              <a:endParaRPr lang="en-US" sz="1600" dirty="0"/>
            </a:p>
          </p:txBody>
        </p:sp>
        <p:sp>
          <p:nvSpPr>
            <p:cNvPr id="31" name="Text Placeholder 9"/>
            <p:cNvSpPr txBox="1">
              <a:spLocks/>
            </p:cNvSpPr>
            <p:nvPr/>
          </p:nvSpPr>
          <p:spPr>
            <a:xfrm>
              <a:off x="2732222" y="4131783"/>
              <a:ext cx="990038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Asa Ng</a:t>
              </a:r>
            </a:p>
            <a:p>
              <a:endParaRPr lang="en-US" sz="1600" dirty="0"/>
            </a:p>
          </p:txBody>
        </p:sp>
        <p:pic>
          <p:nvPicPr>
            <p:cNvPr id="32" name="Picture Placeholder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8" t="2793" r="7646" b="54272"/>
            <a:stretch/>
          </p:blipFill>
          <p:spPr>
            <a:xfrm>
              <a:off x="2579822" y="2760840"/>
              <a:ext cx="1219200" cy="1298819"/>
            </a:xfrm>
            <a:prstGeom prst="rect">
              <a:avLst/>
            </a:prstGeom>
            <a:solidFill>
              <a:schemeClr val="bg2"/>
            </a:solidFill>
            <a:ln w="3000" cap="rnd">
              <a:solidFill>
                <a:srgbClr val="C0C0C0"/>
              </a:solidFill>
              <a:round/>
            </a:ln>
            <a:effectLst/>
          </p:spPr>
        </p:pic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6999422" y="4131784"/>
              <a:ext cx="1426110" cy="3048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Reginia Wong </a:t>
              </a:r>
              <a:endParaRPr lang="en-US" sz="1600" dirty="0"/>
            </a:p>
          </p:txBody>
        </p:sp>
        <p:pic>
          <p:nvPicPr>
            <p:cNvPr id="35" name="Picture Placeholder 4" descr="Reginia Wong.jpg"/>
            <p:cNvPicPr>
              <a:picLocks noChangeAspect="1"/>
            </p:cNvPicPr>
            <p:nvPr/>
          </p:nvPicPr>
          <p:blipFill rotWithShape="1">
            <a:blip r:embed="rId9" cstate="screen"/>
            <a:srcRect l="1564" r="17371"/>
            <a:stretch/>
          </p:blipFill>
          <p:spPr>
            <a:xfrm>
              <a:off x="7044904" y="2760184"/>
              <a:ext cx="1165825" cy="1295400"/>
            </a:xfrm>
            <a:prstGeom prst="rect">
              <a:avLst/>
            </a:prstGeom>
            <a:noFill/>
            <a:ln w="3000" cap="rnd">
              <a:noFill/>
              <a:round/>
            </a:ln>
            <a:effectLst/>
          </p:spPr>
        </p:pic>
        <p:pic>
          <p:nvPicPr>
            <p:cNvPr id="37" name="Picture Placeholder 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" r="8435" b="50000"/>
            <a:stretch/>
          </p:blipFill>
          <p:spPr>
            <a:xfrm>
              <a:off x="5932622" y="2760183"/>
              <a:ext cx="1119674" cy="1295400"/>
            </a:xfrm>
            <a:prstGeom prst="rect">
              <a:avLst/>
            </a:prstGeom>
            <a:solidFill>
              <a:schemeClr val="bg2"/>
            </a:solidFill>
            <a:ln w="3000" cap="rnd">
              <a:solidFill>
                <a:srgbClr val="C0C0C0"/>
              </a:solidFill>
              <a:round/>
            </a:ln>
            <a:effectLst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4" t="3307" r="10014" b="29861"/>
            <a:stretch/>
          </p:blipFill>
          <p:spPr>
            <a:xfrm>
              <a:off x="4865823" y="2760183"/>
              <a:ext cx="1083176" cy="1295400"/>
            </a:xfrm>
            <a:prstGeom prst="rect">
              <a:avLst/>
            </a:prstGeom>
          </p:spPr>
        </p:pic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5932622" y="4131783"/>
              <a:ext cx="1260140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Rose Wong 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819150"/>
            <a:ext cx="6572892" cy="1908491"/>
            <a:chOff x="79552" y="1092308"/>
            <a:chExt cx="6572892" cy="1908491"/>
          </a:xfrm>
        </p:grpSpPr>
        <p:pic>
          <p:nvPicPr>
            <p:cNvPr id="7" name="Picture Placeholder 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0" t="15713" r="22921" b="29694"/>
            <a:stretch/>
          </p:blipFill>
          <p:spPr>
            <a:xfrm>
              <a:off x="79552" y="1137852"/>
              <a:ext cx="1245440" cy="1262880"/>
            </a:xfrm>
            <a:prstGeom prst="rect">
              <a:avLst/>
            </a:prstGeom>
          </p:spPr>
        </p:pic>
        <p:sp>
          <p:nvSpPr>
            <p:cNvPr id="8" name="Text Placeholder 13"/>
            <p:cNvSpPr txBox="1">
              <a:spLocks/>
            </p:cNvSpPr>
            <p:nvPr/>
          </p:nvSpPr>
          <p:spPr>
            <a:xfrm>
              <a:off x="79552" y="2400007"/>
              <a:ext cx="1202394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err="1" smtClean="0"/>
                <a:t>Kero</a:t>
              </a:r>
              <a:r>
                <a:rPr lang="en-US" sz="1600" dirty="0" smtClean="0"/>
                <a:t> Chan</a:t>
              </a:r>
              <a:endParaRPr lang="en-US" sz="1600" dirty="0"/>
            </a:p>
          </p:txBody>
        </p:sp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2719726" y="2356975"/>
              <a:ext cx="1202394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Angie Chou</a:t>
              </a:r>
            </a:p>
            <a:p>
              <a:endParaRPr lang="en-US" sz="1600" dirty="0"/>
            </a:p>
          </p:txBody>
        </p:sp>
        <p:pic>
          <p:nvPicPr>
            <p:cNvPr id="10" name="Picture Placeholder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7" b="3837"/>
            <a:stretch>
              <a:fillRect/>
            </a:stretch>
          </p:blipFill>
          <p:spPr>
            <a:xfrm>
              <a:off x="1324992" y="1137852"/>
              <a:ext cx="1312952" cy="1262155"/>
            </a:xfrm>
            <a:prstGeom prst="rect">
              <a:avLst/>
            </a:prstGeom>
          </p:spPr>
        </p:pic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1441056" y="2366616"/>
              <a:ext cx="1202394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Pat Chan</a:t>
              </a:r>
              <a:endParaRPr lang="en-US" sz="16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8" t="10158" r="10499" b="9665"/>
            <a:stretch/>
          </p:blipFill>
          <p:spPr>
            <a:xfrm>
              <a:off x="2637944" y="1137853"/>
              <a:ext cx="1365958" cy="1262154"/>
            </a:xfrm>
            <a:prstGeom prst="rect">
              <a:avLst/>
            </a:prstGeom>
          </p:spPr>
        </p:pic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4072715" y="2400732"/>
              <a:ext cx="1368069" cy="6000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Claudia Chow</a:t>
              </a:r>
            </a:p>
            <a:p>
              <a:endParaRPr lang="en-US" sz="1600" dirty="0"/>
            </a:p>
          </p:txBody>
        </p:sp>
        <p:pic>
          <p:nvPicPr>
            <p:cNvPr id="19" name="Picture Placeholder 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7" t="3608" r="4723" b="38306"/>
            <a:stretch/>
          </p:blipFill>
          <p:spPr>
            <a:xfrm>
              <a:off x="4024814" y="1092308"/>
              <a:ext cx="1463873" cy="130842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5334000" y="1123950"/>
              <a:ext cx="1318444" cy="1633953"/>
              <a:chOff x="179512" y="995789"/>
              <a:chExt cx="941745" cy="1167110"/>
            </a:xfrm>
          </p:grpSpPr>
          <p:pic>
            <p:nvPicPr>
              <p:cNvPr id="38" name="Picture 2" descr="C:\Users\sidneyt\Desktop\326399_10150500144640466_636107128_o.jp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63" b="20581"/>
              <a:stretch/>
            </p:blipFill>
            <p:spPr bwMode="auto">
              <a:xfrm>
                <a:off x="233140" y="995789"/>
                <a:ext cx="763455" cy="925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79512" y="1921075"/>
                <a:ext cx="941745" cy="24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990"/>
                <a:r>
                  <a:rPr lang="en-US" sz="1600" dirty="0">
                    <a:solidFill>
                      <a:srgbClr val="000000"/>
                    </a:solidFill>
                    <a:ea typeface="儷黑 Pro"/>
                    <a:cs typeface="Century Gothic"/>
                  </a:rPr>
                  <a:t>Jane 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79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555" y="1333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美安香港網路中心授證訓練員</a:t>
            </a:r>
            <a:endParaRPr lang="zh-TW" altLang="en-US" sz="36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2794" y="633250"/>
            <a:ext cx="719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Market Hong Kong </a:t>
            </a:r>
            <a:r>
              <a:rPr lang="en-US" altLang="zh-TW" sz="2800" dirty="0" err="1" smtClean="0">
                <a:solidFill>
                  <a:srgbClr val="003366"/>
                </a:solidFill>
                <a:ea typeface="Apple LiGothic" pitchFamily="2" charset="-120"/>
              </a:rPr>
              <a:t>WebCenter</a:t>
            </a: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 Certified Trainers</a:t>
            </a:r>
            <a:endParaRPr lang="en-US" sz="28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pic>
        <p:nvPicPr>
          <p:cNvPr id="7" name="Picture Placeholder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18407" r="17662" b="19342"/>
          <a:stretch/>
        </p:blipFill>
        <p:spPr>
          <a:xfrm>
            <a:off x="2241409" y="1156681"/>
            <a:ext cx="1528256" cy="1415052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/>
        </p:nvSpPr>
        <p:spPr>
          <a:xfrm>
            <a:off x="2432402" y="2552752"/>
            <a:ext cx="126014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Christine Ho</a:t>
            </a:r>
          </a:p>
          <a:p>
            <a:endParaRPr lang="en-US" sz="1400" dirty="0"/>
          </a:p>
        </p:txBody>
      </p:sp>
      <p:pic>
        <p:nvPicPr>
          <p:cNvPr id="9" name="Pictur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2910" r="5693" b="13549"/>
          <a:stretch/>
        </p:blipFill>
        <p:spPr>
          <a:xfrm>
            <a:off x="3968578" y="1144858"/>
            <a:ext cx="1528256" cy="141505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4236694" y="2552753"/>
            <a:ext cx="126014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Kirk Kwok</a:t>
            </a:r>
            <a:endParaRPr lang="en-US" sz="1400" dirty="0"/>
          </a:p>
        </p:txBody>
      </p:sp>
      <p:pic>
        <p:nvPicPr>
          <p:cNvPr id="11" name="Picture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577" b="12523"/>
          <a:stretch/>
        </p:blipFill>
        <p:spPr>
          <a:xfrm>
            <a:off x="629101" y="1144858"/>
            <a:ext cx="1419781" cy="1415280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42233" y="2573783"/>
            <a:ext cx="126014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Calvin Chiang</a:t>
            </a:r>
            <a:endParaRPr lang="en-US" sz="1400" dirty="0"/>
          </a:p>
        </p:txBody>
      </p:sp>
      <p:pic>
        <p:nvPicPr>
          <p:cNvPr id="13" name="Picture Placeholder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12110" r="36425"/>
          <a:stretch/>
        </p:blipFill>
        <p:spPr>
          <a:xfrm>
            <a:off x="7307213" y="1125021"/>
            <a:ext cx="1522242" cy="1415280"/>
          </a:xfrm>
          <a:prstGeom prst="rect">
            <a:avLst/>
          </a:prstGeom>
        </p:spPr>
      </p:pic>
      <p:sp>
        <p:nvSpPr>
          <p:cNvPr id="14" name="Text Placeholder 10"/>
          <p:cNvSpPr txBox="1">
            <a:spLocks/>
          </p:cNvSpPr>
          <p:nvPr/>
        </p:nvSpPr>
        <p:spPr>
          <a:xfrm>
            <a:off x="7618394" y="2554485"/>
            <a:ext cx="784022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Mark Li</a:t>
            </a:r>
            <a:endParaRPr lang="en-US" sz="1400" dirty="0"/>
          </a:p>
        </p:txBody>
      </p:sp>
      <p:pic>
        <p:nvPicPr>
          <p:cNvPr id="15" name="Picture Placeholder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18346" r="5251"/>
          <a:stretch/>
        </p:blipFill>
        <p:spPr>
          <a:xfrm>
            <a:off x="629101" y="2968192"/>
            <a:ext cx="1419781" cy="135640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16" name="Text Placeholder 14"/>
          <p:cNvSpPr txBox="1">
            <a:spLocks/>
          </p:cNvSpPr>
          <p:nvPr/>
        </p:nvSpPr>
        <p:spPr>
          <a:xfrm>
            <a:off x="808603" y="4347324"/>
            <a:ext cx="1060776" cy="600067"/>
          </a:xfrm>
          <a:prstGeom prst="rect">
            <a:avLst/>
          </a:prstGeom>
        </p:spPr>
        <p:txBody>
          <a:bodyPr vert="horz" lIns="64008" tIns="45720" rIns="4572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0" h="0"/>
              <a:contourClr>
                <a:schemeClr val="tx2">
                  <a:lumMod val="20000"/>
                  <a:lumOff val="8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250"/>
              </a:spcBef>
              <a:buFontTx/>
              <a:buNone/>
              <a:defRPr kumimoji="0" lang="en-US" altLang="zh-TW" sz="2300" b="1" kern="1200" cap="none" spc="0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華康儷中黑" pitchFamily="49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dirty="0" smtClean="0">
                <a:solidFill>
                  <a:schemeClr val="tx1"/>
                </a:solidFill>
                <a:effectLst/>
                <a:latin typeface="+mn-lt"/>
              </a:rPr>
              <a:t>Frances Siu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Placeholder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5777" r="2166" b="5777"/>
          <a:stretch/>
        </p:blipFill>
        <p:spPr>
          <a:xfrm>
            <a:off x="5616125" y="1154012"/>
            <a:ext cx="1526451" cy="141919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18" name="Text Placeholder 16"/>
          <p:cNvSpPr txBox="1">
            <a:spLocks/>
          </p:cNvSpPr>
          <p:nvPr/>
        </p:nvSpPr>
        <p:spPr>
          <a:xfrm>
            <a:off x="5693341" y="2552751"/>
            <a:ext cx="1174738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Wing Kwok</a:t>
            </a:r>
          </a:p>
          <a:p>
            <a:endParaRPr lang="en-US" sz="1400" dirty="0"/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3896675" y="4312455"/>
            <a:ext cx="252028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Simon Sze</a:t>
            </a:r>
          </a:p>
          <a:p>
            <a:endParaRPr lang="en-US" sz="1400" dirty="0"/>
          </a:p>
        </p:txBody>
      </p:sp>
      <p:pic>
        <p:nvPicPr>
          <p:cNvPr id="20" name="Picture Placeholder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5" t="590" r="1775" b="31614"/>
          <a:stretch/>
        </p:blipFill>
        <p:spPr>
          <a:xfrm>
            <a:off x="3663105" y="2968192"/>
            <a:ext cx="1446195" cy="135640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21" name="Picture Placeholder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5" r="-4487" b="23077"/>
          <a:stretch/>
        </p:blipFill>
        <p:spPr>
          <a:xfrm>
            <a:off x="5223203" y="2968192"/>
            <a:ext cx="1446195" cy="1356401"/>
          </a:xfrm>
          <a:prstGeom prst="rect">
            <a:avLst/>
          </a:prstGeom>
          <a:solidFill>
            <a:schemeClr val="bg2"/>
          </a:solidFill>
          <a:ln w="3000" cap="rnd">
            <a:noFill/>
            <a:round/>
          </a:ln>
          <a:effectLst/>
        </p:spPr>
      </p:pic>
      <p:sp>
        <p:nvSpPr>
          <p:cNvPr id="22" name="Text Placeholder 11"/>
          <p:cNvSpPr txBox="1">
            <a:spLocks/>
          </p:cNvSpPr>
          <p:nvPr/>
        </p:nvSpPr>
        <p:spPr>
          <a:xfrm>
            <a:off x="5496834" y="4325548"/>
            <a:ext cx="252028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Hilda Wong</a:t>
            </a:r>
          </a:p>
          <a:p>
            <a:endParaRPr lang="en-US" sz="1400" dirty="0"/>
          </a:p>
        </p:txBody>
      </p:sp>
      <p:pic>
        <p:nvPicPr>
          <p:cNvPr id="25" name="Picture Placeholder 4" descr="Reginia Wong.jpg"/>
          <p:cNvPicPr>
            <a:picLocks noChangeAspect="1"/>
          </p:cNvPicPr>
          <p:nvPr/>
        </p:nvPicPr>
        <p:blipFill>
          <a:blip r:embed="rId10" cstate="screen"/>
          <a:srcRect l="1564" r="1564"/>
          <a:stretch>
            <a:fillRect/>
          </a:stretch>
        </p:blipFill>
        <p:spPr>
          <a:xfrm>
            <a:off x="6885239" y="2968192"/>
            <a:ext cx="1464913" cy="1356401"/>
          </a:xfrm>
          <a:prstGeom prst="rect">
            <a:avLst/>
          </a:prstGeom>
          <a:noFill/>
          <a:ln w="3000" cap="rnd">
            <a:noFill/>
            <a:round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/>
          <a:stretch/>
        </p:blipFill>
        <p:spPr>
          <a:xfrm>
            <a:off x="2283190" y="2968192"/>
            <a:ext cx="1077437" cy="1356401"/>
          </a:xfrm>
          <a:prstGeom prst="rect">
            <a:avLst/>
          </a:prstGeom>
        </p:spPr>
      </p:pic>
      <p:sp>
        <p:nvSpPr>
          <p:cNvPr id="28" name="Text Placeholder 14"/>
          <p:cNvSpPr txBox="1">
            <a:spLocks/>
          </p:cNvSpPr>
          <p:nvPr/>
        </p:nvSpPr>
        <p:spPr>
          <a:xfrm>
            <a:off x="2304804" y="4299818"/>
            <a:ext cx="1060776" cy="600067"/>
          </a:xfrm>
          <a:prstGeom prst="rect">
            <a:avLst/>
          </a:prstGeom>
        </p:spPr>
        <p:txBody>
          <a:bodyPr vert="horz" lIns="64008" tIns="45720" rIns="4572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0" h="0"/>
              <a:contourClr>
                <a:schemeClr val="tx2">
                  <a:lumMod val="20000"/>
                  <a:lumOff val="8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250"/>
              </a:spcBef>
              <a:buFontTx/>
              <a:buNone/>
              <a:defRPr kumimoji="0" lang="en-US" altLang="zh-TW" sz="2300" b="1" kern="1200" cap="none" spc="0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華康儷中黑" pitchFamily="49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400" b="0" dirty="0" smtClean="0">
                <a:solidFill>
                  <a:schemeClr val="tx1"/>
                </a:solidFill>
                <a:latin typeface="+mn-lt"/>
              </a:rPr>
              <a:t>Maggie Su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 Placeholder 11"/>
          <p:cNvSpPr txBox="1">
            <a:spLocks/>
          </p:cNvSpPr>
          <p:nvPr/>
        </p:nvSpPr>
        <p:spPr>
          <a:xfrm>
            <a:off x="6909374" y="4312454"/>
            <a:ext cx="2520280" cy="600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Reginia Wong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685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3350"/>
            <a:ext cx="8513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群組 18"/>
          <p:cNvGrpSpPr/>
          <p:nvPr/>
        </p:nvGrpSpPr>
        <p:grpSpPr>
          <a:xfrm>
            <a:off x="1143000" y="1188249"/>
            <a:ext cx="6670122" cy="2818927"/>
            <a:chOff x="968375" y="1258492"/>
            <a:chExt cx="7410450" cy="2970608"/>
          </a:xfrm>
        </p:grpSpPr>
        <p:pic>
          <p:nvPicPr>
            <p:cNvPr id="6" name="Picture 5" descr="PeopleLeadToPeople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4701" y="1438275"/>
              <a:ext cx="187325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1226" y="1258492"/>
              <a:ext cx="2422525" cy="82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4351" y="2088356"/>
              <a:ext cx="2011363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1963" y="2088356"/>
              <a:ext cx="1947862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8375" y="2733675"/>
              <a:ext cx="1206500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2325" y="2733675"/>
              <a:ext cx="1206500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94025" y="2733675"/>
              <a:ext cx="1206500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2700" y="2733675"/>
              <a:ext cx="1208088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群組 21"/>
          <p:cNvGrpSpPr/>
          <p:nvPr/>
        </p:nvGrpSpPr>
        <p:grpSpPr>
          <a:xfrm>
            <a:off x="304042" y="3867150"/>
            <a:ext cx="8147050" cy="373856"/>
            <a:chOff x="50800" y="4377929"/>
            <a:chExt cx="8985250" cy="373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800" y="4379119"/>
              <a:ext cx="21018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35213" y="4379119"/>
              <a:ext cx="21018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19626" y="4377929"/>
              <a:ext cx="2132013" cy="37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34200" y="4379119"/>
              <a:ext cx="21018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363237" y="799296"/>
            <a:ext cx="7247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TEACH,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MANAGE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&amp;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SUPPORT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OTHERS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5933" y="4226815"/>
            <a:ext cx="1074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APPLY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7449" y="4239815"/>
            <a:ext cx="1306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CREATE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3445" y="4241006"/>
            <a:ext cx="15360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QUALIFY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549" y="4228295"/>
            <a:ext cx="1479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ACTIVATE</a:t>
            </a:r>
            <a:endParaRPr lang="en-US" sz="2500" b="1" dirty="0">
              <a:solidFill>
                <a:srgbClr val="00A7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533400" y="648891"/>
            <a:ext cx="8229600" cy="2077492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sz="4500" dirty="0">
                <a:solidFill>
                  <a:srgbClr val="FFFF00"/>
                </a:solidFill>
                <a:ea typeface="Arial Unicode MS" pitchFamily="34" charset="-120"/>
                <a:cs typeface="Arial Unicode MS" pitchFamily="34" charset="-120"/>
                <a:sym typeface="DFKai-SB"/>
              </a:rPr>
              <a:t>BV + BV </a:t>
            </a:r>
            <a:r>
              <a:rPr sz="4500" dirty="0" smtClean="0">
                <a:solidFill>
                  <a:srgbClr val="FFFF00"/>
                </a:solidFill>
                <a:ea typeface="Arial Unicode MS" pitchFamily="34" charset="-120"/>
                <a:cs typeface="Arial Unicode MS" pitchFamily="34" charset="-120"/>
                <a:sym typeface="DFKai-SB"/>
              </a:rPr>
              <a:t>=</a:t>
            </a:r>
            <a:r>
              <a:rPr lang="en-US" sz="4500" dirty="0" smtClean="0">
                <a:solidFill>
                  <a:srgbClr val="FFFF00"/>
                </a:solidFill>
                <a:ea typeface="Arial Unicode MS" pitchFamily="34" charset="-120"/>
                <a:cs typeface="Arial Unicode MS" pitchFamily="34" charset="-120"/>
                <a:sym typeface="DFKai-SB"/>
              </a:rPr>
              <a:t> </a:t>
            </a:r>
            <a:r>
              <a:rPr lang="zh-TW" altLang="en-US" sz="4500" dirty="0" smtClean="0">
                <a:solidFill>
                  <a:srgbClr val="FFFF00"/>
                </a:solidFill>
                <a:ea typeface="Arial Unicode MS" pitchFamily="34" charset="-120"/>
                <a:cs typeface="Arial Unicode MS" pitchFamily="34" charset="-120"/>
                <a:sym typeface="DFKai-SB"/>
              </a:rPr>
              <a:t>零售</a:t>
            </a:r>
            <a:r>
              <a:rPr lang="zh-TW" altLang="zh-TW" sz="4500" dirty="0" smtClean="0">
                <a:solidFill>
                  <a:srgbClr val="FFFF00"/>
                </a:solidFill>
                <a:ea typeface="Arial Unicode MS" pitchFamily="34" charset="-120"/>
                <a:cs typeface="Arial Unicode MS" pitchFamily="34" charset="-120"/>
              </a:rPr>
              <a:t>利潤</a:t>
            </a:r>
            <a:endParaRPr lang="en-US" altLang="zh-TW" sz="4500" dirty="0" smtClean="0">
              <a:solidFill>
                <a:srgbClr val="FFFF00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ctr"/>
            <a:r>
              <a:rPr lang="zh-TW" altLang="zh-TW" sz="4500" dirty="0" smtClean="0">
                <a:solidFill>
                  <a:schemeClr val="accent1"/>
                </a:solidFill>
                <a:ea typeface="Arial Unicode MS" pitchFamily="34" charset="-120"/>
                <a:cs typeface="Arial Unicode MS" pitchFamily="34" charset="-120"/>
              </a:rPr>
              <a:t>人</a:t>
            </a:r>
            <a:r>
              <a:rPr lang="en-US" altLang="zh-TW" sz="4500" dirty="0" smtClean="0">
                <a:solidFill>
                  <a:schemeClr val="accent1"/>
                </a:solidFill>
                <a:ea typeface="Arial Unicode MS" pitchFamily="34" charset="-120"/>
                <a:cs typeface="Arial Unicode MS" pitchFamily="34" charset="-120"/>
              </a:rPr>
              <a:t>+ </a:t>
            </a:r>
            <a:r>
              <a:rPr lang="zh-TW" altLang="zh-TW" sz="4500" dirty="0" smtClean="0">
                <a:solidFill>
                  <a:schemeClr val="accent1"/>
                </a:solidFill>
                <a:ea typeface="Arial Unicode MS" pitchFamily="34" charset="-120"/>
                <a:cs typeface="Arial Unicode MS" pitchFamily="34" charset="-120"/>
              </a:rPr>
              <a:t>人</a:t>
            </a:r>
            <a:r>
              <a:rPr lang="en-US" altLang="zh-TW" sz="4500" dirty="0" smtClean="0">
                <a:solidFill>
                  <a:schemeClr val="accent1"/>
                </a:solidFill>
                <a:ea typeface="Arial Unicode MS" pitchFamily="34" charset="-120"/>
                <a:cs typeface="Arial Unicode MS" pitchFamily="34" charset="-120"/>
              </a:rPr>
              <a:t>=  </a:t>
            </a:r>
            <a:r>
              <a:rPr lang="zh-TW" altLang="zh-TW" sz="4500" dirty="0" smtClean="0">
                <a:solidFill>
                  <a:schemeClr val="accent1"/>
                </a:solidFill>
                <a:ea typeface="Arial Unicode MS" pitchFamily="34" charset="-120"/>
                <a:cs typeface="Arial Unicode MS" pitchFamily="34" charset="-120"/>
              </a:rPr>
              <a:t>收入 </a:t>
            </a:r>
            <a:endParaRPr lang="en-US" altLang="zh-TW" sz="4500" dirty="0" smtClean="0">
              <a:solidFill>
                <a:schemeClr val="accent1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ctr"/>
            <a:r>
              <a:rPr lang="zh-TW" altLang="zh-TW" sz="4500" dirty="0" smtClean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領袖</a:t>
            </a:r>
            <a:r>
              <a:rPr lang="en-US" altLang="zh-TW" sz="4500" dirty="0" smtClean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+ </a:t>
            </a:r>
            <a:r>
              <a:rPr lang="zh-TW" altLang="zh-TW" sz="4500" dirty="0" smtClean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領袖</a:t>
            </a:r>
            <a:r>
              <a:rPr lang="en-US" altLang="zh-TW" sz="4500" dirty="0" smtClean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= </a:t>
            </a:r>
            <a:r>
              <a:rPr lang="zh-TW" altLang="zh-TW" sz="4500" dirty="0" smtClean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永續收入</a:t>
            </a:r>
            <a:endParaRPr lang="zh-TW" altLang="zh-TW" sz="4500" dirty="0">
              <a:solidFill>
                <a:srgbClr val="FF0000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843509" y="2876550"/>
            <a:ext cx="5415520" cy="1384995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ea typeface="Arial"/>
                <a:cs typeface="Arial"/>
                <a:sym typeface="Arial"/>
              </a:rPr>
              <a:t>BV + BV = Retail Profit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</a:endParaRPr>
          </a:p>
          <a:p>
            <a:pPr lvl="0" algn="ctr"/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ea typeface="Arial"/>
                <a:cs typeface="Arial"/>
                <a:sym typeface="Arial"/>
              </a:rPr>
              <a:t>People + People = Active Income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</a:endParaRPr>
          </a:p>
          <a:p>
            <a:pPr lvl="0" algn="ctr"/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ea typeface="Arial"/>
                <a:cs typeface="Arial"/>
                <a:sym typeface="Arial"/>
              </a:rPr>
              <a:t>Leader + Leader =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ea typeface="Arial"/>
                <a:cs typeface="Arial"/>
                <a:sym typeface="Arial"/>
              </a:rPr>
              <a:t>Ongoing </a:t>
            </a:r>
            <a:r>
              <a:rPr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ea typeface="Arial"/>
                <a:cs typeface="Arial"/>
                <a:sym typeface="Arial"/>
              </a:rPr>
              <a:t>Income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990600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永續收入的命脈</a:t>
            </a:r>
            <a:r>
              <a:rPr lang="en-US" altLang="zh-TW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/>
            </a:r>
            <a:br>
              <a:rPr lang="en-US" altLang="zh-TW" sz="36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</a:br>
            <a:r>
              <a:rPr lang="en-US" altLang="zh-TW" sz="2200" dirty="0" smtClean="0">
                <a:solidFill>
                  <a:srgbClr val="002060"/>
                </a:solidFill>
                <a:latin typeface="+mn-lt"/>
                <a:ea typeface="Apple LiGothic" pitchFamily="2" charset="-120"/>
              </a:rPr>
              <a:t>Lifeblood of Ongoing Income</a:t>
            </a:r>
            <a:endParaRPr lang="zh-TW" altLang="en-US" sz="2200" dirty="0">
              <a:solidFill>
                <a:srgbClr val="002060"/>
              </a:solidFill>
              <a:latin typeface="+mn-lt"/>
              <a:ea typeface="Apple LiGothic" pitchFamily="2" charset="-120"/>
            </a:endParaRPr>
          </a:p>
        </p:txBody>
      </p:sp>
      <p:pic>
        <p:nvPicPr>
          <p:cNvPr id="4" name="內容版面配置區 3" descr="JR 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2960" y="1504951"/>
            <a:ext cx="4454519" cy="2971800"/>
          </a:xfrm>
        </p:spPr>
      </p:pic>
      <p:sp>
        <p:nvSpPr>
          <p:cNvPr id="5" name="圓角矩形 4"/>
          <p:cNvSpPr/>
          <p:nvPr/>
        </p:nvSpPr>
        <p:spPr>
          <a:xfrm>
            <a:off x="228600" y="1428750"/>
            <a:ext cx="41148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FFFF00"/>
                </a:solidFill>
                <a:ea typeface="Apple LiGothic" pitchFamily="2" charset="-120"/>
              </a:rPr>
              <a:t>讓團隊融入</a:t>
            </a:r>
            <a:r>
              <a:rPr lang="en-US" altLang="zh-TW" sz="2800" b="1" dirty="0" smtClean="0">
                <a:solidFill>
                  <a:srgbClr val="FFFF00"/>
                </a:solidFill>
                <a:ea typeface="Apple LiGothic" pitchFamily="2" charset="-120"/>
              </a:rPr>
              <a:t>NMTSS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FFFF00"/>
                </a:solidFill>
                <a:ea typeface="Apple LiGothic" pitchFamily="2" charset="-120"/>
              </a:rPr>
              <a:t>運用</a:t>
            </a:r>
            <a:r>
              <a:rPr lang="en-US" altLang="zh-TW" sz="2800" b="1" dirty="0" smtClean="0">
                <a:solidFill>
                  <a:srgbClr val="FFFF00"/>
                </a:solidFill>
                <a:ea typeface="Apple LiGothic" pitchFamily="2" charset="-120"/>
              </a:rPr>
              <a:t>NMTSS</a:t>
            </a:r>
            <a:r>
              <a:rPr lang="zh-TW" altLang="en-US" sz="2800" b="1" dirty="0" smtClean="0">
                <a:solidFill>
                  <a:srgbClr val="FFFF00"/>
                </a:solidFill>
                <a:ea typeface="Apple LiGothic" pitchFamily="2" charset="-120"/>
              </a:rPr>
              <a:t>的各類課程培育出不同專業的</a:t>
            </a:r>
            <a:r>
              <a:rPr lang="en-US" altLang="zh-TW" sz="2800" b="1" dirty="0" smtClean="0">
                <a:solidFill>
                  <a:srgbClr val="FFFF00"/>
                </a:solidFill>
                <a:ea typeface="Apple LiGothic" pitchFamily="2" charset="-120"/>
              </a:rPr>
              <a:t>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solidFill>
                  <a:srgbClr val="FFFF00"/>
                </a:solidFill>
                <a:ea typeface="Apple LiGothic" pitchFamily="2" charset="-120"/>
              </a:rPr>
              <a:t>Make the full team join NMTSS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solidFill>
                  <a:srgbClr val="FFFF00"/>
                </a:solidFill>
                <a:ea typeface="Apple LiGothic" pitchFamily="2" charset="-120"/>
              </a:rPr>
              <a:t>Utilize NMTSS to train up leaders as different professionals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sr\Pictures\HKtixxxx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830" y="438150"/>
            <a:ext cx="3086100" cy="4114800"/>
          </a:xfrm>
          <a:prstGeom prst="rect">
            <a:avLst/>
          </a:prstGeom>
          <a:noFill/>
        </p:spPr>
      </p:pic>
      <p:pic>
        <p:nvPicPr>
          <p:cNvPr id="4" name="內容版面配置區 3" descr="IMG_94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90" t="20883" r="969" b="10306"/>
          <a:stretch>
            <a:fillRect/>
          </a:stretch>
        </p:blipFill>
        <p:spPr>
          <a:xfrm>
            <a:off x="4139514" y="1504950"/>
            <a:ext cx="4547286" cy="2438400"/>
          </a:xfrm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441960"/>
            <a:ext cx="2819400" cy="412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4421" r="882" b="7119"/>
          <a:stretch/>
        </p:blipFill>
        <p:spPr bwMode="auto">
          <a:xfrm>
            <a:off x="1" y="0"/>
            <a:ext cx="9220199" cy="5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890" y="-59501"/>
            <a:ext cx="6629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3366"/>
                </a:solidFill>
                <a:ea typeface="Apple LiGothic" pitchFamily="2" charset="-120"/>
              </a:rPr>
              <a:t>NMTSS</a:t>
            </a: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力量</a:t>
            </a:r>
            <a:r>
              <a:rPr lang="en-US" altLang="zh-TW" sz="3600" dirty="0" smtClean="0">
                <a:solidFill>
                  <a:srgbClr val="003366"/>
                </a:solidFill>
                <a:ea typeface="Apple LiGothic" pitchFamily="2" charset="-120"/>
              </a:rPr>
              <a:t>:</a:t>
            </a: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成功複製</a:t>
            </a:r>
            <a:endParaRPr lang="en-US" altLang="zh-TW" sz="3600" dirty="0" smtClean="0">
              <a:solidFill>
                <a:srgbClr val="003366"/>
              </a:solidFill>
              <a:ea typeface="Apple LiGothic" pitchFamily="2" charset="-120"/>
            </a:endParaRPr>
          </a:p>
          <a:p>
            <a:r>
              <a:rPr lang="en-US" altLang="zh-TW" sz="2500" dirty="0">
                <a:solidFill>
                  <a:srgbClr val="003366"/>
                </a:solidFill>
                <a:ea typeface="Apple LiGothic" pitchFamily="2" charset="-120"/>
              </a:rPr>
              <a:t>The Power of the </a:t>
            </a:r>
            <a:r>
              <a:rPr lang="en-US" altLang="zh-TW" sz="2500" dirty="0" smtClean="0">
                <a:solidFill>
                  <a:srgbClr val="003366"/>
                </a:solidFill>
                <a:ea typeface="Apple LiGothic" pitchFamily="2" charset="-120"/>
              </a:rPr>
              <a:t>NMTSS</a:t>
            </a:r>
            <a:endParaRPr lang="en-US" sz="25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06490" y="209550"/>
            <a:ext cx="2133600" cy="34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6553200" y="3638550"/>
            <a:ext cx="2133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pple LiGothic" pitchFamily="2" charset="-120"/>
                <a:cs typeface="Arial Unicode MS" panose="020B0604020202020204" pitchFamily="34" charset="-120"/>
              </a:rPr>
              <a:t>Lilian Chan</a:t>
            </a:r>
            <a:br>
              <a:rPr lang="en-US" altLang="zh-HK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pple LiGothic" pitchFamily="2" charset="-120"/>
                <a:cs typeface="Arial Unicode MS" panose="020B0604020202020204" pitchFamily="34" charset="-120"/>
              </a:rPr>
            </a:br>
            <a:r>
              <a:rPr lang="en-US" altLang="zh-HK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pple LiGothic" pitchFamily="2" charset="-120"/>
                <a:cs typeface="Arial Unicode MS" panose="020B0604020202020204" pitchFamily="34" charset="-120"/>
              </a:rPr>
              <a:t/>
            </a:r>
            <a:br>
              <a:rPr lang="en-US" altLang="zh-HK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pple LiGothic" pitchFamily="2" charset="-120"/>
                <a:cs typeface="Arial Unicode MS" panose="020B0604020202020204" pitchFamily="34" charset="-120"/>
              </a:rPr>
            </a:br>
            <a:r>
              <a:rPr lang="en-US" altLang="zh-HK" sz="2700" dirty="0" smtClean="0">
                <a:latin typeface="+mn-lt"/>
                <a:ea typeface="Apple LiGothic" pitchFamily="2" charset="-120"/>
              </a:rPr>
              <a:t/>
            </a:r>
            <a:br>
              <a:rPr lang="en-US" altLang="zh-HK" sz="2700" dirty="0" smtClean="0">
                <a:latin typeface="+mn-lt"/>
                <a:ea typeface="Apple LiGothic" pitchFamily="2" charset="-120"/>
              </a:rPr>
            </a:br>
            <a:r>
              <a:rPr lang="en-US" altLang="zh-HK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pple LiGothic" pitchFamily="2" charset="-120"/>
              </a:rPr>
              <a:t/>
            </a:r>
            <a:br>
              <a:rPr lang="en-US" altLang="zh-HK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pple LiGothic" pitchFamily="2" charset="-120"/>
              </a:rPr>
            </a:br>
            <a:endParaRPr lang="zh-HK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Apple LiGothic" pitchFamily="2" charset="-120"/>
              <a:cs typeface="Arial Unicode MS" panose="020B0604020202020204" pitchFamily="34" charset="-120"/>
            </a:endParaRPr>
          </a:p>
        </p:txBody>
      </p:sp>
      <p:sp>
        <p:nvSpPr>
          <p:cNvPr id="9" name="Subtitle 9"/>
          <p:cNvSpPr>
            <a:spLocks noGrp="1"/>
          </p:cNvSpPr>
          <p:nvPr>
            <p:ph type="subTitle" idx="1"/>
          </p:nvPr>
        </p:nvSpPr>
        <p:spPr>
          <a:xfrm>
            <a:off x="381000" y="839955"/>
            <a:ext cx="5334000" cy="2646195"/>
          </a:xfrm>
        </p:spPr>
        <p:txBody>
          <a:bodyPr>
            <a:normAutofit/>
          </a:bodyPr>
          <a:lstStyle/>
          <a:p>
            <a:pPr algn="l"/>
            <a:r>
              <a:rPr lang="en-US" altLang="zh-TW" sz="2200" b="1" dirty="0" smtClean="0">
                <a:solidFill>
                  <a:srgbClr val="0070C0"/>
                </a:solidFill>
                <a:ea typeface="Apple LiGothic" pitchFamily="2" charset="-120"/>
              </a:rPr>
              <a:t>2008</a:t>
            </a:r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年 </a:t>
            </a:r>
            <a:r>
              <a:rPr lang="en-US" altLang="zh-TW" sz="2200" b="1" dirty="0" smtClean="0">
                <a:solidFill>
                  <a:srgbClr val="0070C0"/>
                </a:solidFill>
                <a:ea typeface="Apple LiGothic" pitchFamily="2" charset="-120"/>
              </a:rPr>
              <a:t>9</a:t>
            </a:r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月加盟美安香港</a:t>
            </a:r>
            <a:endParaRPr lang="en-US" altLang="zh-TW" sz="2200" b="1" dirty="0" smtClean="0">
              <a:solidFill>
                <a:srgbClr val="0070C0"/>
              </a:solidFill>
              <a:ea typeface="Apple LiGothic" pitchFamily="2" charset="-120"/>
            </a:endParaRPr>
          </a:p>
          <a:p>
            <a:pPr algn="l"/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現為顧問經理級超連鎖</a:t>
            </a:r>
            <a:r>
              <a:rPr lang="en-US" altLang="zh-TW" sz="2200" b="1" baseline="30000" dirty="0" smtClean="0">
                <a:solidFill>
                  <a:srgbClr val="0070C0"/>
                </a:solidFill>
                <a:ea typeface="Apple LiGothic" pitchFamily="2" charset="-120"/>
              </a:rPr>
              <a:t>TM</a:t>
            </a:r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店主</a:t>
            </a:r>
            <a:endParaRPr lang="en-US" altLang="zh-TW" sz="2200" b="1" dirty="0" smtClean="0">
              <a:solidFill>
                <a:srgbClr val="0070C0"/>
              </a:solidFill>
              <a:ea typeface="Apple LiGothic" pitchFamily="2" charset="-120"/>
            </a:endParaRPr>
          </a:p>
          <a:p>
            <a:pPr algn="l"/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多次</a:t>
            </a:r>
            <a:r>
              <a:rPr lang="en-US" altLang="zh-TW" sz="2200" b="1" dirty="0" smtClean="0">
                <a:solidFill>
                  <a:srgbClr val="0070C0"/>
                </a:solidFill>
                <a:ea typeface="Apple LiGothic" pitchFamily="2" charset="-120"/>
              </a:rPr>
              <a:t>Master UFO</a:t>
            </a:r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得主</a:t>
            </a:r>
          </a:p>
          <a:p>
            <a:pPr algn="l"/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現任本地研討會協調員</a:t>
            </a:r>
          </a:p>
          <a:p>
            <a:pPr algn="l"/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現任演講者機構成員</a:t>
            </a:r>
          </a:p>
          <a:p>
            <a:pPr algn="l"/>
            <a:r>
              <a:rPr lang="zh-TW" altLang="en-US" sz="2200" b="1" dirty="0" smtClean="0">
                <a:solidFill>
                  <a:srgbClr val="0070C0"/>
                </a:solidFill>
                <a:ea typeface="Apple LiGothic" pitchFamily="2" charset="-120"/>
              </a:rPr>
              <a:t>於體適能行業從事市場推廣工作十年</a:t>
            </a:r>
            <a:endParaRPr lang="en-US" altLang="zh-TW" sz="2200" b="1" dirty="0" smtClean="0">
              <a:solidFill>
                <a:srgbClr val="0070C0"/>
              </a:solidFill>
              <a:ea typeface="Apple LiGothic" pitchFamily="2" charset="-120"/>
            </a:endParaRPr>
          </a:p>
        </p:txBody>
      </p:sp>
      <p:sp>
        <p:nvSpPr>
          <p:cNvPr id="6" name="Subtitle 9"/>
          <p:cNvSpPr txBox="1">
            <a:spLocks/>
          </p:cNvSpPr>
          <p:nvPr/>
        </p:nvSpPr>
        <p:spPr>
          <a:xfrm>
            <a:off x="381000" y="3257550"/>
            <a:ext cx="640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800" b="1" dirty="0" smtClean="0">
                <a:solidFill>
                  <a:srgbClr val="0070C0"/>
                </a:solidFill>
                <a:ea typeface="Apple LiGothic" pitchFamily="2" charset="-120"/>
              </a:rPr>
              <a:t>Joined Market Hong Kong in 2008 September </a:t>
            </a:r>
          </a:p>
          <a:p>
            <a:pPr algn="l"/>
            <a:r>
              <a:rPr lang="en-US" altLang="zh-TW" sz="1800" b="1" dirty="0" smtClean="0">
                <a:solidFill>
                  <a:srgbClr val="0070C0"/>
                </a:solidFill>
                <a:ea typeface="Apple LiGothic" pitchFamily="2" charset="-120"/>
              </a:rPr>
              <a:t>Supervisor Coordinator</a:t>
            </a:r>
          </a:p>
          <a:p>
            <a:pPr algn="l"/>
            <a:r>
              <a:rPr lang="en-US" altLang="zh-TW" sz="1800" b="1" dirty="0" smtClean="0">
                <a:solidFill>
                  <a:srgbClr val="0070C0"/>
                </a:solidFill>
                <a:ea typeface="Apple LiGothic" pitchFamily="2" charset="-120"/>
              </a:rPr>
              <a:t>Master UFO Qualifiers</a:t>
            </a:r>
          </a:p>
          <a:p>
            <a:pPr algn="l"/>
            <a:r>
              <a:rPr lang="en-US" altLang="zh-TW" sz="1800" b="1" dirty="0" smtClean="0">
                <a:solidFill>
                  <a:srgbClr val="0070C0"/>
                </a:solidFill>
                <a:ea typeface="Apple LiGothic" pitchFamily="2" charset="-120"/>
              </a:rPr>
              <a:t>Local Coordinator and Speaker Bureau member</a:t>
            </a:r>
          </a:p>
          <a:p>
            <a:pPr algn="l"/>
            <a:r>
              <a:rPr lang="en-US" altLang="zh-TW" sz="1800" b="1" dirty="0" smtClean="0">
                <a:solidFill>
                  <a:srgbClr val="0070C0"/>
                </a:solidFill>
                <a:ea typeface="Apple LiGothic" pitchFamily="2" charset="-120"/>
              </a:rPr>
              <a:t>Had worked in the marketing field in fitness industry for 10 years</a:t>
            </a:r>
          </a:p>
        </p:txBody>
      </p:sp>
    </p:spTree>
    <p:extLst>
      <p:ext uri="{BB962C8B-B14F-4D97-AF65-F5344CB8AC3E}">
        <p14:creationId xmlns:p14="http://schemas.microsoft.com/office/powerpoint/2010/main" val="31016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31" name="Picture 7" descr="http://2.bp.blogspot.com/_Fvr8vtE0jMU/SnqfStr7omI/AAAAAAAAALA/7BPWMiiA8n8/s320/090806_A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25873" y="133351"/>
            <a:ext cx="5318127" cy="2991446"/>
          </a:xfrm>
          <a:prstGeom prst="rect">
            <a:avLst/>
          </a:prstGeom>
          <a:noFill/>
        </p:spPr>
      </p:pic>
      <p:pic>
        <p:nvPicPr>
          <p:cNvPr id="1029" name="Picture 5" descr="https://i.ytimg.com/vi/ZCb1t3HGVf8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667" y="895350"/>
            <a:ext cx="7281333" cy="40957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13335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379384" y="253410"/>
            <a:ext cx="5163698" cy="4728936"/>
            <a:chOff x="864" y="192"/>
            <a:chExt cx="4031" cy="4032"/>
          </a:xfrm>
        </p:grpSpPr>
        <p:sp>
          <p:nvSpPr>
            <p:cNvPr id="197644" name="Oval 4"/>
            <p:cNvSpPr>
              <a:spLocks noChangeArrowheads="1"/>
            </p:cNvSpPr>
            <p:nvPr/>
          </p:nvSpPr>
          <p:spPr bwMode="auto">
            <a:xfrm>
              <a:off x="864" y="192"/>
              <a:ext cx="4031" cy="4032"/>
            </a:xfrm>
            <a:prstGeom prst="ellipse">
              <a:avLst/>
            </a:prstGeom>
            <a:solidFill>
              <a:srgbClr val="008A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HK" altLang="zh-HK" sz="1800" b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197645" name="Oval 7"/>
            <p:cNvSpPr>
              <a:spLocks noChangeArrowheads="1"/>
            </p:cNvSpPr>
            <p:nvPr/>
          </p:nvSpPr>
          <p:spPr bwMode="auto">
            <a:xfrm>
              <a:off x="1152" y="480"/>
              <a:ext cx="3455" cy="34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HK" altLang="zh-HK" sz="1800" b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197646" name="Oval 8"/>
            <p:cNvSpPr>
              <a:spLocks noChangeArrowheads="1"/>
            </p:cNvSpPr>
            <p:nvPr/>
          </p:nvSpPr>
          <p:spPr bwMode="auto">
            <a:xfrm>
              <a:off x="1440" y="769"/>
              <a:ext cx="2879" cy="2879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HK" altLang="zh-HK" sz="1800" b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197647" name="Oval 12"/>
            <p:cNvSpPr>
              <a:spLocks noChangeArrowheads="1"/>
            </p:cNvSpPr>
            <p:nvPr/>
          </p:nvSpPr>
          <p:spPr bwMode="auto">
            <a:xfrm>
              <a:off x="1728" y="1056"/>
              <a:ext cx="2303" cy="23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HK" altLang="zh-HK" sz="1800" b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197648" name="Oval 11"/>
            <p:cNvSpPr>
              <a:spLocks noChangeArrowheads="1"/>
            </p:cNvSpPr>
            <p:nvPr/>
          </p:nvSpPr>
          <p:spPr bwMode="auto">
            <a:xfrm>
              <a:off x="2016" y="1344"/>
              <a:ext cx="1727" cy="1727"/>
            </a:xfrm>
            <a:prstGeom prst="ellipse">
              <a:avLst/>
            </a:prstGeom>
            <a:solidFill>
              <a:srgbClr val="5BFF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HK" altLang="zh-HK" sz="1800" b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197649" name="Oval 10"/>
            <p:cNvSpPr>
              <a:spLocks noChangeArrowheads="1"/>
            </p:cNvSpPr>
            <p:nvPr/>
          </p:nvSpPr>
          <p:spPr bwMode="auto">
            <a:xfrm>
              <a:off x="2246" y="1613"/>
              <a:ext cx="1267" cy="12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HK" altLang="zh-HK" sz="1800" b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197650" name="Oval 6"/>
            <p:cNvSpPr>
              <a:spLocks noChangeArrowheads="1"/>
            </p:cNvSpPr>
            <p:nvPr/>
          </p:nvSpPr>
          <p:spPr bwMode="auto">
            <a:xfrm>
              <a:off x="2433" y="1776"/>
              <a:ext cx="912" cy="960"/>
            </a:xfrm>
            <a:prstGeom prst="ellipse">
              <a:avLst/>
            </a:prstGeom>
            <a:solidFill>
              <a:srgbClr val="AB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HK" altLang="zh-HK" sz="1200" b="0">
                <a:solidFill>
                  <a:srgbClr val="000000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4919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729" y="960"/>
              <a:ext cx="2352" cy="15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5751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u="sng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本地研討會 </a:t>
              </a:r>
              <a:r>
                <a:rPr lang="en-US" sz="1600" u="sng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L o c a l  S e m </a:t>
              </a:r>
              <a:r>
                <a:rPr lang="en-US" sz="1600" u="sng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i</a:t>
              </a:r>
              <a:r>
                <a:rPr lang="en-US" sz="1600" u="sng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 n a r s</a:t>
              </a:r>
            </a:p>
          </p:txBody>
        </p:sp>
        <p:sp>
          <p:nvSpPr>
            <p:cNvPr id="4919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257" y="1488"/>
              <a:ext cx="1248" cy="76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200" u="sng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領袖訓練會議 </a:t>
              </a:r>
              <a:r>
                <a:rPr lang="en-US" sz="1200" u="sng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Leadership</a:t>
              </a:r>
            </a:p>
          </p:txBody>
        </p:sp>
        <p:sp>
          <p:nvSpPr>
            <p:cNvPr id="4919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1" y="1200"/>
              <a:ext cx="1920" cy="163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000" u="sng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美安香港年會 </a:t>
              </a:r>
              <a:r>
                <a:rPr lang="en-US" sz="2000" u="sng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Market Hong Kong Convention</a:t>
              </a:r>
            </a:p>
          </p:txBody>
        </p:sp>
        <p:sp>
          <p:nvSpPr>
            <p:cNvPr id="4919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385" y="1712"/>
              <a:ext cx="1008" cy="86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5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u="sn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世界大會 </a:t>
              </a:r>
              <a:r>
                <a:rPr lang="en-US" sz="1400" u="sn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World Conference</a:t>
              </a:r>
            </a:p>
          </p:txBody>
        </p:sp>
        <p:sp>
          <p:nvSpPr>
            <p:cNvPr id="4919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641" y="1968"/>
              <a:ext cx="528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7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u="sn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國際年會 </a:t>
              </a:r>
              <a:endParaRPr lang="en-US" sz="1400" u="sng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15964"/>
                </a:solidFill>
                <a:latin typeface="Calibri" panose="020F0502020204030204" pitchFamily="34" charset="0"/>
                <a:ea typeface="Apple LiGothic" pitchFamily="2" charset="-120"/>
                <a:cs typeface="Arial" pitchFamily="34" charset="0"/>
              </a:endParaRPr>
            </a:p>
          </p:txBody>
        </p:sp>
        <p:sp>
          <p:nvSpPr>
            <p:cNvPr id="49197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593" y="2208"/>
              <a:ext cx="672" cy="3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u="sn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Int'l Convention</a:t>
              </a:r>
            </a:p>
          </p:txBody>
        </p:sp>
        <p:sp>
          <p:nvSpPr>
            <p:cNvPr id="4919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68" y="384"/>
              <a:ext cx="1872" cy="5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5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u="sng" kern="10" dirty="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一對一介紹 </a:t>
              </a:r>
              <a:r>
                <a:rPr lang="en-US" u="sng" kern="10" dirty="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One on Ones</a:t>
              </a:r>
            </a:p>
          </p:txBody>
        </p:sp>
        <p:sp>
          <p:nvSpPr>
            <p:cNvPr id="49199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392" y="672"/>
              <a:ext cx="2976" cy="24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5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u="sng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超連</a:t>
              </a:r>
              <a:r>
                <a:rPr lang="zh-TW" altLang="en-US" sz="1400" u="sng" kern="10" dirty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鎖™事</a:t>
              </a:r>
              <a:r>
                <a:rPr lang="zh-TW" altLang="en-US" sz="1400" u="sng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業簡報會 </a:t>
              </a:r>
              <a:r>
                <a:rPr lang="en-US" sz="1400" u="sng" kern="10" dirty="0" err="1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UnFranchise</a:t>
              </a:r>
              <a:r>
                <a:rPr lang="en-US" sz="1400" u="sng" kern="10" dirty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™ </a:t>
              </a:r>
              <a:r>
                <a:rPr lang="en-US" sz="1400" u="sng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15964"/>
                  </a:solidFill>
                  <a:latin typeface="Calibri" panose="020F0502020204030204" pitchFamily="34" charset="0"/>
                  <a:ea typeface="Apple LiGothic" pitchFamily="2" charset="-120"/>
                  <a:cs typeface="Arial" pitchFamily="34" charset="0"/>
                </a:rPr>
                <a:t>Business Presentations</a:t>
              </a:r>
            </a:p>
          </p:txBody>
        </p:sp>
      </p:grpSp>
      <p:sp>
        <p:nvSpPr>
          <p:cNvPr id="197638" name="Footer Placeholder 2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HK" sz="1400" u="none">
              <a:solidFill>
                <a:srgbClr val="FFFFFF"/>
              </a:solidFill>
              <a:latin typeface="Calibri" panose="020F0502020204030204" pitchFamily="34" charset="0"/>
              <a:ea typeface="Apple LiGothic" pitchFamily="2" charset="-120"/>
            </a:endParaRPr>
          </a:p>
        </p:txBody>
      </p:sp>
      <p:sp>
        <p:nvSpPr>
          <p:cNvPr id="6453266" name="Text Box 39"/>
          <p:cNvSpPr txBox="1">
            <a:spLocks noChangeArrowheads="1"/>
          </p:cNvSpPr>
          <p:nvPr/>
        </p:nvSpPr>
        <p:spPr bwMode="auto">
          <a:xfrm>
            <a:off x="0" y="57151"/>
            <a:ext cx="3048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「靶心概念」</a:t>
            </a:r>
            <a:endParaRPr lang="en-US" altLang="zh-CN" sz="4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Apple LiGothic" pitchFamily="2" charset="-120"/>
              <a:cs typeface="Heiti TC Light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SimSun" charset="0"/>
              </a:rPr>
              <a:t>Target 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SimSun" charset="0"/>
              </a:rPr>
              <a:t>Concept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ea typeface="SimSun" charset="0"/>
                <a:cs typeface="SimSun" charset="0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04617B"/>
                  </a:outerShdw>
                </a:effectLst>
                <a:latin typeface="Calibri" panose="020F0502020204030204" pitchFamily="34" charset="0"/>
                <a:ea typeface="SimSun" charset="0"/>
                <a:cs typeface="SimSun" charset="0"/>
              </a:rPr>
              <a:t> </a:t>
            </a:r>
            <a:r>
              <a:rPr lang="zh-CN" alt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Heiti TC Light"/>
                <a:cs typeface="Heiti TC Light"/>
              </a:rPr>
              <a:t> </a:t>
            </a:r>
            <a:endParaRPr lang="en-US" sz="2800" dirty="0">
              <a:solidFill>
                <a:srgbClr val="FFFF99"/>
              </a:solidFill>
              <a:latin typeface="Calibri" panose="020F0502020204030204" pitchFamily="34" charset="0"/>
              <a:ea typeface="Apple LiGothic" pitchFamily="2" charset="-120"/>
              <a:cs typeface="Heiti TC Ligh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99"/>
              </a:solidFill>
              <a:latin typeface="Calibri" panose="020F0502020204030204" pitchFamily="34" charset="0"/>
              <a:ea typeface="Apple LiGothic" pitchFamily="2" charset="-120"/>
              <a:cs typeface="Heiti TC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00" b="1" dirty="0">
                <a:solidFill>
                  <a:srgbClr val="FFFF99"/>
                </a:solidFill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由外</a:t>
            </a:r>
            <a:r>
              <a:rPr lang="zh-TW" altLang="en-US" sz="2600" b="1" dirty="0" smtClean="0">
                <a:solidFill>
                  <a:srgbClr val="FFFF99"/>
                </a:solidFill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及內，</a:t>
            </a:r>
            <a:endParaRPr lang="zh-TW" altLang="en-US" sz="2600" b="1" dirty="0">
              <a:solidFill>
                <a:srgbClr val="FFFF99"/>
              </a:solidFill>
              <a:latin typeface="Calibri" panose="020F0502020204030204" pitchFamily="34" charset="0"/>
              <a:ea typeface="Apple LiGothic" pitchFamily="2" charset="-120"/>
              <a:cs typeface="Heiti TC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00" b="1" dirty="0">
                <a:solidFill>
                  <a:srgbClr val="FFFF99"/>
                </a:solidFill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逐漸深入！</a:t>
            </a:r>
          </a:p>
          <a:p>
            <a:r>
              <a:rPr lang="en-US" sz="2200" b="1" dirty="0" smtClean="0">
                <a:solidFill>
                  <a:srgbClr val="FFFF99"/>
                </a:solidFill>
                <a:latin typeface="Calibri" panose="020F0502020204030204" pitchFamily="34" charset="0"/>
                <a:ea typeface="Apple LiGothic" pitchFamily="2" charset="-120"/>
                <a:cs typeface="MS PGothic" charset="0"/>
              </a:rPr>
              <a:t>From </a:t>
            </a:r>
            <a:r>
              <a:rPr lang="en-US" sz="2200" b="1" dirty="0">
                <a:solidFill>
                  <a:srgbClr val="FFFF99"/>
                </a:solidFill>
                <a:latin typeface="Calibri" panose="020F0502020204030204" pitchFamily="34" charset="0"/>
                <a:ea typeface="Apple LiGothic" pitchFamily="2" charset="-120"/>
                <a:cs typeface="MS PGothic" charset="0"/>
              </a:rPr>
              <a:t>the outside in,</a:t>
            </a:r>
          </a:p>
          <a:p>
            <a:r>
              <a:rPr lang="en-US" sz="2200" b="1" dirty="0">
                <a:solidFill>
                  <a:srgbClr val="FFFF99"/>
                </a:solidFill>
                <a:latin typeface="Calibri" panose="020F0502020204030204" pitchFamily="34" charset="0"/>
                <a:ea typeface="Apple LiGothic" pitchFamily="2" charset="-120"/>
                <a:cs typeface="MS PGothic" charset="0"/>
              </a:rPr>
              <a:t>Step by step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99"/>
              </a:solidFill>
              <a:latin typeface="Calibri" panose="020F0502020204030204" pitchFamily="34" charset="0"/>
              <a:ea typeface="Apple LiGothic" pitchFamily="2" charset="-120"/>
              <a:cs typeface="Heiti TC Light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442653" y="177074"/>
            <a:ext cx="2700338" cy="1369220"/>
            <a:chOff x="4381" y="-41"/>
            <a:chExt cx="1701" cy="1150"/>
          </a:xfrm>
        </p:grpSpPr>
        <p:sp>
          <p:nvSpPr>
            <p:cNvPr id="6406164" name="AutoShape 41"/>
            <p:cNvSpPr>
              <a:spLocks noChangeArrowheads="1"/>
            </p:cNvSpPr>
            <p:nvPr/>
          </p:nvSpPr>
          <p:spPr bwMode="auto">
            <a:xfrm rot="19663044" flipV="1">
              <a:off x="4381" y="-41"/>
              <a:ext cx="1563" cy="1150"/>
            </a:xfrm>
            <a:prstGeom prst="leftArrow">
              <a:avLst>
                <a:gd name="adj1" fmla="val 50000"/>
                <a:gd name="adj2" fmla="val 30846"/>
              </a:avLst>
            </a:prstGeom>
            <a:solidFill>
              <a:schemeClr val="tx1">
                <a:lumMod val="65000"/>
                <a:alpha val="4392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  <p:sp>
          <p:nvSpPr>
            <p:cNvPr id="197643" name="Rectangle 34"/>
            <p:cNvSpPr>
              <a:spLocks noChangeArrowheads="1"/>
            </p:cNvSpPr>
            <p:nvPr/>
          </p:nvSpPr>
          <p:spPr bwMode="auto">
            <a:xfrm rot="19634958">
              <a:off x="4551" y="117"/>
              <a:ext cx="1531" cy="62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zh-TW" altLang="en-US" sz="1350" dirty="0" smtClean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新超連鎖</a:t>
              </a:r>
              <a:r>
                <a:rPr lang="en-US" altLang="zh-TW" sz="1350" baseline="300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TM</a:t>
              </a:r>
              <a:r>
                <a:rPr lang="zh-TW" altLang="en-US" sz="1350" dirty="0" smtClean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店主訓練</a:t>
              </a:r>
              <a:r>
                <a:rPr lang="en-US" altLang="zh-TW" sz="1350" dirty="0" smtClean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NUOT</a:t>
              </a:r>
              <a:endParaRPr lang="zh-HK" altLang="en-US" sz="1350" dirty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Pct val="75000"/>
              </a:pPr>
              <a:r>
                <a:rPr lang="zh-HK" altLang="en-US" sz="1350" b="0" dirty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 </a:t>
              </a:r>
              <a:r>
                <a:rPr lang="zh-TW" altLang="en-US" sz="1350" b="0" dirty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成功五要訣訓練 </a:t>
              </a:r>
              <a:r>
                <a:rPr lang="en-US" altLang="zh-TW" sz="1350" b="0" dirty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B5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Pct val="75000"/>
              </a:pPr>
              <a:r>
                <a:rPr lang="en-US" altLang="zh-TW" sz="1350" b="0" dirty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 </a:t>
              </a:r>
              <a:r>
                <a:rPr lang="zh-TW" altLang="en-US" sz="1350" b="0" dirty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授證經理級訓練</a:t>
              </a:r>
              <a:r>
                <a:rPr lang="en-US" altLang="zh-TW" sz="1350" b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Apple LiGothic" pitchFamily="2" charset="-120"/>
                </a:rPr>
                <a:t>ECCT</a:t>
              </a:r>
              <a:endParaRPr lang="en-US" altLang="zh-TW" sz="1350" b="0" dirty="0">
                <a:solidFill>
                  <a:srgbClr val="FFFFFF"/>
                </a:solidFill>
                <a:latin typeface="Calibri" panose="020F0502020204030204" pitchFamily="34" charset="0"/>
                <a:ea typeface="Apple LiGothic" pitchFamily="2" charset="-120"/>
              </a:endParaRPr>
            </a:p>
          </p:txBody>
        </p:sp>
      </p:grp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236115" y="3631222"/>
            <a:ext cx="8839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Heiti TC Light"/>
                <a:cs typeface="Heiti TC Light"/>
              </a:rPr>
              <a:t>你的目標應該是帶領更多「積極進取型」</a:t>
            </a:r>
            <a:r>
              <a:rPr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(Go Now</a:t>
            </a:r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)</a:t>
            </a:r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超連鎖</a:t>
            </a:r>
            <a:r>
              <a:rPr lang="en-US" altLang="zh-TW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TM</a:t>
            </a:r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店主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Heiti TC Light"/>
                <a:cs typeface="Heiti TC Light"/>
              </a:rPr>
              <a:t>參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Heiti TC Light"/>
                <a:cs typeface="Heiti TC Light"/>
              </a:rPr>
              <a:t>加下一次國際年會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…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Heiti TC Light"/>
                <a:cs typeface="Heiti TC Light"/>
              </a:rPr>
              <a:t>但是一切要從外環做起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Heiti TC Light"/>
                <a:cs typeface="Heiti TC Light"/>
              </a:rPr>
              <a:t>三對一介紹，二對一介紹，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Heiti TC Light"/>
                <a:cs typeface="Heiti TC Light"/>
              </a:rPr>
              <a:t>一對一介紹</a:t>
            </a:r>
            <a:endParaRPr lang="en-US" altLang="zh-CN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Apple LiGothic" pitchFamily="2" charset="-120"/>
              <a:cs typeface="Heiti TC Ligh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Apple LiGothic" pitchFamily="2" charset="-120"/>
                <a:cs typeface="Heiti TC Light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alibri" panose="020F0502020204030204" pitchFamily="34" charset="0"/>
                <a:ea typeface="Apple LiGothic" pitchFamily="2" charset="-120"/>
              </a:rPr>
              <a:t>Your 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ea typeface="Apple LiGothic" pitchFamily="2" charset="-120"/>
              </a:rPr>
              <a:t>goal is to bring  more “Go Now” </a:t>
            </a:r>
            <a:r>
              <a:rPr lang="en-US" altLang="zh-TW" sz="1600" b="1" dirty="0" smtClean="0">
                <a:solidFill>
                  <a:srgbClr val="FFFF00"/>
                </a:solidFill>
                <a:latin typeface="Calibri" panose="020F0502020204030204" pitchFamily="34" charset="0"/>
                <a:ea typeface="Apple LiGothic" pitchFamily="2" charset="-120"/>
              </a:rPr>
              <a:t>UFOs</a:t>
            </a:r>
            <a:r>
              <a:rPr lang="en-US" sz="1600" b="1" dirty="0" smtClean="0">
                <a:solidFill>
                  <a:srgbClr val="FFFF00"/>
                </a:solidFill>
                <a:latin typeface="Calibri" panose="020F0502020204030204" pitchFamily="34" charset="0"/>
                <a:ea typeface="Apple LiGothic" pitchFamily="2" charset="-12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ea typeface="Apple LiGothic" pitchFamily="2" charset="-120"/>
              </a:rPr>
              <a:t>to the next International Convention….but start from the outside, 3 to 1, 2 to 1 and 1 to 1 presentations.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Apple LiGothic" pitchFamily="2" charset="-120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87724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申請加入APPLY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99" y="590550"/>
            <a:ext cx="7425102" cy="85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00" y="1504950"/>
            <a:ext cx="7731487" cy="8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0600" y="2343150"/>
            <a:ext cx="7445556" cy="85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1200" y="3105150"/>
            <a:ext cx="8383000" cy="80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79043" y="860398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  <a:latin typeface="Calibri" panose="020F0502020204030204" pitchFamily="34" charset="0"/>
              </a:rPr>
              <a:t>APPLY</a:t>
            </a:r>
            <a:endParaRPr lang="en-US" sz="2500" b="1" dirty="0">
              <a:solidFill>
                <a:srgbClr val="00A7E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6743" y="1710215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  <a:latin typeface="Calibri" panose="020F0502020204030204" pitchFamily="34" charset="0"/>
              </a:rPr>
              <a:t>CREATE</a:t>
            </a:r>
            <a:endParaRPr lang="en-US" sz="2500" b="1" dirty="0">
              <a:solidFill>
                <a:srgbClr val="00A7E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3378" y="2495550"/>
            <a:ext cx="1612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  <a:latin typeface="Calibri" panose="020F0502020204030204" pitchFamily="34" charset="0"/>
              </a:rPr>
              <a:t>QUALIFY</a:t>
            </a:r>
            <a:endParaRPr lang="en-US" sz="2500" b="1" dirty="0">
              <a:solidFill>
                <a:srgbClr val="00A7E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267649"/>
            <a:ext cx="1612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  <a:latin typeface="Calibri" panose="020F0502020204030204" pitchFamily="34" charset="0"/>
              </a:rPr>
              <a:t>ACTIVATE</a:t>
            </a:r>
            <a:endParaRPr lang="en-US" sz="2500" b="1" dirty="0">
              <a:solidFill>
                <a:srgbClr val="00A7E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3350"/>
            <a:ext cx="8513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群組 18"/>
          <p:cNvGrpSpPr/>
          <p:nvPr/>
        </p:nvGrpSpPr>
        <p:grpSpPr>
          <a:xfrm>
            <a:off x="1143000" y="1188249"/>
            <a:ext cx="6670122" cy="2818927"/>
            <a:chOff x="968375" y="1258492"/>
            <a:chExt cx="7410450" cy="2970608"/>
          </a:xfrm>
        </p:grpSpPr>
        <p:pic>
          <p:nvPicPr>
            <p:cNvPr id="6" name="Picture 5" descr="PeopleLeadToPeople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4701" y="1438275"/>
              <a:ext cx="187325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1226" y="1258492"/>
              <a:ext cx="2422525" cy="82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4351" y="2088356"/>
              <a:ext cx="2011363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1963" y="2088356"/>
              <a:ext cx="1947862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8375" y="2733675"/>
              <a:ext cx="1206500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2325" y="2733675"/>
              <a:ext cx="1206500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94025" y="2733675"/>
              <a:ext cx="1206500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2700" y="2733675"/>
              <a:ext cx="1208088" cy="56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群組 21"/>
          <p:cNvGrpSpPr/>
          <p:nvPr/>
        </p:nvGrpSpPr>
        <p:grpSpPr>
          <a:xfrm>
            <a:off x="304042" y="3867150"/>
            <a:ext cx="8147050" cy="373856"/>
            <a:chOff x="50800" y="4377929"/>
            <a:chExt cx="8985250" cy="373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800" y="4379119"/>
              <a:ext cx="21018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35213" y="4379119"/>
              <a:ext cx="21018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19626" y="4377929"/>
              <a:ext cx="2132013" cy="37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34200" y="4379119"/>
              <a:ext cx="21018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363237" y="799296"/>
            <a:ext cx="7247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TEACH,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MANAGE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&amp;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SUPPORT</a:t>
            </a:r>
            <a:r>
              <a:rPr lang="zh-TW" altLang="en-US" sz="2500" b="1" dirty="0" smtClean="0">
                <a:solidFill>
                  <a:srgbClr val="00A7E2"/>
                </a:solidFill>
              </a:rPr>
              <a:t> </a:t>
            </a:r>
            <a:r>
              <a:rPr lang="en-US" altLang="zh-TW" sz="2500" b="1" dirty="0" smtClean="0">
                <a:solidFill>
                  <a:srgbClr val="00A7E2"/>
                </a:solidFill>
              </a:rPr>
              <a:t>OTHERS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5933" y="4226815"/>
            <a:ext cx="1074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APPLY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7449" y="4239815"/>
            <a:ext cx="1306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CREATE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3445" y="4241006"/>
            <a:ext cx="15360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QUALIFY</a:t>
            </a:r>
            <a:endParaRPr lang="en-US" sz="2500" b="1" dirty="0">
              <a:solidFill>
                <a:srgbClr val="00A7E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549" y="4228295"/>
            <a:ext cx="1479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A7E2"/>
                </a:solidFill>
              </a:rPr>
              <a:t>ACTIVATE</a:t>
            </a:r>
            <a:endParaRPr lang="en-US" sz="2500" b="1" dirty="0">
              <a:solidFill>
                <a:srgbClr val="00A7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2514600" y="650260"/>
            <a:ext cx="4448334" cy="187743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0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  <a:cs typeface="Arial"/>
              </a:rPr>
              <a:t>我們要借力一個</a:t>
            </a:r>
            <a:r>
              <a:rPr lang="zh-TW" altLang="zh-TW" sz="4800" kern="100" dirty="0" smtClean="0">
                <a:solidFill>
                  <a:srgbClr val="FFFF00"/>
                </a:solidFill>
                <a:ea typeface="Apple LiGothic" pitchFamily="2" charset="-120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altLang="zh-TW" sz="7200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  <a:cs typeface="Times New Roman"/>
              </a:rPr>
              <a:t>      </a:t>
            </a:r>
            <a:r>
              <a:rPr lang="zh-TW" altLang="zh-TW" sz="7200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  <a:cs typeface="Times New Roman"/>
              </a:rPr>
              <a:t>系統</a:t>
            </a:r>
            <a:r>
              <a:rPr lang="zh-TW" altLang="zh-TW" sz="4800" kern="100" dirty="0" smtClean="0">
                <a:solidFill>
                  <a:srgbClr val="FFFF00"/>
                </a:solidFill>
                <a:ea typeface="Apple LiGothic" pitchFamily="2" charset="-120"/>
                <a:cs typeface="Times New Roman"/>
              </a:rPr>
              <a:t> </a:t>
            </a:r>
            <a:endParaRPr lang="zh-TW" altLang="zh-TW" sz="4800" kern="100" dirty="0">
              <a:solidFill>
                <a:srgbClr val="FFFF00"/>
              </a:solidFill>
              <a:ea typeface="Apple LiGothic" pitchFamily="2" charset="-120"/>
              <a:cs typeface="Times New Roman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572657" y="2587407"/>
            <a:ext cx="2270878" cy="2215991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3600" dirty="0">
                <a:solidFill>
                  <a:srgbClr val="003399"/>
                </a:solidFill>
                <a:ea typeface="Apple LiGothic" pitchFamily="2" charset="-120"/>
                <a:cs typeface="Arial"/>
                <a:sym typeface="Arial"/>
              </a:rPr>
              <a:t>We need to </a:t>
            </a:r>
            <a:endParaRPr sz="3600" dirty="0">
              <a:solidFill>
                <a:srgbClr val="003399"/>
              </a:solidFill>
              <a:ea typeface="Apple LiGothic" pitchFamily="2" charset="-120"/>
            </a:endParaRPr>
          </a:p>
          <a:p>
            <a:pPr lvl="0" algn="ctr"/>
            <a:r>
              <a:rPr sz="3600" dirty="0">
                <a:solidFill>
                  <a:srgbClr val="003399"/>
                </a:solidFill>
                <a:ea typeface="Apple LiGothic" pitchFamily="2" charset="-120"/>
                <a:cs typeface="Arial"/>
                <a:sym typeface="Arial"/>
              </a:rPr>
              <a:t>leverage </a:t>
            </a:r>
            <a:endParaRPr sz="3600" dirty="0">
              <a:solidFill>
                <a:srgbClr val="003399"/>
              </a:solidFill>
              <a:ea typeface="Apple LiGothic" pitchFamily="2" charset="-120"/>
            </a:endParaRPr>
          </a:p>
          <a:p>
            <a:pPr lvl="0" algn="ctr"/>
            <a:r>
              <a:rPr sz="3600" dirty="0">
                <a:solidFill>
                  <a:srgbClr val="003399"/>
                </a:solidFill>
                <a:ea typeface="Apple LiGothic" pitchFamily="2" charset="-120"/>
                <a:cs typeface="Arial"/>
                <a:sym typeface="Arial"/>
              </a:rPr>
              <a:t>a </a:t>
            </a:r>
            <a:endParaRPr sz="3600" dirty="0">
              <a:solidFill>
                <a:srgbClr val="003399"/>
              </a:solidFill>
              <a:ea typeface="Apple LiGothic" pitchFamily="2" charset="-120"/>
            </a:endParaRPr>
          </a:p>
          <a:p>
            <a:pPr lvl="0" algn="ctr"/>
            <a:r>
              <a:rPr sz="3600" dirty="0">
                <a:solidFill>
                  <a:srgbClr val="FFFF00"/>
                </a:solidFill>
                <a:ea typeface="Apple LiGothic" pitchFamily="2" charset="-120"/>
                <a:cs typeface="Arial"/>
                <a:sym typeface="Arial"/>
              </a:rPr>
              <a:t>SYSTEM</a:t>
            </a:r>
          </a:p>
        </p:txBody>
      </p:sp>
      <p:sp>
        <p:nvSpPr>
          <p:cNvPr id="79" name="Shape 79"/>
          <p:cNvSpPr/>
          <p:nvPr/>
        </p:nvSpPr>
        <p:spPr>
          <a:xfrm>
            <a:off x="8638325" y="4840002"/>
            <a:ext cx="144017" cy="108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A7D0"/>
          </a:solidFill>
          <a:ln w="25400">
            <a:solidFill>
              <a:srgbClr val="59595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  <a:endParaRPr>
              <a:ea typeface="Apple LiGothic" pitchFamily="2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71550"/>
            <a:ext cx="7543800" cy="18543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4000" b="1" cap="all" dirty="0" smtClean="0">
                <a:ln>
                  <a:solidFill>
                    <a:schemeClr val="accent5"/>
                  </a:solidFill>
                </a:ln>
                <a:solidFill>
                  <a:srgbClr val="003366"/>
                </a:solidFill>
                <a:ea typeface="Apple LiGothic" pitchFamily="2" charset="-120"/>
                <a:cs typeface="Arial" panose="020B0604020202020204" pitchFamily="34" charset="0"/>
              </a:rPr>
              <a:t>會</a:t>
            </a:r>
            <a:r>
              <a:rPr lang="zh-TW" altLang="en-US" sz="4000" b="1" cap="all" dirty="0">
                <a:ln>
                  <a:solidFill>
                    <a:schemeClr val="accent5"/>
                  </a:solidFill>
                </a:ln>
                <a:solidFill>
                  <a:srgbClr val="003366"/>
                </a:solidFill>
                <a:ea typeface="Apple LiGothic" pitchFamily="2" charset="-120"/>
                <a:cs typeface="Arial" panose="020B0604020202020204" pitchFamily="34" charset="0"/>
              </a:rPr>
              <a:t>議聯盟系統</a:t>
            </a:r>
            <a:r>
              <a:rPr lang="en-US" altLang="zh-TW" sz="4000" b="1" cap="all" dirty="0">
                <a:ln>
                  <a:solidFill>
                    <a:schemeClr val="accent5"/>
                  </a:solidFill>
                </a:ln>
                <a:solidFill>
                  <a:srgbClr val="003366"/>
                </a:solidFill>
                <a:ea typeface="Apple LiGothic" pitchFamily="2" charset="-120"/>
                <a:cs typeface="Arial" panose="020B0604020202020204" pitchFamily="34" charset="0"/>
              </a:rPr>
              <a:t>(NMTSS</a:t>
            </a:r>
            <a:r>
              <a:rPr lang="en-US" altLang="zh-TW" sz="4000" b="1" cap="all" dirty="0" smtClean="0">
                <a:ln>
                  <a:solidFill>
                    <a:schemeClr val="accent5"/>
                  </a:solidFill>
                </a:ln>
                <a:solidFill>
                  <a:srgbClr val="003366"/>
                </a:solidFill>
                <a:ea typeface="Apple LiGothic" pitchFamily="2" charset="-12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zh-TW" altLang="en-US" sz="2800" b="1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  <a:cs typeface="SimSun" charset="0"/>
              </a:rPr>
              <a:t>一個凝聚組織向心力的系統</a:t>
            </a:r>
            <a:endParaRPr lang="en-US" altLang="zh-TW" sz="2800" b="1" kern="0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Apple LiGothic" pitchFamily="2" charset="-120"/>
              <a:cs typeface="SimSun" charset="0"/>
            </a:endParaRPr>
          </a:p>
          <a:p>
            <a:pPr algn="ctr"/>
            <a:r>
              <a:rPr lang="en-US" altLang="zh-TW" sz="2000" b="1" kern="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A system for building group cohesion in the organization </a:t>
            </a:r>
            <a:r>
              <a:rPr lang="en-US" altLang="zh-TW" sz="2800" dirty="0" smtClean="0">
                <a:ea typeface="Apple LiGothic" pitchFamily="2" charset="-120"/>
              </a:rPr>
              <a:t/>
            </a:r>
            <a:br>
              <a:rPr lang="en-US" altLang="zh-TW" sz="2800" dirty="0" smtClean="0">
                <a:ea typeface="Apple LiGothic" pitchFamily="2" charset="-120"/>
              </a:rPr>
            </a:br>
            <a:endParaRPr lang="en-US" sz="2800" b="1" cap="all" dirty="0">
              <a:ln>
                <a:solidFill>
                  <a:schemeClr val="accent5"/>
                </a:solidFill>
              </a:ln>
              <a:solidFill>
                <a:srgbClr val="003366"/>
              </a:solidFill>
              <a:ea typeface="Apple LiGothic" pitchFamily="2" charset="-120"/>
              <a:cs typeface="Arial Unicode MS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95550"/>
            <a:ext cx="9144000" cy="19620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rtl="1">
              <a:defRPr/>
            </a:pP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這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是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一個確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實有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效的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系統，負責籌劃各種會議、研討會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和大會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活動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，</a:t>
            </a:r>
            <a:endParaRPr lang="en-US" altLang="zh-TW" sz="2300" dirty="0" smtClean="0">
              <a:solidFill>
                <a:schemeClr val="tx1">
                  <a:lumMod val="75000"/>
                  <a:lumOff val="25000"/>
                </a:schemeClr>
              </a:solidFill>
              <a:ea typeface="Apple LiGothic" pitchFamily="2" charset="-120"/>
            </a:endParaRPr>
          </a:p>
          <a:p>
            <a:pPr algn="ctr" rtl="1">
              <a:defRPr/>
            </a:pP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提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供新進超連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鎖</a:t>
            </a:r>
            <a:r>
              <a:rPr lang="en-US" altLang="zh-TW" sz="23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TM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店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主和原有超連鎖店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主</a:t>
            </a:r>
            <a:r>
              <a:rPr lang="en-US" altLang="zh-TW" sz="23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TM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進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修的機會，使其獲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得</a:t>
            </a:r>
            <a:endParaRPr lang="en-US" altLang="zh-TW" sz="2300" dirty="0" smtClean="0">
              <a:solidFill>
                <a:schemeClr val="tx1">
                  <a:lumMod val="75000"/>
                  <a:lumOff val="25000"/>
                </a:schemeClr>
              </a:solidFill>
              <a:ea typeface="Apple LiGothic" pitchFamily="2" charset="-120"/>
            </a:endParaRPr>
          </a:p>
          <a:p>
            <a:pPr algn="ctr" rtl="1">
              <a:defRPr/>
            </a:pP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完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整、標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準且有</a:t>
            </a:r>
            <a:r>
              <a:rPr lang="zh-TW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效的訓練</a:t>
            </a:r>
            <a:r>
              <a:rPr lang="zh-TW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ea typeface="Apple LiGothic" pitchFamily="2" charset="-120"/>
              <a:cs typeface="Arial" panose="020B0604020202020204" pitchFamily="34" charset="0"/>
            </a:endParaRPr>
          </a:p>
          <a:p>
            <a:pPr algn="ctr" rtl="1">
              <a:defRPr/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  <a:cs typeface="Arial" panose="020B0604020202020204" pitchFamily="34" charset="0"/>
              </a:rPr>
              <a:t>This is a system with proven success which provides UFOs opportunities to have a comprehensive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  <a:cs typeface="Arial" panose="020B0604020202020204" pitchFamily="34" charset="0"/>
              </a:rPr>
              <a:t>, standardized and effective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  <a:cs typeface="Arial" panose="020B0604020202020204" pitchFamily="34" charset="0"/>
              </a:rPr>
              <a:t>training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pple LiGothic" pitchFamily="2" charset="-120"/>
              <a:cs typeface="Arial" panose="020B0604020202020204" pitchFamily="34" charset="0"/>
            </a:endParaRPr>
          </a:p>
          <a:p>
            <a:pPr algn="ctr" rtl="1">
              <a:defRPr/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pple LiGothic" pitchFamily="2" charset="-120"/>
                <a:cs typeface="Arial" panose="020B0604020202020204" pitchFamily="34" charset="0"/>
              </a:rPr>
              <a:t> by organizing different meetings, seminars and conventions.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pple LiGothic" pitchFamily="2" charset="-12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4496" y="2484738"/>
            <a:ext cx="75350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/>
          <p:nvPr/>
        </p:nvSpPr>
        <p:spPr>
          <a:xfrm>
            <a:off x="1447800" y="57150"/>
            <a:ext cx="6541478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3600" b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  <a:cs typeface="微軟正黑體"/>
              </a:rPr>
              <a:t>永續收入最有效的工具</a:t>
            </a:r>
            <a:endParaRPr lang="en-US" altLang="zh-TW" sz="3600" b="1" dirty="0" smtClean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ple LiGothic" pitchFamily="2" charset="-120"/>
              <a:cs typeface="微軟正黑體"/>
            </a:endParaRPr>
          </a:p>
          <a:p>
            <a:pPr algn="ctr"/>
            <a:r>
              <a:rPr lang="en-US" altLang="zh-TW" sz="2000" b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  <a:cs typeface="微軟正黑體"/>
              </a:rPr>
              <a:t>The most effective tool for earning ongoing income</a:t>
            </a:r>
            <a:endParaRPr lang="zh-TW" altLang="en-US" sz="2000" b="1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ple LiGothic" pitchFamily="2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90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-68034"/>
            <a:ext cx="9144000" cy="223157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298" tIns="32649" rIns="65298" bIns="32649"/>
          <a:lstStyle/>
          <a:p>
            <a:pPr algn="l" defTabSz="913727" eaLnBrk="1" hangingPunct="1">
              <a:defRPr/>
            </a:pPr>
            <a:endParaRPr kumimoji="1" lang="en-US" sz="1800" u="none" dirty="0">
              <a:solidFill>
                <a:srgbClr val="000000"/>
              </a:solidFill>
              <a:ea typeface="Apple LiGothic" pitchFamily="2" charset="-120"/>
              <a:cs typeface="Arial" charset="0"/>
            </a:endParaRP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-381000" y="1047751"/>
            <a:ext cx="9753600" cy="5680234"/>
            <a:chOff x="0" y="1920"/>
            <a:chExt cx="8064" cy="4128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1920"/>
              <a:ext cx="8064" cy="41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defTabSz="913727" eaLnBrk="1" hangingPunct="1">
                <a:defRPr/>
              </a:pPr>
              <a:endParaRPr kumimoji="1" lang="en-US" sz="1800" u="none" dirty="0">
                <a:solidFill>
                  <a:srgbClr val="000000"/>
                </a:solidFill>
                <a:ea typeface="Apple LiGothic" pitchFamily="2" charset="-120"/>
                <a:cs typeface="Arial" charset="0"/>
              </a:endParaRP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1920"/>
              <a:ext cx="2079" cy="4119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endParaRPr kumimoji="1" lang="zh-TW" altLang="zh-TW" sz="1800" u="none">
                <a:solidFill>
                  <a:srgbClr val="000000"/>
                </a:solidFill>
                <a:latin typeface="+mn-lt"/>
                <a:ea typeface="Apple LiGothic" pitchFamily="2" charset="-120"/>
              </a:endParaRP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938981" y="27492"/>
            <a:ext cx="6705600" cy="883700"/>
            <a:chOff x="1200" y="768"/>
            <a:chExt cx="5645" cy="64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200" y="768"/>
              <a:ext cx="5645" cy="606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endParaRPr kumimoji="1" lang="zh-TW" altLang="zh-TW" sz="1800" u="none">
                <a:solidFill>
                  <a:srgbClr val="000000"/>
                </a:solidFill>
                <a:latin typeface="+mn-lt"/>
                <a:ea typeface="Apple LiGothic" pitchFamily="2" charset="-12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231" y="832"/>
              <a:ext cx="552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016" tIns="64008" rIns="128016" bIns="64008">
              <a:spAutoFit/>
            </a:bodyPr>
            <a:lstStyle>
              <a:lvl1pPr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1pPr>
              <a:lvl2pPr marL="742950" indent="-28575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2pPr>
              <a:lvl3pPr marL="1143000" indent="-22860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3pPr>
              <a:lvl4pPr marL="1600200" indent="-22860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4pPr>
              <a:lvl5pPr marL="2057400" indent="-22860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9pPr>
            </a:lstStyle>
            <a:p>
              <a:pPr algn="ctr" eaLnBrk="1" hangingPunct="1">
                <a:lnSpc>
                  <a:spcPts val="26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 u="none" dirty="0">
                  <a:solidFill>
                    <a:srgbClr val="FFFFFF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美安大學 </a:t>
              </a:r>
              <a:r>
                <a:rPr lang="en-US" altLang="zh-TW" sz="2800" u="none" dirty="0">
                  <a:solidFill>
                    <a:srgbClr val="FFFFFF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= </a:t>
              </a:r>
              <a:r>
                <a:rPr lang="zh-TW" altLang="en-US" sz="2800" u="none" dirty="0">
                  <a:solidFill>
                    <a:srgbClr val="FFFFFF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會議聯盟系統 </a:t>
              </a:r>
              <a:r>
                <a:rPr lang="en-US" altLang="zh-TW" sz="2800" u="none" dirty="0">
                  <a:solidFill>
                    <a:srgbClr val="FFFFFF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(NMTSS</a:t>
              </a:r>
              <a:r>
                <a:rPr lang="en-US" altLang="zh-TW" sz="2800" u="none" dirty="0" smtClean="0">
                  <a:solidFill>
                    <a:srgbClr val="FFFFFF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)</a:t>
              </a:r>
            </a:p>
            <a:p>
              <a:pPr algn="ctr">
                <a:lnSpc>
                  <a:spcPts val="2600"/>
                </a:lnSpc>
                <a:spcBef>
                  <a:spcPct val="0"/>
                </a:spcBef>
                <a:buClrTx/>
                <a:buNone/>
              </a:pPr>
              <a:r>
                <a:rPr lang="ca-ES" altLang="zh-TW" sz="2800" dirty="0">
                  <a:solidFill>
                    <a:srgbClr val="FFFFFF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Market America University = </a:t>
              </a:r>
              <a:r>
                <a:rPr lang="ca-ES" altLang="zh-TW" sz="2800" dirty="0" smtClean="0">
                  <a:solidFill>
                    <a:srgbClr val="FFFFFF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NMTSS</a:t>
              </a:r>
              <a:endParaRPr lang="ca-ES" altLang="zh-TW" sz="2800" dirty="0">
                <a:solidFill>
                  <a:srgbClr val="FFFFFF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</p:txBody>
        </p:sp>
      </p:grp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1804" y="1619124"/>
            <a:ext cx="1360487" cy="64212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5105" y="1659540"/>
            <a:ext cx="1617663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FFFFFF"/>
                </a:solidFill>
                <a:latin typeface="+mn-lt"/>
                <a:ea typeface="Apple LiGothic" pitchFamily="2" charset="-120"/>
                <a:cs typeface="Arial" pitchFamily="34" charset="0"/>
              </a:rPr>
              <a:t>商業學</a:t>
            </a:r>
            <a:r>
              <a:rPr lang="zh-TW" altLang="en-US" sz="1600" b="0" u="none" dirty="0" smtClean="0">
                <a:solidFill>
                  <a:srgbClr val="FFFFFF"/>
                </a:solidFill>
                <a:latin typeface="+mn-lt"/>
                <a:ea typeface="Apple LiGothic" pitchFamily="2" charset="-120"/>
                <a:cs typeface="Arial" pitchFamily="34" charset="0"/>
              </a:rPr>
              <a:t>系</a:t>
            </a:r>
            <a:endParaRPr lang="en-US" altLang="zh-TW" sz="1600" b="0" u="none" dirty="0" smtClean="0">
              <a:solidFill>
                <a:srgbClr val="FFFFFF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None/>
            </a:pPr>
            <a:r>
              <a:rPr lang="en-US" altLang="zh-TW" sz="1200" b="0" dirty="0">
                <a:solidFill>
                  <a:srgbClr val="FFFFFF"/>
                </a:solidFill>
                <a:latin typeface="+mn-lt"/>
                <a:ea typeface="Apple LiGothic" pitchFamily="2" charset="-120"/>
                <a:cs typeface="Arial" pitchFamily="34" charset="0"/>
              </a:rPr>
              <a:t>Business </a:t>
            </a:r>
            <a:r>
              <a:rPr lang="en-US" altLang="zh-TW" sz="1200" b="0" dirty="0" smtClean="0">
                <a:solidFill>
                  <a:srgbClr val="FFFFFF"/>
                </a:solidFill>
                <a:latin typeface="+mn-lt"/>
                <a:ea typeface="Apple LiGothic" pitchFamily="2" charset="-120"/>
                <a:cs typeface="Arial" pitchFamily="34" charset="0"/>
              </a:rPr>
              <a:t>major</a:t>
            </a:r>
            <a:endParaRPr lang="en-US" altLang="zh-TW" sz="1200" b="0" dirty="0">
              <a:solidFill>
                <a:srgbClr val="FFFFFF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17648" y="2313381"/>
            <a:ext cx="1915952" cy="24356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4800" y="2334407"/>
            <a:ext cx="18288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64008" rIns="18288" bIns="64008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ClrTx/>
              <a:buFontTx/>
              <a:buChar char="•"/>
            </a:pPr>
            <a:r>
              <a:rPr lang="zh-TW" altLang="en-US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超連鎖™事業簡報會 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UBP</a:t>
            </a:r>
            <a:endParaRPr lang="zh-TW" altLang="en-US" sz="12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ClrTx/>
              <a:buFontTx/>
              <a:buChar char="•"/>
            </a:pPr>
            <a:r>
              <a:rPr lang="zh-TW" altLang="en-US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新超連鎖店主訓練 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NUOT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ClrTx/>
              <a:buFontTx/>
              <a:buChar char="•"/>
            </a:pPr>
            <a:r>
              <a:rPr lang="zh-TW" altLang="en-US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成功五要訣 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B5</a:t>
            </a:r>
            <a:endParaRPr lang="zh-TW" altLang="en-US" sz="12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ClrTx/>
              <a:buFontTx/>
              <a:buChar char="•"/>
            </a:pPr>
            <a:r>
              <a:rPr lang="zh-TW" altLang="en-US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授證經理級訓練 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ECCT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ClrTx/>
              <a:buFontTx/>
              <a:buChar char="•"/>
            </a:pPr>
            <a:r>
              <a:rPr lang="zh-TW" altLang="en-US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本地研討會 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Local Seminar</a:t>
            </a:r>
            <a:endParaRPr lang="zh-TW" altLang="en-US" sz="12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zh-TW" altLang="en-US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香港年會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/</a:t>
            </a:r>
            <a:r>
              <a:rPr lang="zh-TW" altLang="en-US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領袖訓練會議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HK Annual Convention/ Leadership School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5127908" y="1403610"/>
            <a:ext cx="1994166" cy="759927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136604" y="1417897"/>
            <a:ext cx="1976184" cy="7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化妝品</a:t>
            </a:r>
            <a:r>
              <a:rPr lang="en-US" altLang="zh-TW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/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個人護</a:t>
            </a:r>
            <a:r>
              <a:rPr lang="zh-TW" altLang="en-US" sz="1600" b="0" u="none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理學</a:t>
            </a: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系</a:t>
            </a:r>
            <a:endParaRPr lang="en-US" altLang="zh-TW" sz="16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Beauty &amp; Personal Care</a:t>
            </a: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7276306" y="1403610"/>
            <a:ext cx="1241425" cy="816083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298531" y="1423852"/>
            <a:ext cx="1290637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網絡設計</a:t>
            </a:r>
            <a:endParaRPr lang="en-US" altLang="zh-TW" sz="16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學系</a:t>
            </a:r>
            <a:endParaRPr lang="en-US" altLang="zh-TW" sz="16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0" u="none" dirty="0" err="1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WebCenter</a:t>
            </a:r>
            <a:endParaRPr lang="en-US" altLang="zh-TW" sz="12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7270011" y="3137371"/>
            <a:ext cx="1235075" cy="726297"/>
          </a:xfrm>
          <a:prstGeom prst="roundRect">
            <a:avLst>
              <a:gd name="adj" fmla="val 16667"/>
            </a:avLst>
          </a:prstGeom>
          <a:solidFill>
            <a:srgbClr val="FFBE7D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auto">
          <a:xfrm>
            <a:off x="7278741" y="3887867"/>
            <a:ext cx="1217613" cy="669383"/>
          </a:xfrm>
          <a:prstGeom prst="roundRect">
            <a:avLst>
              <a:gd name="adj" fmla="val 16667"/>
            </a:avLst>
          </a:prstGeom>
          <a:solidFill>
            <a:srgbClr val="FFBE7D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7235031" y="3149626"/>
            <a:ext cx="1354137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網絡中心訓練 </a:t>
            </a:r>
            <a:r>
              <a:rPr lang="en-US" altLang="zh-TW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101 </a:t>
            </a: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和 </a:t>
            </a:r>
            <a:r>
              <a:rPr lang="en-US" altLang="zh-TW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201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WCT 101 &amp; 201</a:t>
            </a: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7266633" y="3881676"/>
            <a:ext cx="12176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網絡中心授證訓練</a:t>
            </a:r>
            <a:endParaRPr lang="en-US" altLang="zh-TW" sz="13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CWT</a:t>
            </a:r>
          </a:p>
        </p:txBody>
      </p:sp>
      <p:pic>
        <p:nvPicPr>
          <p:cNvPr id="24" name="Picture 12" descr="MA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7733" r="14500" b="6801"/>
          <a:stretch>
            <a:fillRect/>
          </a:stretch>
        </p:blipFill>
        <p:spPr bwMode="auto">
          <a:xfrm>
            <a:off x="543067" y="-37106"/>
            <a:ext cx="1201737" cy="106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288292" y="1102132"/>
            <a:ext cx="1687513" cy="5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入學先修科</a:t>
            </a:r>
            <a:r>
              <a:rPr lang="zh-TW" altLang="en-US" sz="1600" b="0" u="none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目</a:t>
            </a:r>
            <a:r>
              <a:rPr lang="en-US" altLang="zh-TW" sz="16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Prerequisite</a:t>
            </a:r>
            <a:endParaRPr lang="en-US" altLang="zh-TW" sz="1600" b="0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1884363" y="1094194"/>
            <a:ext cx="7183437" cy="3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algn="ctr">
              <a:spcBef>
                <a:spcPct val="50000"/>
              </a:spcBef>
              <a:buClrTx/>
              <a:buNone/>
            </a:pPr>
            <a:r>
              <a:rPr kumimoji="0" lang="zh-TW" altLang="zh-TW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提供多</a:t>
            </a:r>
            <a:r>
              <a:rPr lang="zh-TW" altLang="zh-TW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個主修科及副修科選</a:t>
            </a:r>
            <a:r>
              <a:rPr lang="zh-TW" altLang="zh-TW" sz="1600" b="0" u="none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擇</a:t>
            </a:r>
            <a:r>
              <a:rPr lang="en-US" altLang="zh-TW" sz="1600" b="0" u="none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 </a:t>
            </a:r>
            <a:r>
              <a:rPr kumimoji="0" lang="en-US" altLang="zh-TW" sz="16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Major &amp; </a:t>
            </a:r>
            <a:r>
              <a:rPr kumimoji="0" lang="en-US" altLang="zh-TW" sz="16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Minor</a:t>
            </a:r>
            <a:endParaRPr lang="en-US" altLang="zh-TW" sz="1600" b="0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2357437" y="3023667"/>
            <a:ext cx="1263650" cy="201823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2383631" y="1403610"/>
            <a:ext cx="1203325" cy="846861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270918" y="1432185"/>
            <a:ext cx="1431925" cy="7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健康與營養</a:t>
            </a:r>
            <a:endParaRPr lang="en-US" altLang="zh-TW" sz="16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學系</a:t>
            </a:r>
            <a:endParaRPr lang="en-US" altLang="zh-TW" sz="16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Health &amp; Nutrition</a:t>
            </a: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>
            <a:off x="2388393" y="2472805"/>
            <a:ext cx="1201738" cy="539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347118" y="2531542"/>
            <a:ext cx="1249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產品概覽</a:t>
            </a:r>
            <a:endParaRPr lang="en-US" altLang="zh-TW" sz="13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Product UMO</a:t>
            </a:r>
            <a:endParaRPr lang="zh-TW" altLang="en-US" sz="12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3721893" y="1403610"/>
            <a:ext cx="1203325" cy="1044575"/>
          </a:xfrm>
          <a:prstGeom prst="roundRect">
            <a:avLst>
              <a:gd name="adj" fmla="val 16667"/>
            </a:avLst>
          </a:prstGeom>
          <a:solidFill>
            <a:srgbClr val="DEFF9B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629818" y="1430597"/>
            <a:ext cx="1431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體重管理</a:t>
            </a:r>
            <a:r>
              <a:rPr lang="en-US" altLang="zh-TW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/>
            </a:r>
            <a:br>
              <a:rPr lang="en-US" altLang="zh-TW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</a:br>
            <a:r>
              <a:rPr lang="zh-TW" altLang="en-US" sz="16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學系</a:t>
            </a:r>
            <a:endParaRPr lang="en-US" altLang="zh-TW" sz="16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Weight Management</a:t>
            </a: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3715543" y="2472806"/>
            <a:ext cx="1201738" cy="461060"/>
          </a:xfrm>
          <a:prstGeom prst="roundRect">
            <a:avLst>
              <a:gd name="adj" fmla="val 16667"/>
            </a:avLst>
          </a:prstGeom>
          <a:solidFill>
            <a:srgbClr val="EDFFC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3725068" y="3001550"/>
            <a:ext cx="1201738" cy="613214"/>
          </a:xfrm>
          <a:prstGeom prst="roundRect">
            <a:avLst>
              <a:gd name="adj" fmla="val 16667"/>
            </a:avLst>
          </a:prstGeom>
          <a:solidFill>
            <a:srgbClr val="EDFFC9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3752056" y="3023667"/>
            <a:ext cx="1165225" cy="6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" tIns="45710" rIns="13059" bIns="45710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fr-FR" altLang="zh-TW" sz="14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TLS</a:t>
            </a:r>
            <a:r>
              <a:rPr lang="en-US" altLang="zh-TW" sz="14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® </a:t>
            </a:r>
            <a:r>
              <a:rPr lang="zh-TW" altLang="en-US" sz="14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纖營</a:t>
            </a:r>
            <a:r>
              <a:rPr lang="zh-TW" altLang="fr-FR" sz="14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健康生活</a:t>
            </a:r>
            <a:r>
              <a:rPr lang="zh-TW" altLang="en-US" sz="14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計劃</a:t>
            </a:r>
            <a:r>
              <a:rPr lang="en-US" altLang="zh-TW" sz="14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 </a:t>
            </a:r>
            <a:br>
              <a:rPr lang="en-US" altLang="zh-TW" sz="14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</a:b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Day 1 &amp; Day 2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664743" y="2520430"/>
            <a:ext cx="1323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TLS®</a:t>
            </a: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主修概覽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TLS® </a:t>
            </a: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UMO</a:t>
            </a:r>
            <a:endParaRPr lang="zh-TW" altLang="en-US" sz="12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7282656" y="2452167"/>
            <a:ext cx="1235075" cy="668849"/>
          </a:xfrm>
          <a:prstGeom prst="roundRect">
            <a:avLst>
              <a:gd name="adj" fmla="val 16667"/>
            </a:avLst>
          </a:prstGeom>
          <a:solidFill>
            <a:srgbClr val="FFBE7D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kumimoji="1" lang="zh-TW" altLang="zh-TW" sz="1100" u="none">
              <a:solidFill>
                <a:srgbClr val="000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7220743" y="2496617"/>
            <a:ext cx="1217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網絡中心</a:t>
            </a:r>
            <a:r>
              <a:rPr lang="en-US" altLang="zh-TW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/>
            </a:r>
            <a:br>
              <a:rPr lang="en-US" altLang="zh-TW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</a:b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主修概覽</a:t>
            </a:r>
            <a:endParaRPr lang="en-US" altLang="zh-TW" sz="13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WCT UMO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2388393" y="3068664"/>
            <a:ext cx="1295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" tIns="45710" rIns="13059" bIns="45710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消化系統健康</a:t>
            </a:r>
            <a:endParaRPr lang="en-US" altLang="zh-TW" sz="13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抗氧化與自由基</a:t>
            </a:r>
            <a:endParaRPr lang="en-US" altLang="zh-TW" sz="13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 smtClean="0">
                <a:solidFill>
                  <a:schemeClr val="tx1"/>
                </a:solidFill>
                <a:latin typeface="+mn-lt"/>
                <a:ea typeface="Apple LiGothic" pitchFamily="2" charset="-120"/>
                <a:cs typeface="Arial" pitchFamily="34" charset="0"/>
              </a:rPr>
              <a:t>眼</a:t>
            </a:r>
            <a:r>
              <a:rPr lang="zh-TW" altLang="en-US" sz="1300" b="0" u="none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睛</a:t>
            </a: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健康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zh-TW" altLang="en-US" sz="13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心臟健康</a:t>
            </a:r>
            <a:endParaRPr lang="en-US" altLang="zh-TW" sz="1300" b="0" u="none" dirty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2410618" y="4049430"/>
            <a:ext cx="1200150" cy="101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" tIns="45710" rIns="13059" bIns="45710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Digestive Health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Antioxidant and Free Radical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Eye Health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12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Heart Health</a:t>
            </a:r>
          </a:p>
        </p:txBody>
      </p:sp>
      <p:grpSp>
        <p:nvGrpSpPr>
          <p:cNvPr id="42" name="Group 48"/>
          <p:cNvGrpSpPr>
            <a:grpSpLocks/>
          </p:cNvGrpSpPr>
          <p:nvPr/>
        </p:nvGrpSpPr>
        <p:grpSpPr bwMode="auto">
          <a:xfrm>
            <a:off x="5061744" y="2211574"/>
            <a:ext cx="2236788" cy="2958840"/>
            <a:chOff x="6233086" y="2514600"/>
            <a:chExt cx="2853017" cy="1020432"/>
          </a:xfrm>
        </p:grpSpPr>
        <p:sp>
          <p:nvSpPr>
            <p:cNvPr id="43" name="AutoShape 20"/>
            <p:cNvSpPr>
              <a:spLocks noChangeArrowheads="1"/>
            </p:cNvSpPr>
            <p:nvPr/>
          </p:nvSpPr>
          <p:spPr bwMode="auto">
            <a:xfrm>
              <a:off x="6248400" y="2514600"/>
              <a:ext cx="2837703" cy="1020432"/>
            </a:xfrm>
            <a:prstGeom prst="roundRect">
              <a:avLst>
                <a:gd name="adj" fmla="val 16667"/>
              </a:avLst>
            </a:prstGeom>
            <a:solidFill>
              <a:srgbClr val="FF9BBC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5298" tIns="32649" rIns="65298" bIns="32649" anchor="ctr"/>
            <a:lstStyle>
              <a:lvl1pPr marL="285750" indent="-28575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buFont typeface="Arial" pitchFamily="34" charset="0"/>
                <a:buChar char="•"/>
              </a:pPr>
              <a:endParaRPr kumimoji="1" lang="zh-TW" altLang="zh-TW" sz="1300" u="none">
                <a:solidFill>
                  <a:srgbClr val="000000"/>
                </a:solidFill>
                <a:latin typeface="+mn-lt"/>
                <a:ea typeface="Apple LiGothic" pitchFamily="2" charset="-120"/>
              </a:endParaRPr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6233086" y="2537055"/>
              <a:ext cx="2853017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/>
            <a:lstStyle>
              <a:lvl1pPr marL="119063" indent="-119063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1pPr>
              <a:lvl2pPr marL="742950" indent="-28575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2pPr>
              <a:lvl3pPr marL="1143000" indent="-22860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3pPr>
              <a:lvl4pPr marL="1600200" indent="-22860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4pPr>
              <a:lvl5pPr marL="2057400" indent="-228600" algn="l" defTabSz="912813">
                <a:spcBef>
                  <a:spcPct val="20000"/>
                </a:spcBef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itchFamily="34" charset="0"/>
                  <a:ea typeface="華康儷中黑" pitchFamily="49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kumimoji="0" lang="zh-TW" altLang="en-US" sz="1000" b="0" dirty="0" smtClean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護</a:t>
              </a:r>
              <a:r>
                <a:rPr kumimoji="0"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膚及個人護理系列、產品知識及銷售技</a:t>
              </a:r>
              <a:r>
                <a:rPr kumimoji="0" lang="zh-TW" altLang="en-US" sz="1000" b="0" dirty="0" smtClean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巧</a:t>
              </a:r>
              <a:endParaRPr kumimoji="0" lang="en-US" altLang="zh-TW" sz="10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Motives 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品牌概覽、產品知識及銷售技</a:t>
              </a:r>
              <a:r>
                <a:rPr lang="zh-TW" altLang="en-US" sz="1000" b="0" dirty="0" smtClean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巧</a:t>
              </a:r>
              <a:endParaRPr lang="en-US" altLang="zh-TW" sz="10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Motives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工作坊</a:t>
              </a: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: 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進階肌膚保</a:t>
              </a:r>
              <a:r>
                <a:rPr lang="zh-TW" altLang="en-US" sz="1000" b="0" dirty="0" smtClean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養</a:t>
              </a:r>
              <a:endParaRPr lang="en-US" altLang="zh-TW" sz="10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Motives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工作坊</a:t>
              </a: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: 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眼部彩妝教</a:t>
              </a:r>
              <a:r>
                <a:rPr lang="zh-TW" altLang="en-US" sz="1000" b="0" dirty="0" smtClean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學</a:t>
              </a:r>
              <a:endParaRPr lang="en-US" altLang="zh-TW" sz="10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Motives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工作坊</a:t>
              </a: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: 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臉部彩妝教</a:t>
              </a:r>
              <a:r>
                <a:rPr lang="zh-TW" altLang="en-US" sz="1000" b="0" dirty="0" smtClean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學</a:t>
              </a:r>
              <a:endParaRPr lang="en-US" altLang="zh-TW" sz="10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Motives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工作坊</a:t>
              </a: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: 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網上派對計劃及</a:t>
              </a: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SHOPBOX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技</a:t>
              </a:r>
              <a:r>
                <a:rPr lang="zh-TW" altLang="en-US" sz="1000" b="0" dirty="0" smtClean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術</a:t>
              </a:r>
              <a:endParaRPr lang="en-US" altLang="zh-TW" sz="10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Motives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工作坊</a:t>
              </a:r>
              <a:r>
                <a:rPr lang="en-US" altLang="zh-TW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: </a:t>
              </a:r>
              <a:r>
                <a:rPr lang="zh-TW" altLang="en-US" sz="1000" b="0" dirty="0">
                  <a:solidFill>
                    <a:srgbClr val="000000"/>
                  </a:solidFill>
                  <a:latin typeface="+mn-lt"/>
                  <a:ea typeface="Apple LiGothic" pitchFamily="2" charset="-120"/>
                  <a:cs typeface="Arial" pitchFamily="34" charset="0"/>
                </a:rPr>
                <a:t>唇部彩妝教學</a:t>
              </a:r>
              <a:endParaRPr lang="zh-TW" altLang="en-US" sz="1000" b="0" u="none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endParaRPr>
            </a:p>
          </p:txBody>
        </p:sp>
      </p:grp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136604" y="3820081"/>
            <a:ext cx="2130029" cy="13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59" tIns="45710" rIns="13059" bIns="45710">
            <a:spAutoFit/>
          </a:bodyPr>
          <a:lstStyle>
            <a:lvl1pPr marL="119063" indent="-119063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32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8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4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3pPr>
            <a:lvl4pPr marL="16002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4pPr>
            <a:lvl5pPr marL="2057400" indent="-228600" algn="l" defTabSz="912813">
              <a:spcBef>
                <a:spcPct val="20000"/>
              </a:spcBef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itchFamily="2" charset="2"/>
              <a:buChar char="§"/>
              <a:defRPr kumimoji="1" sz="2000" b="1">
                <a:solidFill>
                  <a:schemeClr val="bg1"/>
                </a:solidFill>
                <a:latin typeface="Trebuchet MS" pitchFamily="34" charset="0"/>
                <a:ea typeface="華康儷中黑" pitchFamily="49" charset="-120"/>
              </a:defRPr>
            </a:lvl9pPr>
          </a:lstStyle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MA Skin &amp; Personal Care Product Knowledge &amp; </a:t>
            </a:r>
            <a:r>
              <a:rPr lang="en-US" altLang="zh-TW" sz="8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Marketing</a:t>
            </a:r>
          </a:p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Motives Brand Overview, Product Knowledge &amp; </a:t>
            </a:r>
            <a:r>
              <a:rPr lang="en-US" altLang="zh-TW" sz="800" b="0" dirty="0" smtClean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Marketing</a:t>
            </a:r>
          </a:p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Motives Workshop: Advanced Skin Solutions</a:t>
            </a:r>
          </a:p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 Motives Workshop: All About Eyes</a:t>
            </a:r>
          </a:p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 Motives Workshop: Flawless Face</a:t>
            </a:r>
          </a:p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 Motives Workshop: Online Party Program &amp; </a:t>
            </a:r>
            <a:r>
              <a:rPr lang="en-US" altLang="zh-TW" sz="800" b="0" dirty="0" err="1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Shopbox</a:t>
            </a: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 Technology</a:t>
            </a:r>
          </a:p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zh-TW" sz="800" b="0" dirty="0">
                <a:solidFill>
                  <a:srgbClr val="000000"/>
                </a:solidFill>
                <a:latin typeface="+mn-lt"/>
                <a:ea typeface="Apple LiGothic" pitchFamily="2" charset="-120"/>
                <a:cs typeface="Arial" pitchFamily="34" charset="0"/>
              </a:rPr>
              <a:t> Motives Workshop: Perfect Pout</a:t>
            </a:r>
            <a:endParaRPr lang="en-US" altLang="zh-TW" sz="800" b="0" dirty="0" smtClean="0">
              <a:solidFill>
                <a:srgbClr val="000000"/>
              </a:solidFill>
              <a:latin typeface="+mn-lt"/>
              <a:ea typeface="Apple LiGothic" pitchFamily="2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94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umns">
  <a:themeElements>
    <a:clrScheme name="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olumn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1443</Words>
  <Application>Microsoft Office PowerPoint</Application>
  <PresentationFormat>On-screen Show (16:9)</PresentationFormat>
  <Paragraphs>213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Columns</vt:lpstr>
      <vt:lpstr>Custom Design</vt:lpstr>
      <vt:lpstr>PowerPoint Presentation</vt:lpstr>
      <vt:lpstr>Lilian Chan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永續收入的命脈 Lifeblood of Ongoing Income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Chan</dc:creator>
  <cp:lastModifiedBy>Penelope Chan</cp:lastModifiedBy>
  <cp:revision>144</cp:revision>
  <cp:lastPrinted>2016-04-20T13:20:29Z</cp:lastPrinted>
  <dcterms:created xsi:type="dcterms:W3CDTF">2015-08-21T05:01:04Z</dcterms:created>
  <dcterms:modified xsi:type="dcterms:W3CDTF">2016-04-25T07:56:59Z</dcterms:modified>
</cp:coreProperties>
</file>