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431" r:id="rId4"/>
    <p:sldId id="378" r:id="rId5"/>
    <p:sldId id="406" r:id="rId6"/>
    <p:sldId id="432" r:id="rId7"/>
    <p:sldId id="429" r:id="rId8"/>
    <p:sldId id="430" r:id="rId9"/>
    <p:sldId id="392" r:id="rId10"/>
    <p:sldId id="407" r:id="rId11"/>
    <p:sldId id="408" r:id="rId12"/>
    <p:sldId id="295" r:id="rId13"/>
    <p:sldId id="358" r:id="rId14"/>
    <p:sldId id="356" r:id="rId15"/>
    <p:sldId id="362" r:id="rId16"/>
    <p:sldId id="355" r:id="rId17"/>
    <p:sldId id="359" r:id="rId18"/>
    <p:sldId id="360" r:id="rId19"/>
    <p:sldId id="361" r:id="rId20"/>
    <p:sldId id="426" r:id="rId21"/>
    <p:sldId id="427" r:id="rId22"/>
    <p:sldId id="428" r:id="rId23"/>
    <p:sldId id="433" r:id="rId24"/>
  </p:sldIdLst>
  <p:sldSz cx="9144000" cy="5143500" type="screen16x9"/>
  <p:notesSz cx="7004050" cy="922655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>
        <p:scale>
          <a:sx n="80" d="100"/>
          <a:sy n="80" d="100"/>
        </p:scale>
        <p:origin x="-1668" y="-6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611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8484387-EFFB-43E7-AE4D-CF223CD57B23}" type="datetimeFigureOut">
              <a:rPr lang="en-US" altLang="zh-SG"/>
              <a:pPr>
                <a:defRPr/>
              </a:pPr>
              <a:t>4/25/2016</a:t>
            </a:fld>
            <a:endParaRPr lang="en-US" altLang="zh-SG"/>
          </a:p>
        </p:txBody>
      </p:sp>
      <p:sp>
        <p:nvSpPr>
          <p:cNvPr id="23556" name="Slide Image Placeholder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27038" y="692150"/>
            <a:ext cx="6148387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Notes Placeholder 4"/>
          <p:cNvSpPr>
            <a:spLocks noGrp="1" noRot="1" noChangeAspect="1" noChangeArrowheads="1"/>
          </p:cNvSpPr>
          <p:nvPr/>
        </p:nvSpPr>
        <p:spPr bwMode="auto">
          <a:xfrm>
            <a:off x="700088" y="4381500"/>
            <a:ext cx="560228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altLang="zh-CN" sz="1200" smtClean="0">
                <a:ea typeface="MS PGothic" pitchFamily="34" charset="-128"/>
              </a:rPr>
              <a:t>Click to edit Master text styles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altLang="zh-CN" sz="1200" smtClean="0">
                <a:ea typeface="MS PGothic" pitchFamily="34" charset="-128"/>
              </a:rPr>
              <a:t>Second level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altLang="zh-CN" sz="1200" smtClean="0">
                <a:ea typeface="MS PGothic" pitchFamily="34" charset="-128"/>
              </a:rPr>
              <a:t>Third level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altLang="zh-CN" sz="1200" smtClean="0">
                <a:ea typeface="MS PGothic" pitchFamily="34" charset="-128"/>
              </a:rPr>
              <a:t>Fourth level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altLang="zh-CN" sz="1200" smtClean="0">
                <a:ea typeface="MS PGothic" pitchFamily="34" charset="-128"/>
              </a:rPr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3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63000"/>
            <a:ext cx="303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3F5674A-BCBF-46A5-914C-32F27998ACD7}" type="slidenum">
              <a:rPr lang="en-US" altLang="zh-SG"/>
              <a:pPr>
                <a:defRPr/>
              </a:pPr>
              <a:t>‹#›</a:t>
            </a:fld>
            <a:endParaRPr lang="en-US" altLang="zh-SG" sz="1200"/>
          </a:p>
        </p:txBody>
      </p:sp>
    </p:spTree>
    <p:extLst>
      <p:ext uri="{BB962C8B-B14F-4D97-AF65-F5344CB8AC3E}">
        <p14:creationId xmlns:p14="http://schemas.microsoft.com/office/powerpoint/2010/main" val="15027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2BC157A2-5EE8-417F-BBC7-875DA35F3FA6}" type="slidenum">
              <a:rPr lang="en-US" altLang="zh-TW" sz="12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eaLnBrk="1" hangingPunct="1"/>
              <a:t>2</a:t>
            </a:fld>
            <a:endParaRPr lang="en-US" altLang="zh-TW" sz="120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01675" y="4383088"/>
            <a:ext cx="5600700" cy="4151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SG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2990850" y="11534775"/>
            <a:ext cx="2286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0472850-C8FC-4DAF-8D2C-D55D79B6F036}" type="slidenum">
              <a:rPr lang="zh-TW" altLang="en-US" sz="1200" u="sng">
                <a:latin typeface="Arial" pitchFamily="34" charset="0"/>
                <a:ea typeface="MS PGothic" pitchFamily="34" charset="-128"/>
              </a:rPr>
              <a:pPr algn="r" eaLnBrk="1" hangingPunct="1"/>
              <a:t>5</a:t>
            </a:fld>
            <a:endParaRPr lang="en-US" altLang="zh-TW" sz="1200" u="sng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409700" y="911225"/>
            <a:ext cx="8096250" cy="4554538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01675" y="4383088"/>
            <a:ext cx="5600700" cy="4151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s-ES_tradnl" sz="1400" smtClean="0">
                <a:solidFill>
                  <a:srgbClr val="000000"/>
                </a:solidFill>
                <a:latin typeface="GillSans"/>
                <a:ea typeface="標楷體" pitchFamily="65" charset="-120"/>
              </a:rPr>
              <a:t>關鍵重點：</a:t>
            </a:r>
          </a:p>
          <a:p>
            <a:pPr eaLnBrk="1" hangingPunct="1"/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成功的</a:t>
            </a:r>
            <a:r>
              <a:rPr lang="en-US" altLang="zh-TW" sz="1400" smtClean="0">
                <a:latin typeface="Arial" pitchFamily="34" charset="0"/>
                <a:ea typeface="標楷體" pitchFamily="65" charset="-120"/>
              </a:rPr>
              <a:t>5%</a:t>
            </a:r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有四分之三是自行創業。</a:t>
            </a:r>
          </a:p>
          <a:p>
            <a:pPr eaLnBrk="1" hangingPunct="1"/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領薪水不可能富有，一定要自行創業。</a:t>
            </a:r>
          </a:p>
          <a:p>
            <a:pPr eaLnBrk="1" hangingPunct="1"/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經銷商都有網站，每個人都是網路電子購物商場的老板</a:t>
            </a:r>
          </a:p>
          <a:p>
            <a:pPr eaLnBrk="1" hangingPunct="1"/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強調網路創業的低成本，加盟連鎖的低風險</a:t>
            </a:r>
          </a:p>
          <a:p>
            <a:pPr eaLnBrk="1" hangingPunct="1"/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要注意解決對電腦不熟悉者的心理恐懼。可以</a:t>
            </a:r>
            <a:r>
              <a:rPr lang="en-US" altLang="zh-TW" sz="1400" smtClean="0">
                <a:latin typeface="Arial" pitchFamily="34" charset="0"/>
                <a:ea typeface="標楷體" pitchFamily="65" charset="-120"/>
              </a:rPr>
              <a:t>7-11</a:t>
            </a:r>
            <a:r>
              <a:rPr lang="zh-TW" altLang="en-US" sz="1400" smtClean="0">
                <a:latin typeface="Arial" pitchFamily="34" charset="0"/>
                <a:ea typeface="標楷體" pitchFamily="65" charset="-120"/>
              </a:rPr>
              <a:t>加盟的概念來說明</a:t>
            </a:r>
          </a:p>
          <a:p>
            <a:pPr eaLnBrk="1" hangingPunct="1"/>
            <a:endParaRPr lang="zh-TW" altLang="en-US" sz="1400" smtClean="0"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5938" y="5811838"/>
            <a:ext cx="4133850" cy="5505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820C-5EAF-4833-96C2-14D1B2EFCD79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2B61-3F24-4FEA-BD6F-3249A2DA98D7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10800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561A-1F01-4831-A770-B13F38032C9C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A76A-D129-4B07-827F-1CDDD0EA33E4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020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218-EA59-4783-9DBD-7EB4EA5691E5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2D0B-3BA7-4D85-B955-7021014E4821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86450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0EBB-6654-475F-AB3B-D8FE356AE0A3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DB19-6FFE-439A-B8C4-A4741B6B723E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63394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3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4978-BD3F-4EA8-8FE5-A326857DAAB1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CEFB-6F11-425F-B80B-8CA006688022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4273250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4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9F3C6E-3A12-4305-85B6-E94FE8CA9C2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F8C00C-8F7F-438D-A385-08CB65D5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3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6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7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B0A1-2FA9-4CB3-849C-DE935E2AB1E4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6E2C-C895-4837-B2E0-93E095BFE524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600087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7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7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0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0DF90F-73AE-4D7B-995E-86379B1D45C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9FE7001-F0C2-4162-B1B6-D9AA9DE0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51AE-95C2-4841-9A91-2DF3AFFA821A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7A2D-1C15-43F9-BCDC-0342C9A974A7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3259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6602-8BAA-42E0-88EF-ECC1405D4F33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6127-B292-41DC-84FE-66F997A87C51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5828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B121-C631-4F09-8478-A8E34AE9550C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01F1-D472-4F74-84CD-7DFBC43110BF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55195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5FAC-8EC7-4197-8EB1-9A0C02552223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BB64-1542-4D12-A581-1C1EF49068EB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36103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8EE6-243A-4F0B-9817-C769B9AB315D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9A4E4-8FD0-4440-8F17-55101CB486D0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50685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BBF7D-33D9-45FC-988D-2C05FD2C8E36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049E-D3B8-4439-A07B-F22AA68D64BF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20708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B2A0C7"/>
            </a:gs>
            <a:gs pos="100000">
              <a:srgbClr val="00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9A7C6B9-8E49-4B56-9764-EE8C527527ED}" type="datetimeFigureOut">
              <a:rPr lang="en-US" altLang="en-US"/>
              <a:pPr>
                <a:defRPr/>
              </a:pPr>
              <a:t>4/25/2016</a:t>
            </a:fld>
            <a:endParaRPr lang="en-US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064E285-9D97-4ED4-BDF0-4C19F8940E06}" type="slidenum">
              <a:rPr lang="en-US" altLang="en-US"/>
              <a:pPr>
                <a:defRPr/>
              </a:pPr>
              <a:t>‹#›</a:t>
            </a:fld>
            <a:endParaRPr lang="en-US" altLang="zh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宋体" pitchFamily="2" charset="-122"/>
          <a:cs typeface="+mj-cs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SimSun" charset="0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SimSun" charset="0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SimSun" charset="0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SimSun" charset="0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0"/>
          <a:cs typeface="SimSun" charset="0"/>
          <a:sym typeface="Calibri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0"/>
          <a:cs typeface="SimSun" charset="0"/>
          <a:sym typeface="Calibri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0"/>
          <a:cs typeface="SimSun" charset="0"/>
          <a:sym typeface="Calibri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0"/>
          <a:cs typeface="SimSun" charset="0"/>
          <a:sym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宋体" pitchFamily="2" charset="-122"/>
          <a:cs typeface="+mn-cs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+mn-cs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  <a:sym typeface="Calibri" pitchFamily="34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312" y="4095750"/>
            <a:ext cx="905142" cy="8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4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8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02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華康儷中黑" panose="020B0509000000000000" pitchFamily="49" charset="-120"/>
              </a:rPr>
              <a:t>領袖的態度</a:t>
            </a:r>
            <a:endParaRPr lang="en-US" sz="3600" dirty="0">
              <a:solidFill>
                <a:srgbClr val="003366"/>
              </a:solidFill>
              <a:ea typeface="華康儷中黑" panose="020B0509000000000000" pitchFamily="49" charset="-12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83438" y="2114550"/>
            <a:ext cx="5903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國際總裁級</a:t>
            </a:r>
            <a: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/>
            </a:r>
            <a:b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</a:br>
            <a: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International Field President</a:t>
            </a:r>
            <a:endParaRPr lang="en-US" sz="3600" b="1" dirty="0">
              <a:solidFill>
                <a:srgbClr val="003366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87108" y="340995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HK$</a:t>
            </a:r>
            <a:r>
              <a:rPr lang="en-US" altLang="zh-TW" sz="2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766</a:t>
            </a:r>
            <a:r>
              <a:rPr lang="en-US" altLang="en-US" sz="2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,000</a:t>
            </a:r>
            <a:endParaRPr lang="en-US" altLang="en-US" sz="2800" dirty="0">
              <a:solidFill>
                <a:srgbClr val="003366"/>
              </a:solidFill>
              <a:ea typeface="華康儷中黑" panose="020B0509000000000000" pitchFamily="49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HK$</a:t>
            </a:r>
            <a:r>
              <a:rPr lang="en-US" altLang="zh-TW" sz="2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766</a:t>
            </a:r>
            <a:r>
              <a:rPr lang="en-US" sz="2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,000 </a:t>
            </a:r>
            <a:r>
              <a:rPr lang="en-US" sz="28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in 4 Commission weeks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35614"/>
            <a:ext cx="77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港超連鎖™店主的</a:t>
            </a:r>
            <a:r>
              <a:rPr lang="zh-TW" altLang="en-US" sz="8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一般收入，也無意表示任何超連</a:t>
            </a:r>
            <a:r>
              <a:rPr lang="zh-TW" altLang="en-US" sz="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主皆可賺取同等收入。美安香港超連</a:t>
            </a:r>
            <a:r>
              <a:rPr lang="zh-TW" altLang="en-US" sz="8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主的成功與否，取決於其在發展事業時的努力、才能與投入程度。</a:t>
            </a:r>
            <a:r>
              <a:rPr lang="en-US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UnFranchise</a:t>
            </a:r>
            <a:r>
              <a:rPr lang="en-US" altLang="zh-TW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™Owner</a:t>
            </a:r>
            <a:r>
              <a:rPr lang="en-US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, </a:t>
            </a:r>
            <a:r>
              <a:rPr lang="en-US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nor </a:t>
            </a:r>
            <a:r>
              <a:rPr lang="en-US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are </a:t>
            </a:r>
            <a:r>
              <a:rPr lang="en-US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they intended to represent that any given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66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24200" y="1428750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ea typeface="華康儷中黑" panose="020B0509000000000000" pitchFamily="49" charset="-120"/>
                <a:cs typeface="Heiti TC Light"/>
              </a:rPr>
              <a:t>Joanne </a:t>
            </a:r>
            <a:r>
              <a:rPr lang="en-US" sz="4800" b="1" dirty="0" err="1" smtClean="0">
                <a:solidFill>
                  <a:srgbClr val="33CCFF"/>
                </a:solidFill>
                <a:ea typeface="華康儷中黑" panose="020B0509000000000000" pitchFamily="49" charset="-120"/>
                <a:cs typeface="Heiti TC Light"/>
              </a:rPr>
              <a:t>Hsi</a:t>
            </a:r>
            <a:endParaRPr lang="en-US" sz="4800" b="1" dirty="0">
              <a:solidFill>
                <a:srgbClr val="33CCFF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3236" y="613834"/>
            <a:ext cx="3708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66"/>
                </a:solidFill>
              </a:rPr>
              <a:t>The Attitude of a Leader</a:t>
            </a:r>
            <a:endParaRPr lang="en-US" sz="2800" dirty="0">
              <a:solidFill>
                <a:srgbClr val="003366"/>
              </a:solidFill>
            </a:endParaRPr>
          </a:p>
        </p:txBody>
      </p:sp>
      <p:pic>
        <p:nvPicPr>
          <p:cNvPr id="11" name="Picture 3" descr="IMG_9999_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664" r="7205" b="23564"/>
          <a:stretch/>
        </p:blipFill>
        <p:spPr bwMode="auto">
          <a:xfrm>
            <a:off x="651933" y="1162967"/>
            <a:ext cx="2554859" cy="295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563246" y="1707712"/>
            <a:ext cx="8229599" cy="834629"/>
          </a:xfrm>
          <a:ln>
            <a:miter/>
          </a:ln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90"/>
              </a:spcBef>
              <a:buNone/>
              <a:defRPr/>
            </a:pPr>
            <a:r>
              <a:rPr lang="zh-TW" altLang="en-US" sz="6600" noProof="1" smtClean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charset="0"/>
                <a:ea typeface="Apple LiGothic" pitchFamily="2" charset="-120"/>
                <a:sym typeface="Kaiti SC Regular" charset="-122"/>
              </a:rPr>
              <a:t>一</a:t>
            </a:r>
            <a:r>
              <a:rPr lang="zh-TW" altLang="en-US" sz="6600" noProof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charset="0"/>
                <a:ea typeface="Apple LiGothic" pitchFamily="2" charset="-120"/>
                <a:sym typeface="Kaiti SC Regular" charset="-122"/>
              </a:rPr>
              <a:t>、   責任</a:t>
            </a:r>
            <a:r>
              <a:rPr lang="zh-TW" altLang="en-US" sz="6600" noProof="1" smtClean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FKai-SB" charset="0"/>
                <a:ea typeface="Apple LiGothic" pitchFamily="2" charset="-120"/>
                <a:sym typeface="Kaiti SC Regular" charset="-122"/>
              </a:rPr>
              <a:t>心</a:t>
            </a:r>
            <a:endParaRPr lang="en-US" altLang="zh-CN" sz="6600" noProof="1" smtClean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FKai-SB" charset="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90"/>
              </a:spcBef>
              <a:buFont typeface="Arial" pitchFamily="34" charset="0"/>
              <a:buNone/>
              <a:defRPr/>
            </a:pPr>
            <a:r>
              <a:rPr lang="en-US" altLang="zh-CN" sz="5000" noProof="1" smtClean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DFKai-SB" charset="0"/>
                <a:sym typeface="Kaiti SC Regular" charset="-122"/>
              </a:rPr>
              <a:t>Responsibility</a:t>
            </a:r>
          </a:p>
          <a:p>
            <a:pPr marL="0" indent="0" eaLnBrk="1" hangingPunct="1">
              <a:lnSpc>
                <a:spcPct val="80000"/>
              </a:lnSpc>
              <a:spcBef>
                <a:spcPts val="2390"/>
              </a:spcBef>
              <a:buFont typeface="Arial" pitchFamily="34" charset="0"/>
              <a:buNone/>
              <a:defRPr/>
            </a:pPr>
            <a:endParaRPr lang="zh-CN" altLang="zh-TW" sz="6600" noProof="1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FKai-SB" charset="0"/>
              <a:ea typeface="DFKai-SB" charset="0"/>
              <a:sym typeface="Kaiti SC Regular" charset="-122"/>
            </a:endParaRP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368300" y="1762763"/>
            <a:ext cx="8432800" cy="2235994"/>
          </a:xfrm>
          <a:ln>
            <a:miter/>
          </a:ln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90"/>
              </a:spcBef>
              <a:buNone/>
              <a:defRPr/>
            </a:pPr>
            <a:r>
              <a:rPr lang="zh-TW" altLang="en-US" sz="6600" noProof="1" smtClean="0">
                <a:solidFill>
                  <a:schemeClr val="bg1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二</a:t>
            </a:r>
            <a:r>
              <a:rPr lang="zh-TW" altLang="en-US" sz="6600" noProof="1">
                <a:solidFill>
                  <a:schemeClr val="bg1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、   有遠</a:t>
            </a:r>
            <a:r>
              <a:rPr lang="zh-TW" altLang="en-US" sz="6600" noProof="1" smtClean="0">
                <a:solidFill>
                  <a:schemeClr val="bg1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見</a:t>
            </a:r>
            <a:endParaRPr lang="en-US" altLang="zh-CN" sz="6600" noProof="1" smtClean="0">
              <a:solidFill>
                <a:schemeClr val="bg1"/>
              </a:solidFill>
              <a:latin typeface="DFKai-SB" charset="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90"/>
              </a:spcBef>
              <a:buFont typeface="Arial" pitchFamily="34" charset="0"/>
              <a:buNone/>
              <a:defRPr/>
            </a:pPr>
            <a:r>
              <a:rPr lang="en-US" altLang="zh-CN" sz="5000" noProof="1" smtClean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宋体" charset="0"/>
                <a:sym typeface="Kaiti SC Regular" charset="-122"/>
              </a:rPr>
              <a:t>Vision</a:t>
            </a:r>
            <a:endParaRPr lang="zh-CN" altLang="zh-TW" sz="5000" noProof="1">
              <a:ln w="10160">
                <a:solidFill>
                  <a:schemeClr val="accent3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宋体" charset="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zh-SG" sz="2000" noProof="1"/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279400" y="1903333"/>
            <a:ext cx="8388350" cy="2289572"/>
          </a:xfrm>
          <a:ln>
            <a:miter/>
          </a:ln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90"/>
              </a:spcBef>
              <a:buNone/>
              <a:defRPr/>
            </a:pPr>
            <a:r>
              <a:rPr lang="zh-TW" altLang="en-US" sz="6600" noProof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三</a:t>
            </a:r>
            <a:r>
              <a:rPr lang="zh-TW" altLang="en-US" sz="6600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、學習和自我成</a:t>
            </a:r>
            <a:r>
              <a:rPr lang="zh-TW" altLang="en-US" sz="6600" noProof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長</a:t>
            </a:r>
            <a:endParaRPr lang="en-US" altLang="zh-CN" sz="6600" noProof="1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DFKai-SB" charset="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90"/>
              </a:spcBef>
              <a:buFont typeface="Arial" pitchFamily="34" charset="0"/>
              <a:buNone/>
              <a:defRPr/>
            </a:pPr>
            <a:r>
              <a:rPr lang="en-US" altLang="zh-CN" sz="4000" noProof="1" smtClean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DFKai-SB" charset="0"/>
                <a:sym typeface="Kaiti SC Regular" charset="-122"/>
              </a:rPr>
              <a:t>      Learning &amp; Self-development</a:t>
            </a:r>
            <a:endParaRPr lang="en-US" altLang="zh-CN" sz="4000" noProof="1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DFKai-SB" charset="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390"/>
              </a:spcBef>
              <a:buFont typeface="Arial" pitchFamily="34" charset="0"/>
              <a:buNone/>
              <a:defRPr/>
            </a:pPr>
            <a:endParaRPr lang="zh-CN" altLang="en-US" sz="6600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DFKai-SB" charset="0"/>
              <a:ea typeface="DFKai-SB" charset="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zh-SG" sz="2000" noProof="1"/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897770" y="1756310"/>
            <a:ext cx="7406257" cy="1366838"/>
          </a:xfrm>
          <a:ln>
            <a:miter/>
          </a:ln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90"/>
              </a:spcBef>
              <a:buNone/>
              <a:defRPr/>
            </a:pPr>
            <a:r>
              <a:rPr lang="zh-TW" altLang="en-US" sz="6600" b="1" noProof="1" smtClean="0">
                <a:solidFill>
                  <a:srgbClr val="FFFFFF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四</a:t>
            </a:r>
            <a:r>
              <a:rPr lang="zh-TW" altLang="en-US" sz="6600" b="1" noProof="1">
                <a:solidFill>
                  <a:srgbClr val="FFFFFF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、  個人品</a:t>
            </a:r>
            <a:r>
              <a:rPr lang="zh-TW" altLang="en-US" sz="6600" b="1" noProof="1" smtClean="0">
                <a:solidFill>
                  <a:srgbClr val="FFFFFF"/>
                </a:solidFill>
                <a:latin typeface="DFKai-SB" charset="0"/>
                <a:ea typeface="Apple LiGothic" pitchFamily="2" charset="-120"/>
                <a:sym typeface="Kaiti SC Regular" charset="-122"/>
              </a:rPr>
              <a:t>牌</a:t>
            </a:r>
            <a:endParaRPr lang="en-US" altLang="zh-CN" sz="6600" b="1" noProof="1">
              <a:solidFill>
                <a:srgbClr val="FFFFFF"/>
              </a:solidFill>
              <a:latin typeface="DFKai-SB" charset="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90"/>
              </a:spcBef>
              <a:buFont typeface="Arial" pitchFamily="34" charset="0"/>
              <a:buNone/>
              <a:defRPr/>
            </a:pPr>
            <a:r>
              <a:rPr lang="en-US" altLang="zh-CN" sz="5000" noProof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DFKai-SB" charset="0"/>
                <a:sym typeface="Kaiti SC Regular" charset="-122"/>
              </a:rPr>
              <a:t>         Personal Brand</a:t>
            </a:r>
            <a:endParaRPr lang="en-US" altLang="zh-SG" sz="2000" noProof="1">
              <a:latin typeface="+mj-lt"/>
            </a:endParaRP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06400" y="1879600"/>
            <a:ext cx="8229600" cy="17541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None/>
              <a:defRPr/>
            </a:pPr>
            <a:r>
              <a:rPr lang="zh-TW" altLang="en-US" sz="6600" b="1" dirty="0" smtClean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五</a:t>
            </a:r>
            <a:r>
              <a:rPr lang="zh-TW" altLang="en-US" sz="6600" b="1" dirty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、   抓重</a:t>
            </a:r>
            <a:r>
              <a:rPr lang="zh-TW" altLang="en-US" sz="6600" b="1" dirty="0" smtClean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點</a:t>
            </a:r>
            <a:endParaRPr lang="en-US" altLang="zh-CN" sz="6600" b="1" dirty="0" smtClean="0">
              <a:solidFill>
                <a:srgbClr val="FFFFFF"/>
              </a:solidFill>
              <a:latin typeface="標楷體" pitchFamily="65" charset="-12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  <a:defRPr/>
            </a:pPr>
            <a:r>
              <a:rPr lang="en-US" altLang="zh-CN" sz="5500" dirty="0" smtClean="0">
                <a:solidFill>
                  <a:srgbClr val="FFFFFF"/>
                </a:solidFill>
                <a:latin typeface="+mj-lt"/>
                <a:ea typeface="標楷體" pitchFamily="65" charset="-120"/>
                <a:sym typeface="Kaiti SC Regular" charset="-122"/>
              </a:rPr>
              <a:t>Catch the Main Point</a:t>
            </a:r>
            <a:endParaRPr lang="zh-CN" altLang="zh-TW" sz="5500" dirty="0" smtClean="0">
              <a:solidFill>
                <a:srgbClr val="FFFFFF"/>
              </a:solidFill>
              <a:latin typeface="+mj-lt"/>
              <a:ea typeface="標楷體" pitchFamily="65" charset="-12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  <a:defRPr/>
            </a:pPr>
            <a:endParaRPr lang="en-US" altLang="ja-JP" sz="4000" dirty="0" smtClean="0">
              <a:solidFill>
                <a:srgbClr val="FFFFFF"/>
              </a:solidFill>
              <a:latin typeface="Kaiti SC Regular" charset="-122"/>
              <a:ea typeface="Kaiti SC Regular" charset="-122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zh-SG" sz="2000" dirty="0" smtClean="0"/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381000" y="1851025"/>
            <a:ext cx="8361363" cy="2425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None/>
            </a:pPr>
            <a:r>
              <a:rPr lang="zh-TW" altLang="en-US" sz="6600" dirty="0" smtClean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六</a:t>
            </a:r>
            <a:r>
              <a:rPr lang="zh-TW" altLang="en-US" sz="6600" dirty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、  溝通能</a:t>
            </a:r>
            <a:r>
              <a:rPr lang="zh-TW" altLang="en-US" sz="6600" dirty="0" smtClean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力</a:t>
            </a:r>
            <a:endParaRPr lang="en-US" altLang="zh-CN" sz="6600" dirty="0" smtClean="0">
              <a:solidFill>
                <a:srgbClr val="FFFFFF"/>
              </a:solidFill>
              <a:latin typeface="標楷體" pitchFamily="65" charset="-12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</a:pPr>
            <a:r>
              <a:rPr lang="en-US" altLang="zh-CN" sz="5000" dirty="0" smtClean="0">
                <a:solidFill>
                  <a:srgbClr val="FFFFFF"/>
                </a:solidFill>
                <a:ea typeface="標楷體" pitchFamily="65" charset="-120"/>
                <a:sym typeface="Kaiti SC Regular" charset="-122"/>
              </a:rPr>
              <a:t>Ability to Communicate</a:t>
            </a:r>
            <a:endParaRPr lang="zh-CN" altLang="zh-TW" sz="5000" dirty="0" smtClean="0">
              <a:solidFill>
                <a:srgbClr val="FFFFFF"/>
              </a:solidFill>
              <a:ea typeface="標楷體" pitchFamily="65" charset="-12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</a:pPr>
            <a:endParaRPr lang="en-US" altLang="ja-JP" sz="4400" dirty="0" smtClean="0">
              <a:solidFill>
                <a:srgbClr val="FFFFFF"/>
              </a:solidFill>
              <a:latin typeface="Kaiti SC Regular" charset="-122"/>
              <a:ea typeface="Kaiti SC Regular" charset="-122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388"/>
              </a:spcBef>
            </a:pPr>
            <a:endParaRPr lang="en-US" altLang="ja-JP" sz="2000" dirty="0" smtClean="0">
              <a:solidFill>
                <a:srgbClr val="FFFFFF"/>
              </a:solidFill>
              <a:latin typeface="Kaiti SC Regular" charset="-122"/>
              <a:ea typeface="Kaiti SC Regular" charset="-122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zh-SG" sz="2000" dirty="0" smtClean="0"/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44500" y="1828800"/>
            <a:ext cx="8550275" cy="2371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None/>
              <a:defRPr/>
            </a:pPr>
            <a:r>
              <a:rPr lang="zh-TW" altLang="en-US" sz="6600" dirty="0" smtClean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七</a:t>
            </a:r>
            <a:r>
              <a:rPr lang="zh-TW" altLang="en-US" sz="6600" dirty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、  換位思</a:t>
            </a:r>
            <a:r>
              <a:rPr lang="zh-TW" altLang="en-US" sz="6600" dirty="0" smtClean="0">
                <a:solidFill>
                  <a:srgbClr val="FFFFFF"/>
                </a:solidFill>
                <a:latin typeface="標楷體" pitchFamily="65" charset="-120"/>
                <a:ea typeface="Apple LiGothic" pitchFamily="2" charset="-120"/>
                <a:sym typeface="Kaiti SC Regular" charset="-122"/>
              </a:rPr>
              <a:t>考</a:t>
            </a:r>
            <a:endParaRPr lang="en-US" altLang="zh-CN" sz="6600" dirty="0" smtClean="0">
              <a:solidFill>
                <a:srgbClr val="FFFFFF"/>
              </a:solidFill>
              <a:latin typeface="標楷體" pitchFamily="65" charset="-120"/>
              <a:ea typeface="Apple LiGothic" pitchFamily="2" charset="-120"/>
              <a:sym typeface="Kaiti SC Regular" charset="-122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  <a:defRPr/>
            </a:pPr>
            <a:r>
              <a:rPr lang="en-US" altLang="zh-CN" sz="5000" dirty="0" smtClean="0">
                <a:solidFill>
                  <a:srgbClr val="FFFFFF"/>
                </a:solidFill>
                <a:latin typeface="+mj-lt"/>
                <a:ea typeface="標楷體" pitchFamily="65" charset="-120"/>
                <a:sym typeface="Kaiti SC Regular" charset="-122"/>
              </a:rPr>
              <a:t>Empathy</a:t>
            </a:r>
            <a:endParaRPr lang="zh-CN" altLang="zh-TW" sz="5000" dirty="0" smtClean="0">
              <a:solidFill>
                <a:srgbClr val="FFFFFF"/>
              </a:solidFill>
              <a:latin typeface="+mj-lt"/>
              <a:ea typeface="標楷體" pitchFamily="65" charset="-120"/>
              <a:sym typeface="Kaiti SC Regular" charset="-122"/>
            </a:endParaRP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391020" y="1813146"/>
            <a:ext cx="7221352" cy="1717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  <a:defRPr/>
            </a:pPr>
            <a:r>
              <a:rPr lang="zh-TW" altLang="en-US" sz="6600" b="1" dirty="0" smtClean="0">
                <a:solidFill>
                  <a:srgbClr val="FFFFFF"/>
                </a:solidFill>
                <a:ea typeface="Apple LiGothic" pitchFamily="2" charset="-120"/>
                <a:sym typeface="Kaiti SC Regular" charset="-122"/>
              </a:rPr>
              <a:t>八</a:t>
            </a:r>
            <a:r>
              <a:rPr lang="zh-TW" altLang="en-US" sz="6600" b="1" dirty="0">
                <a:solidFill>
                  <a:srgbClr val="FFFFFF"/>
                </a:solidFill>
                <a:ea typeface="Apple LiGothic" pitchFamily="2" charset="-120"/>
                <a:sym typeface="Kaiti SC Regular" charset="-122"/>
              </a:rPr>
              <a:t>、  挖掘人</a:t>
            </a:r>
            <a:r>
              <a:rPr lang="zh-TW" altLang="en-US" sz="6600" b="1" dirty="0" smtClean="0">
                <a:solidFill>
                  <a:srgbClr val="FFFFFF"/>
                </a:solidFill>
                <a:ea typeface="Apple LiGothic" pitchFamily="2" charset="-120"/>
                <a:sym typeface="Kaiti SC Regular" charset="-122"/>
              </a:rPr>
              <a:t>才</a:t>
            </a:r>
            <a:endParaRPr lang="en-US" altLang="zh-TW" sz="6600" b="1" dirty="0">
              <a:solidFill>
                <a:srgbClr val="FFFFFF"/>
              </a:solidFill>
              <a:ea typeface="Apple LiGothic" pitchFamily="2" charset="-12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388"/>
              </a:spcBef>
              <a:buFont typeface="Arial" pitchFamily="34" charset="0"/>
              <a:buNone/>
              <a:defRPr/>
            </a:pPr>
            <a:r>
              <a:rPr lang="zh-TW" altLang="en-US" sz="5000" dirty="0" smtClean="0">
                <a:solidFill>
                  <a:srgbClr val="FFFFFF"/>
                </a:solidFill>
                <a:ea typeface="Apple LiGothic" pitchFamily="2" charset="-120"/>
                <a:sym typeface="Kaiti SC Regular" charset="-122"/>
              </a:rPr>
              <a:t>         </a:t>
            </a:r>
            <a:r>
              <a:rPr lang="en-US" altLang="zh-CN" sz="5000" dirty="0" smtClean="0">
                <a:solidFill>
                  <a:srgbClr val="FFFFFF"/>
                </a:solidFill>
                <a:ea typeface="Apple LiGothic" pitchFamily="2" charset="-120"/>
                <a:sym typeface="Kaiti SC Regular" charset="-122"/>
              </a:rPr>
              <a:t>People Development</a:t>
            </a:r>
            <a:endParaRPr lang="zh-CN" altLang="en-US" sz="5000" dirty="0" smtClean="0">
              <a:solidFill>
                <a:srgbClr val="FFFFFF"/>
              </a:solidFill>
              <a:ea typeface="標楷體" pitchFamily="65" charset="-120"/>
              <a:sym typeface="Kaiti SC Regular" charset="-12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zh-SG" sz="2000" dirty="0" smtClean="0">
              <a:ea typeface="Apple LiGothic" pitchFamily="2" charset="-120"/>
            </a:endParaRPr>
          </a:p>
        </p:txBody>
      </p:sp>
      <p:sp>
        <p:nvSpPr>
          <p:cNvPr id="1843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領導人的態度</a:t>
            </a:r>
            <a: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/>
            </a:r>
            <a:br>
              <a:rPr lang="en-US" altLang="zh-TW" sz="6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</a:br>
            <a:r>
              <a:rPr lang="en-US" altLang="zh-TW" sz="3000" dirty="0" smtClean="0">
                <a:solidFill>
                  <a:srgbClr val="FFFB00"/>
                </a:solidFill>
                <a:latin typeface="+mn-lt"/>
                <a:ea typeface="Apple LiGothic" pitchFamily="2" charset="-120"/>
                <a:sym typeface="Kaiti SC Regular" charset="-122"/>
              </a:rPr>
              <a:t>The Attitude of a Leader</a:t>
            </a:r>
            <a:endParaRPr lang="en-US" altLang="zh-SG" sz="3000" dirty="0" smtClean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7"/>
          <p:cNvSpPr txBox="1">
            <a:spLocks noChangeArrowheads="1"/>
          </p:cNvSpPr>
          <p:nvPr/>
        </p:nvSpPr>
        <p:spPr bwMode="auto">
          <a:xfrm>
            <a:off x="1004888" y="-50260"/>
            <a:ext cx="71278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4000" dirty="0">
                <a:solidFill>
                  <a:srgbClr val="FFFF00"/>
                </a:solidFill>
                <a:latin typeface="+mn-lt"/>
                <a:ea typeface="Apple LiGothic" pitchFamily="2" charset="-120"/>
              </a:rPr>
              <a:t>培訓系統</a:t>
            </a:r>
            <a:r>
              <a:rPr lang="zh-TW" altLang="en-US" sz="40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化</a:t>
            </a:r>
            <a:endParaRPr lang="en-US" altLang="zh-TW" sz="4000" dirty="0" smtClean="0">
              <a:solidFill>
                <a:srgbClr val="FFFF00"/>
              </a:solidFill>
              <a:latin typeface="+mn-lt"/>
              <a:ea typeface="Apple LiGothic" pitchFamily="2" charset="-12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2800" dirty="0" smtClean="0">
                <a:solidFill>
                  <a:srgbClr val="FFFF00"/>
                </a:solidFill>
                <a:ea typeface="華康儷中黑" panose="020B0509000000000000" pitchFamily="49" charset="-120"/>
                <a:cs typeface="Arial Unicode MS" pitchFamily="34" charset="-120"/>
              </a:rPr>
              <a:t>Training Systemization</a:t>
            </a:r>
            <a:endParaRPr lang="zh-TW" altLang="en-US" sz="2800" dirty="0">
              <a:solidFill>
                <a:srgbClr val="FFFF00"/>
              </a:solidFill>
              <a:ea typeface="華康儷中黑" panose="020B0509000000000000" pitchFamily="49" charset="-120"/>
              <a:cs typeface="Arial Unicode MS" pitchFamily="34" charset="-120"/>
            </a:endParaRPr>
          </a:p>
        </p:txBody>
      </p:sp>
      <p:sp>
        <p:nvSpPr>
          <p:cNvPr id="31747" name="文字方塊 6"/>
          <p:cNvSpPr txBox="1">
            <a:spLocks noChangeArrowheads="1"/>
          </p:cNvSpPr>
          <p:nvPr/>
        </p:nvSpPr>
        <p:spPr bwMode="auto">
          <a:xfrm>
            <a:off x="857250" y="4198821"/>
            <a:ext cx="75612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重點是：學</a:t>
            </a:r>
            <a:r>
              <a:rPr lang="en-US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  <a:sym typeface="Wingdings" pitchFamily="2" charset="2"/>
              </a:rPr>
              <a:t> / </a:t>
            </a:r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陪著學</a:t>
            </a:r>
            <a:r>
              <a:rPr lang="en-US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  <a:sym typeface="Wingdings" pitchFamily="2" charset="2"/>
              </a:rPr>
              <a:t> / </a:t>
            </a:r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  <a:sym typeface="Wingdings" pitchFamily="2" charset="2"/>
              </a:rPr>
              <a:t>陪著一起學</a:t>
            </a:r>
            <a:endParaRPr lang="en-US" altLang="zh-TW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  <a:sym typeface="Wingdings" pitchFamily="2" charset="2"/>
            </a:endParaRPr>
          </a:p>
          <a:p>
            <a:pPr algn="ctr">
              <a:defRPr/>
            </a:pP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</a:rPr>
              <a:t>The KEY: Learn/Learn together/ Learn &amp; Support each </a:t>
            </a:r>
            <a:r>
              <a:rPr lang="en-US" altLang="zh-TW" sz="2200" dirty="0" smtClean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</a:rPr>
              <a:t>other</a:t>
            </a:r>
            <a:endParaRPr lang="zh-TW" altLang="en-US" sz="2200" dirty="0">
              <a:solidFill>
                <a:srgbClr val="FFFF00"/>
              </a:solidFill>
              <a:latin typeface="Calibri" panose="020F0502020204030204" pitchFamily="34" charset="0"/>
              <a:ea typeface="華康儷中黑" panose="020B0509000000000000" pitchFamily="49" charset="-120"/>
            </a:endParaRPr>
          </a:p>
        </p:txBody>
      </p:sp>
      <p:sp>
        <p:nvSpPr>
          <p:cNvPr id="31748" name="圓角矩形 11"/>
          <p:cNvSpPr>
            <a:spLocks noChangeArrowheads="1"/>
          </p:cNvSpPr>
          <p:nvPr/>
        </p:nvSpPr>
        <p:spPr bwMode="auto">
          <a:xfrm>
            <a:off x="237240" y="1088512"/>
            <a:ext cx="2786062" cy="3062177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練習</a:t>
            </a:r>
            <a:r>
              <a:rPr lang="zh-TW" altLang="en-US" sz="20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歸零學習</a:t>
            </a:r>
            <a:endParaRPr lang="en-US" altLang="zh-TW" sz="2000" dirty="0">
              <a:solidFill>
                <a:prstClr val="black"/>
              </a:solidFill>
              <a:latin typeface="+mn-lt"/>
              <a:ea typeface="Apple LiGothic" pitchFamily="2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練習</a:t>
            </a:r>
            <a:r>
              <a:rPr lang="zh-TW" altLang="en-US" sz="20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搶票賣票</a:t>
            </a:r>
            <a:endParaRPr lang="en-US" altLang="zh-TW" sz="2000" dirty="0">
              <a:solidFill>
                <a:prstClr val="black"/>
              </a:solidFill>
              <a:latin typeface="+mn-lt"/>
              <a:ea typeface="Apple LiGothic" pitchFamily="2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練習</a:t>
            </a:r>
            <a:r>
              <a:rPr lang="zh-TW" altLang="en-US" sz="20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每會必</a:t>
            </a:r>
            <a:r>
              <a:rPr lang="zh-TW" altLang="en-US" sz="2000" dirty="0" smtClean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到</a:t>
            </a:r>
            <a:endParaRPr lang="en-US" altLang="zh-TW" sz="2000" dirty="0">
              <a:solidFill>
                <a:prstClr val="black"/>
              </a:solidFill>
              <a:latin typeface="+mn-lt"/>
              <a:ea typeface="Apple LiGothic" pitchFamily="2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 Learn from zero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 Get the tickets ASAP &amp; Sell the tickets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 Attend every meeting/training</a:t>
            </a:r>
          </a:p>
        </p:txBody>
      </p:sp>
      <p:sp>
        <p:nvSpPr>
          <p:cNvPr id="31749" name="圓角矩形 12"/>
          <p:cNvSpPr>
            <a:spLocks noChangeArrowheads="1"/>
          </p:cNvSpPr>
          <p:nvPr/>
        </p:nvSpPr>
        <p:spPr bwMode="auto">
          <a:xfrm>
            <a:off x="3060774" y="1047027"/>
            <a:ext cx="3154214" cy="3158267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溝通</a:t>
            </a:r>
            <a:r>
              <a:rPr lang="zh-TW" altLang="en-US" sz="20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歸零學習</a:t>
            </a:r>
            <a:endParaRPr lang="en-US" altLang="zh-TW" sz="2000" dirty="0">
              <a:solidFill>
                <a:srgbClr val="FF0000"/>
              </a:solidFill>
              <a:latin typeface="+mn-lt"/>
              <a:ea typeface="Apple LiGothic" pitchFamily="2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溝通</a:t>
            </a:r>
            <a:r>
              <a:rPr lang="zh-TW" altLang="en-US" sz="20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搶票賣票</a:t>
            </a:r>
            <a:endParaRPr lang="en-US" altLang="zh-TW" sz="2000" dirty="0">
              <a:solidFill>
                <a:prstClr val="black"/>
              </a:solidFill>
              <a:latin typeface="+mn-lt"/>
              <a:ea typeface="Apple LiGothic" pitchFamily="2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溝通</a:t>
            </a:r>
            <a:r>
              <a:rPr lang="zh-TW" altLang="en-US" sz="20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每會必</a:t>
            </a:r>
            <a:r>
              <a:rPr lang="zh-TW" altLang="en-US" sz="2000" dirty="0" smtClean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到</a:t>
            </a:r>
            <a:endParaRPr lang="en-US" altLang="zh-TW" sz="2000" dirty="0">
              <a:solidFill>
                <a:prstClr val="black"/>
              </a:solidFill>
              <a:latin typeface="+mn-lt"/>
              <a:ea typeface="Apple LiGothic" pitchFamily="2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Communicate: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 Learn from zero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Communicate: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 Get the tickets ASAP &amp; Sell the tickets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Apple LiGothic" pitchFamily="2" charset="-120"/>
                <a:cs typeface="Arial Unicode MS" pitchFamily="34" charset="-120"/>
              </a:rPr>
              <a:t>Attend every meeting/training</a:t>
            </a:r>
            <a:endParaRPr lang="zh-TW" altLang="en-US" sz="1800" dirty="0">
              <a:solidFill>
                <a:prstClr val="black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1750" name="圓角矩形 13"/>
          <p:cNvSpPr>
            <a:spLocks noChangeArrowheads="1"/>
          </p:cNvSpPr>
          <p:nvPr/>
        </p:nvSpPr>
        <p:spPr bwMode="auto">
          <a:xfrm>
            <a:off x="6300048" y="1061651"/>
            <a:ext cx="2769524" cy="3176089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一起</a:t>
            </a:r>
            <a:r>
              <a:rPr lang="zh-TW" altLang="en-US" sz="20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歸零學習</a:t>
            </a:r>
            <a:endParaRPr lang="en-US" altLang="zh-TW" sz="2000" dirty="0">
              <a:solidFill>
                <a:srgbClr val="FF0000"/>
              </a:solidFill>
              <a:ea typeface="華康儷中黑" panose="020B0509000000000000" pitchFamily="49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一起</a:t>
            </a:r>
            <a:r>
              <a:rPr lang="zh-TW" altLang="en-US" sz="20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搶票賣票</a:t>
            </a:r>
            <a:endParaRPr lang="en-US" altLang="zh-TW" sz="2000" dirty="0">
              <a:solidFill>
                <a:srgbClr val="FF0000"/>
              </a:solidFill>
              <a:ea typeface="華康儷中黑" panose="020B0509000000000000" pitchFamily="49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zh-TW" altLang="en-US" sz="20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一起</a:t>
            </a:r>
            <a:r>
              <a:rPr lang="zh-TW" altLang="en-US" sz="20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每會必</a:t>
            </a:r>
            <a:r>
              <a:rPr lang="zh-TW" altLang="en-US" sz="2000" dirty="0" smtClean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到</a:t>
            </a:r>
            <a:endParaRPr lang="en-US" altLang="zh-TW" sz="2000" dirty="0">
              <a:solidFill>
                <a:prstClr val="black"/>
              </a:solidFill>
              <a:ea typeface="華康儷中黑" panose="020B0509000000000000" pitchFamily="49" charset="-120"/>
              <a:cs typeface="Arial Unicode MS" pitchFamily="34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Together: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 Learn from zero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Together: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 Get the tickets ASAP &amp; Sell the tickets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Together: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 Attend every meeting/training</a:t>
            </a:r>
            <a:endParaRPr lang="zh-TW" altLang="en-US" sz="1800" dirty="0">
              <a:solidFill>
                <a:prstClr val="black"/>
              </a:solidFill>
              <a:ea typeface="華康儷中黑" panose="020B0509000000000000" pitchFamily="49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nimBg="1" autoUpdateAnimBg="0"/>
      <p:bldP spid="31749" grpId="0" animBg="1" autoUpdateAnimBg="0"/>
      <p:bldP spid="3175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字方塊 6"/>
          <p:cNvSpPr txBox="1">
            <a:spLocks noChangeArrowheads="1"/>
          </p:cNvSpPr>
          <p:nvPr/>
        </p:nvSpPr>
        <p:spPr bwMode="auto">
          <a:xfrm>
            <a:off x="858763" y="4007440"/>
            <a:ext cx="75612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重點是：用</a:t>
            </a:r>
            <a:r>
              <a:rPr lang="en-US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  <a:sym typeface="Wingdings" pitchFamily="2" charset="2"/>
              </a:rPr>
              <a:t> / 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陪著用</a:t>
            </a:r>
            <a:r>
              <a:rPr lang="en-US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  <a:sym typeface="Wingdings" pitchFamily="2" charset="2"/>
              </a:rPr>
              <a:t>/ 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  <a:sym typeface="Wingdings" pitchFamily="2" charset="2"/>
              </a:rPr>
              <a:t>陪著一起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用</a:t>
            </a:r>
            <a:endParaRPr lang="en-US" altLang="zh-TW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Apple LiGothic" pitchFamily="2" charset="-120"/>
            </a:endParaRPr>
          </a:p>
          <a:p>
            <a:pPr algn="ctr">
              <a:defRPr/>
            </a:pPr>
            <a:r>
              <a:rPr lang="en-US" altLang="zh-TW" sz="2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</a:rPr>
              <a:t>The KEY: Use/ Use together/ Use &amp; Support each </a:t>
            </a:r>
            <a:r>
              <a:rPr lang="en-US" altLang="zh-TW" sz="2600" dirty="0" smtClean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</a:rPr>
              <a:t>other</a:t>
            </a:r>
            <a:endParaRPr lang="zh-TW" altLang="en-US" sz="2600" dirty="0">
              <a:solidFill>
                <a:srgbClr val="FFFF00"/>
              </a:solidFill>
              <a:latin typeface="Calibri" panose="020F0502020204030204" pitchFamily="34" charset="0"/>
              <a:ea typeface="華康儷中黑" panose="020B0509000000000000" pitchFamily="49" charset="-120"/>
            </a:endParaRPr>
          </a:p>
        </p:txBody>
      </p:sp>
      <p:sp>
        <p:nvSpPr>
          <p:cNvPr id="32772" name="圓角矩形 11"/>
          <p:cNvSpPr>
            <a:spLocks noChangeArrowheads="1"/>
          </p:cNvSpPr>
          <p:nvPr/>
        </p:nvSpPr>
        <p:spPr bwMode="auto">
          <a:xfrm>
            <a:off x="357188" y="1136263"/>
            <a:ext cx="2786062" cy="2850946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練習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自用產品</a:t>
            </a:r>
            <a:endParaRPr lang="en-US" altLang="en-US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練習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經營商場</a:t>
            </a:r>
            <a:endParaRPr lang="en-US" altLang="en-US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練習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借力見證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 Self-use products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 Operate HK.SHOP.COM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 Leverage power by testimonials </a:t>
            </a:r>
            <a:endParaRPr lang="zh-TW" altLang="en-US" sz="1800" dirty="0">
              <a:solidFill>
                <a:prstClr val="black"/>
              </a:solidFill>
              <a:latin typeface="+mn-lt"/>
              <a:ea typeface="華康儷中黑" panose="020B0509000000000000" pitchFamily="49" charset="-120"/>
            </a:endParaRPr>
          </a:p>
        </p:txBody>
      </p:sp>
      <p:sp>
        <p:nvSpPr>
          <p:cNvPr id="32773" name="圓角矩形 12"/>
          <p:cNvSpPr>
            <a:spLocks noChangeArrowheads="1"/>
          </p:cNvSpPr>
          <p:nvPr/>
        </p:nvSpPr>
        <p:spPr bwMode="auto">
          <a:xfrm>
            <a:off x="3246364" y="1136263"/>
            <a:ext cx="2786062" cy="2850946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溝通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自用產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品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溝通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經營商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場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溝通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借力見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證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Self-use products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Operate HK.SHOP.COM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Leverage power by testimonials </a:t>
            </a:r>
            <a:endParaRPr lang="zh-TW" altLang="en-US" sz="1800" dirty="0">
              <a:solidFill>
                <a:prstClr val="black"/>
              </a:solidFill>
              <a:latin typeface="+mn-lt"/>
              <a:ea typeface="華康儷中黑" panose="020B0509000000000000" pitchFamily="49" charset="-120"/>
            </a:endParaRPr>
          </a:p>
        </p:txBody>
      </p:sp>
      <p:sp>
        <p:nvSpPr>
          <p:cNvPr id="32774" name="圓角矩形 13"/>
          <p:cNvSpPr>
            <a:spLocks noChangeArrowheads="1"/>
          </p:cNvSpPr>
          <p:nvPr/>
        </p:nvSpPr>
        <p:spPr bwMode="auto">
          <a:xfrm>
            <a:off x="6072188" y="1131575"/>
            <a:ext cx="2786062" cy="2855634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一起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自用產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品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一起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經營商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場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一起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借力見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證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Together: 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Self-use products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Together: 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Operate HK.SHOP.COM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Together: 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Leverage power by testimonials </a:t>
            </a:r>
            <a:endParaRPr lang="zh-TW" altLang="en-US" sz="1800" dirty="0">
              <a:solidFill>
                <a:prstClr val="black"/>
              </a:solidFill>
              <a:ea typeface="華康儷中黑" panose="020B0509000000000000" pitchFamily="49" charset="-120"/>
            </a:endParaRPr>
          </a:p>
        </p:txBody>
      </p:sp>
      <p:sp>
        <p:nvSpPr>
          <p:cNvPr id="20486" name="文字方塊 7"/>
          <p:cNvSpPr txBox="1">
            <a:spLocks noChangeArrowheads="1"/>
          </p:cNvSpPr>
          <p:nvPr/>
        </p:nvSpPr>
        <p:spPr bwMode="auto">
          <a:xfrm>
            <a:off x="357188" y="-2510"/>
            <a:ext cx="856441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4000" dirty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  <a:t>零售系統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  <a:t>化</a:t>
            </a:r>
            <a:endParaRPr lang="en-US" altLang="zh-TW" sz="4000" dirty="0" smtClean="0">
              <a:solidFill>
                <a:srgbClr val="FFFF00"/>
              </a:solidFill>
              <a:latin typeface="標楷體" pitchFamily="65" charset="-120"/>
              <a:ea typeface="Apple LiGothic" pitchFamily="2" charset="-12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2800" dirty="0">
                <a:solidFill>
                  <a:srgbClr val="FFFF00"/>
                </a:solidFill>
                <a:ea typeface="華康儷中黑" panose="020B0509000000000000" pitchFamily="49" charset="-120"/>
                <a:cs typeface="Arial Unicode MS" pitchFamily="34" charset="-120"/>
              </a:rPr>
              <a:t>Retailing </a:t>
            </a:r>
            <a:r>
              <a:rPr lang="en-US" altLang="zh-TW" sz="2800" dirty="0" smtClean="0">
                <a:solidFill>
                  <a:srgbClr val="FFFF00"/>
                </a:solidFill>
                <a:ea typeface="華康儷中黑" panose="020B0509000000000000" pitchFamily="49" charset="-120"/>
                <a:cs typeface="Arial Unicode MS" pitchFamily="34" charset="-120"/>
              </a:rPr>
              <a:t>Systemization</a:t>
            </a:r>
            <a:endParaRPr lang="zh-TW" altLang="en-US" sz="2800" dirty="0">
              <a:solidFill>
                <a:srgbClr val="FFFF00"/>
              </a:solidFill>
              <a:ea typeface="華康儷中黑" panose="020B0509000000000000" pitchFamily="49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nimBg="1" autoUpdateAnimBg="0"/>
      <p:bldP spid="32773" grpId="0" animBg="1" autoUpdateAnimBg="0"/>
      <p:bldP spid="3277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0154" y="394039"/>
            <a:ext cx="7393347" cy="755650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自我介紹</a:t>
            </a:r>
            <a:r>
              <a:rPr lang="en-US" altLang="zh-TW" sz="48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Self Introduction</a:t>
            </a:r>
            <a:br>
              <a:rPr lang="en-US" altLang="zh-TW" sz="48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</a:br>
            <a:endParaRPr lang="zh-CN" altLang="en-US" sz="4800" dirty="0" smtClean="0">
              <a:solidFill>
                <a:srgbClr val="FFFF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8888" y="770130"/>
            <a:ext cx="8739188" cy="2482030"/>
          </a:xfrm>
        </p:spPr>
        <p:txBody>
          <a:bodyPr/>
          <a:lstStyle/>
          <a:p>
            <a:pPr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軍人子弟（外省人）</a:t>
            </a:r>
            <a:endParaRPr lang="en-US" altLang="zh-CN" sz="28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大學畢業就結婚，沒有工作過</a:t>
            </a:r>
            <a:endParaRPr lang="en-US" altLang="zh-TW" sz="28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zh-TW" altLang="zh-SG" sz="2800" dirty="0" smtClean="0">
                <a:solidFill>
                  <a:schemeClr val="bg1"/>
                </a:solidFill>
                <a:ea typeface="Apple LiGothic" pitchFamily="2" charset="-120"/>
              </a:rPr>
              <a:t>1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987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年離婚，獨自扶養兒子</a:t>
            </a:r>
            <a:endParaRPr lang="zh-CN" altLang="en-US" sz="28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1990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年移民美國，不會英文、沒有工作</a:t>
            </a:r>
            <a:endParaRPr lang="zh-CN" altLang="en-US" sz="28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1995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年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12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月 </a:t>
            </a:r>
            <a:r>
              <a:rPr lang="zh-TW" altLang="en-US" sz="2800" dirty="0" smtClean="0">
                <a:solidFill>
                  <a:srgbClr val="FFFF00"/>
                </a:solidFill>
                <a:ea typeface="Apple LiGothic" pitchFamily="2" charset="-120"/>
              </a:rPr>
              <a:t>加入美安公司 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</a:pPr>
            <a:endParaRPr lang="zh-CN" altLang="en-US" sz="2800" dirty="0" smtClean="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4" name="Picture 3" descr="IMG_9999_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741" r="11758"/>
          <a:stretch/>
        </p:blipFill>
        <p:spPr bwMode="auto">
          <a:xfrm>
            <a:off x="6885545" y="0"/>
            <a:ext cx="2258455" cy="42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887235"/>
            <a:ext cx="7768203" cy="2378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From a military family </a:t>
            </a:r>
            <a:endParaRPr lang="en-US" altLang="zh-CN" sz="2000" dirty="0">
              <a:solidFill>
                <a:prstClr val="white"/>
              </a:solidFill>
              <a:effectLst/>
              <a:latin typeface="Calibri" panose="020F0502020204030204" pitchFamily="34" charset="0"/>
              <a:ea typeface="華康儷中黑" panose="020B0509000000000000" pitchFamily="49" charset="-120"/>
              <a:cs typeface="Apple LiGothic Medium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Got married after university graduation; had never worked before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None/>
            </a:pPr>
            <a:r>
              <a:rPr lang="en-US" altLang="zh-TW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1987 divorced</a:t>
            </a:r>
            <a:r>
              <a:rPr lang="en-US" altLang="zh-CN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, raised her son on her own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1990</a:t>
            </a:r>
            <a:r>
              <a:rPr lang="zh-CN" altLang="en-US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 </a:t>
            </a:r>
            <a:r>
              <a:rPr lang="en-US" altLang="zh-CN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immigrated to the US, did</a:t>
            </a:r>
            <a:r>
              <a:rPr lang="zh-TW" altLang="en-US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 </a:t>
            </a:r>
            <a:r>
              <a:rPr lang="en-US" altLang="zh-TW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not</a:t>
            </a:r>
            <a:r>
              <a:rPr lang="en-US" altLang="zh-CN" sz="2000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 know English, unemployed</a:t>
            </a:r>
            <a:endParaRPr lang="zh-CN" altLang="en-US" sz="2000" dirty="0" smtClean="0">
              <a:solidFill>
                <a:prstClr val="white"/>
              </a:solidFill>
              <a:effectLst/>
              <a:latin typeface="Calibri" panose="020F0502020204030204" pitchFamily="34" charset="0"/>
              <a:ea typeface="華康儷中黑" panose="020B0509000000000000" pitchFamily="49" charset="-120"/>
              <a:cs typeface="Apple LiGothic Medium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charset="0"/>
              <a:buNone/>
            </a:pPr>
            <a:r>
              <a:rPr lang="en-US" altLang="zh-TW" sz="2000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Dec 1995, </a:t>
            </a:r>
            <a:r>
              <a:rPr lang="en-US" altLang="zh-TW" sz="2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Apple LiGothic Medium" charset="0"/>
              </a:rPr>
              <a:t>joined Market America</a:t>
            </a:r>
            <a:endParaRPr lang="zh-CN" altLang="en-US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華康儷中黑" panose="020B0509000000000000" pitchFamily="49" charset="-120"/>
              <a:cs typeface="Apple LiGothic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字方塊 6"/>
          <p:cNvSpPr txBox="1">
            <a:spLocks noChangeArrowheads="1"/>
          </p:cNvSpPr>
          <p:nvPr/>
        </p:nvSpPr>
        <p:spPr bwMode="auto">
          <a:xfrm>
            <a:off x="571500" y="4158615"/>
            <a:ext cx="82867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重點是：聊</a:t>
            </a:r>
            <a:r>
              <a:rPr lang="en-US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  <a:sym typeface="Wingdings" pitchFamily="2" charset="2"/>
              </a:rPr>
              <a:t> / 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陪著聊</a:t>
            </a:r>
            <a:r>
              <a:rPr lang="en-US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  <a:sym typeface="Wingdings" pitchFamily="2" charset="2"/>
              </a:rPr>
              <a:t>/ 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  <a:sym typeface="Wingdings" pitchFamily="2" charset="2"/>
              </a:rPr>
              <a:t>陪著一起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聊</a:t>
            </a:r>
            <a:endParaRPr lang="en-US" altLang="zh-TW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Apple LiGothic" pitchFamily="2" charset="-120"/>
            </a:endParaRPr>
          </a:p>
          <a:p>
            <a:pPr algn="ctr">
              <a:defRPr/>
            </a:pP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</a:rPr>
              <a:t>The KEY: Discuss/ Discuss together/ Discuss &amp; Support each </a:t>
            </a:r>
            <a:r>
              <a:rPr lang="en-US" altLang="zh-TW" sz="2200" dirty="0" smtClean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</a:rPr>
              <a:t>other</a:t>
            </a:r>
            <a:endParaRPr lang="zh-TW" altLang="en-US" sz="2200" dirty="0">
              <a:solidFill>
                <a:srgbClr val="FFFF00"/>
              </a:solidFill>
              <a:latin typeface="Calibri" panose="020F0502020204030204" pitchFamily="34" charset="0"/>
              <a:ea typeface="華康儷中黑" panose="020B0509000000000000" pitchFamily="49" charset="-120"/>
            </a:endParaRPr>
          </a:p>
        </p:txBody>
      </p:sp>
      <p:sp>
        <p:nvSpPr>
          <p:cNvPr id="33796" name="圓角矩形 11"/>
          <p:cNvSpPr>
            <a:spLocks noChangeArrowheads="1"/>
          </p:cNvSpPr>
          <p:nvPr/>
        </p:nvSpPr>
        <p:spPr bwMode="auto">
          <a:xfrm>
            <a:off x="357188" y="1063255"/>
            <a:ext cx="2786062" cy="3104707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練習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建立關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係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練習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曝光商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機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練習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借力場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次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 Relationship building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 Let more people know about this business opportunity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ea typeface="華康儷中黑" panose="020B0509000000000000" pitchFamily="49" charset="-120"/>
                <a:cs typeface="Arial Unicode MS" pitchFamily="34" charset="-120"/>
              </a:rPr>
              <a:t>Practice:</a:t>
            </a:r>
            <a:r>
              <a:rPr lang="en-US" altLang="zh-TW" sz="1800" dirty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 Leverage power by different </a:t>
            </a:r>
            <a:r>
              <a:rPr lang="en-US" altLang="zh-TW" sz="1800" dirty="0" smtClean="0">
                <a:solidFill>
                  <a:prstClr val="black"/>
                </a:solidFill>
                <a:ea typeface="華康儷中黑" panose="020B0509000000000000" pitchFamily="49" charset="-120"/>
                <a:cs typeface="Arial Unicode MS" pitchFamily="34" charset="-120"/>
              </a:rPr>
              <a:t>events</a:t>
            </a:r>
            <a:endParaRPr lang="zh-TW" altLang="en-US" sz="1800" dirty="0">
              <a:solidFill>
                <a:prstClr val="black"/>
              </a:solidFill>
              <a:ea typeface="華康儷中黑" panose="020B0509000000000000" pitchFamily="49" charset="-120"/>
            </a:endParaRPr>
          </a:p>
        </p:txBody>
      </p:sp>
      <p:sp>
        <p:nvSpPr>
          <p:cNvPr id="33797" name="圓角矩形 12"/>
          <p:cNvSpPr>
            <a:spLocks noChangeArrowheads="1"/>
          </p:cNvSpPr>
          <p:nvPr/>
        </p:nvSpPr>
        <p:spPr bwMode="auto">
          <a:xfrm>
            <a:off x="3244850" y="1063255"/>
            <a:ext cx="2786062" cy="3104707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溝通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建立關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係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溝通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曝光商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機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溝通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借力場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次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Relationship building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Let more people know about this business opportunity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Communicate: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Leverage power by different </a:t>
            </a:r>
            <a:r>
              <a:rPr lang="en-US" altLang="zh-TW" sz="1800" dirty="0" smtClean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events</a:t>
            </a:r>
            <a:endParaRPr lang="zh-TW" altLang="en-US" sz="1800" dirty="0">
              <a:solidFill>
                <a:prstClr val="black"/>
              </a:solidFill>
              <a:latin typeface="+mn-lt"/>
              <a:ea typeface="華康儷中黑" panose="020B0509000000000000" pitchFamily="49" charset="-120"/>
            </a:endParaRPr>
          </a:p>
        </p:txBody>
      </p:sp>
      <p:sp>
        <p:nvSpPr>
          <p:cNvPr id="33798" name="圓角矩形 13"/>
          <p:cNvSpPr>
            <a:spLocks noChangeArrowheads="1"/>
          </p:cNvSpPr>
          <p:nvPr/>
        </p:nvSpPr>
        <p:spPr bwMode="auto">
          <a:xfrm>
            <a:off x="6072188" y="1063255"/>
            <a:ext cx="2786062" cy="3104707"/>
          </a:xfrm>
          <a:prstGeom prst="roundRect">
            <a:avLst>
              <a:gd name="adj" fmla="val 10134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一起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建立關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係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一起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曝光商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機</a:t>
            </a:r>
            <a:endParaRPr lang="en-US" altLang="en-US" sz="2000" dirty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 eaLnBrk="1" hangingPunct="1">
              <a:spcBef>
                <a:spcPct val="0"/>
              </a:spcBef>
              <a:buClr>
                <a:srgbClr val="00B050"/>
              </a:buClr>
              <a:buSzPct val="70000"/>
              <a:buFont typeface="Arial" pitchFamily="34" charset="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Apple LiGothic" pitchFamily="2" charset="-120"/>
              </a:rPr>
              <a:t>一起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借力場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Apple LiGothic" pitchFamily="2" charset="-120"/>
              </a:rPr>
              <a:t>次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Apple LiGothic" pitchFamily="2" charset="-120"/>
            </a:endParaRP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Together: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Relationship building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Together: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Let more people know about this business opportunity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70000"/>
            </a:pPr>
            <a:r>
              <a:rPr lang="en-US" altLang="zh-TW" sz="1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Together: </a:t>
            </a:r>
            <a:r>
              <a:rPr lang="en-US" altLang="zh-TW" sz="1800" dirty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Leverage power by different </a:t>
            </a:r>
            <a:r>
              <a:rPr lang="en-US" altLang="zh-TW" sz="1800" dirty="0" smtClean="0">
                <a:solidFill>
                  <a:prstClr val="black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events</a:t>
            </a:r>
            <a:endParaRPr lang="zh-TW" altLang="en-US" sz="1800" dirty="0">
              <a:solidFill>
                <a:prstClr val="black"/>
              </a:solidFill>
              <a:latin typeface="+mn-lt"/>
              <a:ea typeface="華康儷中黑" panose="020B0509000000000000" pitchFamily="49" charset="-120"/>
            </a:endParaRPr>
          </a:p>
        </p:txBody>
      </p:sp>
      <p:sp>
        <p:nvSpPr>
          <p:cNvPr id="21510" name="文字方塊 7"/>
          <p:cNvSpPr txBox="1">
            <a:spLocks noChangeArrowheads="1"/>
          </p:cNvSpPr>
          <p:nvPr/>
        </p:nvSpPr>
        <p:spPr bwMode="auto">
          <a:xfrm>
            <a:off x="1004886" y="-75518"/>
            <a:ext cx="71278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4000" dirty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  <a:t>招募系統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  <a:t>化</a:t>
            </a:r>
            <a:endParaRPr lang="en-US" altLang="zh-TW" sz="4000" dirty="0" smtClean="0">
              <a:solidFill>
                <a:srgbClr val="FFFF00"/>
              </a:solidFill>
              <a:latin typeface="標楷體" pitchFamily="65" charset="-120"/>
              <a:ea typeface="Apple LiGothic" pitchFamily="2" charset="-12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2800" dirty="0" smtClean="0">
                <a:solidFill>
                  <a:srgbClr val="FFFF00"/>
                </a:solidFill>
                <a:latin typeface="+mn-lt"/>
                <a:ea typeface="華康儷中黑" panose="020B0509000000000000" pitchFamily="49" charset="-120"/>
                <a:cs typeface="Arial Unicode MS" pitchFamily="34" charset="-120"/>
              </a:rPr>
              <a:t>Recruiting Systemization</a:t>
            </a:r>
            <a:endParaRPr lang="zh-TW" altLang="en-US" sz="2800" dirty="0">
              <a:solidFill>
                <a:srgbClr val="FFFF00"/>
              </a:solidFill>
              <a:latin typeface="+mn-lt"/>
              <a:ea typeface="華康儷中黑" panose="020B0509000000000000" pitchFamily="49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nimBg="1" autoUpdateAnimBg="0"/>
      <p:bldP spid="33797" grpId="0" animBg="1" autoUpdateAnimBg="0"/>
      <p:bldP spid="3379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421" r="882" b="7119"/>
          <a:stretch/>
        </p:blipFill>
        <p:spPr bwMode="auto">
          <a:xfrm>
            <a:off x="1" y="0"/>
            <a:ext cx="9220199" cy="5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/>
        </p:nvSpPr>
        <p:spPr bwMode="auto">
          <a:xfrm>
            <a:off x="1538582" y="2067826"/>
            <a:ext cx="2352934" cy="1846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lnSpc>
                <a:spcPts val="3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兼職起步</a:t>
            </a:r>
            <a:endParaRPr lang="en-US" altLang="zh-TW" sz="3000" dirty="0" smtClean="0">
              <a:solidFill>
                <a:srgbClr val="FFFFFF"/>
              </a:solidFill>
              <a:latin typeface="+mn-lt"/>
              <a:ea typeface="Apple LiGothic" pitchFamily="2" charset="-120"/>
            </a:endParaRPr>
          </a:p>
          <a:p>
            <a:pPr marL="342900" indent="-342900" eaLnBrk="1" hangingPunct="1">
              <a:lnSpc>
                <a:spcPts val="3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TW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2 </a:t>
            </a:r>
            <a:r>
              <a:rPr lang="zh-TW" altLang="en-US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～ </a:t>
            </a:r>
            <a:r>
              <a:rPr lang="en-US" altLang="zh-TW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3 </a:t>
            </a:r>
            <a:r>
              <a:rPr lang="zh-TW" altLang="en-US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年</a:t>
            </a:r>
          </a:p>
          <a:p>
            <a:pPr marL="342900" indent="-342900" eaLnBrk="1" hangingPunct="1">
              <a:lnSpc>
                <a:spcPts val="3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團 隊 合 作</a:t>
            </a:r>
          </a:p>
          <a:p>
            <a:pPr marL="342900" indent="-342900" eaLnBrk="1" hangingPunct="1">
              <a:lnSpc>
                <a:spcPts val="3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購 物 年 金</a:t>
            </a:r>
          </a:p>
          <a:p>
            <a:pPr marL="342900" indent="-342900" eaLnBrk="1" hangingPunct="1">
              <a:lnSpc>
                <a:spcPts val="3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永 續 收 入</a:t>
            </a:r>
          </a:p>
          <a:p>
            <a:pPr marL="342900" indent="-342900" eaLnBrk="1" hangingPunct="1">
              <a:lnSpc>
                <a:spcPts val="3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altLang="zh-CN" sz="3000" dirty="0" smtClean="0">
              <a:solidFill>
                <a:srgbClr val="FFFFFF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86316" y="598147"/>
            <a:ext cx="914400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1" tIns="40811" rIns="81621" bIns="40811"/>
          <a:lstStyle>
            <a:lvl1pPr marL="342900" indent="-342900" defTabSz="8159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zh-CN" altLang="en-US" sz="800" dirty="0">
              <a:solidFill>
                <a:srgbClr val="FFFFFF"/>
              </a:solidFill>
              <a:latin typeface="+mn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真實可行的創業系統 </a:t>
            </a:r>
            <a:endParaRPr lang="en-US" altLang="zh-TW" sz="3600" dirty="0" smtClean="0">
              <a:solidFill>
                <a:srgbClr val="FFFFFF"/>
              </a:solidFill>
              <a:latin typeface="+mn-lt"/>
              <a:ea typeface="Apple LiGothic" pitchFamily="2" charset="-12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The proven Business Development System</a:t>
            </a:r>
            <a:endParaRPr lang="en-US" altLang="zh-CN" sz="4000" dirty="0">
              <a:solidFill>
                <a:srgbClr val="FFFFFF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4100" name="Title 1"/>
          <p:cNvSpPr txBox="1">
            <a:spLocks noChangeArrowheads="1"/>
          </p:cNvSpPr>
          <p:nvPr/>
        </p:nvSpPr>
        <p:spPr bwMode="auto">
          <a:xfrm>
            <a:off x="2283490" y="0"/>
            <a:ext cx="44043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TW" altLang="en-US" sz="36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我們為甚麼要做</a:t>
            </a:r>
            <a:r>
              <a:rPr lang="en-US" altLang="zh-CN" sz="36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MA </a:t>
            </a:r>
            <a:r>
              <a:rPr lang="en-US" altLang="zh-CN" sz="3600" dirty="0">
                <a:solidFill>
                  <a:srgbClr val="FFFF00"/>
                </a:solidFill>
                <a:latin typeface="+mn-lt"/>
                <a:ea typeface="Apple LiGothic" pitchFamily="2" charset="-120"/>
              </a:rPr>
              <a:t>?</a:t>
            </a:r>
            <a:r>
              <a:rPr lang="zh-CN" altLang="en-US" sz="3600" dirty="0">
                <a:solidFill>
                  <a:srgbClr val="FFC000"/>
                </a:solidFill>
                <a:latin typeface="+mn-lt"/>
                <a:ea typeface="標楷體" pitchFamily="65" charset="-120"/>
              </a:rPr>
              <a:t> </a:t>
            </a:r>
            <a:endParaRPr lang="en-US" altLang="en-US" sz="3600" dirty="0">
              <a:solidFill>
                <a:srgbClr val="FFC0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4101" name="左弧形箭头 2"/>
          <p:cNvSpPr>
            <a:spLocks noChangeArrowheads="1"/>
          </p:cNvSpPr>
          <p:nvPr/>
        </p:nvSpPr>
        <p:spPr bwMode="auto">
          <a:xfrm>
            <a:off x="343491" y="400050"/>
            <a:ext cx="1503363" cy="892175"/>
          </a:xfrm>
          <a:prstGeom prst="curvedRightArrow">
            <a:avLst>
              <a:gd name="adj1" fmla="val 25000"/>
              <a:gd name="adj2" fmla="val 50000"/>
              <a:gd name="adj3" fmla="val 2497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2112" y="1849319"/>
            <a:ext cx="7347097" cy="2733314"/>
          </a:xfrm>
          <a:prstGeom prst="rect">
            <a:avLst/>
          </a:prstGeom>
          <a:noFill/>
          <a:ln w="127000" cap="flat" cmpd="dbl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 noProof="1">
              <a:latin typeface="+mn-lt"/>
              <a:ea typeface="SimSu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4247707" y="2129809"/>
            <a:ext cx="4524153" cy="17226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lnSpc>
                <a:spcPts val="2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FFFF"/>
                </a:solidFill>
                <a:latin typeface="+mn-lt"/>
                <a:ea typeface="標楷體" pitchFamily="65" charset="-120"/>
              </a:rPr>
              <a:t>Start on a part-time basis </a:t>
            </a:r>
          </a:p>
          <a:p>
            <a:pPr marL="342900" indent="-342900" eaLnBrk="1" hangingPunct="1">
              <a:lnSpc>
                <a:spcPts val="2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2 </a:t>
            </a:r>
            <a:r>
              <a:rPr lang="zh-CN" altLang="en-US" sz="2800" dirty="0">
                <a:solidFill>
                  <a:srgbClr val="FFFFFF"/>
                </a:solidFill>
                <a:latin typeface="+mn-lt"/>
                <a:ea typeface="標楷體" pitchFamily="65" charset="-120"/>
              </a:rPr>
              <a:t>～ </a:t>
            </a:r>
            <a:r>
              <a:rPr lang="en-US" altLang="zh-CN" sz="2800" dirty="0">
                <a:solidFill>
                  <a:srgbClr val="FFFFFF"/>
                </a:solidFill>
                <a:latin typeface="+mn-lt"/>
                <a:ea typeface="Apple LiGothic" pitchFamily="2" charset="-120"/>
              </a:rPr>
              <a:t>3 </a:t>
            </a:r>
            <a:r>
              <a:rPr lang="en-US" altLang="zh-CN" sz="2800" dirty="0" smtClean="0">
                <a:solidFill>
                  <a:srgbClr val="FFFFFF"/>
                </a:solidFill>
                <a:latin typeface="+mn-lt"/>
                <a:ea typeface="標楷體" pitchFamily="65" charset="-120"/>
              </a:rPr>
              <a:t>years</a:t>
            </a:r>
          </a:p>
          <a:p>
            <a:pPr marL="342900" indent="-342900" eaLnBrk="1" hangingPunct="1">
              <a:lnSpc>
                <a:spcPts val="2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FFFF"/>
                </a:solidFill>
                <a:latin typeface="+mn-lt"/>
                <a:ea typeface="標楷體" pitchFamily="65" charset="-120"/>
              </a:rPr>
              <a:t>Team Work</a:t>
            </a:r>
          </a:p>
          <a:p>
            <a:pPr marL="342900" indent="-342900" eaLnBrk="1" hangingPunct="1">
              <a:lnSpc>
                <a:spcPts val="2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FFFF"/>
                </a:solidFill>
                <a:latin typeface="+mn-lt"/>
                <a:ea typeface="標楷體" pitchFamily="65" charset="-120"/>
              </a:rPr>
              <a:t>Shopping Annuity</a:t>
            </a:r>
            <a:r>
              <a:rPr lang="en-US" altLang="zh-CN" sz="2800" dirty="0" smtClean="0">
                <a:solidFill>
                  <a:srgbClr val="FFFFFF"/>
                </a:solidFill>
                <a:latin typeface="微軟正黑體"/>
                <a:ea typeface="微軟正黑體"/>
              </a:rPr>
              <a:t>™</a:t>
            </a:r>
            <a:endParaRPr lang="en-US" altLang="zh-CN" sz="2800" dirty="0" smtClean="0">
              <a:solidFill>
                <a:srgbClr val="FFFFFF"/>
              </a:solidFill>
              <a:latin typeface="+mn-lt"/>
              <a:ea typeface="標楷體" pitchFamily="65" charset="-120"/>
            </a:endParaRPr>
          </a:p>
          <a:p>
            <a:pPr marL="342900" indent="-342900" eaLnBrk="1" hangingPunct="1">
              <a:lnSpc>
                <a:spcPts val="25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FFFF"/>
                </a:solidFill>
                <a:latin typeface="+mn-lt"/>
                <a:ea typeface="標楷體" pitchFamily="65" charset="-120"/>
              </a:rPr>
              <a:t>Ongoing Income</a:t>
            </a:r>
            <a:endParaRPr lang="zh-CN" altLang="en-US" sz="2800" dirty="0">
              <a:solidFill>
                <a:srgbClr val="FFFFFF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85060" y="864395"/>
            <a:ext cx="2472403" cy="1732360"/>
            <a:chOff x="61757" y="296080"/>
            <a:chExt cx="3262980" cy="2755581"/>
          </a:xfrm>
        </p:grpSpPr>
        <p:sp>
          <p:nvSpPr>
            <p:cNvPr id="3" name="橢圓 2"/>
            <p:cNvSpPr/>
            <p:nvPr/>
          </p:nvSpPr>
          <p:spPr>
            <a:xfrm>
              <a:off x="61757" y="296080"/>
              <a:ext cx="3262980" cy="27555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橢圓 4"/>
            <p:cNvSpPr/>
            <p:nvPr/>
          </p:nvSpPr>
          <p:spPr>
            <a:xfrm>
              <a:off x="295732" y="699194"/>
              <a:ext cx="2767113" cy="1949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2933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600" b="1" u="none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Apple LiGothic" pitchFamily="2" charset="-120"/>
                </a:rPr>
                <a:t>打工收</a:t>
              </a:r>
              <a:r>
                <a:rPr lang="zh-TW" altLang="en-US" sz="3600" b="1" u="none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Apple LiGothic" pitchFamily="2" charset="-120"/>
                </a:rPr>
                <a:t>入</a:t>
              </a:r>
              <a:r>
                <a:rPr lang="en-US" altLang="zh-TW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Apple LiGothic" pitchFamily="2" charset="-120"/>
                </a:rPr>
                <a:t>Salary</a:t>
              </a:r>
              <a:endParaRPr lang="zh-TW" altLang="en-US" sz="3600" u="none" dirty="0">
                <a:solidFill>
                  <a:srgbClr val="FFFF00"/>
                </a:solidFill>
                <a:ea typeface="Apple LiGothic" pitchFamily="2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2434856" y="3524250"/>
            <a:ext cx="2695151" cy="1593056"/>
            <a:chOff x="4310238" y="2384311"/>
            <a:chExt cx="3069816" cy="3038257"/>
          </a:xfrm>
        </p:grpSpPr>
        <p:sp>
          <p:nvSpPr>
            <p:cNvPr id="6" name="橢圓 5"/>
            <p:cNvSpPr/>
            <p:nvPr/>
          </p:nvSpPr>
          <p:spPr>
            <a:xfrm>
              <a:off x="4310238" y="2384311"/>
              <a:ext cx="3069816" cy="30382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716470" y="2726617"/>
              <a:ext cx="2182733" cy="2149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2933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u="none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永續收</a:t>
              </a:r>
              <a:r>
                <a:rPr lang="zh-TW" altLang="en-US" sz="3200" b="1" u="none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入</a:t>
              </a:r>
              <a:r>
                <a:rPr lang="en-US" altLang="zh-TW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Ongoing Income</a:t>
              </a:r>
              <a:endParaRPr lang="zh-TW" altLang="en-US" sz="20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endParaRPr>
            </a:p>
          </p:txBody>
        </p:sp>
      </p:grpSp>
      <p:sp>
        <p:nvSpPr>
          <p:cNvPr id="8" name="弧形箭號 (下彎) 8"/>
          <p:cNvSpPr/>
          <p:nvPr/>
        </p:nvSpPr>
        <p:spPr>
          <a:xfrm rot="17939551">
            <a:off x="2427090" y="2167137"/>
            <a:ext cx="1194197" cy="1041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CA" altLang="zh-TW" sz="1800" u="none">
              <a:solidFill>
                <a:srgbClr val="FFFFFF"/>
              </a:solidFill>
              <a:ea typeface="Apple LiGothic" pitchFamily="2" charset="-120"/>
              <a:cs typeface="標楷體" charset="0"/>
            </a:endParaRPr>
          </a:p>
        </p:txBody>
      </p:sp>
      <p:sp>
        <p:nvSpPr>
          <p:cNvPr id="9" name="向右箭號 10"/>
          <p:cNvSpPr>
            <a:spLocks noChangeArrowheads="1"/>
          </p:cNvSpPr>
          <p:nvPr/>
        </p:nvSpPr>
        <p:spPr bwMode="auto">
          <a:xfrm>
            <a:off x="2563813" y="1549004"/>
            <a:ext cx="1223962" cy="410765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altLang="zh-TW" sz="1800" u="none">
              <a:solidFill>
                <a:srgbClr val="FFFFFF"/>
              </a:solidFill>
              <a:ea typeface="Apple LiGothic" pitchFamily="2" charset="-120"/>
              <a:cs typeface="Arial" charset="0"/>
            </a:endParaRPr>
          </a:p>
        </p:txBody>
      </p:sp>
      <p:grpSp>
        <p:nvGrpSpPr>
          <p:cNvPr id="10" name="群組 12"/>
          <p:cNvGrpSpPr>
            <a:grpSpLocks/>
          </p:cNvGrpSpPr>
          <p:nvPr/>
        </p:nvGrpSpPr>
        <p:grpSpPr bwMode="auto">
          <a:xfrm>
            <a:off x="3749676" y="864394"/>
            <a:ext cx="3440113" cy="2034779"/>
            <a:chOff x="4310238" y="2384311"/>
            <a:chExt cx="3069816" cy="3038257"/>
          </a:xfrm>
        </p:grpSpPr>
        <p:sp>
          <p:nvSpPr>
            <p:cNvPr id="11" name="橢圓 13"/>
            <p:cNvSpPr/>
            <p:nvPr/>
          </p:nvSpPr>
          <p:spPr>
            <a:xfrm>
              <a:off x="4310238" y="2384311"/>
              <a:ext cx="3069816" cy="30382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橢圓 4"/>
            <p:cNvSpPr/>
            <p:nvPr/>
          </p:nvSpPr>
          <p:spPr>
            <a:xfrm>
              <a:off x="4759307" y="2828760"/>
              <a:ext cx="2171678" cy="2149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anchor="ctr"/>
            <a:lstStyle/>
            <a:p>
              <a:pPr algn="ctr" defTabSz="2933700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TW" altLang="en-US" sz="6600" b="1" u="none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  <a:cs typeface="標楷體" charset="0"/>
              </a:endParaRPr>
            </a:p>
          </p:txBody>
        </p:sp>
      </p:grpSp>
      <p:sp>
        <p:nvSpPr>
          <p:cNvPr id="13" name="橢圓 12"/>
          <p:cNvSpPr>
            <a:spLocks noChangeArrowheads="1"/>
          </p:cNvSpPr>
          <p:nvPr/>
        </p:nvSpPr>
        <p:spPr bwMode="auto">
          <a:xfrm>
            <a:off x="3944939" y="1599010"/>
            <a:ext cx="3036887" cy="12084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800" u="none">
              <a:ea typeface="Apple LiGothic" pitchFamily="2" charset="-120"/>
            </a:endParaRPr>
          </a:p>
        </p:txBody>
      </p:sp>
      <p:cxnSp>
        <p:nvCxnSpPr>
          <p:cNvPr id="14" name="直線接點 21"/>
          <p:cNvCxnSpPr>
            <a:cxnSpLocks noChangeShapeType="1"/>
          </p:cNvCxnSpPr>
          <p:nvPr/>
        </p:nvCxnSpPr>
        <p:spPr bwMode="auto">
          <a:xfrm>
            <a:off x="3816351" y="1585913"/>
            <a:ext cx="324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22"/>
          <p:cNvSpPr/>
          <p:nvPr/>
        </p:nvSpPr>
        <p:spPr>
          <a:xfrm>
            <a:off x="4832433" y="1866383"/>
            <a:ext cx="15279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337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支</a:t>
            </a:r>
            <a:r>
              <a:rPr lang="zh-TW" altLang="en-US" sz="2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出</a:t>
            </a:r>
            <a:r>
              <a:rPr lang="en-US" altLang="zh-TW" sz="20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Spending</a:t>
            </a:r>
            <a:endParaRPr lang="zh-TW" altLang="en-US" sz="20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ple LiGothic" pitchFamily="2" charset="-120"/>
            </a:endParaRPr>
          </a:p>
        </p:txBody>
      </p:sp>
      <p:cxnSp>
        <p:nvCxnSpPr>
          <p:cNvPr id="16" name="直線接點 24"/>
          <p:cNvCxnSpPr>
            <a:cxnSpLocks noChangeShapeType="1"/>
          </p:cNvCxnSpPr>
          <p:nvPr/>
        </p:nvCxnSpPr>
        <p:spPr bwMode="auto">
          <a:xfrm flipH="1">
            <a:off x="5122863" y="912020"/>
            <a:ext cx="681037" cy="636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25"/>
          <p:cNvSpPr/>
          <p:nvPr/>
        </p:nvSpPr>
        <p:spPr>
          <a:xfrm rot="1490697">
            <a:off x="5506204" y="906811"/>
            <a:ext cx="1086093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337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儲</a:t>
            </a:r>
            <a:r>
              <a:rPr lang="zh-TW" altLang="en-US" sz="2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蓄</a:t>
            </a:r>
            <a:r>
              <a:rPr lang="en-US" altLang="zh-TW" sz="15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Savings</a:t>
            </a:r>
            <a:endParaRPr lang="zh-TW" altLang="en-US" sz="15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ple LiGothic" pitchFamily="2" charset="-120"/>
            </a:endParaRPr>
          </a:p>
        </p:txBody>
      </p:sp>
      <p:sp>
        <p:nvSpPr>
          <p:cNvPr id="18" name="矩形 26"/>
          <p:cNvSpPr/>
          <p:nvPr/>
        </p:nvSpPr>
        <p:spPr>
          <a:xfrm rot="19267029">
            <a:off x="4134905" y="906810"/>
            <a:ext cx="1619886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337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8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投</a:t>
            </a:r>
            <a:r>
              <a:rPr lang="zh-TW" altLang="en-US" sz="2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資</a:t>
            </a:r>
            <a:r>
              <a:rPr lang="en-US" altLang="zh-TW" sz="15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rPr>
              <a:t>Investment</a:t>
            </a:r>
            <a:endParaRPr lang="zh-TW" altLang="en-US" sz="15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ple LiGothic" pitchFamily="2" charset="-120"/>
            </a:endParaRPr>
          </a:p>
        </p:txBody>
      </p:sp>
      <p:sp>
        <p:nvSpPr>
          <p:cNvPr id="19" name="弧形箭號 (左彎) 29"/>
          <p:cNvSpPr>
            <a:spLocks noChangeArrowheads="1"/>
          </p:cNvSpPr>
          <p:nvPr/>
        </p:nvSpPr>
        <p:spPr bwMode="auto">
          <a:xfrm rot="1146248">
            <a:off x="5943863" y="2850871"/>
            <a:ext cx="1057587" cy="1683013"/>
          </a:xfrm>
          <a:prstGeom prst="curvedLeftArrow">
            <a:avLst>
              <a:gd name="adj1" fmla="val 24998"/>
              <a:gd name="adj2" fmla="val 50004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altLang="zh-TW" sz="1800" b="1" u="none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Apple LiGothic" pitchFamily="2" charset="-120"/>
              <a:cs typeface="Arial" charset="0"/>
            </a:endParaRPr>
          </a:p>
        </p:txBody>
      </p:sp>
      <p:sp>
        <p:nvSpPr>
          <p:cNvPr id="20" name="矩形 30"/>
          <p:cNvSpPr/>
          <p:nvPr/>
        </p:nvSpPr>
        <p:spPr>
          <a:xfrm rot="1417951">
            <a:off x="2234489" y="2808789"/>
            <a:ext cx="5195888" cy="8925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9100" indent="-382588" algn="ctr">
              <a:defRPr/>
            </a:pPr>
            <a:r>
              <a:rPr lang="zh-TW" altLang="en-US" sz="32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超</a:t>
            </a:r>
            <a:r>
              <a:rPr lang="zh-TW" altLang="en-US" sz="3200" b="1" u="none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連</a:t>
            </a:r>
            <a:r>
              <a:rPr lang="zh-TW" altLang="en-US" sz="32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鎖™事業</a:t>
            </a:r>
            <a:endParaRPr lang="en-US" altLang="zh-TW" sz="3200" b="1" u="none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pple LiGothic" pitchFamily="2" charset="-120"/>
            </a:endParaRPr>
          </a:p>
          <a:p>
            <a:pPr marL="419100" indent="-382588" algn="ctr">
              <a:defRPr/>
            </a:pPr>
            <a:r>
              <a:rPr lang="en-US" altLang="zh-TW" sz="2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UnFranchise</a:t>
            </a:r>
            <a:r>
              <a:rPr lang="en-US" altLang="zh-TW" sz="2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™ </a:t>
            </a:r>
            <a:r>
              <a:rPr lang="en-US" altLang="zh-TW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Business</a:t>
            </a:r>
            <a:endParaRPr lang="en-US" altLang="zh-TW" sz="2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pple LiGothic" pitchFamily="2" charset="-120"/>
            </a:endParaRPr>
          </a:p>
        </p:txBody>
      </p:sp>
      <p:grpSp>
        <p:nvGrpSpPr>
          <p:cNvPr id="21" name="群組 32"/>
          <p:cNvGrpSpPr>
            <a:grpSpLocks/>
          </p:cNvGrpSpPr>
          <p:nvPr/>
        </p:nvGrpSpPr>
        <p:grpSpPr bwMode="auto">
          <a:xfrm>
            <a:off x="6478588" y="35719"/>
            <a:ext cx="2571750" cy="647700"/>
            <a:chOff x="61757" y="296080"/>
            <a:chExt cx="3262980" cy="2755581"/>
          </a:xfrm>
        </p:grpSpPr>
        <p:sp>
          <p:nvSpPr>
            <p:cNvPr id="22" name="橢圓 33"/>
            <p:cNvSpPr/>
            <p:nvPr/>
          </p:nvSpPr>
          <p:spPr>
            <a:xfrm>
              <a:off x="61757" y="296080"/>
              <a:ext cx="3262980" cy="27555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橢圓 4"/>
            <p:cNvSpPr/>
            <p:nvPr/>
          </p:nvSpPr>
          <p:spPr>
            <a:xfrm>
              <a:off x="126211" y="701313"/>
              <a:ext cx="3107887" cy="1945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2933700" eaLnBrk="1" fontAlgn="auto" hangingPunct="1">
                <a:defRPr/>
              </a:pPr>
              <a:r>
                <a:rPr lang="zh-TW" altLang="en-US" sz="2800" b="1" u="none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儲蓄收</a:t>
              </a:r>
              <a:r>
                <a:rPr lang="zh-TW" altLang="en-US" sz="2800" b="1" u="none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入</a:t>
              </a:r>
              <a:endParaRPr lang="en-US" altLang="zh-TW" sz="2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endParaRPr>
            </a:p>
            <a:p>
              <a:pPr algn="ctr" defTabSz="2933700" eaLnBrk="1" fontAlgn="auto" hangingPunct="1">
                <a:defRPr/>
              </a:pPr>
              <a:r>
                <a:rPr lang="en-US" altLang="zh-TW" sz="15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Saving Interest</a:t>
              </a:r>
              <a:endParaRPr lang="zh-TW" altLang="en-US" sz="15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endParaRPr>
            </a:p>
          </p:txBody>
        </p:sp>
      </p:grpSp>
      <p:grpSp>
        <p:nvGrpSpPr>
          <p:cNvPr id="24" name="群組 35"/>
          <p:cNvGrpSpPr>
            <a:grpSpLocks/>
          </p:cNvGrpSpPr>
          <p:nvPr/>
        </p:nvGrpSpPr>
        <p:grpSpPr bwMode="auto">
          <a:xfrm>
            <a:off x="1793688" y="0"/>
            <a:ext cx="2570162" cy="647700"/>
            <a:chOff x="83926" y="189703"/>
            <a:chExt cx="3262980" cy="2755581"/>
          </a:xfrm>
        </p:grpSpPr>
        <p:sp>
          <p:nvSpPr>
            <p:cNvPr id="25" name="橢圓 36"/>
            <p:cNvSpPr/>
            <p:nvPr/>
          </p:nvSpPr>
          <p:spPr>
            <a:xfrm>
              <a:off x="83926" y="189703"/>
              <a:ext cx="3262980" cy="27555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橢圓 4"/>
            <p:cNvSpPr/>
            <p:nvPr/>
          </p:nvSpPr>
          <p:spPr>
            <a:xfrm>
              <a:off x="466856" y="585474"/>
              <a:ext cx="2805479" cy="1945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2933700" eaLnBrk="1" fontAlgn="auto" hangingPunct="1">
                <a:defRPr/>
              </a:pPr>
              <a:r>
                <a:rPr lang="zh-TW" altLang="en-US" sz="2800" b="1" u="none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投資收</a:t>
              </a:r>
              <a:r>
                <a:rPr lang="zh-TW" altLang="en-US" sz="2800" b="1" u="none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入</a:t>
              </a:r>
              <a:r>
                <a:rPr lang="en-US" altLang="zh-TW" sz="15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</a:rPr>
                <a:t>Investment Income</a:t>
              </a:r>
              <a:endParaRPr lang="zh-TW" altLang="en-US" sz="15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</a:endParaRPr>
            </a:p>
          </p:txBody>
        </p:sp>
      </p:grpSp>
      <p:sp>
        <p:nvSpPr>
          <p:cNvPr id="27" name="流程圖: 程序 39"/>
          <p:cNvSpPr>
            <a:spLocks noChangeArrowheads="1"/>
          </p:cNvSpPr>
          <p:nvPr/>
        </p:nvSpPr>
        <p:spPr bwMode="auto">
          <a:xfrm>
            <a:off x="7323138" y="942974"/>
            <a:ext cx="1352550" cy="5619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500" b="1" u="none" dirty="0">
                <a:solidFill>
                  <a:srgbClr val="FFFFFF"/>
                </a:solidFill>
                <a:ea typeface="Apple LiGothic" pitchFamily="2" charset="-120"/>
                <a:cs typeface="Arial" charset="0"/>
              </a:rPr>
              <a:t>銀</a:t>
            </a:r>
            <a:r>
              <a:rPr lang="zh-TW" altLang="en-US" sz="2500" b="1" u="none" dirty="0" smtClean="0">
                <a:solidFill>
                  <a:srgbClr val="FFFFFF"/>
                </a:solidFill>
                <a:ea typeface="Apple LiGothic" pitchFamily="2" charset="-120"/>
                <a:cs typeface="Arial" charset="0"/>
              </a:rPr>
              <a:t>行</a:t>
            </a:r>
            <a:r>
              <a:rPr lang="en-US" altLang="zh-TW" sz="2000" b="1" u="none" dirty="0" smtClean="0">
                <a:solidFill>
                  <a:srgbClr val="FFFFFF"/>
                </a:solidFill>
                <a:ea typeface="Apple LiGothic" pitchFamily="2" charset="-120"/>
                <a:cs typeface="Arial" charset="0"/>
              </a:rPr>
              <a:t>Bank</a:t>
            </a:r>
            <a:endParaRPr lang="en-CA" altLang="zh-TW" sz="2000" b="1" u="none" dirty="0">
              <a:solidFill>
                <a:srgbClr val="FFFFFF"/>
              </a:solidFill>
              <a:ea typeface="Apple LiGothic" pitchFamily="2" charset="-120"/>
              <a:cs typeface="Arial" charset="0"/>
            </a:endParaRPr>
          </a:p>
        </p:txBody>
      </p:sp>
      <p:sp>
        <p:nvSpPr>
          <p:cNvPr id="28" name="矩形 44"/>
          <p:cNvSpPr>
            <a:spLocks noChangeArrowheads="1"/>
          </p:cNvSpPr>
          <p:nvPr/>
        </p:nvSpPr>
        <p:spPr bwMode="auto">
          <a:xfrm rot="-1038911">
            <a:off x="3137345" y="615986"/>
            <a:ext cx="1687096" cy="6504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500" b="1" u="none" dirty="0">
                <a:solidFill>
                  <a:srgbClr val="FFFFFF"/>
                </a:solidFill>
                <a:ea typeface="Apple LiGothic" pitchFamily="2" charset="-120"/>
                <a:cs typeface="Arial" charset="0"/>
              </a:rPr>
              <a:t>股市基</a:t>
            </a:r>
            <a:r>
              <a:rPr lang="zh-TW" altLang="en-US" sz="2500" b="1" u="none" dirty="0" smtClean="0">
                <a:solidFill>
                  <a:srgbClr val="FFFFFF"/>
                </a:solidFill>
                <a:ea typeface="Apple LiGothic" pitchFamily="2" charset="-120"/>
                <a:cs typeface="Arial" charset="0"/>
              </a:rPr>
              <a:t>金</a:t>
            </a:r>
            <a:endParaRPr lang="en-US" altLang="zh-TW" sz="2500" b="1" u="none" dirty="0" smtClean="0">
              <a:solidFill>
                <a:srgbClr val="FFFFFF"/>
              </a:solidFill>
              <a:ea typeface="Apple LiGothic" pitchFamily="2" charset="-120"/>
              <a:cs typeface="Arial" charset="0"/>
            </a:endParaRPr>
          </a:p>
          <a:p>
            <a:pPr algn="ctr"/>
            <a:r>
              <a:rPr lang="en-US" altLang="zh-TW" sz="1500" b="1" dirty="0" smtClean="0">
                <a:solidFill>
                  <a:srgbClr val="FFFFFF"/>
                </a:solidFill>
                <a:ea typeface="Apple LiGothic" pitchFamily="2" charset="-120"/>
                <a:cs typeface="Arial" charset="0"/>
              </a:rPr>
              <a:t>Stocks &amp;Funds</a:t>
            </a:r>
            <a:endParaRPr lang="en-CA" altLang="zh-TW" sz="1500" b="1" u="none" dirty="0">
              <a:solidFill>
                <a:srgbClr val="FFFFFF"/>
              </a:solidFill>
              <a:ea typeface="Apple LiGothic" pitchFamily="2" charset="-120"/>
              <a:cs typeface="Arial" charset="0"/>
            </a:endParaRPr>
          </a:p>
        </p:txBody>
      </p:sp>
      <p:cxnSp>
        <p:nvCxnSpPr>
          <p:cNvPr id="29" name="直線單箭頭接點 47"/>
          <p:cNvCxnSpPr>
            <a:cxnSpLocks noChangeShapeType="1"/>
          </p:cNvCxnSpPr>
          <p:nvPr/>
        </p:nvCxnSpPr>
        <p:spPr bwMode="auto">
          <a:xfrm flipH="1" flipV="1">
            <a:off x="3733800" y="1373981"/>
            <a:ext cx="177800" cy="1309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線單箭頭接點 49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3077975" y="647700"/>
            <a:ext cx="146050" cy="1059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線單箭頭接點 51"/>
          <p:cNvCxnSpPr>
            <a:cxnSpLocks noChangeShapeType="1"/>
            <a:endCxn id="27" idx="1"/>
          </p:cNvCxnSpPr>
          <p:nvPr/>
        </p:nvCxnSpPr>
        <p:spPr bwMode="auto">
          <a:xfrm>
            <a:off x="6686550" y="1162052"/>
            <a:ext cx="636588" cy="619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線單箭頭接點 55"/>
          <p:cNvCxnSpPr>
            <a:cxnSpLocks noChangeShapeType="1"/>
            <a:stCxn id="27" idx="0"/>
          </p:cNvCxnSpPr>
          <p:nvPr/>
        </p:nvCxnSpPr>
        <p:spPr bwMode="auto">
          <a:xfrm flipH="1" flipV="1">
            <a:off x="7885113" y="683420"/>
            <a:ext cx="114300" cy="259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56"/>
          <p:cNvSpPr/>
          <p:nvPr/>
        </p:nvSpPr>
        <p:spPr>
          <a:xfrm>
            <a:off x="7098506" y="1581150"/>
            <a:ext cx="2045494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0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2</a:t>
            </a:r>
            <a:r>
              <a:rPr lang="zh-TW" altLang="en-US" sz="20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至</a:t>
            </a:r>
            <a:r>
              <a:rPr lang="en-US" altLang="zh-TW" sz="20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3</a:t>
            </a:r>
            <a:r>
              <a:rPr lang="zh-TW" altLang="en-US" sz="20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年計劃</a:t>
            </a:r>
            <a:endParaRPr lang="en-US" altLang="zh-TW" sz="2000" b="1" u="none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pple LiGothic" pitchFamily="2" charset="-120"/>
            </a:endParaRPr>
          </a:p>
          <a:p>
            <a:pPr algn="ctr">
              <a:defRPr/>
            </a:pPr>
            <a:r>
              <a:rPr lang="en-US" altLang="zh-TW" sz="15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The </a:t>
            </a:r>
            <a:r>
              <a:rPr lang="en-US" altLang="zh-TW" sz="15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2-3 Year Plan</a:t>
            </a:r>
          </a:p>
          <a:p>
            <a:pPr algn="ctr">
              <a:defRPr/>
            </a:pPr>
            <a:endParaRPr lang="en-US" altLang="zh-TW" sz="2000" b="1" u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pple LiGothic" pitchFamily="2" charset="-120"/>
            </a:endParaRPr>
          </a:p>
        </p:txBody>
      </p:sp>
      <p:sp>
        <p:nvSpPr>
          <p:cNvPr id="34" name="橢圓 1"/>
          <p:cNvSpPr>
            <a:spLocks noChangeArrowheads="1"/>
          </p:cNvSpPr>
          <p:nvPr/>
        </p:nvSpPr>
        <p:spPr bwMode="auto">
          <a:xfrm>
            <a:off x="3768725" y="1702594"/>
            <a:ext cx="346075" cy="2595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800" u="none">
              <a:ea typeface="Apple LiGothic" pitchFamily="2" charset="-120"/>
            </a:endParaRPr>
          </a:p>
        </p:txBody>
      </p:sp>
      <p:sp>
        <p:nvSpPr>
          <p:cNvPr id="35" name="矩形 56"/>
          <p:cNvSpPr/>
          <p:nvPr/>
        </p:nvSpPr>
        <p:spPr>
          <a:xfrm>
            <a:off x="5562600" y="4476750"/>
            <a:ext cx="381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000" b="1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/>
            </a:r>
            <a:br>
              <a:rPr lang="en-US" altLang="zh-TW" sz="2000" b="1" u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</a:br>
            <a:r>
              <a:rPr lang="en-US" altLang="zh-TW" sz="20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MPCP </a:t>
            </a:r>
            <a:r>
              <a:rPr lang="zh-TW" altLang="en-US" sz="2000" b="1" u="none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pple LiGothic" pitchFamily="2" charset="-120"/>
              </a:rPr>
              <a:t>管理業積紅利計劃</a:t>
            </a:r>
            <a:endParaRPr lang="en-US" altLang="zh-TW" sz="2000" b="1" u="none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pple LiGothic" pitchFamily="2" charset="-12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266950"/>
            <a:ext cx="19454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/>
      <p:bldP spid="17" grpId="0"/>
      <p:bldP spid="18" grpId="0"/>
      <p:bldP spid="19" grpId="0" animBg="1"/>
      <p:bldP spid="20" grpId="0"/>
      <p:bldP spid="27" grpId="0" animBg="1"/>
      <p:bldP spid="28" grpId="0" animBg="1"/>
      <p:bldP spid="33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6255" y="951845"/>
            <a:ext cx="8799615" cy="14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港人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日常消費佔收入比重：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40-50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%</a:t>
            </a:r>
            <a:b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</a:b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其中，飲食類佔日常消費支出約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1/3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，其次為交通電信、教育娛樂、服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裝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)</a:t>
            </a:r>
          </a:p>
          <a:p>
            <a:pPr algn="ctr">
              <a:spcBef>
                <a:spcPts val="100"/>
              </a:spcBef>
              <a:defRPr/>
            </a:pP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40-50%  income for daily expenses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(food and drink accounted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for about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1/3,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followed by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transportation,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telecommunications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,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education, entertainment, clothing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......)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1262" y="2360260"/>
            <a:ext cx="8336478" cy="15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以香港平均所得約</a:t>
            </a:r>
            <a:r>
              <a: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15,000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/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月計算，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每月日常消費</a:t>
            </a:r>
            <a:r>
              <a:rPr lang="zh-TW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約</a:t>
            </a:r>
            <a:r>
              <a:rPr lang="en-US" altLang="zh-TW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10,000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！</a:t>
            </a:r>
            <a:r>
              <a:rPr lang="en-US" altLang="zh-TW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(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飲</a:t>
            </a:r>
            <a:r>
              <a:rPr lang="zh-TW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食支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出</a:t>
            </a:r>
            <a:r>
              <a:rPr lang="zh-TW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約</a:t>
            </a:r>
            <a:r>
              <a:rPr lang="en-US" altLang="zh-TW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5,000</a:t>
            </a:r>
            <a:r>
              <a:rPr lang="en-US" altLang="zh-TW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)</a:t>
            </a:r>
            <a:r>
              <a:rPr lang="en-US" altLang="zh-TW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Apple LiGothic" pitchFamily="2" charset="-120"/>
              </a:rPr>
              <a:t/>
            </a:r>
            <a:br>
              <a:rPr lang="en-US" altLang="zh-TW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Apple LiGothic" pitchFamily="2" charset="-120"/>
              </a:rPr>
            </a:b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一個四人小家庭，夫妻月收</a:t>
            </a:r>
            <a:r>
              <a: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入約港幣</a:t>
            </a:r>
            <a:r>
              <a: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30,000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計，因為要養育小孩，日常消費甚至會超過收入的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50%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以上</a:t>
            </a:r>
            <a:r>
              <a:rPr lang="zh-TW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！</a:t>
            </a:r>
            <a:endParaRPr lang="en-US" altLang="zh-TW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The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average income 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in Hong Kong is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about 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HKD</a:t>
            </a:r>
            <a:r>
              <a:rPr lang="zh-TW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14,000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/ month, </a:t>
            </a:r>
            <a:r>
              <a:rPr lang="en-US" altLang="zh-TW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the monthly consumption </a:t>
            </a:r>
            <a:r>
              <a:rPr lang="en-US" altLang="zh-TW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accounted for </a:t>
            </a:r>
            <a:r>
              <a:rPr lang="en-US" altLang="zh-TW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about </a:t>
            </a:r>
            <a:r>
              <a:rPr lang="en-US" altLang="zh-TW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HKD10,000! </a:t>
            </a:r>
            <a:r>
              <a:rPr lang="en-US" altLang="zh-TW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(Food and Drink </a:t>
            </a:r>
            <a:r>
              <a:rPr lang="en-US" altLang="zh-TW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accounted for HKD$5,000)  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Assume that the monthly income of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family of 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four is around HKD30,000, they might use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more than 50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% income for daily consumption as they need to raise </a:t>
            </a:r>
            <a:r>
              <a:rPr lang="en-US" altLang="zh-TW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children</a:t>
            </a:r>
            <a:r>
              <a:rPr lang="en-US" altLang="zh-TW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!</a:t>
            </a:r>
            <a:endParaRPr lang="zh-TW" alt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637" y="3733068"/>
            <a:ext cx="9123363" cy="143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超連鎖™店主自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己的家庭支出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/>
            </a:r>
            <a:b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</a:b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就是龐大的消費能量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！</a:t>
            </a:r>
            <a:endParaRPr lang="en-US" alt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  <a:p>
            <a:pPr algn="ctr">
              <a:spcBef>
                <a:spcPts val="100"/>
              </a:spcBef>
              <a:defRPr/>
            </a:pPr>
            <a:r>
              <a:rPr lang="en-US" altLang="zh-TW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UnFranchise</a:t>
            </a:r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™ </a:t>
            </a:r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Owner’s household expenditure is a </a:t>
            </a: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huge </a:t>
            </a:r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consumption power!</a:t>
            </a:r>
            <a:endParaRPr lang="zh-TW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220" y="0"/>
            <a:ext cx="657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我們的日常消費有多驚人</a:t>
            </a:r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？</a:t>
            </a:r>
            <a:endParaRPr lang="en-US" altLang="zh-TW" sz="36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astonishing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expenses of our daily life</a:t>
            </a:r>
            <a:endParaRPr lang="en-US" sz="2400" dirty="0"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6775" y="1006223"/>
            <a:ext cx="7972425" cy="663575"/>
          </a:xfrm>
          <a:ln>
            <a:miter/>
          </a:ln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透過革新的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「科技」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與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「眾人」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的力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量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pple LiGothic" pitchFamily="2" charset="-12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Through </a:t>
            </a:r>
            <a:r>
              <a:rPr lang="en-US" altLang="zh-TW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the innovative </a:t>
            </a:r>
            <a:r>
              <a:rPr lang="en-US" altLang="zh-TW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"technology" </a:t>
            </a: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and </a:t>
            </a:r>
            <a:r>
              <a:rPr lang="en-US" altLang="zh-TW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" </a:t>
            </a:r>
            <a:r>
              <a:rPr lang="en-US" altLang="zh-TW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people" </a:t>
            </a: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pple LiGothic" pitchFamily="2" charset="-120"/>
              </a:rPr>
              <a:t>power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pple LiGothic" pitchFamily="2" charset="-120"/>
            </a:endParaRPr>
          </a:p>
        </p:txBody>
      </p:sp>
      <p:grpSp>
        <p:nvGrpSpPr>
          <p:cNvPr id="7171" name="群組 6"/>
          <p:cNvGrpSpPr>
            <a:grpSpLocks/>
          </p:cNvGrpSpPr>
          <p:nvPr/>
        </p:nvGrpSpPr>
        <p:grpSpPr bwMode="auto">
          <a:xfrm>
            <a:off x="1330037" y="74375"/>
            <a:ext cx="2009094" cy="1014013"/>
            <a:chOff x="-4572000" y="-26971"/>
            <a:chExt cx="9144000" cy="4928681"/>
          </a:xfrm>
        </p:grpSpPr>
        <p:pic>
          <p:nvPicPr>
            <p:cNvPr id="7178" name="圖片 4" descr="SHOPAI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26971"/>
              <a:ext cx="9144000" cy="492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圖片 5" descr="shopipa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340767"/>
              <a:ext cx="2592288" cy="335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圖片 2" descr="mtiphon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833" y="2492896"/>
              <a:ext cx="1165159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圖片 9" descr="pp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55" y="25745"/>
            <a:ext cx="1945848" cy="10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字方塊 11"/>
          <p:cNvSpPr txBox="1">
            <a:spLocks noChangeArrowheads="1"/>
          </p:cNvSpPr>
          <p:nvPr/>
        </p:nvSpPr>
        <p:spPr bwMode="auto">
          <a:xfrm>
            <a:off x="4233863" y="-235651"/>
            <a:ext cx="74612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TW" sz="8800" dirty="0">
                <a:solidFill>
                  <a:srgbClr val="FFFFFF"/>
                </a:solidFill>
                <a:ea typeface="Apple LiGothic" pitchFamily="2" charset="-120"/>
                <a:sym typeface="Calibri" pitchFamily="34" charset="0"/>
              </a:rPr>
              <a:t>+</a:t>
            </a:r>
            <a:endParaRPr lang="zh-TW" altLang="en-US" sz="8800" dirty="0">
              <a:solidFill>
                <a:srgbClr val="FFFFFF"/>
              </a:solidFill>
              <a:latin typeface="Arial" pitchFamily="34" charset="0"/>
              <a:ea typeface="Apple LiGothic" pitchFamily="2" charset="-120"/>
              <a:sym typeface="Calibri" pitchFamily="34" charset="0"/>
            </a:endParaRPr>
          </a:p>
        </p:txBody>
      </p:sp>
      <p:pic>
        <p:nvPicPr>
          <p:cNvPr id="7174" name="Picture 5" descr="E:\New Folder\shopping 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45753" r="-441" b="17529"/>
          <a:stretch>
            <a:fillRect/>
          </a:stretch>
        </p:blipFill>
        <p:spPr bwMode="auto">
          <a:xfrm>
            <a:off x="917853" y="4251367"/>
            <a:ext cx="7152861" cy="8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圖片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17" y="4094382"/>
            <a:ext cx="1079801" cy="110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97929" y="2854484"/>
            <a:ext cx="8534400" cy="1508105"/>
          </a:xfrm>
          <a:prstGeom prst="rect">
            <a:avLst/>
          </a:prstGeom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TW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美安公司</a:t>
            </a:r>
            <a:r>
              <a:rPr lang="en-US" altLang="zh-TW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SHOP.COM</a:t>
            </a:r>
            <a:r>
              <a:rPr lang="zh-TW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開創新經濟～購物年金</a:t>
            </a: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經</a:t>
            </a:r>
            <a:r>
              <a:rPr lang="zh-TW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濟時代</a:t>
            </a:r>
            <a:r>
              <a:rPr lang="en-US" altLang="zh-TW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(</a:t>
            </a:r>
            <a:r>
              <a:rPr lang="zh-TW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平民經濟</a:t>
            </a:r>
            <a:r>
              <a:rPr lang="en-US" altLang="zh-TW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)</a:t>
            </a:r>
          </a:p>
          <a:p>
            <a:pPr algn="ctr">
              <a:defRPr/>
            </a:pPr>
            <a:r>
              <a:rPr lang="en-US" altLang="zh-TW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Market </a:t>
            </a:r>
            <a:r>
              <a:rPr lang="en-US" altLang="zh-TW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America</a:t>
            </a:r>
            <a:r>
              <a:rPr lang="zh-TW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｜</a:t>
            </a:r>
            <a:r>
              <a:rPr lang="en-US" altLang="zh-TW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SHOP.COM opens </a:t>
            </a:r>
            <a:r>
              <a:rPr lang="en-US" altLang="zh-TW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up </a:t>
            </a:r>
            <a:r>
              <a:rPr lang="en-US" altLang="zh-TW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 new economy - Shopping </a:t>
            </a:r>
            <a:r>
              <a:rPr lang="en-US" altLang="zh-TW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Annuity</a:t>
            </a:r>
            <a:r>
              <a:rPr lang="en-US" altLang="zh-TW" b="1" baseline="30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TM</a:t>
            </a:r>
            <a:r>
              <a:rPr lang="en-US" altLang="zh-TW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Economy (an economy for everyone)</a:t>
            </a:r>
            <a:endParaRPr lang="en-US" altLang="zh-TW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48132" y="1651050"/>
            <a:ext cx="9826522" cy="13542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algn="ctr"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網際網路</a:t>
            </a:r>
            <a:r>
              <a:rPr lang="en-US" altLang="zh-TW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+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眾人力量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=</a:t>
            </a:r>
          </a:p>
          <a:p>
            <a:pPr marL="0" algn="ctr">
              <a:defRPr/>
            </a:pPr>
            <a:r>
              <a:rPr lang="zh-TW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互</a:t>
            </a:r>
            <a:r>
              <a:rPr lang="zh-TW" alt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利共享的網路消費平</a:t>
            </a:r>
            <a:r>
              <a:rPr lang="zh-TW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Apple LiGothic" pitchFamily="2" charset="-120"/>
              </a:rPr>
              <a:t>台</a:t>
            </a:r>
            <a:endParaRPr lang="en-US" altLang="zh-TW" sz="3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Apple LiGothic" pitchFamily="2" charset="-120"/>
            </a:endParaRPr>
          </a:p>
          <a:p>
            <a:pPr marL="0" algn="ctr">
              <a:defRPr/>
            </a:pP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Internet 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+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People Power </a:t>
            </a: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=</a:t>
            </a:r>
            <a:r>
              <a:rPr lang="en-US" altLang="zh-TW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 </a:t>
            </a:r>
            <a:r>
              <a:rPr lang="en-US" altLang="zh-TW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beneficial </a:t>
            </a:r>
            <a:r>
              <a:rPr lang="en-US" altLang="zh-TW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online shopping </a:t>
            </a:r>
            <a:r>
              <a:rPr lang="en-US" altLang="zh-TW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pple LiGothic" pitchFamily="2" charset="-120"/>
              </a:rPr>
              <a:t>platform</a:t>
            </a:r>
            <a:endParaRPr lang="en-US" altLang="zh-TW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pple LiGothic" pitchFamily="2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74428"/>
            <a:ext cx="8229600" cy="85725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MA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  <a:t>給我帶來的變化 </a:t>
            </a:r>
            <a:r>
              <a:rPr lang="en-US" altLang="zh-TW" sz="4800" dirty="0" smtClean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  <a:latin typeface="標楷體" pitchFamily="65" charset="-120"/>
                <a:ea typeface="Apple LiGothic" pitchFamily="2" charset="-12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MA improved my:</a:t>
            </a:r>
            <a:endParaRPr lang="zh-CN" altLang="en-US" sz="2800" dirty="0" smtClean="0">
              <a:solidFill>
                <a:srgbClr val="FFFF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869212"/>
            <a:ext cx="3912781" cy="3394075"/>
          </a:xfrm>
        </p:spPr>
        <p:txBody>
          <a:bodyPr/>
          <a:lstStyle/>
          <a:p>
            <a:pPr marL="0" indent="0">
              <a:spcBef>
                <a:spcPts val="200"/>
              </a:spcBef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Apple LiGothic" pitchFamily="2" charset="-120"/>
              </a:rPr>
              <a:t>財力方面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Apple LiGothic" pitchFamily="2" charset="-120"/>
            </a:endParaRPr>
          </a:p>
          <a:p>
            <a:pPr marL="0" indent="0">
              <a:spcBef>
                <a:spcPts val="200"/>
              </a:spcBef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Apple LiGothic" pitchFamily="2" charset="-120"/>
              </a:rPr>
              <a:t>心態方面</a:t>
            </a:r>
          </a:p>
          <a:p>
            <a:pPr marL="0" indent="0">
              <a:spcBef>
                <a:spcPts val="200"/>
              </a:spcBef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Apple LiGothic" pitchFamily="2" charset="-120"/>
              </a:rPr>
              <a:t>健康方面</a:t>
            </a:r>
          </a:p>
          <a:p>
            <a:pPr marL="0" indent="0">
              <a:spcBef>
                <a:spcPts val="200"/>
              </a:spcBef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Apple LiGothic" pitchFamily="2" charset="-120"/>
              </a:rPr>
              <a:t>個人成長方面</a:t>
            </a:r>
          </a:p>
          <a:p>
            <a:pPr marL="0" indent="0">
              <a:spcBef>
                <a:spcPts val="200"/>
              </a:spcBef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Apple LiGothic" pitchFamily="2" charset="-120"/>
              </a:rPr>
              <a:t>能力方面</a:t>
            </a:r>
          </a:p>
          <a:p>
            <a:pPr marL="0" indent="0">
              <a:spcBef>
                <a:spcPts val="200"/>
              </a:spcBef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Apple LiGothic" pitchFamily="2" charset="-120"/>
              </a:rPr>
              <a:t>精神方面</a:t>
            </a:r>
          </a:p>
          <a:p>
            <a:pPr marL="0" indent="0">
              <a:spcBef>
                <a:spcPts val="200"/>
              </a:spcBef>
            </a:pP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Apple LiGothic" pitchFamily="2" charset="-120"/>
            </a:endParaRPr>
          </a:p>
          <a:p>
            <a:pPr marL="0" indent="0">
              <a:spcBef>
                <a:spcPts val="200"/>
              </a:spcBef>
            </a:pPr>
            <a:endParaRPr lang="zh-CN" altLang="en-US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200"/>
              </a:spcBef>
              <a:buFont typeface="Arial" pitchFamily="34" charset="0"/>
              <a:buNone/>
            </a:pPr>
            <a:endParaRPr lang="zh-CN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25164" y="1099163"/>
            <a:ext cx="4061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Financial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Mentality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Personal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Capability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Spirit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175669" y="771896"/>
            <a:ext cx="4931908" cy="3646043"/>
          </a:xfrm>
          <a:prstGeom prst="ellipse">
            <a:avLst/>
          </a:prstGeom>
          <a:solidFill>
            <a:srgbClr val="95B3D7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FF00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8900" y="1964430"/>
            <a:ext cx="2031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舒適</a:t>
            </a:r>
            <a:r>
              <a:rPr lang="zh-TW" altLang="en-US" sz="48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區</a:t>
            </a:r>
            <a:endParaRPr lang="en-US" altLang="zh-CN" sz="48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Comfort Zone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28402" y="780653"/>
            <a:ext cx="154721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90% </a:t>
            </a:r>
            <a:r>
              <a:rPr lang="zh-TW" altLang="en-US" sz="2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的人</a:t>
            </a:r>
            <a:endParaRPr lang="en-US" altLang="zh-CN" sz="20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90% of people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58164" y="1340016"/>
            <a:ext cx="3079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大多數人的狀況 </a:t>
            </a:r>
            <a:endParaRPr lang="en-US" altLang="zh-CN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 eaLnBrk="1" hangingPunct="1"/>
            <a:r>
              <a:rPr lang="en-US" altLang="zh-TW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The conditions of most people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57456" y="1916072"/>
            <a:ext cx="17235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平庸的生</a:t>
            </a:r>
            <a:r>
              <a:rPr lang="zh-TW" altLang="en-US" sz="24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活</a:t>
            </a:r>
            <a:endParaRPr lang="en-US" altLang="zh-CN" sz="24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Simple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life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</a:rPr>
              <a:t> 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85559" y="1854517"/>
            <a:ext cx="90281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8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生存</a:t>
            </a:r>
            <a:endParaRPr lang="en-US" altLang="zh-TW" sz="28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 eaLnBrk="1" hangingPunct="1"/>
            <a:r>
              <a:rPr lang="en-US" altLang="zh-TW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S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urvive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28740" y="2888953"/>
            <a:ext cx="16257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0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得過且過</a:t>
            </a:r>
          </a:p>
          <a:p>
            <a:pPr algn="ctr" eaLnBrk="1" hangingPunct="1"/>
            <a:r>
              <a:rPr lang="en-US" altLang="zh-TW" sz="2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uddle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along</a:t>
            </a:r>
            <a:endParaRPr lang="zh-CN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77691" y="2622409"/>
            <a:ext cx="646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恐懼</a:t>
            </a:r>
          </a:p>
          <a:p>
            <a:pPr algn="ctr" eaLnBrk="1" hangingPunct="1"/>
            <a:r>
              <a:rPr lang="en-US" altLang="zh-TW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F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ear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2768" y="2317179"/>
            <a:ext cx="911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憂鬱</a:t>
            </a:r>
          </a:p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Gloomy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25603" y="2886547"/>
            <a:ext cx="2409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湊活著過</a:t>
            </a:r>
          </a:p>
          <a:p>
            <a:pPr algn="ctr" eaLnBrk="1" hangingPunct="1"/>
            <a:r>
              <a:rPr lang="en-US" altLang="zh-TW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uddle along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71072" y="2660442"/>
            <a:ext cx="1006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普通</a:t>
            </a:r>
          </a:p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O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rdinary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20754" y="3469741"/>
            <a:ext cx="3467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如果失敗怎麼辦</a:t>
            </a:r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？</a:t>
            </a:r>
            <a:endParaRPr lang="en-US" altLang="zh-TW" sz="32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How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to do if 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I fail?</a:t>
            </a:r>
            <a:endParaRPr lang="zh-CN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5827" y="457200"/>
            <a:ext cx="90281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8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富裕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W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ealth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6316" y="4000500"/>
            <a:ext cx="16209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8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無所懼怕</a:t>
            </a:r>
          </a:p>
          <a:p>
            <a:pPr algn="ctr" eaLnBrk="1" hangingPunct="1"/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Fearless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90584" y="1119207"/>
            <a:ext cx="12461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信心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C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onfidence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6283" y="971550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夢想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D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ream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43013" y="3938944"/>
            <a:ext cx="11459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繁榮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P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rosperity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6604" y="1760538"/>
            <a:ext cx="122802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800" dirty="0">
                <a:solidFill>
                  <a:srgbClr val="FFFF00"/>
                </a:solidFill>
                <a:latin typeface="+mn-lt"/>
                <a:ea typeface="Apple LiGothic" pitchFamily="2" charset="-120"/>
              </a:rPr>
              <a:t>興奮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</a:rPr>
              <a:t>E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xcitement</a:t>
            </a:r>
            <a:endParaRPr lang="zh-CN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78296" y="228600"/>
            <a:ext cx="141827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8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成就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A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chievement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207191" y="1911350"/>
            <a:ext cx="16209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8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生活方式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L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ifestyle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9015" y="2427288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保障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S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ecurity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00940" y="3017838"/>
            <a:ext cx="1107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確定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C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ertainty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78188" y="0"/>
            <a:ext cx="28193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200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財務獨立</a:t>
            </a:r>
            <a:endParaRPr lang="en-US" altLang="zh-TW" sz="3200" dirty="0" smtClean="0">
              <a:solidFill>
                <a:srgbClr val="FFFF00"/>
              </a:solidFill>
              <a:latin typeface="+mn-lt"/>
              <a:ea typeface="Apple LiGothic" pitchFamily="2" charset="-120"/>
              <a:cs typeface="Tahoma" pitchFamily="34" charset="0"/>
            </a:endParaRPr>
          </a:p>
          <a:p>
            <a:pPr algn="ctr" eaLnBrk="1" hangingPunct="1"/>
            <a:r>
              <a:rPr lang="en-US" altLang="zh-TW" sz="2000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Financial</a:t>
            </a:r>
            <a:r>
              <a:rPr lang="zh-TW" altLang="en-US" sz="2000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 </a:t>
            </a:r>
            <a:r>
              <a:rPr lang="en-US" altLang="zh-TW" sz="2000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Freedom</a:t>
            </a:r>
            <a:endParaRPr lang="zh-TW" altLang="en-US" sz="2000" dirty="0" smtClean="0">
              <a:solidFill>
                <a:srgbClr val="FFFF00"/>
              </a:solidFill>
              <a:latin typeface="+mn-lt"/>
              <a:ea typeface="Apple LiGothic" pitchFamily="2" charset="-120"/>
              <a:cs typeface="Tahoma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7572" y="3469873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心靈上的和平</a:t>
            </a:r>
          </a:p>
          <a:p>
            <a:pPr algn="ctr" eaLnBrk="1" hangingPunct="1"/>
            <a:r>
              <a:rPr lang="en-US" altLang="zh-CN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P</a:t>
            </a:r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eaceful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74383" y="4331648"/>
            <a:ext cx="22365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太空是極限</a:t>
            </a:r>
          </a:p>
          <a:p>
            <a:pPr algn="ctr" eaLnBrk="1" hangingPunct="1"/>
            <a:r>
              <a:rPr lang="en-US" altLang="zh-CN" dirty="0" smtClean="0">
                <a:solidFill>
                  <a:srgbClr val="FFFF00"/>
                </a:solidFill>
                <a:latin typeface="+mn-lt"/>
                <a:ea typeface="Apple LiGothic" pitchFamily="2" charset="-120"/>
                <a:cs typeface="Tahoma" pitchFamily="34" charset="0"/>
              </a:rPr>
              <a:t>Infinite</a:t>
            </a:r>
            <a:endParaRPr lang="zh-CN" altLang="en-US" dirty="0">
              <a:solidFill>
                <a:srgbClr val="FFFF00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/>
        </p:nvSpPr>
        <p:spPr bwMode="auto">
          <a:xfrm>
            <a:off x="575929" y="131578"/>
            <a:ext cx="8153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zh-TW" altLang="en-US" sz="4000" b="1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不同階段的目標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b="1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Goals </a:t>
            </a:r>
            <a:r>
              <a:rPr lang="en-US" altLang="zh-TW" sz="2800" b="1" dirty="0">
                <a:solidFill>
                  <a:srgbClr val="FFFF00"/>
                </a:solidFill>
                <a:latin typeface="+mn-lt"/>
                <a:ea typeface="Apple LiGothic" pitchFamily="2" charset="-12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t 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ea typeface="Apple LiGothic" pitchFamily="2" charset="-120"/>
              </a:rPr>
              <a:t>D</a:t>
            </a: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ifferent Phases</a:t>
            </a:r>
            <a:endParaRPr lang="zh-CN" altLang="en-CA" sz="2800" b="1" dirty="0">
              <a:solidFill>
                <a:srgbClr val="FFFF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/>
        </p:nvSpPr>
        <p:spPr bwMode="auto">
          <a:xfrm>
            <a:off x="191386" y="882502"/>
            <a:ext cx="93250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初創期</a:t>
            </a:r>
            <a:r>
              <a:rPr lang="zh-TW" altLang="en-US" sz="3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：自己是否成為領導人</a:t>
            </a:r>
            <a:endParaRPr lang="en-US" altLang="zh-TW" sz="3000" dirty="0" smtClean="0">
              <a:solidFill>
                <a:schemeClr val="bg1"/>
              </a:solidFill>
              <a:latin typeface="+mn-lt"/>
              <a:ea typeface="Apple LiGothic" pitchFamily="2" charset="-120"/>
            </a:endParaRP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擴展期</a:t>
            </a:r>
            <a:r>
              <a:rPr lang="zh-TW" altLang="en-US" sz="3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：有足夠名單的夥伴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建設期</a:t>
            </a:r>
            <a:r>
              <a:rPr lang="zh-TW" altLang="en-US" sz="3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：有領導潛能的夥伴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rgbClr val="FFFF00"/>
                </a:solidFill>
                <a:latin typeface="+mn-lt"/>
                <a:ea typeface="Apple LiGothic" pitchFamily="2" charset="-120"/>
              </a:rPr>
              <a:t>穩固期</a:t>
            </a:r>
            <a:r>
              <a:rPr lang="zh-TW" altLang="en-US" sz="3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：承諾永續收入的夥伴</a:t>
            </a:r>
            <a:endParaRPr lang="zh-CN" altLang="en-CA" sz="3000" dirty="0">
              <a:solidFill>
                <a:schemeClr val="bg1"/>
              </a:solidFill>
              <a:latin typeface="+mn-lt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Start-up: become a leader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Development: partners who have enough lists 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Building phase: partners who have leadership potential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Solid phase: partners who commit to earn ongoing income</a:t>
            </a:r>
            <a:endParaRPr lang="zh-CN" altLang="en-CA" sz="2800" dirty="0">
              <a:solidFill>
                <a:schemeClr val="bg1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Pages>0</Pages>
  <Words>1543</Words>
  <Characters>0</Characters>
  <Application>Microsoft Office PowerPoint</Application>
  <DocSecurity>0</DocSecurity>
  <PresentationFormat>On-screen Show (16:9)</PresentationFormat>
  <Lines>0</Lines>
  <Paragraphs>236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Custom Design</vt:lpstr>
      <vt:lpstr>1_Custom Design</vt:lpstr>
      <vt:lpstr>PowerPoint Presentation</vt:lpstr>
      <vt:lpstr>自我介紹Self Introduction </vt:lpstr>
      <vt:lpstr>PowerPoint Presentation</vt:lpstr>
      <vt:lpstr>PowerPoint Presentation</vt:lpstr>
      <vt:lpstr>PowerPoint Presentation</vt:lpstr>
      <vt:lpstr>PowerPoint Presentation</vt:lpstr>
      <vt:lpstr>MA給我帶來的變化  MA improved my:</vt:lpstr>
      <vt:lpstr>PowerPoint Presentation</vt:lpstr>
      <vt:lpstr>PowerPoint Presentation</vt:lpstr>
      <vt:lpstr>領導人的態度 The Attitude of a Leader</vt:lpstr>
      <vt:lpstr>領導人的態度 The Attitude of a Leader</vt:lpstr>
      <vt:lpstr>領導人的態度 The Attitude of a Leader</vt:lpstr>
      <vt:lpstr>領導人的態度 The Attitude of a Leader</vt:lpstr>
      <vt:lpstr>領導人的態度 The Attitude of a Leader</vt:lpstr>
      <vt:lpstr>領導人的態度 The Attitude of a Leader</vt:lpstr>
      <vt:lpstr>領導人的態度 The Attitude of a Leader</vt:lpstr>
      <vt:lpstr>領導人的態度 The Attitude of a Leader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Hsi</dc:creator>
  <cp:lastModifiedBy>Chelsie Lee</cp:lastModifiedBy>
  <cp:revision>122</cp:revision>
  <dcterms:created xsi:type="dcterms:W3CDTF">2015-08-29T20:06:00Z</dcterms:created>
  <dcterms:modified xsi:type="dcterms:W3CDTF">2016-04-25T06:46:02Z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