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768" r:id="rId4"/>
    <p:sldMasterId id="2147483828" r:id="rId5"/>
    <p:sldMasterId id="2147483852" r:id="rId6"/>
    <p:sldMasterId id="2147483888" r:id="rId7"/>
    <p:sldMasterId id="2147483912" r:id="rId8"/>
    <p:sldMasterId id="2147483924" r:id="rId9"/>
    <p:sldMasterId id="2147483936" r:id="rId10"/>
    <p:sldMasterId id="2147483960" r:id="rId11"/>
    <p:sldMasterId id="2147483972" r:id="rId12"/>
    <p:sldMasterId id="2147483984" r:id="rId13"/>
  </p:sldMasterIdLst>
  <p:notesMasterIdLst>
    <p:notesMasterId r:id="rId58"/>
  </p:notesMasterIdLst>
  <p:handoutMasterIdLst>
    <p:handoutMasterId r:id="rId59"/>
  </p:handoutMasterIdLst>
  <p:sldIdLst>
    <p:sldId id="601" r:id="rId14"/>
    <p:sldId id="541" r:id="rId15"/>
    <p:sldId id="372" r:id="rId16"/>
    <p:sldId id="557" r:id="rId17"/>
    <p:sldId id="584" r:id="rId18"/>
    <p:sldId id="465" r:id="rId19"/>
    <p:sldId id="466" r:id="rId20"/>
    <p:sldId id="377" r:id="rId21"/>
    <p:sldId id="467" r:id="rId22"/>
    <p:sldId id="468" r:id="rId23"/>
    <p:sldId id="472" r:id="rId24"/>
    <p:sldId id="473" r:id="rId25"/>
    <p:sldId id="559" r:id="rId26"/>
    <p:sldId id="520" r:id="rId27"/>
    <p:sldId id="521" r:id="rId28"/>
    <p:sldId id="575" r:id="rId29"/>
    <p:sldId id="489" r:id="rId30"/>
    <p:sldId id="522" r:id="rId31"/>
    <p:sldId id="523" r:id="rId32"/>
    <p:sldId id="490" r:id="rId33"/>
    <p:sldId id="494" r:id="rId34"/>
    <p:sldId id="510" r:id="rId35"/>
    <p:sldId id="525" r:id="rId36"/>
    <p:sldId id="500" r:id="rId37"/>
    <p:sldId id="502" r:id="rId38"/>
    <p:sldId id="512" r:id="rId39"/>
    <p:sldId id="598" r:id="rId40"/>
    <p:sldId id="604" r:id="rId41"/>
    <p:sldId id="605" r:id="rId42"/>
    <p:sldId id="600" r:id="rId43"/>
    <p:sldId id="596" r:id="rId44"/>
    <p:sldId id="576" r:id="rId45"/>
    <p:sldId id="577" r:id="rId46"/>
    <p:sldId id="578" r:id="rId47"/>
    <p:sldId id="579" r:id="rId48"/>
    <p:sldId id="580" r:id="rId49"/>
    <p:sldId id="581" r:id="rId50"/>
    <p:sldId id="582" r:id="rId51"/>
    <p:sldId id="583" r:id="rId52"/>
    <p:sldId id="591" r:id="rId53"/>
    <p:sldId id="592" r:id="rId54"/>
    <p:sldId id="594" r:id="rId55"/>
    <p:sldId id="587" r:id="rId56"/>
    <p:sldId id="606" r:id="rId57"/>
  </p:sldIdLst>
  <p:sldSz cx="9144000" cy="5143500" type="screen16x9"/>
  <p:notesSz cx="6807200" cy="9939338"/>
  <p:defaultTextStyle>
    <a:defPPr>
      <a:defRPr lang="en-US"/>
    </a:defPPr>
    <a:lvl1pPr marL="0" algn="l" defTabSz="4569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98" algn="l" defTabSz="4569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18" algn="l" defTabSz="4569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4569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34" algn="l" defTabSz="4569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31" algn="l" defTabSz="4569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29" algn="l" defTabSz="4569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40" algn="l" defTabSz="4569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045" algn="l" defTabSz="4569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3FF"/>
    <a:srgbClr val="CCECFF"/>
    <a:srgbClr val="00CCFF"/>
    <a:srgbClr val="800000"/>
    <a:srgbClr val="66CCFF"/>
    <a:srgbClr val="3399FF"/>
    <a:srgbClr val="990000"/>
    <a:srgbClr val="FFFFFF"/>
    <a:srgbClr val="505A5D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07" autoAdjust="0"/>
    <p:restoredTop sz="94436" autoAdjust="0"/>
  </p:normalViewPr>
  <p:slideViewPr>
    <p:cSldViewPr snapToGrid="0" snapToObjects="1">
      <p:cViewPr>
        <p:scale>
          <a:sx n="90" d="100"/>
          <a:sy n="90" d="100"/>
        </p:scale>
        <p:origin x="-1128" y="-4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92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305651372990706E-2"/>
          <c:y val="2.9567339032612543E-2"/>
          <c:w val="0.87595114362407356"/>
          <c:h val="0.7817545178555404"/>
        </c:manualLayout>
      </c:layout>
      <c:area3DChart>
        <c:grouping val="standard"/>
        <c:varyColors val="0"/>
        <c:ser>
          <c:idx val="0"/>
          <c:order val="0"/>
          <c:tx>
            <c:v>2013</c:v>
          </c:tx>
          <c:cat>
            <c:strRef>
              <c:f>'Data Sheet for DC '!$B$1:$M$1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'Data Sheet for DC '!$B$2:$M$2</c:f>
              <c:numCache>
                <c:formatCode>General</c:formatCode>
                <c:ptCount val="12"/>
                <c:pt idx="0">
                  <c:v>222215</c:v>
                </c:pt>
                <c:pt idx="1">
                  <c:v>250340</c:v>
                </c:pt>
                <c:pt idx="2">
                  <c:v>229674</c:v>
                </c:pt>
                <c:pt idx="3">
                  <c:v>271800</c:v>
                </c:pt>
                <c:pt idx="4">
                  <c:v>217153</c:v>
                </c:pt>
                <c:pt idx="5">
                  <c:v>273973</c:v>
                </c:pt>
                <c:pt idx="6">
                  <c:v>244219</c:v>
                </c:pt>
                <c:pt idx="7">
                  <c:v>229004</c:v>
                </c:pt>
                <c:pt idx="8">
                  <c:v>218892</c:v>
                </c:pt>
                <c:pt idx="9">
                  <c:v>219804</c:v>
                </c:pt>
                <c:pt idx="10">
                  <c:v>310211</c:v>
                </c:pt>
                <c:pt idx="11">
                  <c:v>212147</c:v>
                </c:pt>
              </c:numCache>
            </c:numRef>
          </c:val>
        </c:ser>
        <c:ser>
          <c:idx val="1"/>
          <c:order val="1"/>
          <c:tx>
            <c:v>2014</c:v>
          </c:tx>
          <c:cat>
            <c:strRef>
              <c:f>'Data Sheet for DC '!$B$1:$M$1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'Data Sheet for DC '!$B$3:$M$3</c:f>
              <c:numCache>
                <c:formatCode>General</c:formatCode>
                <c:ptCount val="12"/>
                <c:pt idx="0">
                  <c:v>265251</c:v>
                </c:pt>
                <c:pt idx="1">
                  <c:v>179201</c:v>
                </c:pt>
                <c:pt idx="2">
                  <c:v>306711</c:v>
                </c:pt>
                <c:pt idx="3">
                  <c:v>250594</c:v>
                </c:pt>
                <c:pt idx="4">
                  <c:v>269961</c:v>
                </c:pt>
                <c:pt idx="5">
                  <c:v>302644</c:v>
                </c:pt>
                <c:pt idx="6">
                  <c:v>461150</c:v>
                </c:pt>
                <c:pt idx="7">
                  <c:v>388680</c:v>
                </c:pt>
                <c:pt idx="8">
                  <c:v>607188</c:v>
                </c:pt>
                <c:pt idx="9">
                  <c:v>539545</c:v>
                </c:pt>
                <c:pt idx="10">
                  <c:v>359004</c:v>
                </c:pt>
                <c:pt idx="11">
                  <c:v>440506</c:v>
                </c:pt>
              </c:numCache>
            </c:numRef>
          </c:val>
        </c:ser>
        <c:ser>
          <c:idx val="2"/>
          <c:order val="2"/>
          <c:tx>
            <c:v>2015</c:v>
          </c:tx>
          <c:cat>
            <c:strRef>
              <c:f>'Data Sheet for DC '!$B$1:$M$1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'Data Sheet for DC '!$B$4:$M$4</c:f>
              <c:numCache>
                <c:formatCode>General</c:formatCode>
                <c:ptCount val="12"/>
                <c:pt idx="0">
                  <c:v>545683</c:v>
                </c:pt>
                <c:pt idx="1">
                  <c:v>414591</c:v>
                </c:pt>
                <c:pt idx="2">
                  <c:v>604518</c:v>
                </c:pt>
                <c:pt idx="3">
                  <c:v>565886</c:v>
                </c:pt>
                <c:pt idx="4">
                  <c:v>621740</c:v>
                </c:pt>
                <c:pt idx="5">
                  <c:v>619174</c:v>
                </c:pt>
                <c:pt idx="6">
                  <c:v>480798</c:v>
                </c:pt>
                <c:pt idx="7">
                  <c:v>455586</c:v>
                </c:pt>
                <c:pt idx="8">
                  <c:v>478404</c:v>
                </c:pt>
                <c:pt idx="9">
                  <c:v>478404</c:v>
                </c:pt>
                <c:pt idx="10">
                  <c:v>492014</c:v>
                </c:pt>
                <c:pt idx="11">
                  <c:v>521412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212800"/>
        <c:axId val="133213568"/>
        <c:axId val="144371200"/>
      </c:area3DChart>
      <c:catAx>
        <c:axId val="13321280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chemeClr val="accent4">
                    <a:lumMod val="50000"/>
                    <a:lumOff val="50000"/>
                  </a:schemeClr>
                </a:solidFill>
              </a:defRPr>
            </a:pPr>
            <a:endParaRPr lang="en-US"/>
          </a:p>
        </c:txPr>
        <c:crossAx val="133213568"/>
        <c:crosses val="autoZero"/>
        <c:auto val="1"/>
        <c:lblAlgn val="ctr"/>
        <c:lblOffset val="100"/>
        <c:noMultiLvlLbl val="0"/>
      </c:catAx>
      <c:valAx>
        <c:axId val="133213568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extTo"/>
        <c:crossAx val="133212800"/>
        <c:crosses val="autoZero"/>
        <c:crossBetween val="midCat"/>
      </c:valAx>
      <c:serAx>
        <c:axId val="144371200"/>
        <c:scaling>
          <c:orientation val="minMax"/>
        </c:scaling>
        <c:delete val="1"/>
        <c:axPos val="b"/>
        <c:majorTickMark val="out"/>
        <c:minorTickMark val="none"/>
        <c:tickLblPos val="nextTo"/>
        <c:crossAx val="133213568"/>
        <c:crosses val="autoZero"/>
      </c:serAx>
    </c:plotArea>
    <c:legend>
      <c:legendPos val="r"/>
      <c:layout>
        <c:manualLayout>
          <c:xMode val="edge"/>
          <c:yMode val="edge"/>
          <c:x val="0.92058828043404739"/>
          <c:y val="0.69418926652680912"/>
          <c:w val="6.3441865357152571E-2"/>
          <c:h val="0.16533687718104101"/>
        </c:manualLayout>
      </c:layout>
      <c:overlay val="0"/>
      <c:txPr>
        <a:bodyPr/>
        <a:lstStyle/>
        <a:p>
          <a:pPr>
            <a:defRPr sz="1200" b="0">
              <a:solidFill>
                <a:schemeClr val="accent4">
                  <a:lumMod val="50000"/>
                  <a:lumOff val="50000"/>
                </a:schemeClr>
              </a:solidFill>
            </a:defRPr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E8C0F9-C590-4ABB-8110-922CF0AD61A2}" type="doc">
      <dgm:prSet loTypeId="urn:microsoft.com/office/officeart/2005/8/layout/hProcess9" loCatId="process" qsTypeId="urn:microsoft.com/office/officeart/2005/8/quickstyle/3d7" qsCatId="3D" csTypeId="urn:microsoft.com/office/officeart/2005/8/colors/accent1_2" csCatId="accent1" phldr="1"/>
      <dgm:spPr>
        <a:scene3d>
          <a:camera prst="perspectiveContrastingRightFacing" zoom="91000"/>
          <a:lightRig rig="threePt" dir="t">
            <a:rot lat="0" lon="0" rev="20640000"/>
          </a:lightRig>
        </a:scene3d>
      </dgm:spPr>
      <dgm:t>
        <a:bodyPr/>
        <a:lstStyle/>
        <a:p>
          <a:endParaRPr lang="en-US"/>
        </a:p>
      </dgm:t>
    </dgm:pt>
    <dgm:pt modelId="{BEEED363-0461-49B6-B94B-AF1B214F600E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TLS</a:t>
          </a:r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華康儷中黑" panose="020B0509000000000000" pitchFamily="49" charset="-120"/>
            </a:rPr>
            <a:t>®</a:t>
          </a:r>
          <a:r>
            <a:rPr lang="zh-TW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顧客</a:t>
          </a:r>
          <a:endParaRPr lang="en-US" altLang="zh-TW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華康儷中黑" panose="020B0509000000000000" pitchFamily="49" charset="-120"/>
          </a:endParaRPr>
        </a:p>
        <a:p>
          <a:pPr rtl="0"/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TLS</a:t>
          </a:r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華康儷中黑" panose="020B0509000000000000" pitchFamily="49" charset="-120"/>
            </a:rPr>
            <a:t>®</a:t>
          </a:r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 Customer</a:t>
          </a:r>
          <a:endParaRPr 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華康儷中黑" panose="020B0509000000000000" pitchFamily="49" charset="-120"/>
          </a:endParaRPr>
        </a:p>
      </dgm:t>
    </dgm:pt>
    <dgm:pt modelId="{F1A7907F-B798-49B9-ABE2-52D90701DFD3}" type="parTrans" cxnId="{80C90A0F-117D-4EA2-9D35-171AE815844A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A1B89E-70A9-4728-AB05-496CD8992053}" type="sibTrans" cxnId="{80C90A0F-117D-4EA2-9D35-171AE815844A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B1C6DA-AABA-4684-984B-D95C6F68F3BF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HK.SHOP.COM </a:t>
          </a:r>
          <a:r>
            <a:rPr lang="zh-TW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顧客</a:t>
          </a:r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Customer</a:t>
          </a:r>
          <a:endParaRPr 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華康儷中黑" panose="020B0509000000000000" pitchFamily="49" charset="-120"/>
          </a:endParaRPr>
        </a:p>
      </dgm:t>
    </dgm:pt>
    <dgm:pt modelId="{76262641-6DD9-42C9-A7F7-C5700E816B4C}" type="parTrans" cxnId="{A43C2C8D-D8A4-4D8F-83B2-4942437738ED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D94085-2F56-4655-A26C-EB0F4F67EB73}" type="sibTrans" cxnId="{A43C2C8D-D8A4-4D8F-83B2-4942437738ED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66D8EF-696D-4929-80C2-4725B6AD9184}">
      <dgm:prSet/>
      <dgm:spPr/>
      <dgm:t>
        <a:bodyPr/>
        <a:lstStyle/>
        <a:p>
          <a:pPr rtl="0"/>
          <a:r>
            <a:rPr lang="zh-TW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購物年金</a:t>
          </a:r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Shopping Annuity</a:t>
          </a:r>
          <a:endParaRPr 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華康儷中黑" panose="020B0509000000000000" pitchFamily="49" charset="-120"/>
          </a:endParaRPr>
        </a:p>
      </dgm:t>
    </dgm:pt>
    <dgm:pt modelId="{037B32DE-421D-460C-A5B9-8D0C09EE0101}" type="parTrans" cxnId="{E7B3ABEE-C753-4ABE-B384-7A81C460F09E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0DA523-09A6-492B-A55E-B3DF9B4F7EC4}" type="sibTrans" cxnId="{E7B3ABEE-C753-4ABE-B384-7A81C460F09E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9F40AC-339D-4FE8-8C54-3F0935EF8013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TLS</a:t>
          </a:r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華康儷中黑" panose="020B0509000000000000" pitchFamily="49" charset="-120"/>
            </a:rPr>
            <a:t>®</a:t>
          </a:r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 </a:t>
          </a:r>
        </a:p>
        <a:p>
          <a:pPr rtl="0"/>
          <a:r>
            <a:rPr lang="zh-TW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超連鎖店主</a:t>
          </a:r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UFO</a:t>
          </a:r>
          <a:endParaRPr 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華康儷中黑" panose="020B0509000000000000" pitchFamily="49" charset="-120"/>
          </a:endParaRPr>
        </a:p>
      </dgm:t>
    </dgm:pt>
    <dgm:pt modelId="{250830E7-809A-4A93-8D11-71C6B0B5D97B}" type="parTrans" cxnId="{1BD3E1E8-2248-4194-9FAE-609371175F07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73B629-4FA5-4802-B66B-360FEAFC1DC0}" type="sibTrans" cxnId="{1BD3E1E8-2248-4194-9FAE-609371175F07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836282-8B47-4634-921F-C33177579918}" type="pres">
      <dgm:prSet presAssocID="{95E8C0F9-C590-4ABB-8110-922CF0AD61A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0ADB91-9635-425C-A8F3-FEE58879319D}" type="pres">
      <dgm:prSet presAssocID="{95E8C0F9-C590-4ABB-8110-922CF0AD61A2}" presName="arrow" presStyleLbl="bgShp" presStyleIdx="0" presStyleCnt="1"/>
      <dgm:spPr/>
      <dgm:t>
        <a:bodyPr/>
        <a:lstStyle/>
        <a:p>
          <a:endParaRPr lang="en-US"/>
        </a:p>
      </dgm:t>
    </dgm:pt>
    <dgm:pt modelId="{38967BAA-AA4E-454B-B04C-2AC11E3F1545}" type="pres">
      <dgm:prSet presAssocID="{95E8C0F9-C590-4ABB-8110-922CF0AD61A2}" presName="linearProcess" presStyleCnt="0"/>
      <dgm:spPr/>
      <dgm:t>
        <a:bodyPr/>
        <a:lstStyle/>
        <a:p>
          <a:endParaRPr lang="en-US"/>
        </a:p>
      </dgm:t>
    </dgm:pt>
    <dgm:pt modelId="{BBDEED4A-63D3-419D-A93F-A30CE8D69D9D}" type="pres">
      <dgm:prSet presAssocID="{BEEED363-0461-49B6-B94B-AF1B214F600E}" presName="textNode" presStyleLbl="node1" presStyleIdx="0" presStyleCnt="4" custLinFactNeighborY="10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C189C3-2AEE-4ACC-8BB6-DC4852DE9139}" type="pres">
      <dgm:prSet presAssocID="{7FA1B89E-70A9-4728-AB05-496CD8992053}" presName="sibTrans" presStyleCnt="0"/>
      <dgm:spPr/>
      <dgm:t>
        <a:bodyPr/>
        <a:lstStyle/>
        <a:p>
          <a:endParaRPr lang="en-US"/>
        </a:p>
      </dgm:t>
    </dgm:pt>
    <dgm:pt modelId="{4397CC2B-AE36-4AC3-871E-7339725D6768}" type="pres">
      <dgm:prSet presAssocID="{20B1C6DA-AABA-4684-984B-D95C6F68F3BF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EEFBFF-B1E8-4C56-9935-88BC41C4C794}" type="pres">
      <dgm:prSet presAssocID="{1FD94085-2F56-4655-A26C-EB0F4F67EB73}" presName="sibTrans" presStyleCnt="0"/>
      <dgm:spPr/>
      <dgm:t>
        <a:bodyPr/>
        <a:lstStyle/>
        <a:p>
          <a:endParaRPr lang="en-US"/>
        </a:p>
      </dgm:t>
    </dgm:pt>
    <dgm:pt modelId="{748B37B0-C376-4791-A72F-8207BFB18A51}" type="pres">
      <dgm:prSet presAssocID="{6E66D8EF-696D-4929-80C2-4725B6AD9184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1F5129-29C6-401A-B71C-3B368C7CC5B1}" type="pres">
      <dgm:prSet presAssocID="{D70DA523-09A6-492B-A55E-B3DF9B4F7EC4}" presName="sibTrans" presStyleCnt="0"/>
      <dgm:spPr/>
      <dgm:t>
        <a:bodyPr/>
        <a:lstStyle/>
        <a:p>
          <a:endParaRPr lang="en-US"/>
        </a:p>
      </dgm:t>
    </dgm:pt>
    <dgm:pt modelId="{7EEE76FE-8FAC-4B02-9D5C-22916C2C4CE6}" type="pres">
      <dgm:prSet presAssocID="{649F40AC-339D-4FE8-8C54-3F0935EF8013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A9938E-AD03-44E4-B953-06CBD9AD5035}" type="presOf" srcId="{6E66D8EF-696D-4929-80C2-4725B6AD9184}" destId="{748B37B0-C376-4791-A72F-8207BFB18A51}" srcOrd="0" destOrd="0" presId="urn:microsoft.com/office/officeart/2005/8/layout/hProcess9"/>
    <dgm:cxn modelId="{391F4557-BBE6-4241-A5BA-5EB77E5EB310}" type="presOf" srcId="{20B1C6DA-AABA-4684-984B-D95C6F68F3BF}" destId="{4397CC2B-AE36-4AC3-871E-7339725D6768}" srcOrd="0" destOrd="0" presId="urn:microsoft.com/office/officeart/2005/8/layout/hProcess9"/>
    <dgm:cxn modelId="{7FB2FDFF-5774-4B6F-9391-381B36A3C7F3}" type="presOf" srcId="{649F40AC-339D-4FE8-8C54-3F0935EF8013}" destId="{7EEE76FE-8FAC-4B02-9D5C-22916C2C4CE6}" srcOrd="0" destOrd="0" presId="urn:microsoft.com/office/officeart/2005/8/layout/hProcess9"/>
    <dgm:cxn modelId="{E7B3ABEE-C753-4ABE-B384-7A81C460F09E}" srcId="{95E8C0F9-C590-4ABB-8110-922CF0AD61A2}" destId="{6E66D8EF-696D-4929-80C2-4725B6AD9184}" srcOrd="2" destOrd="0" parTransId="{037B32DE-421D-460C-A5B9-8D0C09EE0101}" sibTransId="{D70DA523-09A6-492B-A55E-B3DF9B4F7EC4}"/>
    <dgm:cxn modelId="{A43C2C8D-D8A4-4D8F-83B2-4942437738ED}" srcId="{95E8C0F9-C590-4ABB-8110-922CF0AD61A2}" destId="{20B1C6DA-AABA-4684-984B-D95C6F68F3BF}" srcOrd="1" destOrd="0" parTransId="{76262641-6DD9-42C9-A7F7-C5700E816B4C}" sibTransId="{1FD94085-2F56-4655-A26C-EB0F4F67EB73}"/>
    <dgm:cxn modelId="{1BD3E1E8-2248-4194-9FAE-609371175F07}" srcId="{95E8C0F9-C590-4ABB-8110-922CF0AD61A2}" destId="{649F40AC-339D-4FE8-8C54-3F0935EF8013}" srcOrd="3" destOrd="0" parTransId="{250830E7-809A-4A93-8D11-71C6B0B5D97B}" sibTransId="{6A73B629-4FA5-4802-B66B-360FEAFC1DC0}"/>
    <dgm:cxn modelId="{255C2570-7DB6-48C8-BD19-2DFA5602E682}" type="presOf" srcId="{BEEED363-0461-49B6-B94B-AF1B214F600E}" destId="{BBDEED4A-63D3-419D-A93F-A30CE8D69D9D}" srcOrd="0" destOrd="0" presId="urn:microsoft.com/office/officeart/2005/8/layout/hProcess9"/>
    <dgm:cxn modelId="{80C90A0F-117D-4EA2-9D35-171AE815844A}" srcId="{95E8C0F9-C590-4ABB-8110-922CF0AD61A2}" destId="{BEEED363-0461-49B6-B94B-AF1B214F600E}" srcOrd="0" destOrd="0" parTransId="{F1A7907F-B798-49B9-ABE2-52D90701DFD3}" sibTransId="{7FA1B89E-70A9-4728-AB05-496CD8992053}"/>
    <dgm:cxn modelId="{B3162980-1350-4CD1-BEDD-4DD76314CC7F}" type="presOf" srcId="{95E8C0F9-C590-4ABB-8110-922CF0AD61A2}" destId="{7D836282-8B47-4634-921F-C33177579918}" srcOrd="0" destOrd="0" presId="urn:microsoft.com/office/officeart/2005/8/layout/hProcess9"/>
    <dgm:cxn modelId="{FA24E194-3346-46C5-93C8-150C3EC9A9D1}" type="presParOf" srcId="{7D836282-8B47-4634-921F-C33177579918}" destId="{060ADB91-9635-425C-A8F3-FEE58879319D}" srcOrd="0" destOrd="0" presId="urn:microsoft.com/office/officeart/2005/8/layout/hProcess9"/>
    <dgm:cxn modelId="{893380BA-890E-45D6-83AB-26E96393984C}" type="presParOf" srcId="{7D836282-8B47-4634-921F-C33177579918}" destId="{38967BAA-AA4E-454B-B04C-2AC11E3F1545}" srcOrd="1" destOrd="0" presId="urn:microsoft.com/office/officeart/2005/8/layout/hProcess9"/>
    <dgm:cxn modelId="{742FDFB3-7C36-4748-B4B0-D38308B063E4}" type="presParOf" srcId="{38967BAA-AA4E-454B-B04C-2AC11E3F1545}" destId="{BBDEED4A-63D3-419D-A93F-A30CE8D69D9D}" srcOrd="0" destOrd="0" presId="urn:microsoft.com/office/officeart/2005/8/layout/hProcess9"/>
    <dgm:cxn modelId="{50EE179E-C21A-48F1-9D39-9554B1526061}" type="presParOf" srcId="{38967BAA-AA4E-454B-B04C-2AC11E3F1545}" destId="{D6C189C3-2AEE-4ACC-8BB6-DC4852DE9139}" srcOrd="1" destOrd="0" presId="urn:microsoft.com/office/officeart/2005/8/layout/hProcess9"/>
    <dgm:cxn modelId="{07E17A52-A0AD-4ED0-B3AB-81EED78192FE}" type="presParOf" srcId="{38967BAA-AA4E-454B-B04C-2AC11E3F1545}" destId="{4397CC2B-AE36-4AC3-871E-7339725D6768}" srcOrd="2" destOrd="0" presId="urn:microsoft.com/office/officeart/2005/8/layout/hProcess9"/>
    <dgm:cxn modelId="{883B277B-4D92-4635-BB1F-8BBD65E2A5E6}" type="presParOf" srcId="{38967BAA-AA4E-454B-B04C-2AC11E3F1545}" destId="{82EEFBFF-B1E8-4C56-9935-88BC41C4C794}" srcOrd="3" destOrd="0" presId="urn:microsoft.com/office/officeart/2005/8/layout/hProcess9"/>
    <dgm:cxn modelId="{BBA4A4B3-4169-41D9-815D-E3B5CE1BDC01}" type="presParOf" srcId="{38967BAA-AA4E-454B-B04C-2AC11E3F1545}" destId="{748B37B0-C376-4791-A72F-8207BFB18A51}" srcOrd="4" destOrd="0" presId="urn:microsoft.com/office/officeart/2005/8/layout/hProcess9"/>
    <dgm:cxn modelId="{684516B8-2D1D-4AD9-B0AD-4919FBFF73C8}" type="presParOf" srcId="{38967BAA-AA4E-454B-B04C-2AC11E3F1545}" destId="{211F5129-29C6-401A-B71C-3B368C7CC5B1}" srcOrd="5" destOrd="0" presId="urn:microsoft.com/office/officeart/2005/8/layout/hProcess9"/>
    <dgm:cxn modelId="{2D1026F6-A6A0-410D-A90C-ED80983BC1F2}" type="presParOf" srcId="{38967BAA-AA4E-454B-B04C-2AC11E3F1545}" destId="{7EEE76FE-8FAC-4B02-9D5C-22916C2C4CE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ADB91-9635-425C-A8F3-FEE58879319D}">
      <dsp:nvSpPr>
        <dsp:cNvPr id="0" name=""/>
        <dsp:cNvSpPr/>
      </dsp:nvSpPr>
      <dsp:spPr>
        <a:xfrm>
          <a:off x="822959" y="0"/>
          <a:ext cx="9326880" cy="359870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DEED4A-63D3-419D-A93F-A30CE8D69D9D}">
      <dsp:nvSpPr>
        <dsp:cNvPr id="0" name=""/>
        <dsp:cNvSpPr/>
      </dsp:nvSpPr>
      <dsp:spPr>
        <a:xfrm>
          <a:off x="2678" y="1095373"/>
          <a:ext cx="2557016" cy="14394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ContrastingRightFacing" zoom="91000"/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TLS</a:t>
          </a:r>
          <a:r>
            <a:rPr lang="en-US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華康儷中黑" panose="020B0509000000000000" pitchFamily="49" charset="-120"/>
            </a:rPr>
            <a:t>®</a:t>
          </a:r>
          <a:r>
            <a:rPr lang="zh-TW" altLang="en-US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顧客</a:t>
          </a:r>
          <a:endParaRPr lang="en-US" altLang="zh-TW" sz="25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華康儷中黑" panose="020B0509000000000000" pitchFamily="49" charset="-120"/>
          </a:endParaRPr>
        </a:p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TLS</a:t>
          </a:r>
          <a:r>
            <a:rPr lang="en-US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華康儷中黑" panose="020B0509000000000000" pitchFamily="49" charset="-120"/>
            </a:rPr>
            <a:t>®</a:t>
          </a:r>
          <a:r>
            <a:rPr lang="en-US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 Customer</a:t>
          </a:r>
          <a:endParaRPr lang="en-US" sz="25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華康儷中黑" panose="020B0509000000000000" pitchFamily="49" charset="-120"/>
          </a:endParaRPr>
        </a:p>
      </dsp:txBody>
      <dsp:txXfrm>
        <a:off x="72948" y="1165643"/>
        <a:ext cx="2416476" cy="1298941"/>
      </dsp:txXfrm>
    </dsp:sp>
    <dsp:sp modelId="{4397CC2B-AE36-4AC3-871E-7339725D6768}">
      <dsp:nvSpPr>
        <dsp:cNvPr id="0" name=""/>
        <dsp:cNvSpPr/>
      </dsp:nvSpPr>
      <dsp:spPr>
        <a:xfrm>
          <a:off x="2806154" y="1079611"/>
          <a:ext cx="2557016" cy="14394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ContrastingRightFacing" zoom="91000"/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HK.SHOP.COM </a:t>
          </a:r>
          <a:r>
            <a:rPr lang="zh-TW" altLang="en-US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顧客</a:t>
          </a:r>
          <a:r>
            <a:rPr lang="en-US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Customer</a:t>
          </a:r>
          <a:endParaRPr lang="en-US" sz="25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華康儷中黑" panose="020B0509000000000000" pitchFamily="49" charset="-120"/>
          </a:endParaRPr>
        </a:p>
      </dsp:txBody>
      <dsp:txXfrm>
        <a:off x="2876424" y="1149881"/>
        <a:ext cx="2416476" cy="1298941"/>
      </dsp:txXfrm>
    </dsp:sp>
    <dsp:sp modelId="{748B37B0-C376-4791-A72F-8207BFB18A51}">
      <dsp:nvSpPr>
        <dsp:cNvPr id="0" name=""/>
        <dsp:cNvSpPr/>
      </dsp:nvSpPr>
      <dsp:spPr>
        <a:xfrm>
          <a:off x="5609629" y="1079611"/>
          <a:ext cx="2557016" cy="14394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ContrastingRightFacing" zoom="91000"/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購物年金</a:t>
          </a:r>
          <a:r>
            <a:rPr lang="en-US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Shopping Annuity</a:t>
          </a:r>
          <a:endParaRPr lang="en-US" sz="25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華康儷中黑" panose="020B0509000000000000" pitchFamily="49" charset="-120"/>
          </a:endParaRPr>
        </a:p>
      </dsp:txBody>
      <dsp:txXfrm>
        <a:off x="5679899" y="1149881"/>
        <a:ext cx="2416476" cy="1298941"/>
      </dsp:txXfrm>
    </dsp:sp>
    <dsp:sp modelId="{7EEE76FE-8FAC-4B02-9D5C-22916C2C4CE6}">
      <dsp:nvSpPr>
        <dsp:cNvPr id="0" name=""/>
        <dsp:cNvSpPr/>
      </dsp:nvSpPr>
      <dsp:spPr>
        <a:xfrm>
          <a:off x="8413105" y="1079611"/>
          <a:ext cx="2557016" cy="14394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ContrastingRightFacing" zoom="91000"/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TLS</a:t>
          </a:r>
          <a:r>
            <a:rPr lang="en-US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華康儷中黑" panose="020B0509000000000000" pitchFamily="49" charset="-120"/>
            </a:rPr>
            <a:t>®</a:t>
          </a:r>
          <a:r>
            <a:rPr lang="en-US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 </a:t>
          </a:r>
        </a:p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超連鎖店主</a:t>
          </a:r>
          <a:r>
            <a:rPr lang="en-US" sz="2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UFO</a:t>
          </a:r>
          <a:endParaRPr lang="en-US" sz="25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華康儷中黑" panose="020B0509000000000000" pitchFamily="49" charset="-120"/>
          </a:endParaRPr>
        </a:p>
      </dsp:txBody>
      <dsp:txXfrm>
        <a:off x="8483375" y="1149881"/>
        <a:ext cx="2416476" cy="1298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40" y="0"/>
            <a:ext cx="2949787" cy="496967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FB704A17-287A-4E49-B303-D3A25BF6B0A0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8"/>
            <a:ext cx="2949787" cy="496967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40" y="9440648"/>
            <a:ext cx="2949787" cy="496967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44882E61-21CE-42CD-8E27-815EE2667F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11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9113" cy="4966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534" y="1"/>
            <a:ext cx="2949113" cy="4966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05665-2BF3-454F-A0A1-3F4365A76C68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5" y="4720508"/>
            <a:ext cx="5446071" cy="44730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1017"/>
            <a:ext cx="2949113" cy="4966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534" y="9441017"/>
            <a:ext cx="2949113" cy="4966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49336-1F02-421A-A0B5-8E95824533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353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98" algn="l" defTabSz="914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8" algn="l" defTabSz="914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4" algn="l" defTabSz="914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1" algn="l" defTabSz="914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29" algn="l" defTabSz="914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0" algn="l" defTabSz="914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45" algn="l" defTabSz="9140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http://www.slideshare.net/fullscreen/Euromonitor/consumer-trends-in-weight-management-in-asia/5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49336-1F02-421A-A0B5-8E95824533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03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http://www.slideshare.net/fullscreen/Euromonitor/consumer-trends-in-weight-management-in-asia/5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49336-1F02-421A-A0B5-8E95824533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03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Bring out the TLS 21 day challenge Beta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49336-1F02-421A-A0B5-8E9582453395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36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665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1902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22" tIns="45711" rIns="91422" bIns="45711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0659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22" tIns="45711" rIns="91422" bIns="457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133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22" tIns="45711" rIns="91422" bIns="45711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  <a:prstGeom prst="rect">
            <a:avLst/>
          </a:prstGeom>
        </p:spPr>
        <p:txBody>
          <a:bodyPr lIns="91422" tIns="45711" rIns="91422" bIns="45711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8814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22" tIns="45711" rIns="91422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22" tIns="45711" rIns="91422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912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2" tIns="45711" rIns="91422" bIns="4571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lIns="91422" tIns="45711" rIns="91422" bIns="45711"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  <a:prstGeom prst="rect">
            <a:avLst/>
          </a:prstGeom>
        </p:spPr>
        <p:txBody>
          <a:bodyPr lIns="91422" tIns="45711" rIns="91422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0938"/>
            <a:ext cx="4041775" cy="481012"/>
          </a:xfrm>
          <a:prstGeom prst="rect">
            <a:avLst/>
          </a:prstGeom>
        </p:spPr>
        <p:txBody>
          <a:bodyPr lIns="91422" tIns="45711" rIns="91422" bIns="45711"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631951"/>
            <a:ext cx="4041775" cy="2962275"/>
          </a:xfrm>
          <a:prstGeom prst="rect">
            <a:avLst/>
          </a:prstGeom>
        </p:spPr>
        <p:txBody>
          <a:bodyPr lIns="91422" tIns="45711" rIns="91422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130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906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450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22" tIns="45711" rIns="91422" bIns="45711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437"/>
          </a:xfrm>
          <a:prstGeom prst="rect">
            <a:avLst/>
          </a:prstGeom>
        </p:spPr>
        <p:txBody>
          <a:bodyPr lIns="91422" tIns="45711" rIns="91422" bIns="4571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22" tIns="45711" rIns="91422" bIns="45711"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6573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22" tIns="45711" rIns="91422" bIns="45711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22" tIns="45711" rIns="91422" bIns="45711"/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98" indent="0">
              <a:buNone/>
              <a:defRPr sz="2400"/>
            </a:lvl3pPr>
            <a:lvl4pPr marL="1371294" indent="0">
              <a:buNone/>
              <a:defRPr sz="2000"/>
            </a:lvl4pPr>
            <a:lvl5pPr marL="1828394" indent="0">
              <a:buNone/>
              <a:defRPr sz="2000"/>
            </a:lvl5pPr>
            <a:lvl6pPr marL="2285487" indent="0">
              <a:buNone/>
              <a:defRPr sz="2000"/>
            </a:lvl6pPr>
            <a:lvl7pPr marL="2742581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22" tIns="45711" rIns="91422" bIns="45711"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423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22" tIns="45711" rIns="91422" bIns="457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143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5668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22" tIns="45711" rIns="91422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22" tIns="45711" rIns="91422" bIns="457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997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882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493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92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4957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14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026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245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061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4018" indent="0">
              <a:buNone/>
              <a:defRPr sz="2400"/>
            </a:lvl3pPr>
            <a:lvl4pPr marL="1371022" indent="0">
              <a:buNone/>
              <a:defRPr sz="2000"/>
            </a:lvl4pPr>
            <a:lvl5pPr marL="1828034" indent="0">
              <a:buNone/>
              <a:defRPr sz="2000"/>
            </a:lvl5pPr>
            <a:lvl6pPr marL="2285031" indent="0">
              <a:buNone/>
              <a:defRPr sz="2000"/>
            </a:lvl6pPr>
            <a:lvl7pPr marL="2742029" indent="0">
              <a:buNone/>
              <a:defRPr sz="2000"/>
            </a:lvl7pPr>
            <a:lvl8pPr marL="3199040" indent="0">
              <a:buNone/>
              <a:defRPr sz="2000"/>
            </a:lvl8pPr>
            <a:lvl9pPr marL="365604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87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4/25/2016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804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9309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5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658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120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85591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721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356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527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4432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85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4/25/2016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632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699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92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30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64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721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648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4318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18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706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04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4/25/2016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614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973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963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570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21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4/25/2016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31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4/25/2016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80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4/25/2016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91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4/25/2016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71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4/25/2016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2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470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4018" indent="0">
              <a:buNone/>
              <a:defRPr sz="2400"/>
            </a:lvl3pPr>
            <a:lvl4pPr marL="1371022" indent="0">
              <a:buNone/>
              <a:defRPr sz="2000"/>
            </a:lvl4pPr>
            <a:lvl5pPr marL="1828034" indent="0">
              <a:buNone/>
              <a:defRPr sz="2000"/>
            </a:lvl5pPr>
            <a:lvl6pPr marL="2285031" indent="0">
              <a:buNone/>
              <a:defRPr sz="2000"/>
            </a:lvl6pPr>
            <a:lvl7pPr marL="2742029" indent="0">
              <a:buNone/>
              <a:defRPr sz="2000"/>
            </a:lvl7pPr>
            <a:lvl8pPr marL="3199040" indent="0">
              <a:buNone/>
              <a:defRPr sz="2000"/>
            </a:lvl8pPr>
            <a:lvl9pPr marL="3656045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4/25/2016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519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4/25/2016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26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4/25/2016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09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27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81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295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92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6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623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5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3455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717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4018" indent="0">
              <a:buNone/>
              <a:defRPr sz="2400"/>
            </a:lvl3pPr>
            <a:lvl4pPr marL="1371022" indent="0">
              <a:buNone/>
              <a:defRPr sz="2000"/>
            </a:lvl4pPr>
            <a:lvl5pPr marL="1828034" indent="0">
              <a:buNone/>
              <a:defRPr sz="2000"/>
            </a:lvl5pPr>
            <a:lvl6pPr marL="2285031" indent="0">
              <a:buNone/>
              <a:defRPr sz="2000"/>
            </a:lvl6pPr>
            <a:lvl7pPr marL="2742029" indent="0">
              <a:buNone/>
              <a:defRPr sz="2000"/>
            </a:lvl7pPr>
            <a:lvl8pPr marL="3199040" indent="0">
              <a:buNone/>
              <a:defRPr sz="2000"/>
            </a:lvl8pPr>
            <a:lvl9pPr marL="365604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277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8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18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/>
              <a:t>4/25/2016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6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/>
              <a:t>4/25/2016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03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/>
              <a:t>4/25/2016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56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/>
              <a:t>4/25/2016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6016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/>
              <a:t>4/25/2016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834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/>
              <a:t>4/25/2016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578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/>
              <a:t>4/25/2016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261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/>
              <a:t>4/25/2016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948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4018" indent="0">
              <a:buNone/>
              <a:defRPr sz="2400"/>
            </a:lvl3pPr>
            <a:lvl4pPr marL="1371022" indent="0">
              <a:buNone/>
              <a:defRPr sz="2000"/>
            </a:lvl4pPr>
            <a:lvl5pPr marL="1828034" indent="0">
              <a:buNone/>
              <a:defRPr sz="2000"/>
            </a:lvl5pPr>
            <a:lvl6pPr marL="2285031" indent="0">
              <a:buNone/>
              <a:defRPr sz="2000"/>
            </a:lvl6pPr>
            <a:lvl7pPr marL="2742029" indent="0">
              <a:buNone/>
              <a:defRPr sz="2000"/>
            </a:lvl7pPr>
            <a:lvl8pPr marL="3199040" indent="0">
              <a:buNone/>
              <a:defRPr sz="2000"/>
            </a:lvl8pPr>
            <a:lvl9pPr marL="365604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/>
              <a:t>4/25/2016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0437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/>
              <a:t>4/25/2016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039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/>
              <a:t>4/25/2016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06" tIns="45703" rIns="91406" bIns="45703"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842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775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865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52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919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7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1612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675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07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058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4018" indent="0">
              <a:buNone/>
              <a:defRPr sz="2400"/>
            </a:lvl3pPr>
            <a:lvl4pPr marL="1371022" indent="0">
              <a:buNone/>
              <a:defRPr sz="2000"/>
            </a:lvl4pPr>
            <a:lvl5pPr marL="1828034" indent="0">
              <a:buNone/>
              <a:defRPr sz="2000"/>
            </a:lvl5pPr>
            <a:lvl6pPr marL="2285031" indent="0">
              <a:buNone/>
              <a:defRPr sz="2000"/>
            </a:lvl6pPr>
            <a:lvl7pPr marL="2742029" indent="0">
              <a:buNone/>
              <a:defRPr sz="2000"/>
            </a:lvl7pPr>
            <a:lvl8pPr marL="3199040" indent="0">
              <a:buNone/>
              <a:defRPr sz="2000"/>
            </a:lvl8pPr>
            <a:lvl9pPr marL="365604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045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843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101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3574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025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865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5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4113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211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410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75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154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4018" indent="0">
              <a:buNone/>
              <a:defRPr sz="2400"/>
            </a:lvl3pPr>
            <a:lvl4pPr marL="1371022" indent="0">
              <a:buNone/>
              <a:defRPr sz="2000"/>
            </a:lvl4pPr>
            <a:lvl5pPr marL="1828034" indent="0">
              <a:buNone/>
              <a:defRPr sz="2000"/>
            </a:lvl5pPr>
            <a:lvl6pPr marL="2285031" indent="0">
              <a:buNone/>
              <a:defRPr sz="2000"/>
            </a:lvl6pPr>
            <a:lvl7pPr marL="2742029" indent="0">
              <a:buNone/>
              <a:defRPr sz="2000"/>
            </a:lvl7pPr>
            <a:lvl8pPr marL="3199040" indent="0">
              <a:buNone/>
              <a:defRPr sz="2000"/>
            </a:lvl8pPr>
            <a:lvl9pPr marL="365604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166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485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825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30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132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44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201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823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5338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0011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312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065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4018" indent="0">
              <a:buNone/>
              <a:defRPr sz="2400"/>
            </a:lvl3pPr>
            <a:lvl4pPr marL="1371022" indent="0">
              <a:buNone/>
              <a:defRPr sz="2000"/>
            </a:lvl4pPr>
            <a:lvl5pPr marL="1828034" indent="0">
              <a:buNone/>
              <a:defRPr sz="2000"/>
            </a:lvl5pPr>
            <a:lvl6pPr marL="2285031" indent="0">
              <a:buNone/>
              <a:defRPr sz="2000"/>
            </a:lvl6pPr>
            <a:lvl7pPr marL="2742029" indent="0">
              <a:buNone/>
              <a:defRPr sz="2000"/>
            </a:lvl7pPr>
            <a:lvl8pPr marL="3199040" indent="0">
              <a:buNone/>
              <a:defRPr sz="2000"/>
            </a:lvl8pPr>
            <a:lvl9pPr marL="365604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849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8609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88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  <a:prstGeom prst="rect">
            <a:avLst/>
          </a:prstGeom>
        </p:spPr>
        <p:txBody>
          <a:bodyPr lIns="91406" tIns="45703" rIns="91406" bIns="4570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06" tIns="45703" rIns="91406" bIns="4570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40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06" tIns="45703" rIns="91406" bIns="4570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91406" tIns="45703" rIns="91406" bIns="4570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9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6185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91406" tIns="45703" rIns="91406" bIns="45703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406" tIns="45703" rIns="91406" bIns="45703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787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06" tIns="45703" rIns="91406" bIns="4570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  <a:prstGeom prst="rect">
            <a:avLst/>
          </a:prstGeom>
        </p:spPr>
        <p:txBody>
          <a:bodyPr lIns="91406" tIns="45703" rIns="91406" bIns="4570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  <a:prstGeom prst="rect">
            <a:avLst/>
          </a:prstGeom>
        </p:spPr>
        <p:txBody>
          <a:bodyPr lIns="91406" tIns="45703" rIns="91406" bIns="4570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843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06" tIns="45703" rIns="91406" bIns="45703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91406" tIns="45703" rIns="91406" bIns="45703"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91406" tIns="45703" rIns="91406" bIns="4570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151335"/>
            <a:ext cx="4041775" cy="479822"/>
          </a:xfrm>
          <a:prstGeom prst="rect">
            <a:avLst/>
          </a:prstGeom>
        </p:spPr>
        <p:txBody>
          <a:bodyPr lIns="91406" tIns="45703" rIns="91406" bIns="45703" anchor="b"/>
          <a:lstStyle>
            <a:lvl1pPr marL="0" indent="0">
              <a:buNone/>
              <a:defRPr sz="2400" b="1"/>
            </a:lvl1pPr>
            <a:lvl2pPr marL="456998" indent="0">
              <a:buNone/>
              <a:defRPr sz="2000" b="1"/>
            </a:lvl2pPr>
            <a:lvl3pPr marL="914018" indent="0">
              <a:buNone/>
              <a:defRPr sz="1800" b="1"/>
            </a:lvl3pPr>
            <a:lvl4pPr marL="1371022" indent="0">
              <a:buNone/>
              <a:defRPr sz="1600" b="1"/>
            </a:lvl4pPr>
            <a:lvl5pPr marL="1828034" indent="0">
              <a:buNone/>
              <a:defRPr sz="1600" b="1"/>
            </a:lvl5pPr>
            <a:lvl6pPr marL="2285031" indent="0">
              <a:buNone/>
              <a:defRPr sz="1600" b="1"/>
            </a:lvl6pPr>
            <a:lvl7pPr marL="2742029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4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1631156"/>
            <a:ext cx="4041775" cy="2963466"/>
          </a:xfrm>
          <a:prstGeom prst="rect">
            <a:avLst/>
          </a:prstGeom>
        </p:spPr>
        <p:txBody>
          <a:bodyPr lIns="91406" tIns="45703" rIns="91406" bIns="4570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76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06" tIns="45703" rIns="91406" bIns="4570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661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995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lIns="91406" tIns="45703" rIns="91406" bIns="45703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  <a:prstGeom prst="rect">
            <a:avLst/>
          </a:prstGeom>
        </p:spPr>
        <p:txBody>
          <a:bodyPr lIns="91406" tIns="45703" rIns="91406" bIns="45703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 lIns="91406" tIns="45703" rIns="91406" bIns="45703"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39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lIns="91406" tIns="45703" rIns="91406" bIns="45703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406" tIns="45703" rIns="91406" bIns="45703"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4018" indent="0">
              <a:buNone/>
              <a:defRPr sz="2400"/>
            </a:lvl3pPr>
            <a:lvl4pPr marL="1371022" indent="0">
              <a:buNone/>
              <a:defRPr sz="2000"/>
            </a:lvl4pPr>
            <a:lvl5pPr marL="1828034" indent="0">
              <a:buNone/>
              <a:defRPr sz="2000"/>
            </a:lvl5pPr>
            <a:lvl6pPr marL="2285031" indent="0">
              <a:buNone/>
              <a:defRPr sz="2000"/>
            </a:lvl6pPr>
            <a:lvl7pPr marL="2742029" indent="0">
              <a:buNone/>
              <a:defRPr sz="2000"/>
            </a:lvl7pPr>
            <a:lvl8pPr marL="3199040" indent="0">
              <a:buNone/>
              <a:defRPr sz="2000"/>
            </a:lvl8pPr>
            <a:lvl9pPr marL="365604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  <a:prstGeom prst="rect">
            <a:avLst/>
          </a:prstGeom>
        </p:spPr>
        <p:txBody>
          <a:bodyPr lIns="91406" tIns="45703" rIns="91406" bIns="45703"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317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06" tIns="45703" rIns="91406" bIns="4570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91406" tIns="45703" rIns="91406" bIns="4570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806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  <a:prstGeom prst="rect">
            <a:avLst/>
          </a:prstGeom>
        </p:spPr>
        <p:txBody>
          <a:bodyPr vert="eaVert" lIns="91406" tIns="45703" rIns="91406" bIns="4570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  <a:prstGeom prst="rect">
            <a:avLst/>
          </a:prstGeom>
        </p:spPr>
        <p:txBody>
          <a:bodyPr vert="eaVert" lIns="91406" tIns="45703" rIns="91406" bIns="4570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031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12" indent="0" algn="ctr">
              <a:buNone/>
              <a:defRPr sz="1500"/>
            </a:lvl2pPr>
            <a:lvl3pPr marL="685630" indent="0" algn="ctr">
              <a:buNone/>
              <a:defRPr sz="1400"/>
            </a:lvl3pPr>
            <a:lvl4pPr marL="1028445" indent="0" algn="ctr">
              <a:buNone/>
              <a:defRPr sz="1200"/>
            </a:lvl4pPr>
            <a:lvl5pPr marL="1371260" indent="0" algn="ctr">
              <a:buNone/>
              <a:defRPr sz="1200"/>
            </a:lvl5pPr>
            <a:lvl6pPr marL="1714079" indent="0" algn="ctr">
              <a:buNone/>
              <a:defRPr sz="1200"/>
            </a:lvl6pPr>
            <a:lvl7pPr marL="2056889" indent="0" algn="ctr">
              <a:buNone/>
              <a:defRPr sz="1200"/>
            </a:lvl7pPr>
            <a:lvl8pPr marL="2399700" indent="0" algn="ctr">
              <a:buNone/>
              <a:defRPr sz="1200"/>
            </a:lvl8pPr>
            <a:lvl9pPr marL="274251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38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98" indent="0">
              <a:buNone/>
              <a:defRPr sz="2800"/>
            </a:lvl2pPr>
            <a:lvl3pPr marL="914018" indent="0">
              <a:buNone/>
              <a:defRPr sz="2400"/>
            </a:lvl3pPr>
            <a:lvl4pPr marL="1371022" indent="0">
              <a:buNone/>
              <a:defRPr sz="2000"/>
            </a:lvl4pPr>
            <a:lvl5pPr marL="1828034" indent="0">
              <a:buNone/>
              <a:defRPr sz="2000"/>
            </a:lvl5pPr>
            <a:lvl6pPr marL="2285031" indent="0">
              <a:buNone/>
              <a:defRPr sz="2000"/>
            </a:lvl6pPr>
            <a:lvl7pPr marL="2742029" indent="0">
              <a:buNone/>
              <a:defRPr sz="2000"/>
            </a:lvl7pPr>
            <a:lvl8pPr marL="3199040" indent="0">
              <a:buNone/>
              <a:defRPr sz="2000"/>
            </a:lvl8pPr>
            <a:lvl9pPr marL="365604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98" indent="0">
              <a:buNone/>
              <a:defRPr sz="1200"/>
            </a:lvl2pPr>
            <a:lvl3pPr marL="914018" indent="0">
              <a:buNone/>
              <a:defRPr sz="1000"/>
            </a:lvl3pPr>
            <a:lvl4pPr marL="1371022" indent="0">
              <a:buNone/>
              <a:defRPr sz="900"/>
            </a:lvl4pPr>
            <a:lvl5pPr marL="1828034" indent="0">
              <a:buNone/>
              <a:defRPr sz="900"/>
            </a:lvl5pPr>
            <a:lvl6pPr marL="2285031" indent="0">
              <a:buNone/>
              <a:defRPr sz="900"/>
            </a:lvl6pPr>
            <a:lvl7pPr marL="2742029" indent="0">
              <a:buNone/>
              <a:defRPr sz="900"/>
            </a:lvl7pPr>
            <a:lvl8pPr marL="3199040" indent="0">
              <a:buNone/>
              <a:defRPr sz="900"/>
            </a:lvl8pPr>
            <a:lvl9pPr marL="365604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87F0-32C1-7544-95A5-C8E86745FD1D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9A28A-D3D7-6149-A701-3D3F57E28C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93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118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1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207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115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86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3919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322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12" indent="0">
              <a:buNone/>
              <a:defRPr sz="2100"/>
            </a:lvl2pPr>
            <a:lvl3pPr marL="685630" indent="0">
              <a:buNone/>
              <a:defRPr sz="1800"/>
            </a:lvl3pPr>
            <a:lvl4pPr marL="1028445" indent="0">
              <a:buNone/>
              <a:defRPr sz="1500"/>
            </a:lvl4pPr>
            <a:lvl5pPr marL="1371260" indent="0">
              <a:buNone/>
              <a:defRPr sz="1500"/>
            </a:lvl5pPr>
            <a:lvl6pPr marL="1714079" indent="0">
              <a:buNone/>
              <a:defRPr sz="1500"/>
            </a:lvl6pPr>
            <a:lvl7pPr marL="2056889" indent="0">
              <a:buNone/>
              <a:defRPr sz="1500"/>
            </a:lvl7pPr>
            <a:lvl8pPr marL="2399700" indent="0">
              <a:buNone/>
              <a:defRPr sz="1500"/>
            </a:lvl8pPr>
            <a:lvl9pPr marL="2742512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114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0822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2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3D96-894A-43B7-9913-97D40CEF836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B2F66-A9DB-499E-BCAF-C4DCD1EB84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87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microsoft.com/office/2007/relationships/hdphoto" Target="../media/hdphoto1.wdp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microsoft.com/office/2007/relationships/hdphoto" Target="../media/hdphoto1.wdp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6" tIns="45703" rIns="91406" bIns="4570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6" tIns="45703" rIns="91406" bIns="4570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B87F0-32C1-7544-95A5-C8E86745FD1D}" type="datetimeFigureOut">
              <a:rPr lang="en-US" smtClean="0"/>
              <a:t>4/25/2016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9A28A-D3D7-6149-A701-3D3F57E28C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3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69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9" indent="-342749" algn="l" defTabSz="45699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3" indent="-285631" algn="l" defTabSz="45699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6" indent="-228498" algn="l" defTabSz="45699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498" algn="l" defTabSz="45699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2" indent="-228498" algn="l" defTabSz="45699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29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7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51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8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4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1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29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45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8"/>
            <a:fld id="{6D950143-F3BC-4072-9679-D065A620A5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8"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8"/>
            <a:fld id="{154307E8-6573-432C-8A85-050E61F4E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8496" r="38899" b="28013"/>
          <a:stretch/>
        </p:blipFill>
        <p:spPr>
          <a:xfrm>
            <a:off x="0" y="0"/>
            <a:ext cx="9144000" cy="2433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7030" r="38899" b="38677"/>
          <a:stretch/>
        </p:blipFill>
        <p:spPr>
          <a:xfrm rot="10800000">
            <a:off x="0" y="3662756"/>
            <a:ext cx="9144000" cy="14807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70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1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6" tIns="45703" rIns="91406" bIns="4570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6" tIns="45703" rIns="91406" bIns="4570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4569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9" indent="-342749" algn="l" defTabSz="45699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3" indent="-285631" algn="l" defTabSz="45699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6" indent="-228498" algn="l" defTabSz="45699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498" algn="l" defTabSz="45699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2" indent="-228498" algn="l" defTabSz="45699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29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7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51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8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4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1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29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45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B24472DC-A799-4DDE-96E8-AE59EF8A04D2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新細明體" charset="-120"/>
              </a:rPr>
              <a:pPr defTabSz="685732"/>
              <a:t>4/25/2016</a:t>
            </a:fld>
            <a:endParaRPr 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endParaRPr 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210151E5-3648-4BAA-B42A-B79FC4CEB696}" type="slidenum">
              <a:rPr lang="en-US" smtClean="0">
                <a:solidFill>
                  <a:prstClr val="black">
                    <a:tint val="75000"/>
                  </a:prstClr>
                </a:solidFill>
                <a:ea typeface="新細明體" charset="-120"/>
              </a:rPr>
              <a:pPr defTabSz="68573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492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2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7" indent="-342857" algn="l" defTabSz="91428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defTabSz="9142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0" algn="l" defTabSz="9142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4" indent="-228570" algn="l" defTabSz="91428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5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7030" r="38899" b="38677"/>
          <a:stretch/>
        </p:blipFill>
        <p:spPr>
          <a:xfrm rot="10800000">
            <a:off x="0" y="3662747"/>
            <a:ext cx="9144000" cy="14807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24756" r="12712" b="22527"/>
          <a:stretch/>
        </p:blipFill>
        <p:spPr bwMode="auto">
          <a:xfrm>
            <a:off x="7924800" y="3943350"/>
            <a:ext cx="1049654" cy="10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8496" r="38899" b="28013"/>
          <a:stretch/>
        </p:blipFill>
        <p:spPr>
          <a:xfrm>
            <a:off x="0" y="0"/>
            <a:ext cx="9144000" cy="2433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03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6" tIns="45703" rIns="91406" bIns="4570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6" tIns="45703" rIns="91406" bIns="4570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4/25/2016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73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69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9" indent="-342749" algn="l" defTabSz="45699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3" indent="-285631" algn="l" defTabSz="45699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6" indent="-228498" algn="l" defTabSz="45699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498" algn="l" defTabSz="45699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2" indent="-228498" algn="l" defTabSz="45699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29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7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51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8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4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1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29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45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6" tIns="45703" rIns="91406" bIns="4570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6" tIns="45703" rIns="91406" bIns="4570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2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69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9" indent="-342749" algn="l" defTabSz="45699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3" indent="-285631" algn="l" defTabSz="45699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6" indent="-228498" algn="l" defTabSz="45699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498" algn="l" defTabSz="45699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2" indent="-228498" algn="l" defTabSz="45699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29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7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51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8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4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1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29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45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</p:spPr>
        <p:txBody>
          <a:bodyPr vert="horz" lIns="91406" tIns="45703" rIns="91406" bIns="45703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711320"/>
          </a:xfrm>
          <a:prstGeom prst="rect">
            <a:avLst/>
          </a:prstGeom>
        </p:spPr>
        <p:txBody>
          <a:bodyPr vert="horz" lIns="91406" tIns="45703" rIns="91406" bIns="4570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61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algn="l" defTabSz="456998" rtl="0" eaLnBrk="1" latinLnBrk="0" hangingPunct="1">
        <a:spcBef>
          <a:spcPct val="0"/>
        </a:spcBef>
        <a:buNone/>
        <a:defRPr sz="3200" kern="1200">
          <a:solidFill>
            <a:srgbClr val="231C34"/>
          </a:solidFill>
          <a:latin typeface="+mj-lt"/>
          <a:ea typeface="+mj-ea"/>
          <a:cs typeface="Century Gothic"/>
        </a:defRPr>
      </a:lvl1pPr>
    </p:titleStyle>
    <p:bodyStyle>
      <a:lvl1pPr marL="342749" indent="-342749" algn="l" defTabSz="456998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231C34"/>
          </a:solidFill>
          <a:latin typeface="+mn-lt"/>
          <a:ea typeface="+mn-ea"/>
          <a:cs typeface="Century Gothic"/>
        </a:defRPr>
      </a:lvl1pPr>
      <a:lvl2pPr marL="742643" indent="-285631" algn="l" defTabSz="456998" rtl="0" eaLnBrk="1" latinLnBrk="0" hangingPunct="1">
        <a:spcBef>
          <a:spcPct val="20000"/>
        </a:spcBef>
        <a:buFont typeface="Arial"/>
        <a:buChar char="–"/>
        <a:defRPr sz="2200" kern="1200">
          <a:solidFill>
            <a:srgbClr val="231C34"/>
          </a:solidFill>
          <a:latin typeface="+mn-lt"/>
          <a:ea typeface="+mn-ea"/>
          <a:cs typeface="Century Gothic"/>
        </a:defRPr>
      </a:lvl2pPr>
      <a:lvl3pPr marL="1371022" indent="-456998" algn="l" defTabSz="456998" rtl="0" eaLnBrk="1" latinLnBrk="0" hangingPunct="1">
        <a:spcBef>
          <a:spcPct val="20000"/>
        </a:spcBef>
        <a:buFont typeface="+mj-lt"/>
        <a:buAutoNum type="arabicParenR"/>
        <a:defRPr sz="1800" kern="1200">
          <a:solidFill>
            <a:srgbClr val="231C34"/>
          </a:solidFill>
          <a:latin typeface="+mn-lt"/>
          <a:ea typeface="+mn-ea"/>
          <a:cs typeface="Century Gothic"/>
        </a:defRPr>
      </a:lvl3pPr>
      <a:lvl4pPr marL="1713785" indent="-342749" algn="l" defTabSz="456998" rtl="0" eaLnBrk="1" latinLnBrk="0" hangingPunct="1">
        <a:spcBef>
          <a:spcPct val="20000"/>
        </a:spcBef>
        <a:buFont typeface="+mj-lt"/>
        <a:buAutoNum type="alphaLcPeriod"/>
        <a:defRPr sz="1600" kern="1200">
          <a:solidFill>
            <a:srgbClr val="231C34"/>
          </a:solidFill>
          <a:latin typeface="+mn-lt"/>
          <a:ea typeface="+mn-ea"/>
          <a:cs typeface="Century Gothic"/>
        </a:defRPr>
      </a:lvl4pPr>
      <a:lvl5pPr marL="2170782" indent="-342749" algn="l" defTabSz="456998" rtl="0" eaLnBrk="1" latinLnBrk="0" hangingPunct="1">
        <a:spcBef>
          <a:spcPct val="20000"/>
        </a:spcBef>
        <a:buFont typeface="+mj-lt"/>
        <a:buAutoNum type="romanUcPeriod"/>
        <a:defRPr sz="1400" kern="1200">
          <a:solidFill>
            <a:srgbClr val="231C34"/>
          </a:solidFill>
          <a:latin typeface="+mn-lt"/>
          <a:ea typeface="+mn-ea"/>
          <a:cs typeface="Century Gothic"/>
        </a:defRPr>
      </a:lvl5pPr>
      <a:lvl6pPr marL="2513529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7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51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8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4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1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29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45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6" tIns="45703" rIns="91406" bIns="4570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6" tIns="45703" rIns="91406" bIns="4570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2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4569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9" indent="-342749" algn="l" defTabSz="45699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3" indent="-285631" algn="l" defTabSz="45699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6" indent="-228498" algn="l" defTabSz="45699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498" algn="l" defTabSz="45699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2" indent="-228498" algn="l" defTabSz="45699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29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7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51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8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4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1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29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45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6" tIns="45703" rIns="91406" bIns="4570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6" tIns="45703" rIns="91406" bIns="4570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5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4569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9" indent="-342749" algn="l" defTabSz="45699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3" indent="-285631" algn="l" defTabSz="45699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6" indent="-228498" algn="l" defTabSz="45699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498" algn="l" defTabSz="45699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2" indent="-228498" algn="l" defTabSz="45699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29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7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51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8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4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1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29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45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6" tIns="45703" rIns="91406" bIns="4570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6" tIns="45703" rIns="91406" bIns="4570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B87F0-32C1-7544-95A5-C8E86745FD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9A28A-D3D7-6149-A701-3D3F57E28C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79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4569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9" indent="-342749" algn="l" defTabSz="45699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3" indent="-285631" algn="l" defTabSz="45699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6" indent="-228498" algn="l" defTabSz="45699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498" algn="l" defTabSz="45699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2" indent="-228498" algn="l" defTabSz="45699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29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7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51" indent="-228498" algn="l" defTabSz="4569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8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4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1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29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45" algn="l" defTabSz="4569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7030" r="38899" b="38677"/>
          <a:stretch/>
        </p:blipFill>
        <p:spPr>
          <a:xfrm rot="10800000">
            <a:off x="0" y="3662764"/>
            <a:ext cx="9144000" cy="14807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8"/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8"/>
              <a:t>4/25/2016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6" tIns="45703" rIns="91406" bIns="4570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8"/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24756" r="12712" b="22527"/>
          <a:stretch/>
        </p:blipFill>
        <p:spPr bwMode="auto">
          <a:xfrm>
            <a:off x="7924801" y="3943350"/>
            <a:ext cx="1049654" cy="10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8496" r="38899" b="28013"/>
          <a:stretch/>
        </p:blipFill>
        <p:spPr>
          <a:xfrm>
            <a:off x="0" y="0"/>
            <a:ext cx="9144000" cy="2433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67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iming>
    <p:tnLst>
      <p:par>
        <p:cTn id="1" dur="indefinite" restart="never" nodeType="tmRoot"/>
      </p:par>
    </p:tnLst>
  </p:timing>
  <p:txStyles>
    <p:titleStyle>
      <a:lvl1pPr algn="ctr" defTabSz="9140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9" indent="-342749" algn="l" defTabSz="914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3" indent="-285631" algn="l" defTabSz="9140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6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2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29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7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51" indent="-228498" algn="l" defTabSz="914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8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8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4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1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29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45" algn="l" defTabSz="9140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5" tIns="34289" rIns="68565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5" tIns="34289" rIns="68565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/>
            <a:fld id="{CA593D96-894A-43B7-9913-97D40CEF836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630"/>
              <a:t>25/04/2016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/>
            <a:fld id="{C11B2F66-A9DB-499E-BCAF-C4DCD1EB84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1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68563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0" indent="-171410" algn="l" defTabSz="6856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3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5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62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8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5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3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5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6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png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9.jpe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tls@markethongkong.com.hk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2.png"/><Relationship Id="rId10" Type="http://schemas.microsoft.com/office/2007/relationships/hdphoto" Target="../media/hdphoto3.wdp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au/url?sa=i&amp;rct=j&amp;q=&amp;esrc=s&amp;source=images&amp;cd=&amp;ved=0ahUKEwi_rb_lw8rKAhXMOyYKHTFWDK4QjRwIBw&amp;url=http://healthland.time.com/2012/09/05/can-you-be-fat-and-fit-or-thin-and-unhealthy/&amp;psig=AFQjCNFnibwMC8s6_Fz4Pd_nD21k-ujPSg&amp;ust=1454002391680428" TargetMode="External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" y="28200"/>
            <a:ext cx="91439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600" dirty="0" smtClean="0">
                <a:solidFill>
                  <a:srgbClr val="003300"/>
                </a:solidFill>
                <a:ea typeface="華康儷中黑" panose="020B0509000000000000" pitchFamily="49" charset="-120"/>
              </a:rPr>
              <a:t>TLS</a:t>
            </a:r>
            <a:r>
              <a:rPr lang="zh-TW" altLang="en-US" sz="4600" dirty="0">
                <a:solidFill>
                  <a:srgbClr val="003300"/>
                </a:solidFill>
                <a:ea typeface="華康儷中黑" panose="020B0509000000000000" pitchFamily="49" charset="-120"/>
              </a:rPr>
              <a:t>健康生活纖營計劃</a:t>
            </a:r>
          </a:p>
          <a:p>
            <a:pPr algn="ctr" defTabSz="457200"/>
            <a:r>
              <a:rPr lang="en-US" altLang="zh-TW" sz="3200" dirty="0" smtClean="0">
                <a:solidFill>
                  <a:srgbClr val="003300"/>
                </a:solidFill>
                <a:ea typeface="華康儷中黑" panose="020B0509000000000000" pitchFamily="49" charset="-120"/>
              </a:rPr>
              <a:t>TLS Weight Loss Solution</a:t>
            </a:r>
            <a:endParaRPr lang="en-US" sz="3200" dirty="0">
              <a:solidFill>
                <a:srgbClr val="003300"/>
              </a:solidFill>
              <a:ea typeface="華康儷中黑" panose="020B0509000000000000" pitchFamily="49" charset="-12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124200" y="1676342"/>
            <a:ext cx="599859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6800" b="1" dirty="0" smtClean="0">
                <a:solidFill>
                  <a:srgbClr val="33CCFF"/>
                </a:solidFill>
              </a:rPr>
              <a:t>Emmy Yeung</a:t>
            </a:r>
            <a:endParaRPr lang="en-US" sz="6800" b="1" dirty="0">
              <a:solidFill>
                <a:srgbClr val="33CCFF"/>
              </a:solidFill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819400" y="2647950"/>
            <a:ext cx="658965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zh-TW" altLang="en-US" sz="3800" dirty="0" smtClean="0">
                <a:solidFill>
                  <a:srgbClr val="003300"/>
                </a:solidFill>
                <a:ea typeface="華康儷中黑" pitchFamily="49" charset="-120"/>
              </a:rPr>
              <a:t>產</a:t>
            </a:r>
            <a:r>
              <a:rPr lang="zh-TW" altLang="en-US" sz="3800" dirty="0">
                <a:solidFill>
                  <a:srgbClr val="003300"/>
                </a:solidFill>
                <a:ea typeface="華康儷中黑" pitchFamily="49" charset="-120"/>
              </a:rPr>
              <a:t>品拓展經</a:t>
            </a:r>
            <a:r>
              <a:rPr lang="zh-TW" altLang="en-US" sz="3800" dirty="0" smtClean="0">
                <a:solidFill>
                  <a:srgbClr val="003300"/>
                </a:solidFill>
                <a:ea typeface="華康儷中黑" pitchFamily="49" charset="-120"/>
              </a:rPr>
              <a:t>理</a:t>
            </a:r>
            <a:endParaRPr lang="en-US" altLang="zh-TW" sz="2600" dirty="0" smtClean="0">
              <a:solidFill>
                <a:srgbClr val="003300"/>
              </a:solidFill>
              <a:ea typeface="華康儷中黑" pitchFamily="49" charset="-120"/>
            </a:endParaRPr>
          </a:p>
          <a:p>
            <a:pPr algn="ctr" defTabSz="457200">
              <a:defRPr/>
            </a:pPr>
            <a:r>
              <a:rPr lang="en-US" altLang="zh-TW" sz="3200" dirty="0" smtClean="0">
                <a:solidFill>
                  <a:srgbClr val="003300"/>
                </a:solidFill>
                <a:ea typeface="華康儷中黑" pitchFamily="49" charset="-120"/>
              </a:rPr>
              <a:t>Product Manager</a:t>
            </a:r>
            <a:endParaRPr lang="en-US" altLang="zh-TW" sz="3200" dirty="0">
              <a:solidFill>
                <a:srgbClr val="003300"/>
              </a:solidFill>
              <a:ea typeface="華康儷中黑" pitchFamily="49" charset="-120"/>
            </a:endParaRPr>
          </a:p>
        </p:txBody>
      </p:sp>
      <p:pic>
        <p:nvPicPr>
          <p:cNvPr id="19" name="Picture 3" descr="O:\Product_SC\Communications\Graphics\Speakers Photo\Corporate\EmmyYeung_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80" t="12447" r="28818" b="23101"/>
          <a:stretch/>
        </p:blipFill>
        <p:spPr bwMode="auto">
          <a:xfrm>
            <a:off x="723900" y="1533524"/>
            <a:ext cx="2771775" cy="2828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4570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" y="1148193"/>
            <a:ext cx="9143992" cy="425890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14018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563" y="505899"/>
            <a:ext cx="5346064" cy="1569644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zh-TW" alt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有希望</a:t>
            </a:r>
            <a:r>
              <a:rPr lang="en-US" altLang="zh-TW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…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  <a:p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There is hope and...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6926" y="2763888"/>
            <a:ext cx="5747888" cy="2308308"/>
          </a:xfrm>
          <a:prstGeom prst="rect">
            <a:avLst/>
          </a:prstGeom>
          <a:noFill/>
          <a:effectLst/>
        </p:spPr>
        <p:txBody>
          <a:bodyPr wrap="none" lIns="91406" tIns="45703" rIns="91406" bIns="45703" rtlCol="0">
            <a:spAutoFit/>
          </a:bodyPr>
          <a:lstStyle/>
          <a:p>
            <a:r>
              <a:rPr lang="zh-TW" alt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為何不是我？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WHY NOT ME?</a:t>
            </a:r>
          </a:p>
        </p:txBody>
      </p:sp>
    </p:spTree>
    <p:extLst>
      <p:ext uri="{BB962C8B-B14F-4D97-AF65-F5344CB8AC3E}">
        <p14:creationId xmlns:p14="http://schemas.microsoft.com/office/powerpoint/2010/main" val="411062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" y="-1991"/>
            <a:ext cx="4171951" cy="47864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6394" y="1802629"/>
            <a:ext cx="3618653" cy="2123642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lumMod val="60000"/>
                      <a:lumOff val="40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Take Action</a:t>
            </a:r>
          </a:p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lumMod val="60000"/>
                      <a:lumOff val="40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</a:t>
            </a:r>
          </a:p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lumMod val="60000"/>
                      <a:lumOff val="40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Succeed!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lumMod val="60000"/>
                    <a:lumOff val="40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09721" y="4683017"/>
            <a:ext cx="1204176" cy="414010"/>
            <a:chOff x="7409686" y="4683015"/>
            <a:chExt cx="1204176" cy="414009"/>
          </a:xfrm>
        </p:grpSpPr>
        <p:sp>
          <p:nvSpPr>
            <p:cNvPr id="9" name="TextBox 8"/>
            <p:cNvSpPr txBox="1"/>
            <p:nvPr/>
          </p:nvSpPr>
          <p:spPr>
            <a:xfrm>
              <a:off x="7516366" y="4683015"/>
              <a:ext cx="1029449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09686" y="4835415"/>
              <a:ext cx="120417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Gill Sans"/>
                </a:rPr>
                <a:t>WEIGHT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75536" y="4766851"/>
            <a:ext cx="1975628" cy="265453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1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TLS TODAY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4171952" y="-1990"/>
            <a:ext cx="4972041" cy="619647"/>
          </a:xfrm>
          <a:prstGeom prst="rect">
            <a:avLst/>
          </a:prstGeom>
          <a:solidFill>
            <a:schemeClr val="accent6">
              <a:lumMod val="60000"/>
              <a:lumOff val="40000"/>
              <a:alpha val="27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14018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67225" y="1047750"/>
            <a:ext cx="914400" cy="20955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62624" y="1057275"/>
            <a:ext cx="1057275" cy="2095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3 Months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24699" y="1057275"/>
            <a:ext cx="1057275" cy="2095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 Months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06"/>
          <a:stretch/>
        </p:blipFill>
        <p:spPr>
          <a:xfrm rot="16200000">
            <a:off x="1771651" y="2362200"/>
            <a:ext cx="5181600" cy="381000"/>
          </a:xfrm>
          <a:prstGeom prst="rect">
            <a:avLst/>
          </a:prstGeom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341133" y="961283"/>
            <a:ext cx="3618653" cy="830981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ctr"/>
            <a:r>
              <a:rPr lang="zh-TW" alt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lumMod val="60000"/>
                      <a:lumOff val="40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行動及成功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lumMod val="60000"/>
                    <a:lumOff val="40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795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ls-maic-presentation-slide-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1157" y="1694595"/>
            <a:ext cx="5932059" cy="1200312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ctr"/>
            <a:r>
              <a:rPr lang="zh-TW" altLang="en-US" sz="3600" kern="900" spc="18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Tunga" panose="020B0502040204020203" pitchFamily="34" charset="0"/>
              </a:rPr>
              <a:t>這些都是讓</a:t>
            </a:r>
            <a:r>
              <a:rPr lang="en-US" altLang="zh-TW" sz="3600" kern="900" spc="18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Tunga" panose="020B0502040204020203" pitchFamily="34" charset="0"/>
              </a:rPr>
              <a:t>TLS</a:t>
            </a:r>
            <a:r>
              <a:rPr lang="en-US" altLang="zh-TW" sz="3600" kern="900" spc="18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儷中黑" panose="020B0509000000000000" pitchFamily="49" charset="-120"/>
                <a:cs typeface="Tunga" panose="020B0502040204020203" pitchFamily="34" charset="0"/>
              </a:rPr>
              <a:t>®</a:t>
            </a:r>
            <a:r>
              <a:rPr lang="zh-TW" altLang="en-US" sz="3600" kern="900" spc="18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Tunga" panose="020B0502040204020203" pitchFamily="34" charset="0"/>
              </a:rPr>
              <a:t>成</a:t>
            </a:r>
            <a:r>
              <a:rPr lang="zh-TW" altLang="en-US" sz="3600" kern="900" spc="18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Tunga" panose="020B0502040204020203" pitchFamily="34" charset="0"/>
              </a:rPr>
              <a:t>為你主修科目的最佳理由</a:t>
            </a:r>
            <a:endParaRPr lang="en-US" altLang="zh-TW" sz="3600" kern="900" spc="18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  <a:cs typeface="Tunga" panose="020B0502040204020203" pitchFamily="34" charset="0"/>
            </a:endParaRPr>
          </a:p>
        </p:txBody>
      </p:sp>
      <p:pic>
        <p:nvPicPr>
          <p:cNvPr id="6" name="Picture 5" descr="tls-logo-2015.psd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4" y="375937"/>
            <a:ext cx="2164076" cy="466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0126" y="2746923"/>
            <a:ext cx="5006174" cy="1077184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pPr algn="ctr"/>
            <a:r>
              <a:rPr lang="en-US" sz="3200" kern="900" spc="18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Tunga" panose="020B0502040204020203" pitchFamily="34" charset="0"/>
              </a:rPr>
              <a:t>There are good reasons</a:t>
            </a:r>
          </a:p>
          <a:p>
            <a:pPr algn="ctr"/>
            <a:r>
              <a:rPr lang="en-US" sz="3200" kern="900" spc="18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Tunga" panose="020B0502040204020203" pitchFamily="34" charset="0"/>
              </a:rPr>
              <a:t>to make </a:t>
            </a:r>
            <a:r>
              <a:rPr lang="en-US" sz="3200" kern="900" spc="18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Tunga" panose="020B0502040204020203" pitchFamily="34" charset="0"/>
              </a:rPr>
              <a:t>TLS</a:t>
            </a:r>
            <a:r>
              <a:rPr lang="en-US" sz="3200" kern="900" spc="18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儷中黑" panose="020B0509000000000000" pitchFamily="49" charset="-120"/>
                <a:cs typeface="Tunga" panose="020B0502040204020203" pitchFamily="34" charset="0"/>
              </a:rPr>
              <a:t>®</a:t>
            </a:r>
            <a:r>
              <a:rPr lang="en-US" sz="3200" kern="900" spc="18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Tunga" panose="020B0502040204020203" pitchFamily="34" charset="0"/>
              </a:rPr>
              <a:t> </a:t>
            </a:r>
            <a:r>
              <a:rPr lang="en-US" sz="3200" kern="900" spc="18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Tunga" panose="020B0502040204020203" pitchFamily="34" charset="0"/>
              </a:rPr>
              <a:t>your major!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5280" y="269876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8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87741" y="1848725"/>
            <a:ext cx="590384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6" tIns="45703" rIns="91406" bIns="45703">
            <a:spAutoFit/>
          </a:bodyPr>
          <a:lstStyle/>
          <a:p>
            <a:pPr algn="ctr" defTabSz="914018">
              <a:spcBef>
                <a:spcPts val="1200"/>
              </a:spcBef>
              <a:defRPr/>
            </a:pPr>
            <a:r>
              <a:rPr lang="zh-TW" altLang="en-US" sz="4400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總顧問經理級</a:t>
            </a:r>
            <a:r>
              <a:rPr lang="en-US" altLang="zh-TW" sz="4400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/>
            </a:r>
            <a:br>
              <a:rPr lang="en-US" altLang="zh-TW" sz="4400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</a:br>
            <a:r>
              <a:rPr lang="en-US" altLang="zh-TW" sz="3200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National Supervising Coordinator</a:t>
            </a:r>
            <a:endParaRPr lang="en-US" sz="3200" b="1" dirty="0">
              <a:solidFill>
                <a:srgbClr val="003300"/>
              </a:solidFill>
              <a:ea typeface="微軟正黑體" panose="020B0604030504040204" pitchFamily="34" charset="-120"/>
              <a:cs typeface="Heiti TC Light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391411" y="3198239"/>
            <a:ext cx="54965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6" tIns="45703" rIns="91406" bIns="45703">
            <a:spAutoFit/>
          </a:bodyPr>
          <a:lstStyle/>
          <a:p>
            <a:pPr algn="ctr" defTabSz="914018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en-US" sz="2800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HK$76,600</a:t>
            </a:r>
          </a:p>
          <a:p>
            <a:pPr algn="ctr" defTabSz="914018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b="1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HK$76,600 in 4 Commission weeks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925" y="4203842"/>
            <a:ext cx="7467600" cy="727119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defTabSz="914018"/>
            <a:r>
              <a:rPr lang="zh-TW" altLang="en-US" sz="800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本簡報中提到的收入等級純屬舉例說明，無意代表美安香港超連鎖店主的一般收入，也無意表示任何超連鎖店主皆可賺取同等收入。美安香港超連鎖店主的成功與否，取決於其在發展事業時的努力、才能與投入程度。</a:t>
            </a:r>
            <a:r>
              <a:rPr lang="en-US" sz="800" b="1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 Owner</a:t>
            </a:r>
            <a:r>
              <a:rPr lang="en-US" sz="800" b="1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 Owner</a:t>
            </a:r>
            <a:r>
              <a:rPr lang="en-US" sz="800" b="1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 Owner</a:t>
            </a:r>
            <a:r>
              <a:rPr lang="en-US" sz="800" b="1" dirty="0">
                <a:solidFill>
                  <a:srgbClr val="003300"/>
                </a:solidFill>
                <a:ea typeface="微軟正黑體" panose="020B0604030504040204" pitchFamily="34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srgbClr val="003300"/>
              </a:solidFill>
              <a:ea typeface="微軟正黑體" panose="020B0604030504040204" pitchFamily="34" charset="-120"/>
              <a:cs typeface="Heiti TC Light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952321" y="1022162"/>
            <a:ext cx="6374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6" tIns="45703" rIns="91406" bIns="45703">
            <a:spAutoFit/>
          </a:bodyPr>
          <a:lstStyle/>
          <a:p>
            <a:pPr algn="ctr" defTabSz="914018"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33CCFF"/>
                </a:solidFill>
                <a:ea typeface="Heiti TC Light"/>
                <a:cs typeface="Heiti TC Light"/>
              </a:rPr>
              <a:t>Calvin Ip</a:t>
            </a:r>
          </a:p>
        </p:txBody>
      </p:sp>
      <p:pic>
        <p:nvPicPr>
          <p:cNvPr id="10" name="Picture 8" descr="C:\Users\user\Desktop\Profile-Calvin-1.jpg"/>
          <p:cNvPicPr>
            <a:picLocks noChangeAspect="1" noChangeArrowheads="1"/>
          </p:cNvPicPr>
          <p:nvPr/>
        </p:nvPicPr>
        <p:blipFill rotWithShape="1">
          <a:blip r:embed="rId2"/>
          <a:srcRect t="5815"/>
          <a:stretch/>
        </p:blipFill>
        <p:spPr bwMode="auto">
          <a:xfrm>
            <a:off x="879343" y="909473"/>
            <a:ext cx="2150936" cy="3098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5650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ls-maic-presentation-slide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tls-logo-2015.psd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4" y="375937"/>
            <a:ext cx="2164076" cy="46631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7409721" y="4683017"/>
            <a:ext cx="1204176" cy="414010"/>
            <a:chOff x="7409686" y="4683015"/>
            <a:chExt cx="1204176" cy="414009"/>
          </a:xfrm>
        </p:grpSpPr>
        <p:sp>
          <p:nvSpPr>
            <p:cNvPr id="6" name="TextBox 5"/>
            <p:cNvSpPr txBox="1"/>
            <p:nvPr/>
          </p:nvSpPr>
          <p:spPr>
            <a:xfrm>
              <a:off x="7516366" y="4683015"/>
              <a:ext cx="1029449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505A5D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100" dirty="0">
                  <a:solidFill>
                    <a:srgbClr val="505A5D"/>
                  </a:solidFill>
                  <a:cs typeface="Gill Sans"/>
                </a:rPr>
                <a:t>YOUR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09686" y="4835415"/>
              <a:ext cx="120417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505A5D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100" dirty="0">
                  <a:solidFill>
                    <a:srgbClr val="505A5D"/>
                  </a:solidFill>
                  <a:cs typeface="Gill Sans"/>
                </a:rPr>
                <a:t>WEIGHT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75536" y="4766851"/>
            <a:ext cx="2045684" cy="261576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sz="1100" dirty="0">
                <a:solidFill>
                  <a:srgbClr val="505A5D"/>
                </a:solidFill>
                <a:cs typeface="Gill Sans"/>
              </a:rPr>
              <a:t>START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1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505A5D"/>
                </a:solidFill>
                <a:cs typeface="Gill Sans"/>
              </a:rPr>
              <a:t>WITH 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100" dirty="0" smtClean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TODAY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3475" y="4667251"/>
            <a:ext cx="290464" cy="369332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18443" y="1961615"/>
            <a:ext cx="5861004" cy="1508089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/>
            <a:r>
              <a:rPr lang="en-US" sz="4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TLS</a:t>
            </a:r>
            <a:r>
              <a:rPr lang="en-US" sz="4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®</a:t>
            </a:r>
            <a:r>
              <a:rPr lang="en-US" sz="48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"/>
              </a:rPr>
              <a:t> 21</a:t>
            </a:r>
            <a:r>
              <a:rPr lang="zh-TW" altLang="en-US" sz="48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"/>
              </a:rPr>
              <a:t>日</a:t>
            </a:r>
            <a:r>
              <a:rPr lang="zh-TW" altLang="en-US" sz="48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修身挑戰</a:t>
            </a:r>
            <a:endParaRPr lang="en-US" altLang="zh-TW" sz="4800" dirty="0">
              <a:solidFill>
                <a:schemeClr val="bg1"/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  <a:p>
            <a:pPr algn="ctr"/>
            <a:r>
              <a:rPr lang="en-US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21–DAY CHALLENGE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70531" y="294150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859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05144" y="2957455"/>
            <a:ext cx="7869236" cy="1569644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marL="514145" indent="-514145">
              <a:buFontTx/>
              <a:buAutoNum type="arabicPeriod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cs typeface="Gill Sans SemiBold"/>
              </a:rPr>
              <a:t>Not a Find Your Fit Challenge</a:t>
            </a:r>
          </a:p>
          <a:p>
            <a:pPr marL="514145" indent="-514145">
              <a:buFontTx/>
              <a:buAutoNum type="arabicPeriod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cs typeface="Gill Sans SemiBold"/>
              </a:rPr>
              <a:t>Starts any day you begin...</a:t>
            </a:r>
          </a:p>
          <a:p>
            <a:pPr marL="514145" indent="-514145">
              <a:buFontTx/>
              <a:buAutoNum type="arabicPeriod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cs typeface="Gill Sans SemiBold"/>
              </a:rPr>
              <a:t>Fast, effective, fun and just 21 days!</a:t>
            </a:r>
          </a:p>
          <a:p>
            <a:pPr marL="514145" indent="-514145">
              <a:buFontTx/>
              <a:buAutoNum type="arabicPeriod"/>
            </a:pPr>
            <a:r>
              <a:rPr lang="en-US" altLang="zh-TW" sz="24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Gill Sans SemiBold"/>
              </a:rPr>
              <a:t>May l</a:t>
            </a: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Gill Sans SemiBold"/>
              </a:rPr>
              <a:t>ose 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cs typeface="Gill Sans SemiBold"/>
              </a:rPr>
              <a:t>5 – 20 </a:t>
            </a:r>
            <a:r>
              <a:rPr lang="en-US" sz="2400" dirty="0" err="1" smtClean="0">
                <a:solidFill>
                  <a:prstClr val="black">
                    <a:lumMod val="75000"/>
                    <a:lumOff val="25000"/>
                  </a:prstClr>
                </a:solidFill>
                <a:cs typeface="Gill Sans SemiBold"/>
              </a:rPr>
              <a:t>lbs</a:t>
            </a: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Gill Sans SemiBold"/>
              </a:rPr>
              <a:t>, result may very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cs typeface="Gill Sans SemiBold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409721" y="4683017"/>
            <a:ext cx="1204176" cy="414010"/>
            <a:chOff x="7409686" y="4683015"/>
            <a:chExt cx="1204176" cy="414009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1029449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20417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1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536" y="4766851"/>
            <a:ext cx="2045684" cy="261576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1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100" dirty="0" smtClean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TODAY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272994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1" y="441848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741" y="4416296"/>
            <a:ext cx="3211411" cy="4145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53475" y="4667251"/>
            <a:ext cx="290464" cy="369332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95701" y="110527"/>
            <a:ext cx="4742483" cy="101566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華康儷中黑" panose="020B0509000000000000" pitchFamily="49" charset="-120"/>
              </a:rPr>
              <a:t>®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21</a:t>
            </a: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日修身挑戰</a:t>
            </a:r>
            <a:endParaRPr lang="en-US" altLang="zh-TW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21-Day Challenge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6261" y="1193359"/>
            <a:ext cx="7869236" cy="1815866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marL="514145" indent="-514145">
              <a:buFontTx/>
              <a:buAutoNum type="arabicPeriod"/>
            </a:pP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不是</a:t>
            </a:r>
            <a:r>
              <a:rPr lang="en-US" altLang="zh-TW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pPr marL="514145" indent="-514145">
              <a:buFontTx/>
              <a:buAutoNum type="arabicPeriod"/>
            </a:pP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隨時進行</a:t>
            </a: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  <a:p>
            <a:pPr marL="514145" indent="-514145">
              <a:buFontTx/>
              <a:buAutoNum type="arabicPeriod"/>
            </a:pP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快速、有效、有趣－只需</a:t>
            </a:r>
            <a:r>
              <a:rPr lang="en-US" altLang="zh-TW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21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日！</a:t>
            </a:r>
            <a:endParaRPr lang="en-US" sz="2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  <a:p>
            <a:pPr marL="514145" indent="-514145">
              <a:buFontTx/>
              <a:buAutoNum type="arabicPeriod"/>
            </a:pPr>
            <a:r>
              <a:rPr lang="zh-TW" altLang="en-US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或可減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去 </a:t>
            </a:r>
            <a:r>
              <a:rPr lang="en-US" altLang="zh-TW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5-20 </a:t>
            </a:r>
            <a:r>
              <a:rPr lang="zh-TW" altLang="en-US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磅，效果因人而異</a:t>
            </a:r>
            <a:endParaRPr lang="zh-TW" altLang="en-US" sz="2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0242" y="341359"/>
            <a:ext cx="30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®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074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66861" y="4469820"/>
            <a:ext cx="1023709" cy="284691"/>
          </a:xfrm>
          <a:prstGeom prst="rect">
            <a:avLst/>
          </a:prstGeom>
          <a:noFill/>
        </p:spPr>
        <p:txBody>
          <a:bodyPr wrap="none" lIns="68564" tIns="34289" rIns="68564" bIns="34289" rtlCol="0">
            <a:spAutoFit/>
          </a:bodyPr>
          <a:lstStyle/>
          <a:p>
            <a:pPr defTabSz="685613"/>
            <a:r>
              <a:rPr lang="en-US" sz="1400" dirty="0">
                <a:solidFill>
                  <a:srgbClr val="404040"/>
                </a:solidFill>
                <a:cs typeface="Gill Sans"/>
              </a:rPr>
              <a:t>#</a:t>
            </a:r>
            <a:r>
              <a:rPr lang="en-US" sz="1400" dirty="0">
                <a:solidFill>
                  <a:srgbClr val="69BCE9"/>
                </a:solidFill>
                <a:cs typeface="Gill Sans"/>
              </a:rPr>
              <a:t>TLS</a:t>
            </a:r>
            <a:r>
              <a:rPr lang="en-US" sz="1400" dirty="0">
                <a:solidFill>
                  <a:srgbClr val="404040"/>
                </a:solidFill>
                <a:cs typeface="Gill Sans"/>
              </a:rPr>
              <a:t>21</a:t>
            </a:r>
            <a:r>
              <a:rPr lang="en-US" sz="1400" dirty="0">
                <a:solidFill>
                  <a:srgbClr val="69BCE9"/>
                </a:solidFill>
                <a:cs typeface="Gill Sans"/>
              </a:rPr>
              <a:t>DAYS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436" y="476490"/>
            <a:ext cx="3484563" cy="777874"/>
          </a:xfrm>
          <a:prstGeom prst="rect">
            <a:avLst/>
          </a:prstGeom>
          <a:solidFill>
            <a:srgbClr val="69BCE9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>
              <a:solidFill>
                <a:srgbClr val="69BCE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5448" y="469428"/>
            <a:ext cx="3484561" cy="807911"/>
          </a:xfrm>
          <a:prstGeom prst="rect">
            <a:avLst/>
          </a:prstGeom>
          <a:noFill/>
        </p:spPr>
        <p:txBody>
          <a:bodyPr wrap="square" lIns="68564" tIns="34289" rIns="68564" bIns="34289" rtlCol="0">
            <a:spAutoFit/>
          </a:bodyPr>
          <a:lstStyle/>
          <a:p>
            <a:pPr algn="ctr" defTabSz="685613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TLS® 21 </a:t>
            </a:r>
            <a:r>
              <a:rPr lang="zh-TW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日修身挑戰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  <a:p>
            <a:pPr algn="ctr" defTabSz="685613"/>
            <a:r>
              <a:rPr lang="en-US" sz="2400" dirty="0">
                <a:solidFill>
                  <a:prstClr val="white"/>
                </a:solidFill>
                <a:cs typeface="Gill Sans SemiBold"/>
              </a:rPr>
              <a:t>21 DAY CHALLENGE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" y="4252892"/>
            <a:ext cx="1804421" cy="50446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43" y="1617763"/>
            <a:ext cx="803275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4660" y="4214785"/>
            <a:ext cx="30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®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294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2243" y="317575"/>
            <a:ext cx="6873240" cy="4311110"/>
            <a:chOff x="-404957" y="317575"/>
            <a:chExt cx="6873240" cy="4311110"/>
          </a:xfrm>
        </p:grpSpPr>
        <p:sp>
          <p:nvSpPr>
            <p:cNvPr id="2" name="Oval 1"/>
            <p:cNvSpPr/>
            <p:nvPr/>
          </p:nvSpPr>
          <p:spPr>
            <a:xfrm>
              <a:off x="2170603" y="317575"/>
              <a:ext cx="4297680" cy="4297680"/>
            </a:xfrm>
            <a:prstGeom prst="ellipse">
              <a:avLst/>
            </a:prstGeom>
            <a:solidFill>
              <a:srgbClr val="FFC000">
                <a:alpha val="4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-404957" y="331005"/>
              <a:ext cx="4297680" cy="4297680"/>
            </a:xfrm>
            <a:prstGeom prst="ellipse">
              <a:avLst/>
            </a:prstGeom>
            <a:solidFill>
              <a:srgbClr val="FFC000">
                <a:alpha val="4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1471949"/>
            <a:ext cx="9144000" cy="2461161"/>
          </a:xfrm>
          <a:prstGeom prst="rect">
            <a:avLst/>
          </a:prstGeom>
          <a:solidFill>
            <a:srgbClr val="00CCFF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154" y="2659822"/>
            <a:ext cx="4861560" cy="1138757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/>
            <a:r>
              <a:rPr lang="en-US" sz="4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SELLING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TLS</a:t>
            </a:r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®</a:t>
            </a:r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21 Day Challenge is easy!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741" y="4587746"/>
            <a:ext cx="3211411" cy="41450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409721" y="4683017"/>
            <a:ext cx="1204176" cy="414010"/>
            <a:chOff x="7409686" y="4683015"/>
            <a:chExt cx="1204176" cy="414009"/>
          </a:xfrm>
        </p:grpSpPr>
        <p:sp>
          <p:nvSpPr>
            <p:cNvPr id="9" name="TextBox 8"/>
            <p:cNvSpPr txBox="1"/>
            <p:nvPr/>
          </p:nvSpPr>
          <p:spPr>
            <a:xfrm>
              <a:off x="7516366" y="4683015"/>
              <a:ext cx="1029449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09686" y="4835415"/>
              <a:ext cx="120417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1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75536" y="4766851"/>
            <a:ext cx="2045684" cy="261576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1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100" dirty="0" smtClean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TODAY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2994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1" y="441848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71" y="-238954"/>
            <a:ext cx="5285971" cy="5394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8753475" y="4667251"/>
            <a:ext cx="327334" cy="369332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541" y="1601260"/>
            <a:ext cx="4861560" cy="1138757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/>
            <a:r>
              <a:rPr lang="zh-TW" altLang="en-US" sz="4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銷售</a:t>
            </a:r>
            <a:endParaRPr lang="en-US" altLang="zh-TW" sz="4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algn="ctr" defTabSz="685613"/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TLS</a:t>
            </a:r>
            <a:r>
              <a:rPr lang="en-US" sz="2800" dirty="0" smtClean="0">
                <a:solidFill>
                  <a:schemeClr val="bg1"/>
                </a:solidFill>
                <a:latin typeface="Calibri"/>
                <a:ea typeface="華康儷中黑" panose="020B0509000000000000" pitchFamily="49" charset="-120"/>
                <a:cs typeface="Gill Sans SemiBold"/>
              </a:rPr>
              <a:t>®</a:t>
            </a: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21</a:t>
            </a:r>
            <a:r>
              <a:rPr lang="zh-TW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日修身挑戰是十分簡易！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4405" y="317575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3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409721" y="4683017"/>
            <a:ext cx="1204176" cy="414010"/>
            <a:chOff x="7409686" y="4683015"/>
            <a:chExt cx="1204176" cy="414009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1029449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20417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1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536" y="4766851"/>
            <a:ext cx="2045684" cy="261576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1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TLS®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TODAY</a:t>
            </a:r>
          </a:p>
        </p:txBody>
      </p:sp>
      <p:sp>
        <p:nvSpPr>
          <p:cNvPr id="8" name="Rectangle 7"/>
          <p:cNvSpPr/>
          <p:nvPr/>
        </p:nvSpPr>
        <p:spPr>
          <a:xfrm>
            <a:off x="272994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1" y="441848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741" y="4416296"/>
            <a:ext cx="3211411" cy="4145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53475" y="4667251"/>
            <a:ext cx="327334" cy="369332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95701" y="110527"/>
            <a:ext cx="4742483" cy="101566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銷售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華康儷中黑" panose="020B0509000000000000" pitchFamily="49" charset="-120"/>
              </a:rPr>
              <a:t>®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21</a:t>
            </a: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日修身挑戰</a:t>
            </a:r>
            <a:endParaRPr lang="en-US" altLang="zh-TW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Selling the 21-Day Challenge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7206" y="1409977"/>
            <a:ext cx="4336794" cy="2800751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marL="514145" indent="-514145">
              <a:buFontTx/>
              <a:buAutoNum type="arabicPeriod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cs typeface="Gill Sans SemiBold"/>
              </a:rPr>
              <a:t>Listen for the opportunity...</a:t>
            </a:r>
          </a:p>
          <a:p>
            <a:pPr marL="514145" indent="-514145">
              <a:buFontTx/>
              <a:buAutoNum type="arabicPeriod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cs typeface="Gill Sans SemiBold"/>
              </a:rPr>
              <a:t>Ask the simple question... “Have you heard of the TLS 21-Day Challenge?”</a:t>
            </a:r>
          </a:p>
          <a:p>
            <a:pPr marL="514145" indent="-514145">
              <a:buFontTx/>
              <a:buAutoNum type="arabicPeriod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cs typeface="Gill Sans SemiBold"/>
              </a:rPr>
              <a:t>Know the answer to           “What is it?”</a:t>
            </a:r>
          </a:p>
          <a:p>
            <a:pPr marL="514145" indent="-514145">
              <a:buFontTx/>
              <a:buAutoNum type="arabicPeriod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cs typeface="Gill Sans SemiBold"/>
              </a:rPr>
              <a:t>Learn how to Close...Always more than one.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8700" y="1436240"/>
            <a:ext cx="4621312" cy="2769973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marL="514145" indent="-514145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聽候機會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...</a:t>
            </a:r>
          </a:p>
          <a:p>
            <a:pPr marL="514145" indent="-514145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問個簡單問題：「你有聽過</a:t>
            </a:r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TLS® 21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日修身挑戰嗎？」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  <a:p>
            <a:pPr marL="514145" indent="-514145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了解「</a:t>
            </a:r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TLS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是甚麼？」的答案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  <a:p>
            <a:pPr marL="514145" indent="-514145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懂得結束話題，機會不止有一個。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6664" y="299471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745219" y="1275657"/>
            <a:ext cx="4434981" cy="3046972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marL="456998" indent="-456998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Gill Sans SemiBold"/>
              </a:rPr>
              <a:t>TLS</a:t>
            </a: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Gill Sans SemiBold"/>
              </a:rPr>
              <a:t>®</a:t>
            </a: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Gill Sans SemiBold"/>
              </a:rPr>
              <a:t> 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Gill Sans SemiBold"/>
              </a:rPr>
              <a:t>stands for Transitions Lifestyle System. The 21-Day Challenge is taking 21 days to lose 5-20 pounds of unwanted fat and create a new you.</a:t>
            </a:r>
          </a:p>
          <a:p>
            <a:pPr marL="456998" indent="-45699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Gill Sans SemiBold"/>
              </a:rPr>
              <a:t>The 21-Day Challenge begins when you are ready to </a:t>
            </a:r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Gill Sans SemiBold"/>
              </a:rPr>
              <a:t>take 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Gill Sans SemiBold"/>
              </a:rPr>
              <a:t>the 21-Day Challenge!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409721" y="4683017"/>
            <a:ext cx="1204176" cy="414010"/>
            <a:chOff x="7409686" y="4683015"/>
            <a:chExt cx="1204176" cy="414009"/>
          </a:xfrm>
        </p:grpSpPr>
        <p:sp>
          <p:nvSpPr>
            <p:cNvPr id="6" name="TextBox 5"/>
            <p:cNvSpPr txBox="1"/>
            <p:nvPr/>
          </p:nvSpPr>
          <p:spPr>
            <a:xfrm>
              <a:off x="7516366" y="4683015"/>
              <a:ext cx="1029449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09686" y="4835415"/>
              <a:ext cx="120417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1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5536" y="4766851"/>
            <a:ext cx="2045684" cy="261576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1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100" dirty="0" smtClean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TODAY</a:t>
            </a:r>
          </a:p>
        </p:txBody>
      </p:sp>
      <p:sp>
        <p:nvSpPr>
          <p:cNvPr id="9" name="Rectangle 8"/>
          <p:cNvSpPr/>
          <p:nvPr/>
        </p:nvSpPr>
        <p:spPr>
          <a:xfrm>
            <a:off x="272994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1" y="441848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741" y="4416296"/>
            <a:ext cx="3211411" cy="4145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53475" y="4667251"/>
            <a:ext cx="290464" cy="369332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95701" y="110527"/>
            <a:ext cx="4742483" cy="101566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它是什麼？</a:t>
            </a:r>
            <a:endParaRPr lang="en-US" altLang="zh-TW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What is it?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6656" y="1281867"/>
            <a:ext cx="4274725" cy="2677640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marL="456998" indent="-456998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TLS</a:t>
            </a:r>
            <a:r>
              <a:rPr lang="en-US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華康儷中黑" panose="020B0509000000000000" pitchFamily="49" charset="-120"/>
                <a:cs typeface="Gill Sans SemiBold"/>
              </a:rPr>
              <a:t>®</a:t>
            </a:r>
            <a:r>
              <a:rPr lang="en-US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 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是</a:t>
            </a:r>
            <a:r>
              <a:rPr lang="en-US" altLang="zh-TW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TLS</a:t>
            </a:r>
            <a:r>
              <a:rPr lang="en-US" altLang="zh-TW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華康儷中黑" panose="020B0509000000000000" pitchFamily="49" charset="-120"/>
                <a:cs typeface="Gill Sans SemiBold"/>
              </a:rPr>
              <a:t>®</a:t>
            </a:r>
            <a:r>
              <a:rPr lang="zh-TW" altLang="en-US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健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康生活纖營計劃。 只需</a:t>
            </a:r>
            <a:r>
              <a:rPr lang="en-US" altLang="zh-TW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21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日，可減少</a:t>
            </a:r>
            <a:r>
              <a:rPr lang="en-US" altLang="zh-TW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5-20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磅的多餘脂肪，令你擁有全新的你</a:t>
            </a:r>
            <a:endParaRPr lang="en-US" altLang="zh-TW" sz="2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  <a:p>
            <a:pPr marL="456998" indent="-456998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你可隨時進行</a:t>
            </a:r>
            <a:r>
              <a:rPr lang="en-US" altLang="zh-TW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TLS 21</a:t>
            </a:r>
            <a:r>
              <a:rPr lang="zh-TW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日修身挑戰</a:t>
            </a:r>
            <a:endParaRPr lang="en-US" sz="2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08376" y="292741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5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38" y="10799"/>
            <a:ext cx="4783925" cy="5212080"/>
          </a:xfrm>
          <a:prstGeom prst="rect">
            <a:avLst/>
          </a:prstGeom>
        </p:spPr>
      </p:pic>
      <p:pic>
        <p:nvPicPr>
          <p:cNvPr id="5" name="Picture 4" descr="Social Media Icon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544" y="4566927"/>
            <a:ext cx="2096873" cy="365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8364" y="2486075"/>
            <a:ext cx="3768307" cy="584759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pPr algn="ctr"/>
            <a:r>
              <a:rPr lang="zh-TW" altLang="en-US" sz="3200" kern="900" spc="180" dirty="0"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Tunga" panose="020B0502040204020203" pitchFamily="34" charset="0"/>
              </a:rPr>
              <a:t>短期見效 長期方案</a:t>
            </a:r>
            <a:endParaRPr lang="en-US" sz="3200" kern="900" spc="180" dirty="0">
              <a:solidFill>
                <a:prstClr val="white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  <a:cs typeface="Tunga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17" y="20324"/>
            <a:ext cx="45719" cy="5143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06"/>
          <a:stretch/>
        </p:blipFill>
        <p:spPr>
          <a:xfrm rot="16200000">
            <a:off x="2066925" y="2371725"/>
            <a:ext cx="5181600" cy="381000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O:\Product_SC\Communications\Graphics\Products Logo\TLS-Logo-Blu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55" y="695757"/>
            <a:ext cx="3240766" cy="109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7955" y="3035655"/>
            <a:ext cx="3838583" cy="1077202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pPr algn="ctr"/>
            <a:r>
              <a:rPr lang="en-US" sz="3200" kern="900" spc="180" dirty="0"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Tunga" panose="020B0502040204020203" pitchFamily="34" charset="0"/>
              </a:rPr>
              <a:t>Short-Term Results</a:t>
            </a:r>
          </a:p>
          <a:p>
            <a:pPr algn="ctr"/>
            <a:r>
              <a:rPr lang="en-US" sz="3200" kern="900" spc="180" dirty="0"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Tunga" panose="020B0502040204020203" pitchFamily="34" charset="0"/>
              </a:rPr>
              <a:t>Long-Term Solution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22517" y="885571"/>
            <a:ext cx="60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BE3FF"/>
                </a:solidFill>
                <a:latin typeface="Calibri"/>
              </a:rPr>
              <a:t>®</a:t>
            </a:r>
            <a:endParaRPr lang="en-US" dirty="0">
              <a:solidFill>
                <a:srgbClr val="ABE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23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95644" y="2512022"/>
            <a:ext cx="7625396" cy="1569660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cs typeface="Gill Sans SemiBold"/>
              </a:rPr>
              <a:t>It is a science-based weight management program that turns your body into a fat-burning machine.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409721" y="4683017"/>
            <a:ext cx="1204176" cy="414010"/>
            <a:chOff x="7409686" y="4683015"/>
            <a:chExt cx="1204176" cy="414009"/>
          </a:xfrm>
        </p:grpSpPr>
        <p:sp>
          <p:nvSpPr>
            <p:cNvPr id="6" name="TextBox 5"/>
            <p:cNvSpPr txBox="1"/>
            <p:nvPr/>
          </p:nvSpPr>
          <p:spPr>
            <a:xfrm>
              <a:off x="7516366" y="4683015"/>
              <a:ext cx="1029449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09686" y="4835415"/>
              <a:ext cx="120417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1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272994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1" y="441848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741" y="4416296"/>
            <a:ext cx="3211411" cy="4145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56485" y="4600012"/>
            <a:ext cx="327334" cy="369332"/>
          </a:xfrm>
          <a:prstGeom prst="rect">
            <a:avLst/>
          </a:prstGeom>
        </p:spPr>
        <p:txBody>
          <a:bodyPr wrap="none" lIns="91406" tIns="45703" rIns="91406" bIns="45703">
            <a:spAutoFit/>
          </a:bodyPr>
          <a:lstStyle/>
          <a:p>
            <a:r>
              <a:rPr lang="en-US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D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5700" y="110527"/>
            <a:ext cx="7137069" cy="101564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你認識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華康儷中黑" panose="020B0509000000000000" pitchFamily="49" charset="-120"/>
              </a:rPr>
              <a:t>®</a:t>
            </a:r>
            <a:r>
              <a:rPr lang="zh-TW" altLang="en-US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健</a:t>
            </a: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康生活纖營計劃嗎？</a:t>
            </a:r>
            <a:endParaRPr lang="en-US" altLang="zh-TW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Have you ever heard of the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華康儷中黑" panose="020B0509000000000000" pitchFamily="49" charset="-120"/>
              </a:rPr>
              <a:t>®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program?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5644" y="1346955"/>
            <a:ext cx="7625396" cy="1077202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以科學為基礎的體重管理計劃，讓身體成為脂肪燃燒模式。</a:t>
            </a:r>
            <a:endParaRPr lang="en-US" sz="32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8376" y="292741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5536" y="4766851"/>
            <a:ext cx="2045684" cy="261576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1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100" dirty="0" smtClean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209004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65164" y="2657841"/>
            <a:ext cx="7625396" cy="1384978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cs typeface="Gill Sans SemiBold"/>
              </a:rPr>
              <a:t>To learn more, I can send you a short video. What is your email address? Can I get your phone number to ensure you received it?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409721" y="4683017"/>
            <a:ext cx="1204176" cy="414010"/>
            <a:chOff x="7409686" y="4683015"/>
            <a:chExt cx="1204176" cy="414009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1029449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20417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1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72994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1" y="441848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741" y="4416296"/>
            <a:ext cx="3211411" cy="4145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56485" y="4600012"/>
            <a:ext cx="327334" cy="369332"/>
          </a:xfrm>
          <a:prstGeom prst="rect">
            <a:avLst/>
          </a:prstGeom>
        </p:spPr>
        <p:txBody>
          <a:bodyPr wrap="none" lIns="91406" tIns="45703" rIns="91406" bIns="45703">
            <a:spAutoFit/>
          </a:bodyPr>
          <a:lstStyle/>
          <a:p>
            <a:r>
              <a:rPr lang="en-US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D</a:t>
            </a:r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164" y="1228305"/>
            <a:ext cx="7625396" cy="1384978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如你希望了解更多，我可以寄一段短片給你參考。你的電郵地址是甚麼？可以給我你的電話號碼，讓我確定你已收到檔案嗎？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08376" y="292741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5536" y="4766851"/>
            <a:ext cx="2045684" cy="261576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1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100" dirty="0" smtClean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54498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255" y="252245"/>
            <a:ext cx="3272790" cy="209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046" y="268011"/>
            <a:ext cx="3268980" cy="206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67" y="2582700"/>
            <a:ext cx="5027954" cy="243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31" r="39933"/>
          <a:stretch/>
        </p:blipFill>
        <p:spPr>
          <a:xfrm>
            <a:off x="252249" y="348792"/>
            <a:ext cx="630622" cy="4145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533" b="-26317"/>
          <a:stretch/>
        </p:blipFill>
        <p:spPr>
          <a:xfrm>
            <a:off x="1199116" y="2758909"/>
            <a:ext cx="496712" cy="5235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494213" y="3282493"/>
                <a:ext cx="317765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00" b="1" i="0" smtClean="0">
                          <a:solidFill>
                            <a:schemeClr val="bg1"/>
                          </a:solidFill>
                          <a:latin typeface="Cambria Math"/>
                        </a:rPr>
                        <m:t>®</m:t>
                      </m:r>
                    </m:oMath>
                  </m:oMathPara>
                </a14:m>
                <a:endParaRPr lang="en-US" sz="7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213" y="3282493"/>
                <a:ext cx="317765" cy="20005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13560" y="2888572"/>
                <a:ext cx="79441" cy="138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" b="1" i="0" smtClean="0">
                          <a:solidFill>
                            <a:schemeClr val="bg1"/>
                          </a:solidFill>
                          <a:latin typeface="Cambria Math"/>
                        </a:rPr>
                        <m:t>®</m:t>
                      </m:r>
                    </m:oMath>
                  </m:oMathPara>
                </a14:m>
                <a:endParaRPr lang="en-US" sz="3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3560" y="2888572"/>
                <a:ext cx="79441" cy="138499"/>
              </a:xfrm>
              <a:prstGeom prst="rect">
                <a:avLst/>
              </a:prstGeom>
              <a:blipFill rotWithShape="1">
                <a:blip r:embed="rId7"/>
                <a:stretch>
                  <a:fillRect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428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1190625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454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en-US" altLang="zh-TW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/>
                <a:ea typeface="華康儷中黑" panose="020B0509000000000000" pitchFamily="49" charset="-120"/>
              </a:rPr>
              <a:t>®</a:t>
            </a:r>
            <a:r>
              <a:rPr lang="en-US" altLang="zh-TW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r>
              <a:rPr lang="en-US" altLang="zh-TW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21</a:t>
            </a:r>
            <a:r>
              <a:rPr lang="zh-TW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日修身挑戰套</a:t>
            </a:r>
            <a:r>
              <a:rPr lang="zh-TW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裝</a:t>
            </a:r>
            <a:r>
              <a:rPr lang="en-US" altLang="zh-TW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/>
            </a:r>
            <a:br>
              <a:rPr lang="en-US" altLang="zh-TW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</a:b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/>
                <a:ea typeface="華康儷中黑" panose="020B0509000000000000" pitchFamily="49" charset="-120"/>
              </a:rPr>
              <a:t>®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 21-DAY CHALLENGE KIT</a:t>
            </a:r>
            <a:endParaRPr lang="en-US" sz="4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1026" name="Picture 2" descr="M:\All Brands\TLS Weight Loss Solution\21 Days Challenge Kit\Image\TLS-HKG-21-day-challenge-kit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49" y="360153"/>
            <a:ext cx="5963536" cy="596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86649" y="4564178"/>
            <a:ext cx="6613034" cy="430887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en-US" sz="2200" b="1" dirty="0">
                <a:solidFill>
                  <a:srgbClr val="558ED5"/>
                </a:solidFill>
              </a:rPr>
              <a:t>HK21DAY | UC $1,038.00  | SR $1,452.00  | BV 25.0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89049" y="2153333"/>
            <a:ext cx="1181100" cy="1095375"/>
            <a:chOff x="7305675" y="1828800"/>
            <a:chExt cx="1181100" cy="1095375"/>
          </a:xfrm>
        </p:grpSpPr>
        <p:sp>
          <p:nvSpPr>
            <p:cNvPr id="3" name="Oval 2"/>
            <p:cNvSpPr/>
            <p:nvPr/>
          </p:nvSpPr>
          <p:spPr>
            <a:xfrm>
              <a:off x="7305675" y="1828800"/>
              <a:ext cx="1181100" cy="1095375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353300" y="2024746"/>
              <a:ext cx="1085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</a:rPr>
                <a:t>24%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96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930" y="150453"/>
            <a:ext cx="7271082" cy="1508089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zh-TW" altLang="en-US" sz="4800" b="1" dirty="0"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讓超連鎖事業向前邁進</a:t>
            </a:r>
            <a:endParaRPr lang="en-US" altLang="zh-TW" sz="4800" b="1" dirty="0">
              <a:solidFill>
                <a:prstClr val="white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  <a:p>
            <a:r>
              <a:rPr lang="en-US" sz="4400" b="1" dirty="0" smtClean="0"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TLS</a:t>
            </a:r>
            <a:r>
              <a:rPr lang="en-US" sz="4400" b="1" dirty="0" smtClean="0"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儷中黑" panose="020B0509000000000000" pitchFamily="49" charset="-120"/>
                <a:cs typeface="Gill Sans SemiBold"/>
              </a:rPr>
              <a:t>®</a:t>
            </a:r>
            <a:r>
              <a:rPr lang="en-US" sz="4400" b="1" dirty="0" smtClean="0"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 </a:t>
            </a:r>
            <a:r>
              <a:rPr lang="en-US" sz="4400" b="1" dirty="0"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Pays It Forward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24213386"/>
              </p:ext>
            </p:extLst>
          </p:nvPr>
        </p:nvGraphicFramePr>
        <p:xfrm>
          <a:off x="83819" y="784861"/>
          <a:ext cx="10972800" cy="3598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741" y="4416279"/>
            <a:ext cx="3211411" cy="41450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409721" y="4683017"/>
            <a:ext cx="1204176" cy="414010"/>
            <a:chOff x="7409686" y="4683015"/>
            <a:chExt cx="1204176" cy="414009"/>
          </a:xfrm>
        </p:grpSpPr>
        <p:sp>
          <p:nvSpPr>
            <p:cNvPr id="11" name="TextBox 10"/>
            <p:cNvSpPr txBox="1"/>
            <p:nvPr/>
          </p:nvSpPr>
          <p:spPr>
            <a:xfrm>
              <a:off x="7516366" y="4683015"/>
              <a:ext cx="1029449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white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100" dirty="0">
                  <a:solidFill>
                    <a:prstClr val="white"/>
                  </a:solidFill>
                  <a:cs typeface="Gill Sans"/>
                </a:rPr>
                <a:t>YOUR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09686" y="4835415"/>
              <a:ext cx="120417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prstClr val="white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100" dirty="0">
                  <a:solidFill>
                    <a:prstClr val="white"/>
                  </a:solidFill>
                  <a:cs typeface="Gill Sans"/>
                </a:rPr>
                <a:t>WEIGHT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75536" y="4766851"/>
            <a:ext cx="2045684" cy="261576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sz="1100" dirty="0">
                <a:solidFill>
                  <a:prstClr val="white"/>
                </a:solidFill>
                <a:cs typeface="Gill Sans"/>
              </a:rPr>
              <a:t>START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1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100" dirty="0">
                <a:solidFill>
                  <a:prstClr val="white"/>
                </a:solidFill>
                <a:cs typeface="Gill Sans"/>
              </a:rPr>
              <a:t>WITH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100" dirty="0" smtClean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362328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114800" y="666750"/>
            <a:ext cx="5029200" cy="3703320"/>
            <a:chOff x="5424802" y="3102422"/>
            <a:chExt cx="4370326" cy="3956055"/>
          </a:xfrm>
        </p:grpSpPr>
        <p:pic>
          <p:nvPicPr>
            <p:cNvPr id="5" name="Picture 4" descr="http://www.computerbild.de/imgs/2/6/3/7/5/0/1/PC-Monitor-Acer-S234HLbmii-745x559-b7653233125a00c9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2" t="3988" r="10801"/>
            <a:stretch/>
          </p:blipFill>
          <p:spPr bwMode="auto">
            <a:xfrm rot="152453">
              <a:off x="5424802" y="3102422"/>
              <a:ext cx="4370326" cy="3956055"/>
            </a:xfrm>
            <a:prstGeom prst="rect">
              <a:avLst/>
            </a:prstGeom>
            <a:noFill/>
            <a:scene3d>
              <a:camera prst="orthographicFront">
                <a:rot lat="0" lon="24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1" r="12427" b="84539"/>
            <a:stretch/>
          </p:blipFill>
          <p:spPr bwMode="auto">
            <a:xfrm>
              <a:off x="5607116" y="3476658"/>
              <a:ext cx="3884734" cy="2371072"/>
            </a:xfrm>
            <a:prstGeom prst="rect">
              <a:avLst/>
            </a:prstGeom>
            <a:noFill/>
            <a:ln>
              <a:noFill/>
            </a:ln>
            <a:scene3d>
              <a:camera prst="perspectiveHeroicExtremeLeftFacing" fov="2400000">
                <a:rot lat="21501116" lon="2393242" rev="21470205"/>
              </a:camera>
              <a:lightRig rig="threePt" dir="t"/>
            </a:scene3d>
            <a:sp3d z="95250"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289034" y="3167563"/>
            <a:ext cx="4800600" cy="1446534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zh-TW" altLang="en-US" sz="3200" dirty="0">
                <a:latin typeface="Calibri" panose="020F0502020204030204" pitchFamily="34" charset="0"/>
                <a:ea typeface="華康儷中黑" panose="020B0509000000000000" pitchFamily="49" charset="-120"/>
              </a:rPr>
              <a:t>讓</a:t>
            </a:r>
            <a:r>
              <a:rPr lang="en-US" sz="3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en-US" sz="3200" dirty="0" smtClean="0">
                <a:latin typeface="Calibri"/>
                <a:ea typeface="華康儷中黑" panose="020B0509000000000000" pitchFamily="49" charset="-120"/>
              </a:rPr>
              <a:t>®</a:t>
            </a:r>
            <a:r>
              <a:rPr lang="zh-TW" altLang="en-US" sz="32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打</a:t>
            </a:r>
            <a:r>
              <a:rPr lang="zh-TW" altLang="en-US" sz="3200" dirty="0">
                <a:latin typeface="Calibri" panose="020F0502020204030204" pitchFamily="34" charset="0"/>
                <a:ea typeface="華康儷中黑" panose="020B0509000000000000" pitchFamily="49" charset="-120"/>
              </a:rPr>
              <a:t>造你的購物年金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"/>
            </a:endParaRPr>
          </a:p>
          <a:p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"/>
              </a:rPr>
              <a:t>TLS® FEEDS YOUR </a:t>
            </a:r>
          </a:p>
          <a:p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SHOPPING ANNUITY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Times New Roman"/>
              </a:rPr>
              <a:t>™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274" y="4548485"/>
            <a:ext cx="8525935" cy="276999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cs typeface="Gill Sans SemiBold"/>
              </a:rPr>
              <a:t>START </a:t>
            </a:r>
            <a:r>
              <a:rPr lang="en-US" sz="1200" dirty="0">
                <a:solidFill>
                  <a:srgbClr val="0BB1DE"/>
                </a:solidFill>
                <a:cs typeface="Gill Sans SemiBold"/>
              </a:rPr>
              <a:t>LIVING</a:t>
            </a:r>
            <a:r>
              <a:rPr lang="en-US" sz="1200" dirty="0">
                <a:solidFill>
                  <a:prstClr val="black"/>
                </a:solidFill>
                <a:cs typeface="Gill Sans SemiBold"/>
              </a:rPr>
              <a:t> WITH </a:t>
            </a:r>
            <a:r>
              <a:rPr lang="en-US" sz="1200" dirty="0" smtClean="0">
                <a:solidFill>
                  <a:srgbClr val="0BB1DE"/>
                </a:solidFill>
                <a:cs typeface="Gill Sans SemiBold"/>
              </a:rPr>
              <a:t>TLS</a:t>
            </a:r>
            <a:r>
              <a:rPr lang="en-US" sz="1200" dirty="0" smtClean="0">
                <a:solidFill>
                  <a:srgbClr val="0BB1DE"/>
                </a:solidFill>
                <a:latin typeface="Calibri"/>
                <a:cs typeface="Gill Sans SemiBold"/>
              </a:rPr>
              <a:t>®</a:t>
            </a:r>
            <a:r>
              <a:rPr lang="en-US" sz="1200" dirty="0" smtClean="0">
                <a:solidFill>
                  <a:srgbClr val="0BB1DE"/>
                </a:solidFill>
                <a:cs typeface="Gill Sans SemiBold"/>
              </a:rPr>
              <a:t> </a:t>
            </a:r>
            <a:r>
              <a:rPr lang="en-US" sz="1200" dirty="0">
                <a:solidFill>
                  <a:srgbClr val="0BB1DE"/>
                </a:solidFill>
                <a:cs typeface="Gill Sans SemiBold"/>
              </a:rPr>
              <a:t>TODAY.                									</a:t>
            </a:r>
            <a:r>
              <a:rPr lang="en-US" sz="1200" dirty="0">
                <a:solidFill>
                  <a:prstClr val="black"/>
                </a:solidFill>
                <a:cs typeface="Gill Sans SemiBold"/>
              </a:rPr>
              <a:t>#</a:t>
            </a:r>
            <a:r>
              <a:rPr lang="en-US" sz="1200" dirty="0">
                <a:solidFill>
                  <a:srgbClr val="0BB1DE"/>
                </a:solidFill>
                <a:cs typeface="Gill Sans SemiBold"/>
              </a:rPr>
              <a:t>FIND</a:t>
            </a:r>
            <a:r>
              <a:rPr lang="en-US" sz="1200" dirty="0">
                <a:solidFill>
                  <a:srgbClr val="000000"/>
                </a:solidFill>
                <a:cs typeface="Gill Sans SemiBold"/>
              </a:rPr>
              <a:t>YOUR</a:t>
            </a:r>
            <a:r>
              <a:rPr lang="en-US" sz="1200" dirty="0">
                <a:solidFill>
                  <a:srgbClr val="0BB1DE"/>
                </a:solidFill>
                <a:cs typeface="Gill Sans SemiBold"/>
              </a:rPr>
              <a:t>FIT</a:t>
            </a:r>
          </a:p>
        </p:txBody>
      </p:sp>
      <p:pic>
        <p:nvPicPr>
          <p:cNvPr id="2" name="Picture 1" descr="S Logo_MAWC20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0" y="698250"/>
            <a:ext cx="2330700" cy="2330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53475" y="4667251"/>
            <a:ext cx="290464" cy="369332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56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" y="11"/>
            <a:ext cx="9143992" cy="540709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14018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92" y="3026784"/>
            <a:ext cx="9144000" cy="147002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lIns="91406" tIns="45703" rIns="91406" bIns="45703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恭喜你！你已成為一位新的</a:t>
            </a:r>
            <a:r>
              <a:rPr lang="en-US" altLang="zh-TW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en-US" altLang="zh-TW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華康儷中黑" panose="020B0509000000000000" pitchFamily="49" charset="-120"/>
              </a:rPr>
              <a:t>®</a:t>
            </a:r>
            <a:r>
              <a:rPr lang="zh-TW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夥</a:t>
            </a:r>
            <a:r>
              <a:rPr lang="zh-TW" alt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伴！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CONGRATULATIONS! </a:t>
            </a:r>
            <a:r>
              <a:rPr lang="en-US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You are now a new </a:t>
            </a:r>
            <a:r>
              <a:rPr lang="en-US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en-US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華康儷中黑" panose="020B0509000000000000" pitchFamily="49" charset="-120"/>
              </a:rPr>
              <a:t>®</a:t>
            </a:r>
            <a:r>
              <a:rPr lang="en-US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r>
              <a:rPr lang="en-US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Business Partner.</a:t>
            </a:r>
          </a:p>
        </p:txBody>
      </p:sp>
    </p:spTree>
    <p:extLst>
      <p:ext uri="{BB962C8B-B14F-4D97-AF65-F5344CB8AC3E}">
        <p14:creationId xmlns:p14="http://schemas.microsoft.com/office/powerpoint/2010/main" val="159668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ls-maic-presentation-slide-1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tls-logo-2015.psd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4" y="375937"/>
            <a:ext cx="2164076" cy="4663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8675" y="2764816"/>
            <a:ext cx="5923128" cy="830981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ctr"/>
            <a:r>
              <a:rPr lang="en-US" sz="4800" spc="-1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ill Sans SemiBold"/>
              </a:rPr>
              <a:t>Successful Stories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8656485" y="4600012"/>
            <a:ext cx="290464" cy="369332"/>
          </a:xfrm>
          <a:prstGeom prst="rect">
            <a:avLst/>
          </a:prstGeom>
        </p:spPr>
        <p:txBody>
          <a:bodyPr wrap="none" lIns="91406" tIns="45703" rIns="91406" bIns="45703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8675" y="1812989"/>
            <a:ext cx="5923128" cy="1107996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zh-TW" altLang="en-US" sz="6600" dirty="0">
                <a:solidFill>
                  <a:prstClr val="white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Gill Sans"/>
              </a:rPr>
              <a:t>成功個案</a:t>
            </a:r>
            <a:endParaRPr lang="en-US" sz="6500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Gill Sans Semi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5280" y="269876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1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79" y="180974"/>
            <a:ext cx="42386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66" y="182453"/>
            <a:ext cx="4243388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5" y="2689661"/>
            <a:ext cx="42386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66" y="2684898"/>
            <a:ext cx="4238625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23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1" y="171450"/>
            <a:ext cx="426243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98" y="165583"/>
            <a:ext cx="424815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64" y="2603650"/>
            <a:ext cx="4238625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31" y="2550485"/>
            <a:ext cx="4243388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56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15"/>
            <a:ext cx="9144000" cy="952500"/>
          </a:xfrm>
          <a:prstGeom prst="rect">
            <a:avLst/>
          </a:prstGeom>
          <a:solidFill>
            <a:srgbClr val="ABE3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91440"/>
            <a:ext cx="9144000" cy="85725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lIns="91406" tIns="45703" rIns="91406" bIns="45703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6900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TLS</a:t>
            </a:r>
            <a:r>
              <a:rPr lang="en-US" altLang="zh-TW" sz="6900" dirty="0" smtClean="0">
                <a:solidFill>
                  <a:schemeClr val="bg1"/>
                </a:solidFill>
                <a:latin typeface="Calibri"/>
                <a:ea typeface="華康儷中黑" panose="020B0509000000000000" pitchFamily="49" charset="-120"/>
              </a:rPr>
              <a:t>®</a:t>
            </a:r>
            <a:r>
              <a:rPr lang="zh-TW" altLang="en-US" sz="6900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產</a:t>
            </a:r>
            <a:r>
              <a:rPr lang="zh-TW" altLang="en-US" sz="6900" dirty="0">
                <a:solidFill>
                  <a:schemeClr val="bg1"/>
                </a:solidFill>
                <a:ea typeface="華康儷中黑" panose="020B0509000000000000" pitchFamily="49" charset="-120"/>
              </a:rPr>
              <a:t>品業績增長</a:t>
            </a:r>
            <a:endParaRPr lang="en-US" altLang="zh-TW" sz="6900" dirty="0">
              <a:solidFill>
                <a:schemeClr val="bg1"/>
              </a:solidFill>
              <a:ea typeface="華康儷中黑" panose="020B0509000000000000" pitchFamily="49" charset="-120"/>
            </a:endParaRPr>
          </a:p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4600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TLS</a:t>
            </a:r>
            <a:r>
              <a:rPr lang="en-US" sz="4600" dirty="0" smtClean="0">
                <a:solidFill>
                  <a:schemeClr val="bg1"/>
                </a:solidFill>
                <a:latin typeface="Calibri"/>
                <a:ea typeface="華康儷中黑" panose="020B0509000000000000" pitchFamily="49" charset="-120"/>
              </a:rPr>
              <a:t>®</a:t>
            </a:r>
            <a:r>
              <a:rPr lang="en-US" sz="4600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 </a:t>
            </a:r>
            <a:r>
              <a:rPr lang="en-US" sz="4600" dirty="0">
                <a:solidFill>
                  <a:schemeClr val="bg1"/>
                </a:solidFill>
                <a:ea typeface="華康儷中黑" panose="020B0509000000000000" pitchFamily="49" charset="-120"/>
              </a:rPr>
              <a:t>Product Sales Growth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019" y="5471115"/>
            <a:ext cx="3211411" cy="414503"/>
          </a:xfrm>
          <a:prstGeom prst="rect">
            <a:avLst/>
          </a:prstGeom>
        </p:spPr>
      </p:pic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4884697"/>
              </p:ext>
            </p:extLst>
          </p:nvPr>
        </p:nvGraphicFramePr>
        <p:xfrm>
          <a:off x="217511" y="948690"/>
          <a:ext cx="8926491" cy="4724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1352857" y="1963268"/>
            <a:ext cx="3305177" cy="1720989"/>
            <a:chOff x="5581650" y="1895475"/>
            <a:chExt cx="3305177" cy="1720989"/>
          </a:xfrm>
        </p:grpSpPr>
        <p:sp>
          <p:nvSpPr>
            <p:cNvPr id="14" name="TextBox 13"/>
            <p:cNvSpPr txBox="1"/>
            <p:nvPr/>
          </p:nvSpPr>
          <p:spPr>
            <a:xfrm>
              <a:off x="5581650" y="2508468"/>
              <a:ext cx="33051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prstClr val="black"/>
                  </a:solidFill>
                  <a:cs typeface="Times New Roman"/>
                </a:rPr>
                <a:t>↑50.7%</a:t>
              </a:r>
              <a:endParaRPr lang="en-US" sz="66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87981" y="1895475"/>
              <a:ext cx="3124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prstClr val="black"/>
                  </a:solidFill>
                  <a:ea typeface="華康儷中黑" panose="020B0509000000000000" pitchFamily="49" charset="-120"/>
                </a:rPr>
                <a:t>2014</a:t>
              </a:r>
              <a:r>
                <a:rPr lang="zh-TW" altLang="en-US" sz="2400" dirty="0">
                  <a:solidFill>
                    <a:prstClr val="black"/>
                  </a:solidFill>
                  <a:ea typeface="華康儷中黑" panose="020B0509000000000000" pitchFamily="49" charset="-120"/>
                </a:rPr>
                <a:t>產品總銷售增長</a:t>
              </a:r>
              <a:endParaRPr lang="en-US" sz="2400" dirty="0">
                <a:solidFill>
                  <a:prstClr val="black"/>
                </a:solidFill>
                <a:ea typeface="華康儷中黑" panose="020B0509000000000000" pitchFamily="49" charset="-120"/>
              </a:endParaRPr>
            </a:p>
            <a:p>
              <a:pPr algn="ctr"/>
              <a:r>
                <a:rPr lang="en-US" sz="1600" dirty="0">
                  <a:solidFill>
                    <a:prstClr val="black"/>
                  </a:solidFill>
                  <a:ea typeface="華康儷中黑" panose="020B0509000000000000" pitchFamily="49" charset="-120"/>
                </a:rPr>
                <a:t>Total product sales growth in 2014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9947" y="1948868"/>
            <a:ext cx="3305177" cy="1720989"/>
            <a:chOff x="5581650" y="1895475"/>
            <a:chExt cx="3305177" cy="1720989"/>
          </a:xfrm>
        </p:grpSpPr>
        <p:sp>
          <p:nvSpPr>
            <p:cNvPr id="19" name="TextBox 18"/>
            <p:cNvSpPr txBox="1"/>
            <p:nvPr/>
          </p:nvSpPr>
          <p:spPr>
            <a:xfrm>
              <a:off x="5581650" y="2508468"/>
              <a:ext cx="33051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prstClr val="black"/>
                  </a:solidFill>
                  <a:cs typeface="Times New Roman"/>
                </a:rPr>
                <a:t>↑43.7%</a:t>
              </a:r>
              <a:endParaRPr lang="en-US" sz="6600" b="1" dirty="0">
                <a:solidFill>
                  <a:prstClr val="black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687981" y="1895475"/>
              <a:ext cx="3124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prstClr val="black"/>
                  </a:solidFill>
                  <a:ea typeface="華康儷中黑" panose="020B0509000000000000" pitchFamily="49" charset="-120"/>
                </a:rPr>
                <a:t>2015</a:t>
              </a:r>
              <a:r>
                <a:rPr lang="zh-TW" altLang="en-US" sz="2400" dirty="0">
                  <a:solidFill>
                    <a:prstClr val="black"/>
                  </a:solidFill>
                  <a:ea typeface="華康儷中黑" panose="020B0509000000000000" pitchFamily="49" charset="-120"/>
                </a:rPr>
                <a:t>產品總銷售增長</a:t>
              </a:r>
              <a:endParaRPr lang="en-US" sz="2400" dirty="0">
                <a:solidFill>
                  <a:prstClr val="black"/>
                </a:solidFill>
                <a:ea typeface="華康儷中黑" panose="020B0509000000000000" pitchFamily="49" charset="-120"/>
              </a:endParaRPr>
            </a:p>
            <a:p>
              <a:pPr algn="ctr"/>
              <a:r>
                <a:rPr lang="en-US" sz="1600" dirty="0">
                  <a:solidFill>
                    <a:prstClr val="black"/>
                  </a:solidFill>
                  <a:ea typeface="華康儷中黑" panose="020B0509000000000000" pitchFamily="49" charset="-120"/>
                </a:rPr>
                <a:t>Total product sales growth in 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41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66877" y="4469825"/>
            <a:ext cx="1228025" cy="288539"/>
          </a:xfrm>
          <a:prstGeom prst="rect">
            <a:avLst/>
          </a:prstGeom>
          <a:noFill/>
        </p:spPr>
        <p:txBody>
          <a:bodyPr wrap="none" lIns="68561" tIns="34289" rIns="68561" bIns="34289" rtlCol="0">
            <a:spAutoFit/>
          </a:bodyPr>
          <a:lstStyle/>
          <a:p>
            <a:pPr defTabSz="685579"/>
            <a:r>
              <a:rPr lang="en-US" sz="1400" dirty="0">
                <a:solidFill>
                  <a:srgbClr val="404040"/>
                </a:solidFill>
                <a:cs typeface="Gill Sans"/>
              </a:rPr>
              <a:t>#</a:t>
            </a:r>
            <a:r>
              <a:rPr lang="en-US" sz="1400" dirty="0">
                <a:solidFill>
                  <a:srgbClr val="69BCE9"/>
                </a:solidFill>
                <a:cs typeface="Gill Sans"/>
              </a:rPr>
              <a:t>FIND</a:t>
            </a:r>
            <a:r>
              <a:rPr lang="en-US" sz="1400" dirty="0">
                <a:solidFill>
                  <a:srgbClr val="404040"/>
                </a:solidFill>
                <a:cs typeface="Gill Sans"/>
              </a:rPr>
              <a:t>YOUR</a:t>
            </a:r>
            <a:r>
              <a:rPr lang="en-US" sz="1400" dirty="0">
                <a:solidFill>
                  <a:srgbClr val="69BCE9"/>
                </a:solidFill>
                <a:cs typeface="Gill Sans"/>
              </a:rPr>
              <a:t>FIT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438" y="492143"/>
            <a:ext cx="2888976" cy="769937"/>
          </a:xfrm>
          <a:prstGeom prst="rect">
            <a:avLst/>
          </a:prstGeom>
          <a:solidFill>
            <a:srgbClr val="69BCE9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685579"/>
            <a:endParaRPr lang="en-US">
              <a:solidFill>
                <a:srgbClr val="69BCE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2223" y="2587597"/>
            <a:ext cx="1944688" cy="392415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 defTabSz="685579"/>
            <a:r>
              <a:rPr lang="en-US" sz="21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 SemiBold"/>
              </a:rPr>
              <a:t>21 </a:t>
            </a:r>
            <a:r>
              <a:rPr lang="zh-TW" altLang="en-US" sz="2100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 SemiBold"/>
              </a:rPr>
              <a:t>日</a:t>
            </a:r>
            <a:endParaRPr lang="en-US" sz="2100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 Semi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5438" y="642946"/>
            <a:ext cx="2888976" cy="438581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 defTabSz="685579"/>
            <a:r>
              <a:rPr lang="en-US" sz="2400" dirty="0">
                <a:solidFill>
                  <a:prstClr val="white"/>
                </a:solidFill>
                <a:cs typeface="Gill Sans SemiBold"/>
              </a:rPr>
              <a:t>Man Fung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86252" y="875299"/>
            <a:ext cx="1944688" cy="623246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 defTabSz="685579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TLS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華康儷中黑" panose="020B0509000000000000" pitchFamily="49" charset="-120"/>
                <a:cs typeface="Gill Sans"/>
              </a:rPr>
              <a:t>®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21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ea typeface="華康儷中黑" panose="020B0509000000000000" pitchFamily="49" charset="-120"/>
                <a:cs typeface="Gill Sans"/>
              </a:rPr>
              <a:t>日修身挑戰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ea typeface="華康儷中黑" panose="020B0509000000000000" pitchFamily="49" charset="-120"/>
              <a:cs typeface="Gill Sans"/>
            </a:endParaRPr>
          </a:p>
        </p:txBody>
      </p:sp>
      <p:sp>
        <p:nvSpPr>
          <p:cNvPr id="6" name="Oval 5"/>
          <p:cNvSpPr/>
          <p:nvPr/>
        </p:nvSpPr>
        <p:spPr>
          <a:xfrm>
            <a:off x="3967464" y="1537083"/>
            <a:ext cx="980965" cy="980965"/>
          </a:xfrm>
          <a:prstGeom prst="ellipse">
            <a:avLst/>
          </a:prstGeom>
          <a:solidFill>
            <a:srgbClr val="69BC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685579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018" y="1725337"/>
            <a:ext cx="243349" cy="5736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3" y="4252892"/>
            <a:ext cx="1804421" cy="504462"/>
          </a:xfrm>
          <a:prstGeom prst="rect">
            <a:avLst/>
          </a:prstGeom>
        </p:spPr>
      </p:pic>
      <p:sp>
        <p:nvSpPr>
          <p:cNvPr id="22" name="Pentagon 21"/>
          <p:cNvSpPr/>
          <p:nvPr/>
        </p:nvSpPr>
        <p:spPr>
          <a:xfrm>
            <a:off x="3164938" y="3120944"/>
            <a:ext cx="2630240" cy="459486"/>
          </a:xfrm>
          <a:prstGeom prst="homePlate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8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62" tIns="34289" rIns="68562" bIns="34289" spcCol="0" rtlCol="0" anchor="ctr"/>
          <a:lstStyle/>
          <a:p>
            <a:pPr algn="ctr" defTabSz="685596"/>
            <a:r>
              <a:rPr lang="zh-TW" altLang="en-US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dirty="0">
                <a:solidFill>
                  <a:prstClr val="black"/>
                </a:solidFill>
                <a:ea typeface="華康儷中黑" panose="020B0509000000000000" pitchFamily="49" charset="-120"/>
              </a:rPr>
              <a:t>1.9%</a:t>
            </a:r>
            <a:r>
              <a:rPr lang="zh-TW" altLang="en-US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r>
              <a:rPr lang="en-US" altLang="zh-TW" dirty="0">
                <a:solidFill>
                  <a:prstClr val="black"/>
                </a:solidFill>
                <a:ea typeface="華康儷中黑" panose="020B0509000000000000" pitchFamily="49" charset="-120"/>
              </a:rPr>
              <a:t>%Fat</a:t>
            </a:r>
          </a:p>
        </p:txBody>
      </p:sp>
      <p:sp>
        <p:nvSpPr>
          <p:cNvPr id="23" name="Pentagon 22"/>
          <p:cNvSpPr/>
          <p:nvPr/>
        </p:nvSpPr>
        <p:spPr>
          <a:xfrm>
            <a:off x="3166642" y="3603740"/>
            <a:ext cx="2630240" cy="459486"/>
          </a:xfrm>
          <a:prstGeom prst="homePlate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8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62" tIns="34289" rIns="68562" bIns="34289" spcCol="0" rtlCol="0" anchor="ctr"/>
          <a:lstStyle/>
          <a:p>
            <a:pPr algn="ctr" defTabSz="685596"/>
            <a:r>
              <a:rPr lang="zh-TW" altLang="en-US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dirty="0">
                <a:solidFill>
                  <a:prstClr val="black"/>
                </a:solidFill>
                <a:ea typeface="華康儷中黑" panose="020B0509000000000000" pitchFamily="49" charset="-120"/>
              </a:rPr>
              <a:t>1.5</a:t>
            </a:r>
            <a:r>
              <a:rPr lang="zh-TW" altLang="en-US" dirty="0">
                <a:solidFill>
                  <a:prstClr val="black"/>
                </a:solidFill>
                <a:ea typeface="華康儷中黑" panose="020B0509000000000000" pitchFamily="49" charset="-120"/>
              </a:rPr>
              <a:t>吋腰圍</a:t>
            </a:r>
            <a:br>
              <a:rPr lang="zh-TW" altLang="en-US" dirty="0">
                <a:solidFill>
                  <a:prstClr val="black"/>
                </a:solidFill>
                <a:ea typeface="華康儷中黑" panose="020B0509000000000000" pitchFamily="49" charset="-120"/>
              </a:rPr>
            </a:br>
            <a:r>
              <a:rPr lang="en-US" altLang="zh-TW" dirty="0">
                <a:solidFill>
                  <a:prstClr val="black"/>
                </a:solidFill>
                <a:ea typeface="華康儷中黑" panose="020B0509000000000000" pitchFamily="49" charset="-120"/>
              </a:rPr>
              <a:t>Waistline Inch</a:t>
            </a:r>
          </a:p>
        </p:txBody>
      </p:sp>
      <p:pic>
        <p:nvPicPr>
          <p:cNvPr id="20" name="Picture 2" descr="C:\Users\sidneyt\Desktop\TLS\Calvin Ip\Man Fung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9739" y="1465432"/>
            <a:ext cx="1428463" cy="2674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sidneyt\Desktop\TLS\Calvin Ip\Man Fung-after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89" t="8388" r="10185"/>
          <a:stretch/>
        </p:blipFill>
        <p:spPr bwMode="auto">
          <a:xfrm>
            <a:off x="6210008" y="805455"/>
            <a:ext cx="1456631" cy="356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:\Users\sidneyt\Desktop\TLS\Calvin Ip\Man Fung-after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0" t="7561" r="9304"/>
          <a:stretch/>
        </p:blipFill>
        <p:spPr bwMode="auto">
          <a:xfrm>
            <a:off x="7768477" y="802856"/>
            <a:ext cx="1252703" cy="3567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:\Users\sidneyt\Desktop\TLS\Calvin Ip\Man Fung-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156" y="1485892"/>
            <a:ext cx="1049023" cy="2649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13902" y="1428022"/>
            <a:ext cx="1514902" cy="300083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579"/>
            <a:r>
              <a:rPr lang="en-US" sz="1500" b="1" dirty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99554" y="769306"/>
            <a:ext cx="1514902" cy="300083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579"/>
            <a:r>
              <a:rPr lang="en-US" sz="1500" b="1" dirty="0">
                <a:solidFill>
                  <a:prstClr val="black"/>
                </a:solidFill>
              </a:rPr>
              <a:t>After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140" y="4772380"/>
            <a:ext cx="8754356" cy="553998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 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 Weight Loss Solution which includes a healthy diet and exercise.</a:t>
            </a:r>
          </a:p>
          <a:p>
            <a:endParaRPr lang="en-US" sz="1000" dirty="0">
              <a:solidFill>
                <a:prstClr val="white">
                  <a:lumMod val="50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2100" y="4252892"/>
            <a:ext cx="3019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®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949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38" y="10799"/>
            <a:ext cx="4783925" cy="5212080"/>
          </a:xfrm>
          <a:prstGeom prst="rect">
            <a:avLst/>
          </a:prstGeom>
        </p:spPr>
      </p:pic>
      <p:pic>
        <p:nvPicPr>
          <p:cNvPr id="5" name="Picture 4" descr="Social Media Icon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544" y="4566927"/>
            <a:ext cx="2096873" cy="365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8364" y="2486075"/>
            <a:ext cx="3768307" cy="584759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pPr algn="ctr"/>
            <a:r>
              <a:rPr lang="zh-TW" altLang="en-US" sz="3200" kern="900" spc="180" dirty="0"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  <a:cs typeface="Tunga" panose="020B0502040204020203" pitchFamily="34" charset="0"/>
              </a:rPr>
              <a:t>短期見效 長期方案</a:t>
            </a:r>
            <a:endParaRPr lang="en-US" sz="3200" kern="900" spc="180" dirty="0">
              <a:solidFill>
                <a:prstClr val="white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anose="020B0509000000000000" pitchFamily="49" charset="-120"/>
              <a:cs typeface="Tunga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17" y="20324"/>
            <a:ext cx="45719" cy="5143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06"/>
          <a:stretch/>
        </p:blipFill>
        <p:spPr>
          <a:xfrm rot="16200000">
            <a:off x="2066925" y="2371725"/>
            <a:ext cx="5181600" cy="381000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O:\Product_SC\Communications\Graphics\Products Logo\TLS-Logo-Blu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55" y="695757"/>
            <a:ext cx="3240766" cy="109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7955" y="3035655"/>
            <a:ext cx="3838583" cy="1077202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pPr algn="ctr"/>
            <a:r>
              <a:rPr lang="en-US" sz="3200" kern="900" spc="180" dirty="0"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  <a:cs typeface="Tunga" panose="020B0502040204020203" pitchFamily="34" charset="0"/>
              </a:rPr>
              <a:t>Short-Term Results</a:t>
            </a:r>
          </a:p>
          <a:p>
            <a:pPr algn="ctr"/>
            <a:r>
              <a:rPr lang="en-US" sz="3200" kern="900" spc="180" dirty="0">
                <a:solidFill>
                  <a:prstClr val="white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  <a:cs typeface="Tunga" panose="020B0502040204020203" pitchFamily="34" charset="0"/>
              </a:rPr>
              <a:t>Long-Term Solution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22517" y="885571"/>
            <a:ext cx="60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BE3FF"/>
                </a:solidFill>
                <a:latin typeface="Calibri"/>
              </a:rPr>
              <a:t>®</a:t>
            </a:r>
            <a:endParaRPr lang="en-US" dirty="0">
              <a:solidFill>
                <a:srgbClr val="ABE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8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ls-maic-presentation-slide-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1616" y="1632872"/>
            <a:ext cx="5448319" cy="2154420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pPr algn="ctr"/>
            <a:r>
              <a:rPr lang="en-US" sz="5400" dirty="0">
                <a:solidFill>
                  <a:prstClr val="white"/>
                </a:solidFill>
                <a:ea typeface="華康儷中黑" panose="020B0509000000000000" pitchFamily="49" charset="-120"/>
              </a:rPr>
              <a:t>2016</a:t>
            </a:r>
          </a:p>
          <a:p>
            <a:pPr algn="ctr"/>
            <a:r>
              <a:rPr lang="en-US" sz="4000" dirty="0">
                <a:solidFill>
                  <a:prstClr val="white"/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4000" dirty="0">
                <a:solidFill>
                  <a:prstClr val="white"/>
                </a:solidFill>
                <a:ea typeface="華康儷中黑" panose="020B0509000000000000" pitchFamily="49" charset="-120"/>
              </a:rPr>
              <a:t>健康生活纖形比賽</a:t>
            </a:r>
            <a:endParaRPr lang="en-US" sz="4000" kern="900" spc="18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anose="020B0509000000000000" pitchFamily="49" charset="-120"/>
              <a:cs typeface="Tunga" panose="020B0502040204020203" pitchFamily="34" charset="0"/>
            </a:endParaRPr>
          </a:p>
          <a:p>
            <a:pPr algn="ctr"/>
            <a:r>
              <a:rPr lang="en-US" sz="4000" kern="900" spc="18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  <a:cs typeface="Tunga" panose="020B0502040204020203" pitchFamily="34" charset="0"/>
              </a:rPr>
              <a:t>Find Your Fit Challenge</a:t>
            </a:r>
          </a:p>
        </p:txBody>
      </p:sp>
      <p:pic>
        <p:nvPicPr>
          <p:cNvPr id="6" name="Picture 5" descr="tls-logo-2015.psd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4" y="375937"/>
            <a:ext cx="2164076" cy="466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5280" y="269876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94785" y="2870733"/>
            <a:ext cx="8411998" cy="1538867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Win Over </a:t>
            </a:r>
            <a:r>
              <a:rPr lang="en-US" sz="2600" b="1" i="1" dirty="0">
                <a:solidFill>
                  <a:srgbClr val="00B0F0"/>
                </a:solidFill>
              </a:rPr>
              <a:t>HK$53,000</a:t>
            </a:r>
            <a:r>
              <a:rPr lang="en-US" sz="2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Cash and Product Prizes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Challenge Period: May 2, 2016 – September 4, 2016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Registration Deadline: June 11, 2016 at 11:59PM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409721" y="4683017"/>
            <a:ext cx="1204176" cy="414010"/>
            <a:chOff x="7409686" y="4683015"/>
            <a:chExt cx="1204176" cy="414009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1029449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20417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1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72994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1" y="441848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32163" y="7818"/>
            <a:ext cx="7810499" cy="1200312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r>
              <a:rPr 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741" y="4416296"/>
            <a:ext cx="3211411" cy="4145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9017" y="1270228"/>
            <a:ext cx="8411998" cy="1569644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送出獎金及獎品 總值超過</a:t>
            </a:r>
            <a:r>
              <a:rPr lang="zh-TW" altLang="en-US" sz="2800" b="1" i="1" dirty="0">
                <a:solidFill>
                  <a:srgbClr val="00B0F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港幣</a:t>
            </a:r>
            <a:r>
              <a:rPr lang="en-US" sz="2800" b="1" i="1" dirty="0">
                <a:solidFill>
                  <a:srgbClr val="00B0F0"/>
                </a:solidFill>
              </a:rPr>
              <a:t>$53,000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比賽日期：</a:t>
            </a:r>
            <a:r>
              <a:rPr lang="en-US" altLang="zh-TW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2016</a:t>
            </a:r>
            <a:r>
              <a:rPr lang="zh-TW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年</a:t>
            </a:r>
            <a:r>
              <a:rPr lang="en-US" altLang="zh-TW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5</a:t>
            </a:r>
            <a:r>
              <a:rPr lang="zh-TW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月</a:t>
            </a:r>
            <a:r>
              <a:rPr lang="en-US" altLang="zh-TW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</a:t>
            </a:r>
            <a:r>
              <a:rPr lang="zh-TW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日</a:t>
            </a:r>
            <a:r>
              <a:rPr lang="en-US" altLang="zh-TW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– 2016</a:t>
            </a:r>
            <a:r>
              <a:rPr lang="zh-TW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年</a:t>
            </a:r>
            <a:r>
              <a:rPr lang="en-US" altLang="zh-TW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9</a:t>
            </a:r>
            <a:r>
              <a:rPr lang="zh-TW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月</a:t>
            </a:r>
            <a:r>
              <a:rPr lang="en-US" altLang="zh-TW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4</a:t>
            </a:r>
            <a:r>
              <a:rPr lang="zh-TW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日</a:t>
            </a:r>
            <a:endParaRPr lang="en-US" altLang="zh-TW" sz="24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報名截止日期：</a:t>
            </a:r>
            <a:r>
              <a:rPr lang="en-US" altLang="zh-TW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2016</a:t>
            </a:r>
            <a:r>
              <a:rPr lang="zh-TW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年</a:t>
            </a:r>
            <a:r>
              <a:rPr lang="en-US" altLang="zh-TW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6</a:t>
            </a:r>
            <a:r>
              <a:rPr lang="zh-TW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月</a:t>
            </a:r>
            <a:r>
              <a:rPr lang="en-US" altLang="zh-TW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11</a:t>
            </a:r>
            <a:r>
              <a:rPr lang="zh-TW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日</a:t>
            </a:r>
            <a:r>
              <a:rPr lang="en-US" altLang="zh-TW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11:59 </a:t>
            </a:r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p.m.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08376" y="292741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5536" y="4766851"/>
            <a:ext cx="2045684" cy="261576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1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100" dirty="0" smtClean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27349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409721" y="4683017"/>
            <a:ext cx="1204176" cy="414010"/>
            <a:chOff x="7409686" y="4683015"/>
            <a:chExt cx="1204176" cy="414009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1029449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20417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1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72994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1" y="441848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741" y="4416296"/>
            <a:ext cx="3211411" cy="4145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32163" y="7818"/>
            <a:ext cx="7810499" cy="1200312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r>
              <a:rPr 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0235" y="1322020"/>
            <a:ext cx="8411998" cy="1261868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zh-TW" altLang="en-US" sz="2800" dirty="0">
                <a:solidFill>
                  <a:srgbClr val="00B0F0"/>
                </a:solidFill>
                <a:ea typeface="華康儷中黑" panose="020B0509000000000000" pitchFamily="49" charset="-120"/>
              </a:rPr>
              <a:t>比賽類別：</a:t>
            </a:r>
            <a:endParaRPr lang="en-US" sz="2800" dirty="0">
              <a:solidFill>
                <a:srgbClr val="00B0F0"/>
              </a:solidFill>
              <a:ea typeface="華康儷中黑" panose="020B0509000000000000" pitchFamily="49" charset="-120"/>
            </a:endParaRPr>
          </a:p>
          <a:p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12</a:t>
            </a:r>
            <a:r>
              <a:rPr lang="zh-TW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週計劃－男子組別 </a:t>
            </a:r>
            <a:endParaRPr lang="en-US" sz="24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12</a:t>
            </a:r>
            <a:r>
              <a:rPr lang="zh-TW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週計劃－女子組別 </a:t>
            </a:r>
            <a:endParaRPr lang="en-US" altLang="zh-TW" sz="24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6000" y="2725372"/>
            <a:ext cx="8411998" cy="1261868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ea typeface="華康儷中黑" panose="020B0509000000000000" pitchFamily="49" charset="-120"/>
              </a:rPr>
              <a:t>Challenge Categories:</a:t>
            </a:r>
          </a:p>
          <a:p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12-Week Individual Challenge – Male   </a:t>
            </a:r>
          </a:p>
          <a:p>
            <a:r>
              <a:rPr lang="en-US" sz="24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12-Week Individual Challenge – Female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08376" y="292741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5536" y="4766851"/>
            <a:ext cx="2045684" cy="261576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1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100" dirty="0" smtClean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19565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579786" y="1191439"/>
            <a:ext cx="4422329" cy="4524281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Who and How to enter?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Adults 18 years of age and older and legal Hong Kong resident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Get the application form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HK$250.00 non-refundable  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registration fee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Purchase a minimum of HK$2,000 in official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TLS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®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products throughout the Challenge period is required for participation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Send the application to 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hlinkClick r:id="rId2"/>
              </a:rPr>
              <a:t>tls@markethongkong.com.hk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  </a:t>
            </a:r>
          </a:p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  <a:cs typeface="Gill Sans SemiBold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409721" y="4683017"/>
            <a:ext cx="1204176" cy="414010"/>
            <a:chOff x="7409686" y="4683015"/>
            <a:chExt cx="1204176" cy="414009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1029449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20417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1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72994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1" y="441848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732163" y="7818"/>
            <a:ext cx="7810499" cy="1200312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r>
              <a:rPr 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2639" y="1225384"/>
            <a:ext cx="4409369" cy="3477841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zh-TW" altLang="en-US" sz="2000" b="1" dirty="0">
                <a:solidFill>
                  <a:srgbClr val="00B0F0"/>
                </a:solidFill>
                <a:ea typeface="華康儷中黑" panose="020B0509000000000000" pitchFamily="49" charset="-120"/>
              </a:rPr>
              <a:t>如何加入比賽？</a:t>
            </a:r>
            <a:endParaRPr lang="en-US" sz="2000" b="1" dirty="0">
              <a:solidFill>
                <a:srgbClr val="00B0F0"/>
              </a:solidFill>
              <a:ea typeface="華康儷中黑" panose="020B0509000000000000" pitchFamily="49" charset="-120"/>
            </a:endParaRP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滿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18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歲或以上人士及香港合法居民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取報名表格</a:t>
            </a:r>
            <a:endParaRPr lang="en-US" altLang="zh-TW" sz="20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繳交港幣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$250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報名</a:t>
            </a:r>
            <a:r>
              <a:rPr lang="zh-TW" alt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費，報名費不作退還。</a:t>
            </a:r>
            <a:endParaRPr lang="en-US" altLang="zh-TW" sz="20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比賽期間必須購買最少港幣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$2,000TLS®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系列產品。每位參賽者必須於比賽完結日期前符合此要求。</a:t>
            </a:r>
            <a:endParaRPr lang="en-US" altLang="zh-TW" sz="20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填的報名表格電郵至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tls@markethongkong.com.hk </a:t>
            </a: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8376" y="292741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5536" y="4766851"/>
            <a:ext cx="2045684" cy="261576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1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100" dirty="0" smtClean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333317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84429" y="1136492"/>
            <a:ext cx="8607331" cy="2896929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zh-TW" altLang="en-US" sz="2000" dirty="0">
                <a:solidFill>
                  <a:srgbClr val="00B0F0"/>
                </a:solidFill>
                <a:ea typeface="華康儷中黑" panose="020B0509000000000000" pitchFamily="49" charset="-120"/>
              </a:rPr>
              <a:t>優勝者挑選準則</a:t>
            </a:r>
            <a:r>
              <a:rPr lang="en-US" sz="2000" dirty="0">
                <a:solidFill>
                  <a:srgbClr val="00B0F0"/>
                </a:solidFill>
                <a:ea typeface="華康儷中黑" panose="020B0509000000000000" pitchFamily="49" charset="-120"/>
              </a:rPr>
              <a:t>?</a:t>
            </a:r>
          </a:p>
          <a:p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由美安公司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團隊與美安香港公司團隊組成的公正評審團將挑選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10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位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健康生活纖形比賽</a:t>
            </a:r>
            <a:r>
              <a:rPr lang="zh-TW" alt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的優勝者</a:t>
            </a:r>
            <a:endParaRPr lang="en-US" altLang="zh-TW" sz="20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marL="342821" indent="-342821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60% 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－「減重前」及「減重後」照片</a:t>
            </a:r>
          </a:p>
          <a:p>
            <a:pPr marL="342821" indent="-342821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20% 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－「減重前」及「減重後」體重和體圍尺寸</a:t>
            </a:r>
            <a:endParaRPr lang="en-US" altLang="zh-TW" sz="20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marL="342821" indent="-342821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20% 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－ 減重見證問卷</a:t>
            </a:r>
          </a:p>
          <a:p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  <a:cs typeface="Gill Sans SemiBold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409721" y="4683017"/>
            <a:ext cx="1204176" cy="414010"/>
            <a:chOff x="7409686" y="4683015"/>
            <a:chExt cx="1204176" cy="414009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1029449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20417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1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72994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1" y="441848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732163" y="7818"/>
            <a:ext cx="7810499" cy="1200312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r>
              <a:rPr 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4421" y="3050676"/>
            <a:ext cx="8411998" cy="1938958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Selection of the Winner?</a:t>
            </a:r>
          </a:p>
          <a:p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MA </a:t>
            </a:r>
            <a:r>
              <a:rPr 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TLS</a:t>
            </a:r>
            <a:r>
              <a:rPr 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®</a:t>
            </a:r>
            <a:r>
              <a:rPr 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Corporate Team and MHK will select the winners based on: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60% Before &amp; After photos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20% Measurements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20% Testimonial </a:t>
            </a:r>
            <a:r>
              <a:rPr 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Questionnaire</a:t>
            </a: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cs typeface="Gill Sans Semi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8376" y="292741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5536" y="4766851"/>
            <a:ext cx="2045684" cy="261576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1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100" dirty="0" smtClean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02885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3800" y="1099226"/>
            <a:ext cx="4503960" cy="3200842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zh-TW" altLang="en-US" sz="2200" b="1" dirty="0">
                <a:solidFill>
                  <a:srgbClr val="00B0F0"/>
                </a:solidFill>
                <a:ea typeface="華康儷中黑" panose="020B0509000000000000" pitchFamily="49" charset="-120"/>
              </a:rPr>
              <a:t>比賽獎項（男女子組別</a:t>
            </a:r>
            <a:r>
              <a:rPr lang="en-US" sz="2200" b="1" dirty="0">
                <a:solidFill>
                  <a:srgbClr val="00B0F0"/>
                </a:solidFill>
                <a:ea typeface="華康儷中黑" panose="020B0509000000000000" pitchFamily="49" charset="-120"/>
              </a:rPr>
              <a:t> ）：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第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名 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– 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港幣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6,000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元 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+ 3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瓶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TLS® CORE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第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名 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– 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港幣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3,500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元 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+ 3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瓶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TLS® CORE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第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3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名 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– 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港幣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2,500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元 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+ 3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瓶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TLS® CORE</a:t>
            </a:r>
            <a:endParaRPr lang="zh-TW" altLang="en-US" sz="20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第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4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名及第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5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名 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– 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高效營養組合</a:t>
            </a:r>
            <a:endParaRPr lang="en-US" altLang="zh-TW" sz="20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第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1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名個人比賽優勝</a:t>
            </a:r>
            <a:r>
              <a:rPr lang="zh-TW" alt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者之教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練將可獲得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3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個月使用量的高效營養組合 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(3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套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)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。</a:t>
            </a: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  <a:p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所有優勝者將獲得</a:t>
            </a:r>
            <a:r>
              <a:rPr lang="en-US" altLang="zh-TW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2016</a:t>
            </a:r>
            <a:r>
              <a:rPr lang="zh-TW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美安香港成功領袖會議門票一張</a:t>
            </a:r>
            <a:r>
              <a:rPr lang="zh-TW" alt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華康儷中黑" panose="020B0509000000000000" pitchFamily="49" charset="-120"/>
              </a:rPr>
              <a:t>。</a:t>
            </a:r>
            <a:endParaRPr lang="en-US" sz="2400" dirty="0">
              <a:solidFill>
                <a:prstClr val="black">
                  <a:lumMod val="65000"/>
                  <a:lumOff val="35000"/>
                </a:prstClr>
              </a:solidFill>
              <a:ea typeface="華康儷中黑" panose="020B0509000000000000" pitchFamily="49" charset="-12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409721" y="4683017"/>
            <a:ext cx="1204176" cy="414010"/>
            <a:chOff x="7409686" y="4683015"/>
            <a:chExt cx="1204176" cy="414009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1029449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20417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1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72994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1" y="441848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732163" y="7818"/>
            <a:ext cx="7810499" cy="1200312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r>
              <a:rPr 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56246" y="1082004"/>
            <a:ext cx="4682359" cy="4616632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sz="2200" b="1" dirty="0">
                <a:solidFill>
                  <a:srgbClr val="00B0F0"/>
                </a:solidFill>
              </a:rPr>
              <a:t>Challenge Prizes (Male &amp; Female):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1</a:t>
            </a:r>
            <a:r>
              <a:rPr lang="en-US" sz="20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st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Place – HK$6,000 + 3 TLS CORE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1</a:t>
            </a:r>
            <a:r>
              <a:rPr lang="en-US" sz="20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st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Runner Up – HK$3,500 + 3 TLS CORE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2</a:t>
            </a:r>
            <a:r>
              <a:rPr lang="en-US" sz="20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nd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Runner Up – HK$2,500 + 3 TLS CORE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r>
              <a:rPr lang="en-US" sz="20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th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&amp; 5</a:t>
            </a:r>
            <a:r>
              <a:rPr lang="en-US" sz="20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th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Places – 1 set of Optimal Wellness Kit </a:t>
            </a:r>
          </a:p>
          <a:p>
            <a:pPr marL="342749" indent="-34274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Coach of 1</a:t>
            </a:r>
            <a:r>
              <a:rPr lang="en-US" sz="2000" baseline="30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st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place winner will win 3 months usage of Optimal Wellness Kit</a:t>
            </a:r>
          </a:p>
          <a:p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All winners will also win a free ticket to MHK Leadership School 2016. </a:t>
            </a:r>
          </a:p>
          <a:p>
            <a:endParaRPr lang="en-US" sz="24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en-US" sz="24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en-US" sz="2400" dirty="0">
              <a:solidFill>
                <a:prstClr val="black">
                  <a:lumMod val="65000"/>
                  <a:lumOff val="35000"/>
                </a:prstClr>
              </a:solidFill>
              <a:cs typeface="Gill Sans Semi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8376" y="292741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5536" y="4766851"/>
            <a:ext cx="2045684" cy="261576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1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100" dirty="0" smtClean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30742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409721" y="4683017"/>
            <a:ext cx="1204176" cy="414010"/>
            <a:chOff x="7409686" y="4683015"/>
            <a:chExt cx="1204176" cy="414009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1029449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20417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1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72994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1" y="441848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741" y="4416296"/>
            <a:ext cx="3211411" cy="4145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32163" y="7818"/>
            <a:ext cx="7810499" cy="1200312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r>
              <a:rPr 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6" y="1324077"/>
            <a:ext cx="5533420" cy="272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/>
        </p:nvSpPr>
        <p:spPr>
          <a:xfrm>
            <a:off x="-241192" y="3372594"/>
            <a:ext cx="2153165" cy="201880"/>
          </a:xfrm>
          <a:prstGeom prst="homePlat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utoShape 5" descr="https://jira.marketamerica.com/secure/attachment/670071/tls-hkg-chinese-40454-find-your-fit-2016-landing-page.jpg"/>
          <p:cNvSpPr>
            <a:spLocks noChangeAspect="1" noChangeArrowheads="1"/>
          </p:cNvSpPr>
          <p:nvPr/>
        </p:nvSpPr>
        <p:spPr bwMode="auto">
          <a:xfrm>
            <a:off x="155575" y="-3132138"/>
            <a:ext cx="2460625" cy="653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C:\Users\Emmyy\Desktop\tls-hkg-chinese-40454-find-your-fit-2016-landing-p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481" y="5238503"/>
            <a:ext cx="3177519" cy="843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852065" y="12575969"/>
            <a:ext cx="1223158" cy="28500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08376" y="292741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536" y="4766851"/>
            <a:ext cx="2045684" cy="261576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1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100" dirty="0" smtClean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22625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-0.58043 L 0.01024 -1.67953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9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409721" y="4683017"/>
            <a:ext cx="1204176" cy="414010"/>
            <a:chOff x="7409686" y="4683015"/>
            <a:chExt cx="1204176" cy="414009"/>
          </a:xfrm>
        </p:grpSpPr>
        <p:sp>
          <p:nvSpPr>
            <p:cNvPr id="5" name="TextBox 4"/>
            <p:cNvSpPr txBox="1"/>
            <p:nvPr/>
          </p:nvSpPr>
          <p:spPr>
            <a:xfrm>
              <a:off x="7516366" y="4683015"/>
              <a:ext cx="1029449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09686" y="4835415"/>
              <a:ext cx="120417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1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72994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1" y="441848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741" y="4416296"/>
            <a:ext cx="3211411" cy="4145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32163" y="7818"/>
            <a:ext cx="7810499" cy="1200312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TLS®</a:t>
            </a:r>
            <a:r>
              <a:rPr lang="zh-TW" alt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r>
              <a:rPr 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4" y="1342345"/>
            <a:ext cx="4027104" cy="291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437" y="1339280"/>
            <a:ext cx="4065270" cy="291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08376" y="292741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5536" y="4766851"/>
            <a:ext cx="2045684" cy="261576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1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100" dirty="0" smtClean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28486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15"/>
            <a:ext cx="9144000" cy="952500"/>
          </a:xfrm>
          <a:prstGeom prst="rect">
            <a:avLst/>
          </a:prstGeom>
          <a:solidFill>
            <a:srgbClr val="ABE3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352947" y="3143048"/>
            <a:ext cx="3305177" cy="1720989"/>
            <a:chOff x="5581650" y="1895475"/>
            <a:chExt cx="3305177" cy="1720989"/>
          </a:xfrm>
        </p:grpSpPr>
        <p:sp>
          <p:nvSpPr>
            <p:cNvPr id="26" name="TextBox 25"/>
            <p:cNvSpPr txBox="1"/>
            <p:nvPr/>
          </p:nvSpPr>
          <p:spPr>
            <a:xfrm>
              <a:off x="5581650" y="2508468"/>
              <a:ext cx="33051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prstClr val="black"/>
                  </a:solidFill>
                  <a:cs typeface="Times New Roman"/>
                </a:rPr>
                <a:t>12%</a:t>
              </a:r>
              <a:endParaRPr lang="en-US" sz="6600" b="1" dirty="0">
                <a:solidFill>
                  <a:prstClr val="black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87981" y="1895475"/>
              <a:ext cx="3124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solidFill>
                    <a:prstClr val="black"/>
                  </a:solidFill>
                  <a:ea typeface="華康儷中黑" panose="020B0509000000000000" pitchFamily="49" charset="-120"/>
                </a:rPr>
                <a:t>亞太區比率</a:t>
              </a:r>
              <a:endParaRPr lang="en-US" sz="2400" dirty="0">
                <a:solidFill>
                  <a:prstClr val="black"/>
                </a:solidFill>
                <a:ea typeface="華康儷中黑" panose="020B0509000000000000" pitchFamily="49" charset="-120"/>
              </a:endParaRPr>
            </a:p>
            <a:p>
              <a:pPr algn="ctr"/>
              <a:r>
                <a:rPr lang="en-US" sz="1600" dirty="0">
                  <a:solidFill>
                    <a:prstClr val="black"/>
                  </a:solidFill>
                  <a:ea typeface="華康儷中黑" panose="020B0509000000000000" pitchFamily="49" charset="-120"/>
                </a:rPr>
                <a:t>Represented by Asia Pacific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79373" y="1336852"/>
            <a:ext cx="3367917" cy="2091358"/>
            <a:chOff x="611869" y="1388033"/>
            <a:chExt cx="3367917" cy="2091358"/>
          </a:xfrm>
        </p:grpSpPr>
        <p:grpSp>
          <p:nvGrpSpPr>
            <p:cNvPr id="16" name="Group 15"/>
            <p:cNvGrpSpPr/>
            <p:nvPr/>
          </p:nvGrpSpPr>
          <p:grpSpPr>
            <a:xfrm>
              <a:off x="611869" y="1388033"/>
              <a:ext cx="3305177" cy="1720989"/>
              <a:chOff x="5581650" y="1895475"/>
              <a:chExt cx="3305177" cy="1720989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5581650" y="2508468"/>
                <a:ext cx="3305177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prstClr val="black"/>
                    </a:solidFill>
                    <a:cs typeface="Times New Roman"/>
                  </a:rPr>
                  <a:t>US$163</a:t>
                </a:r>
                <a:endParaRPr lang="en-US" sz="6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581650" y="1895475"/>
                <a:ext cx="330517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400" dirty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體重管理產品銷售數字</a:t>
                </a:r>
                <a:endParaRPr lang="en-US" sz="2400" dirty="0">
                  <a:solidFill>
                    <a:prstClr val="black"/>
                  </a:solidFill>
                  <a:ea typeface="華康儷中黑" panose="020B0509000000000000" pitchFamily="49" charset="-120"/>
                </a:endParaRPr>
              </a:p>
              <a:p>
                <a:pPr algn="ctr"/>
                <a:r>
                  <a:rPr lang="en-US" sz="1600" dirty="0">
                    <a:solidFill>
                      <a:prstClr val="black"/>
                    </a:solidFill>
                    <a:ea typeface="華康儷中黑" panose="020B0509000000000000" pitchFamily="49" charset="-120"/>
                  </a:rPr>
                  <a:t>Weight Management Retail Sales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 rot="16200000">
              <a:off x="3021227" y="2520832"/>
              <a:ext cx="15785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TW" altLang="en-US" sz="1600" dirty="0">
                  <a:solidFill>
                    <a:schemeClr val="tx1">
                      <a:lumMod val="10000"/>
                    </a:schemeClr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Arial"/>
                </a:rPr>
                <a:t>十億</a:t>
              </a:r>
              <a:r>
                <a:rPr lang="en-US" sz="1600" dirty="0">
                  <a:solidFill>
                    <a:schemeClr val="tx1">
                      <a:lumMod val="10000"/>
                    </a:schemeClr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Arial"/>
                </a:rPr>
                <a:t>billion</a:t>
              </a:r>
            </a:p>
          </p:txBody>
        </p:sp>
      </p:grpSp>
      <p:sp>
        <p:nvSpPr>
          <p:cNvPr id="28" name="Title 1"/>
          <p:cNvSpPr txBox="1">
            <a:spLocks/>
          </p:cNvSpPr>
          <p:nvPr/>
        </p:nvSpPr>
        <p:spPr>
          <a:xfrm>
            <a:off x="0" y="91440"/>
            <a:ext cx="9144000" cy="85725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lIns="91406" tIns="45703" rIns="91406" bIns="45703" anchor="ctr">
            <a:normAutofit fontScale="3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9600" b="1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體重管理商品</a:t>
            </a:r>
            <a:r>
              <a:rPr lang="zh-TW" altLang="en-US" sz="9600" dirty="0">
                <a:solidFill>
                  <a:schemeClr val="bg1"/>
                </a:solidFill>
                <a:ea typeface="華康儷中黑" panose="020B0509000000000000" pitchFamily="49" charset="-120"/>
              </a:rPr>
              <a:t>的消費摸式</a:t>
            </a:r>
            <a:endParaRPr lang="en-US" altLang="zh-TW" sz="9600" dirty="0">
              <a:solidFill>
                <a:schemeClr val="bg1"/>
              </a:solidFill>
              <a:ea typeface="華康儷中黑" panose="020B0509000000000000" pitchFamily="49" charset="-120"/>
            </a:endParaRPr>
          </a:p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6900" dirty="0">
                <a:solidFill>
                  <a:schemeClr val="bg1"/>
                </a:solidFill>
                <a:ea typeface="華康儷中黑" panose="020B0509000000000000" pitchFamily="49" charset="-120"/>
              </a:rPr>
              <a:t>Consumer Trends in Weight Management</a:t>
            </a:r>
            <a:endParaRPr lang="en-US" sz="6900" dirty="0">
              <a:solidFill>
                <a:schemeClr val="bg1"/>
              </a:solidFill>
              <a:ea typeface="華康儷中黑" panose="020B0509000000000000" pitchFamily="49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905" y="4804548"/>
            <a:ext cx="3224048" cy="33855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25000"/>
                  </a:schemeClr>
                </a:solidFill>
                <a:latin typeface="Calibri" panose="020F0502020204030204" pitchFamily="34" charset="0"/>
                <a:cs typeface="Arial"/>
              </a:rPr>
              <a:t>Source: </a:t>
            </a:r>
            <a:r>
              <a:rPr lang="en-US" sz="1600" dirty="0" err="1">
                <a:solidFill>
                  <a:schemeClr val="tx1">
                    <a:lumMod val="25000"/>
                  </a:schemeClr>
                </a:solidFill>
                <a:latin typeface="Calibri" panose="020F0502020204030204" pitchFamily="34" charset="0"/>
                <a:cs typeface="Arial"/>
              </a:rPr>
              <a:t>Euromonitor</a:t>
            </a:r>
            <a:r>
              <a:rPr lang="en-US" sz="1600" dirty="0">
                <a:solidFill>
                  <a:schemeClr val="tx1">
                    <a:lumMod val="25000"/>
                  </a:schemeClr>
                </a:solidFill>
                <a:latin typeface="Calibri" panose="020F0502020204030204" pitchFamily="34" charset="0"/>
                <a:cs typeface="Arial"/>
              </a:rPr>
              <a:t> International</a:t>
            </a:r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509" y="1407658"/>
            <a:ext cx="52387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80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2994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1" y="441848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732163" y="7818"/>
            <a:ext cx="7810499" cy="1200312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2015 TLS®</a:t>
            </a:r>
            <a:r>
              <a:rPr lang="zh-TW" alt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r>
              <a:rPr 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26424" y="1394567"/>
            <a:ext cx="2099935" cy="3407488"/>
            <a:chOff x="338304" y="2910702"/>
            <a:chExt cx="1749946" cy="2839575"/>
          </a:xfrm>
        </p:grpSpPr>
        <p:grpSp>
          <p:nvGrpSpPr>
            <p:cNvPr id="14" name="Group 13"/>
            <p:cNvGrpSpPr/>
            <p:nvPr/>
          </p:nvGrpSpPr>
          <p:grpSpPr>
            <a:xfrm>
              <a:off x="338304" y="2910702"/>
              <a:ext cx="1749946" cy="2562624"/>
              <a:chOff x="304800" y="2861016"/>
              <a:chExt cx="1749946" cy="2562624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564306" y="2989057"/>
                <a:ext cx="1035894" cy="2434583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30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699"/>
              <a:stretch/>
            </p:blipFill>
            <p:spPr>
              <a:xfrm>
                <a:off x="1338778" y="2861016"/>
                <a:ext cx="715968" cy="1110066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800" y="2946098"/>
                <a:ext cx="1585659" cy="2351817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375493" y="5030787"/>
              <a:ext cx="1605707" cy="719490"/>
              <a:chOff x="228600" y="4936566"/>
              <a:chExt cx="1605707" cy="71949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28600" y="4936566"/>
                <a:ext cx="1453306" cy="719490"/>
                <a:chOff x="3124200" y="3560328"/>
                <a:chExt cx="1321187" cy="654082"/>
              </a:xfrm>
            </p:grpSpPr>
            <p:sp>
              <p:nvSpPr>
                <p:cNvPr id="18" name="Horizontal Scroll 17"/>
                <p:cNvSpPr/>
                <p:nvPr/>
              </p:nvSpPr>
              <p:spPr>
                <a:xfrm>
                  <a:off x="3124200" y="3560328"/>
                  <a:ext cx="1321187" cy="654082"/>
                </a:xfrm>
                <a:prstGeom prst="horizontalScroll">
                  <a:avLst/>
                </a:prstGeom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71000">
                      <a:schemeClr val="accent5">
                        <a:lumMod val="75000"/>
                      </a:schemeClr>
                    </a:gs>
                    <a:gs pos="94000">
                      <a:schemeClr val="bg1">
                        <a:lumMod val="65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bg1"/>
                    </a:solidFill>
                    <a:ea typeface="華康儷中黑" panose="020B0509000000000000" pitchFamily="49" charset="-120"/>
                  </a:endParaRPr>
                </a:p>
              </p:txBody>
            </p:sp>
            <p:grpSp>
              <p:nvGrpSpPr>
                <p:cNvPr id="19" name="Group 18"/>
                <p:cNvGrpSpPr/>
                <p:nvPr/>
              </p:nvGrpSpPr>
              <p:grpSpPr>
                <a:xfrm>
                  <a:off x="3213910" y="3701791"/>
                  <a:ext cx="464472" cy="374073"/>
                  <a:chOff x="145730" y="3701791"/>
                  <a:chExt cx="464472" cy="374073"/>
                </a:xfrm>
              </p:grpSpPr>
              <p:sp>
                <p:nvSpPr>
                  <p:cNvPr id="20" name="Oval 19"/>
                  <p:cNvSpPr/>
                  <p:nvPr/>
                </p:nvSpPr>
                <p:spPr>
                  <a:xfrm>
                    <a:off x="187294" y="3701791"/>
                    <a:ext cx="374073" cy="374073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95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145730" y="3772768"/>
                    <a:ext cx="464472" cy="2098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TW" altLang="en-US" sz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儷中黑" panose="020B0509000000000000" pitchFamily="49" charset="-120"/>
                        <a:ea typeface="華康儷中黑" panose="020B0509000000000000" pitchFamily="49" charset="-120"/>
                      </a:rPr>
                      <a:t>亞軍</a:t>
                    </a:r>
                    <a:endParaRPr lang="en-US" sz="12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華康儷中黑" panose="020B0509000000000000" pitchFamily="49" charset="-120"/>
                      <a:ea typeface="華康儷中黑" panose="020B0509000000000000" pitchFamily="49" charset="-120"/>
                    </a:endParaRPr>
                  </a:p>
                </p:txBody>
              </p:sp>
            </p:grpSp>
          </p:grpSp>
          <p:sp>
            <p:nvSpPr>
              <p:cNvPr id="17" name="object 173"/>
              <p:cNvSpPr txBox="1"/>
              <p:nvPr/>
            </p:nvSpPr>
            <p:spPr>
              <a:xfrm>
                <a:off x="457200" y="5020891"/>
                <a:ext cx="1377107" cy="52468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zh-TW" altLang="en-US" sz="900" b="1" spc="8" dirty="0">
                    <a:solidFill>
                      <a:srgbClr val="FFFFFF"/>
                    </a:solidFill>
                    <a:ea typeface="華康儷中黑" panose="020B0509000000000000" pitchFamily="49" charset="-120"/>
                    <a:cs typeface="華康儷中黑"/>
                  </a:rPr>
                  <a:t>張錦嫦  </a:t>
                </a:r>
                <a:r>
                  <a:rPr lang="en-US" sz="900" b="1" spc="8" dirty="0">
                    <a:solidFill>
                      <a:srgbClr val="FFFFFF"/>
                    </a:solidFill>
                    <a:ea typeface="華康儷中黑" panose="020B0509000000000000" pitchFamily="49" charset="-120"/>
                    <a:cs typeface="華康儷中黑"/>
                  </a:rPr>
                  <a:t>Tina</a:t>
                </a:r>
                <a:endParaRPr sz="900" b="1" dirty="0">
                  <a:ea typeface="華康儷中黑" panose="020B0509000000000000" pitchFamily="49" charset="-120"/>
                  <a:cs typeface="Calibri"/>
                </a:endParaRPr>
              </a:p>
              <a:p>
                <a:pPr algn="ctr">
                  <a:spcBef>
                    <a:spcPts val="31"/>
                  </a:spcBef>
                </a:pPr>
                <a:r>
                  <a:rPr sz="1200" spc="-8" dirty="0">
                    <a:solidFill>
                      <a:srgbClr val="FFFFFF"/>
                    </a:solidFill>
                    <a:ea typeface="華康儷中黑" panose="020B0509000000000000" pitchFamily="49" charset="-120"/>
                    <a:cs typeface="Calibri"/>
                  </a:rPr>
                  <a:t>↓</a:t>
                </a:r>
                <a:r>
                  <a:rPr lang="en-US" sz="1200" b="1" dirty="0">
                    <a:solidFill>
                      <a:srgbClr val="FFFFFF"/>
                    </a:solidFill>
                    <a:ea typeface="華康儷中黑" panose="020B0509000000000000" pitchFamily="49" charset="-120"/>
                    <a:cs typeface="Calibri"/>
                  </a:rPr>
                  <a:t>41.6</a:t>
                </a:r>
                <a:r>
                  <a:rPr sz="1200" dirty="0">
                    <a:solidFill>
                      <a:srgbClr val="FFFFFF"/>
                    </a:solidFill>
                    <a:ea typeface="華康儷中黑" panose="020B0509000000000000" pitchFamily="49" charset="-120"/>
                    <a:cs typeface="華康儷中黑"/>
                  </a:rPr>
                  <a:t>磅</a:t>
                </a:r>
                <a:endParaRPr sz="1200" dirty="0">
                  <a:ea typeface="華康儷中黑" panose="020B0509000000000000" pitchFamily="49" charset="-120"/>
                  <a:cs typeface="華康儷中黑"/>
                </a:endParaRPr>
              </a:p>
              <a:p>
                <a:pPr marL="1958" algn="ctr"/>
                <a:r>
                  <a:rPr sz="1200" spc="-8" dirty="0">
                    <a:solidFill>
                      <a:srgbClr val="FFFFFF"/>
                    </a:solidFill>
                    <a:ea typeface="華康儷中黑" panose="020B0509000000000000" pitchFamily="49" charset="-120"/>
                    <a:cs typeface="Calibri"/>
                  </a:rPr>
                  <a:t>↓</a:t>
                </a:r>
                <a:r>
                  <a:rPr lang="en-US" sz="1200" b="1" dirty="0">
                    <a:solidFill>
                      <a:srgbClr val="FFFFFF"/>
                    </a:solidFill>
                    <a:ea typeface="華康儷中黑" panose="020B0509000000000000" pitchFamily="49" charset="-120"/>
                    <a:cs typeface="Calibri"/>
                  </a:rPr>
                  <a:t>12.1</a:t>
                </a:r>
                <a:r>
                  <a:rPr sz="1200" spc="8" dirty="0">
                    <a:solidFill>
                      <a:srgbClr val="FFFFFF"/>
                    </a:solidFill>
                    <a:ea typeface="華康儷中黑" panose="020B0509000000000000" pitchFamily="49" charset="-120"/>
                    <a:cs typeface="華康儷中黑"/>
                  </a:rPr>
                  <a:t>脂肪</a:t>
                </a:r>
                <a:endParaRPr sz="1200" dirty="0">
                  <a:ea typeface="華康儷中黑" panose="020B0509000000000000" pitchFamily="49" charset="-120"/>
                  <a:cs typeface="華康儷中黑"/>
                </a:endParaRPr>
              </a:p>
              <a:p>
                <a:pPr algn="ctr"/>
                <a:r>
                  <a:rPr sz="1200" spc="-8" dirty="0">
                    <a:solidFill>
                      <a:srgbClr val="FFFFFF"/>
                    </a:solidFill>
                    <a:ea typeface="華康儷中黑" panose="020B0509000000000000" pitchFamily="49" charset="-120"/>
                    <a:cs typeface="Calibri"/>
                  </a:rPr>
                  <a:t>↓</a:t>
                </a:r>
                <a:r>
                  <a:rPr lang="en-US" sz="1200" b="1" dirty="0">
                    <a:solidFill>
                      <a:srgbClr val="FFFFFF"/>
                    </a:solidFill>
                    <a:ea typeface="華康儷中黑" panose="020B0509000000000000" pitchFamily="49" charset="-120"/>
                    <a:cs typeface="Calibri"/>
                  </a:rPr>
                  <a:t>8.5</a:t>
                </a:r>
                <a:r>
                  <a:rPr sz="1200" spc="8" dirty="0">
                    <a:solidFill>
                      <a:srgbClr val="FFFFFF"/>
                    </a:solidFill>
                    <a:ea typeface="華康儷中黑" panose="020B0509000000000000" pitchFamily="49" charset="-120"/>
                    <a:cs typeface="華康儷中黑"/>
                  </a:rPr>
                  <a:t>吋</a:t>
                </a:r>
                <a:r>
                  <a:rPr sz="1200" dirty="0">
                    <a:solidFill>
                      <a:srgbClr val="FFFFFF"/>
                    </a:solidFill>
                    <a:ea typeface="華康儷中黑" panose="020B0509000000000000" pitchFamily="49" charset="-120"/>
                    <a:cs typeface="華康儷中黑"/>
                  </a:rPr>
                  <a:t>腰圍</a:t>
                </a:r>
                <a:endParaRPr sz="1200" dirty="0">
                  <a:ea typeface="華康儷中黑" panose="020B0509000000000000" pitchFamily="49" charset="-120"/>
                  <a:cs typeface="華康儷中黑"/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3480619" y="1242109"/>
            <a:ext cx="2673897" cy="3544180"/>
            <a:chOff x="2133600" y="2817525"/>
            <a:chExt cx="2228248" cy="2953485"/>
          </a:xfrm>
        </p:grpSpPr>
        <p:sp>
          <p:nvSpPr>
            <p:cNvPr id="26" name="Rectangle 25"/>
            <p:cNvSpPr/>
            <p:nvPr/>
          </p:nvSpPr>
          <p:spPr>
            <a:xfrm>
              <a:off x="2527531" y="2973387"/>
              <a:ext cx="1130069" cy="265590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30000">
                  <a:schemeClr val="accent1">
                    <a:lumMod val="60000"/>
                    <a:lumOff val="40000"/>
                    <a:alpha val="7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62"/>
            <a:stretch/>
          </p:blipFill>
          <p:spPr>
            <a:xfrm>
              <a:off x="3308159" y="2817525"/>
              <a:ext cx="1053689" cy="1324303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2914326"/>
              <a:ext cx="1947650" cy="2726061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2286000" y="4986112"/>
              <a:ext cx="1706017" cy="784898"/>
              <a:chOff x="2484983" y="4986112"/>
              <a:chExt cx="1706017" cy="784898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484983" y="4986112"/>
                <a:ext cx="1706017" cy="784898"/>
                <a:chOff x="1744996" y="4986112"/>
                <a:chExt cx="1706017" cy="784898"/>
              </a:xfrm>
            </p:grpSpPr>
            <p:sp>
              <p:nvSpPr>
                <p:cNvPr id="34" name="Horizontal Scroll 33"/>
                <p:cNvSpPr/>
                <p:nvPr/>
              </p:nvSpPr>
              <p:spPr>
                <a:xfrm>
                  <a:off x="1744996" y="4986112"/>
                  <a:ext cx="1585425" cy="784898"/>
                </a:xfrm>
                <a:prstGeom prst="horizontalScroll">
                  <a:avLst/>
                </a:prstGeom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71000">
                      <a:schemeClr val="accent5">
                        <a:lumMod val="75000"/>
                      </a:schemeClr>
                    </a:gs>
                    <a:gs pos="94000">
                      <a:schemeClr val="bg1">
                        <a:lumMod val="65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1000" b="1" dirty="0">
                      <a:solidFill>
                        <a:schemeClr val="bg1"/>
                      </a:solidFill>
                      <a:latin typeface="華康儷中黑" panose="020B0509000000000000" pitchFamily="49" charset="-120"/>
                      <a:ea typeface="華康儷中黑" panose="020B0509000000000000" pitchFamily="49" charset="-120"/>
                    </a:rPr>
                    <a:t>         </a:t>
                  </a:r>
                  <a:endParaRPr lang="en-US" sz="800" dirty="0">
                    <a:solidFill>
                      <a:schemeClr val="bg1"/>
                    </a:solidFill>
                    <a:ea typeface="華康儷中黑" panose="020B0509000000000000" pitchFamily="49" charset="-120"/>
                  </a:endParaRPr>
                </a:p>
              </p:txBody>
            </p:sp>
            <p:sp>
              <p:nvSpPr>
                <p:cNvPr id="35" name="object 53"/>
                <p:cNvSpPr txBox="1"/>
                <p:nvPr/>
              </p:nvSpPr>
              <p:spPr>
                <a:xfrm>
                  <a:off x="2057400" y="5097092"/>
                  <a:ext cx="1393613" cy="620928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zh-TW" altLang="en-US" sz="1000" b="1" dirty="0">
                      <a:solidFill>
                        <a:srgbClr val="FFFFFF"/>
                      </a:solidFill>
                      <a:ea typeface="華康儷中黑" panose="020B0509000000000000" pitchFamily="49" charset="-120"/>
                      <a:cs typeface="華康儷中黑"/>
                    </a:rPr>
                    <a:t>李家龍  </a:t>
                  </a:r>
                  <a:r>
                    <a:rPr lang="en-US" altLang="zh-TW" sz="1000" b="1" dirty="0">
                      <a:solidFill>
                        <a:srgbClr val="FFFFFF"/>
                      </a:solidFill>
                      <a:ea typeface="華康儷中黑" panose="020B0509000000000000" pitchFamily="49" charset="-120"/>
                      <a:cs typeface="華康儷中黑"/>
                    </a:rPr>
                    <a:t>Brian</a:t>
                  </a:r>
                  <a:r>
                    <a:rPr sz="1000" b="1" dirty="0">
                      <a:solidFill>
                        <a:srgbClr val="FFFFFF"/>
                      </a:solidFill>
                      <a:cs typeface="華康儷中黑"/>
                    </a:rPr>
                    <a:t> </a:t>
                  </a:r>
                  <a:endParaRPr sz="1000" b="1" dirty="0">
                    <a:cs typeface="Calibri"/>
                  </a:endParaRPr>
                </a:p>
                <a:p>
                  <a:pPr algn="ctr">
                    <a:spcBef>
                      <a:spcPts val="31"/>
                    </a:spcBef>
                  </a:pPr>
                  <a:r>
                    <a:rPr sz="1200" spc="-8" dirty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↓</a:t>
                  </a:r>
                  <a:r>
                    <a:rPr lang="en-US" altLang="zh-TW" sz="1200" b="1" dirty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35.0</a:t>
                  </a:r>
                  <a:r>
                    <a:rPr sz="1200" dirty="0">
                      <a:solidFill>
                        <a:srgbClr val="FFFFFF"/>
                      </a:solidFill>
                      <a:latin typeface="華康儷中黑"/>
                      <a:cs typeface="華康儷中黑"/>
                    </a:rPr>
                    <a:t>磅</a:t>
                  </a:r>
                  <a:endParaRPr sz="1200" dirty="0">
                    <a:latin typeface="華康儷中黑"/>
                    <a:cs typeface="華康儷中黑"/>
                  </a:endParaRPr>
                </a:p>
                <a:p>
                  <a:pPr marL="2938" algn="ctr"/>
                  <a:r>
                    <a:rPr sz="1200" spc="-8" dirty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↓</a:t>
                  </a:r>
                  <a:r>
                    <a:rPr lang="en-US" altLang="zh-TW" sz="1200" b="1" dirty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14.5</a:t>
                  </a:r>
                  <a:r>
                    <a:rPr sz="1200" spc="8" dirty="0">
                      <a:solidFill>
                        <a:srgbClr val="FFFFFF"/>
                      </a:solidFill>
                      <a:latin typeface="華康儷中黑"/>
                      <a:cs typeface="華康儷中黑"/>
                    </a:rPr>
                    <a:t>脂肪</a:t>
                  </a:r>
                  <a:endParaRPr sz="1200" dirty="0">
                    <a:latin typeface="華康儷中黑"/>
                    <a:cs typeface="華康儷中黑"/>
                  </a:endParaRPr>
                </a:p>
                <a:p>
                  <a:pPr algn="ctr"/>
                  <a:r>
                    <a:rPr sz="1200" spc="-8" dirty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↓</a:t>
                  </a:r>
                  <a:r>
                    <a:rPr lang="en-US" altLang="zh-TW" sz="1200" b="1" dirty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8</a:t>
                  </a:r>
                  <a:r>
                    <a:rPr sz="1200" b="1" dirty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.0</a:t>
                  </a:r>
                  <a:r>
                    <a:rPr sz="1200" spc="8" dirty="0">
                      <a:solidFill>
                        <a:srgbClr val="FFFFFF"/>
                      </a:solidFill>
                      <a:latin typeface="華康儷中黑"/>
                      <a:cs typeface="華康儷中黑"/>
                    </a:rPr>
                    <a:t>吋</a:t>
                  </a:r>
                  <a:r>
                    <a:rPr sz="1200" dirty="0">
                      <a:solidFill>
                        <a:srgbClr val="FFFFFF"/>
                      </a:solidFill>
                      <a:latin typeface="華康儷中黑"/>
                      <a:cs typeface="華康儷中黑"/>
                    </a:rPr>
                    <a:t>腰圍</a:t>
                  </a:r>
                  <a:endParaRPr sz="1200" dirty="0">
                    <a:latin typeface="華康儷中黑"/>
                    <a:cs typeface="華康儷中黑"/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2590800" y="5143412"/>
                <a:ext cx="559101" cy="457200"/>
                <a:chOff x="162524" y="3674412"/>
                <a:chExt cx="465917" cy="381000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198272" y="3674412"/>
                  <a:ext cx="381000" cy="38100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162524" y="3761849"/>
                  <a:ext cx="465917" cy="21373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TW" altLang="en-US" sz="14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華康儷中黑" panose="020B0509000000000000" pitchFamily="49" charset="-120"/>
                      <a:ea typeface="華康儷中黑" panose="020B0509000000000000" pitchFamily="49" charset="-120"/>
                    </a:rPr>
                    <a:t>冠軍</a:t>
                  </a:r>
                  <a:endPara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儷中黑" panose="020B0509000000000000" pitchFamily="49" charset="-120"/>
                    <a:ea typeface="華康儷中黑" panose="020B0509000000000000" pitchFamily="49" charset="-120"/>
                  </a:endParaRPr>
                </a:p>
              </p:txBody>
            </p:sp>
          </p:grpSp>
        </p:grpSp>
      </p:grpSp>
      <p:grpSp>
        <p:nvGrpSpPr>
          <p:cNvPr id="36" name="Group 35"/>
          <p:cNvGrpSpPr/>
          <p:nvPr/>
        </p:nvGrpSpPr>
        <p:grpSpPr>
          <a:xfrm>
            <a:off x="6125001" y="1277485"/>
            <a:ext cx="2872864" cy="4053559"/>
            <a:chOff x="3778147" y="2727614"/>
            <a:chExt cx="2394053" cy="3377969"/>
          </a:xfrm>
        </p:grpSpPr>
        <p:sp>
          <p:nvSpPr>
            <p:cNvPr id="37" name="Rectangle 36"/>
            <p:cNvSpPr/>
            <p:nvPr/>
          </p:nvSpPr>
          <p:spPr>
            <a:xfrm>
              <a:off x="4343400" y="2989057"/>
              <a:ext cx="1035897" cy="243458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3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132" y="2727614"/>
              <a:ext cx="1054727" cy="124697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147" y="2967831"/>
              <a:ext cx="2394053" cy="3137752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4114800" y="4936723"/>
              <a:ext cx="1676400" cy="719490"/>
              <a:chOff x="3733800" y="4936723"/>
              <a:chExt cx="1676400" cy="719490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3733800" y="4936723"/>
                <a:ext cx="1453302" cy="719490"/>
                <a:chOff x="4352316" y="5187100"/>
                <a:chExt cx="1453302" cy="719490"/>
              </a:xfrm>
            </p:grpSpPr>
            <p:sp>
              <p:nvSpPr>
                <p:cNvPr id="43" name="Horizontal Scroll 42"/>
                <p:cNvSpPr/>
                <p:nvPr/>
              </p:nvSpPr>
              <p:spPr>
                <a:xfrm>
                  <a:off x="4352316" y="5187100"/>
                  <a:ext cx="1453302" cy="719490"/>
                </a:xfrm>
                <a:prstGeom prst="horizontalScroll">
                  <a:avLst/>
                </a:prstGeom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71000">
                      <a:schemeClr val="accent5">
                        <a:lumMod val="75000"/>
                      </a:schemeClr>
                    </a:gs>
                    <a:gs pos="94000">
                      <a:schemeClr val="bg1">
                        <a:lumMod val="65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solidFill>
                      <a:schemeClr val="bg1"/>
                    </a:solidFill>
                    <a:ea typeface="華康儷中黑" panose="020B0509000000000000" pitchFamily="49" charset="-120"/>
                  </a:endParaRPr>
                </a:p>
              </p:txBody>
            </p:sp>
            <p:grpSp>
              <p:nvGrpSpPr>
                <p:cNvPr id="44" name="Group 43"/>
                <p:cNvGrpSpPr/>
                <p:nvPr/>
              </p:nvGrpSpPr>
              <p:grpSpPr>
                <a:xfrm>
                  <a:off x="4458470" y="5347394"/>
                  <a:ext cx="570721" cy="411479"/>
                  <a:chOff x="163144" y="3696155"/>
                  <a:chExt cx="518839" cy="374072"/>
                </a:xfrm>
              </p:grpSpPr>
              <p:sp>
                <p:nvSpPr>
                  <p:cNvPr id="45" name="Oval 44"/>
                  <p:cNvSpPr/>
                  <p:nvPr/>
                </p:nvSpPr>
                <p:spPr>
                  <a:xfrm>
                    <a:off x="230732" y="3696155"/>
                    <a:ext cx="374073" cy="374072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95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163144" y="3771726"/>
                    <a:ext cx="518839" cy="2098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TW" altLang="en-US" sz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儷中黑" panose="020B0509000000000000" pitchFamily="49" charset="-120"/>
                        <a:ea typeface="華康儷中黑" panose="020B0509000000000000" pitchFamily="49" charset="-120"/>
                      </a:rPr>
                      <a:t>季軍</a:t>
                    </a:r>
                    <a:endParaRPr lang="en-US" sz="1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sp>
            <p:nvSpPr>
              <p:cNvPr id="42" name="object 61"/>
              <p:cNvSpPr txBox="1"/>
              <p:nvPr/>
            </p:nvSpPr>
            <p:spPr>
              <a:xfrm>
                <a:off x="3992873" y="5027376"/>
                <a:ext cx="1417327" cy="56334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noAutofit/>
              </a:bodyPr>
              <a:lstStyle/>
              <a:p>
                <a:pPr algn="ctr">
                  <a:spcBef>
                    <a:spcPts val="31"/>
                  </a:spcBef>
                </a:pPr>
                <a:r>
                  <a:rPr lang="zh-TW" altLang="en-US" sz="900" b="1" spc="-8" dirty="0">
                    <a:solidFill>
                      <a:srgbClr val="FFFFFF"/>
                    </a:solidFill>
                    <a:ea typeface="華康儷中黑" panose="020B0509000000000000" pitchFamily="49" charset="-120"/>
                    <a:cs typeface="Calibri"/>
                  </a:rPr>
                  <a:t>陸佑銓  </a:t>
                </a:r>
                <a:r>
                  <a:rPr lang="en-US" altLang="zh-TW" sz="900" b="1" spc="-8" dirty="0">
                    <a:solidFill>
                      <a:srgbClr val="FFFFFF"/>
                    </a:solidFill>
                    <a:ea typeface="華康儷中黑" panose="020B0509000000000000" pitchFamily="49" charset="-120"/>
                    <a:cs typeface="Calibri"/>
                  </a:rPr>
                  <a:t>Bryan</a:t>
                </a:r>
                <a:r>
                  <a:rPr lang="zh-TW" altLang="en-US" sz="900" b="1" spc="-8" dirty="0">
                    <a:solidFill>
                      <a:srgbClr val="FFFFFF"/>
                    </a:solidFill>
                    <a:ea typeface="華康儷中黑" panose="020B0509000000000000" pitchFamily="49" charset="-120"/>
                    <a:cs typeface="Calibri"/>
                  </a:rPr>
                  <a:t> </a:t>
                </a:r>
                <a:endParaRPr lang="en-US" altLang="zh-TW" sz="900" b="1" spc="-8" dirty="0">
                  <a:solidFill>
                    <a:srgbClr val="FFFFFF"/>
                  </a:solidFill>
                  <a:ea typeface="華康儷中黑" panose="020B0509000000000000" pitchFamily="49" charset="-120"/>
                  <a:cs typeface="Calibri"/>
                </a:endParaRPr>
              </a:p>
              <a:p>
                <a:pPr algn="ctr">
                  <a:spcBef>
                    <a:spcPts val="31"/>
                  </a:spcBef>
                </a:pPr>
                <a:r>
                  <a:rPr sz="1200" spc="-8" dirty="0">
                    <a:solidFill>
                      <a:srgbClr val="FFFFFF"/>
                    </a:solidFill>
                    <a:latin typeface="Calibri"/>
                    <a:cs typeface="Calibri"/>
                  </a:rPr>
                  <a:t>↓</a:t>
                </a:r>
                <a:r>
                  <a:rPr lang="en-US" altLang="zh-TW" sz="1200" b="1" spc="-8" dirty="0">
                    <a:solidFill>
                      <a:srgbClr val="FFFFFF"/>
                    </a:solidFill>
                    <a:latin typeface="Calibri"/>
                    <a:cs typeface="Calibri"/>
                  </a:rPr>
                  <a:t>41.8</a:t>
                </a:r>
                <a:r>
                  <a:rPr sz="1200" dirty="0">
                    <a:solidFill>
                      <a:srgbClr val="FFFFFF"/>
                    </a:solidFill>
                    <a:latin typeface="華康儷中黑"/>
                    <a:cs typeface="華康儷中黑"/>
                  </a:rPr>
                  <a:t>磅</a:t>
                </a:r>
                <a:endParaRPr sz="1200" dirty="0">
                  <a:latin typeface="華康儷中黑"/>
                  <a:cs typeface="華康儷中黑"/>
                </a:endParaRPr>
              </a:p>
              <a:p>
                <a:pPr marL="979" algn="ctr"/>
                <a:r>
                  <a:rPr sz="1200" spc="-8" dirty="0">
                    <a:solidFill>
                      <a:srgbClr val="FFFFFF"/>
                    </a:solidFill>
                    <a:latin typeface="Calibri"/>
                    <a:cs typeface="Calibri"/>
                  </a:rPr>
                  <a:t>↓</a:t>
                </a:r>
                <a:r>
                  <a:rPr lang="en-US" altLang="zh-TW" sz="12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10</a:t>
                </a:r>
                <a:r>
                  <a:rPr sz="12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.</a:t>
                </a:r>
                <a:r>
                  <a:rPr lang="en-US" altLang="zh-TW" sz="12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8</a:t>
                </a:r>
                <a:r>
                  <a:rPr sz="1200" spc="-8" dirty="0">
                    <a:solidFill>
                      <a:srgbClr val="FFFFFF"/>
                    </a:solidFill>
                    <a:latin typeface="Calibri"/>
                    <a:cs typeface="Calibri"/>
                  </a:rPr>
                  <a:t>%</a:t>
                </a:r>
                <a:r>
                  <a:rPr sz="1200" spc="8" dirty="0">
                    <a:solidFill>
                      <a:srgbClr val="FFFFFF"/>
                    </a:solidFill>
                    <a:latin typeface="華康儷中黑"/>
                    <a:cs typeface="華康儷中黑"/>
                  </a:rPr>
                  <a:t>脂肪</a:t>
                </a:r>
                <a:endParaRPr sz="1200" dirty="0">
                  <a:latin typeface="華康儷中黑"/>
                  <a:cs typeface="華康儷中黑"/>
                </a:endParaRPr>
              </a:p>
              <a:p>
                <a:pPr algn="ctr"/>
                <a:r>
                  <a:rPr sz="1200" spc="-8" dirty="0">
                    <a:solidFill>
                      <a:srgbClr val="FFFFFF"/>
                    </a:solidFill>
                    <a:latin typeface="Calibri"/>
                    <a:cs typeface="Calibri"/>
                  </a:rPr>
                  <a:t>↓</a:t>
                </a:r>
                <a:r>
                  <a:rPr lang="en-US" altLang="zh-TW" sz="12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13</a:t>
                </a:r>
                <a:r>
                  <a:rPr sz="12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.</a:t>
                </a:r>
                <a:r>
                  <a:rPr lang="en-US" altLang="zh-TW" sz="12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5</a:t>
                </a:r>
                <a:r>
                  <a:rPr sz="1200" spc="8" dirty="0">
                    <a:solidFill>
                      <a:srgbClr val="FFFFFF"/>
                    </a:solidFill>
                    <a:latin typeface="華康儷中黑"/>
                    <a:cs typeface="華康儷中黑"/>
                  </a:rPr>
                  <a:t>吋</a:t>
                </a:r>
                <a:r>
                  <a:rPr sz="1200" dirty="0">
                    <a:solidFill>
                      <a:srgbClr val="FFFFFF"/>
                    </a:solidFill>
                    <a:latin typeface="華康儷中黑"/>
                    <a:cs typeface="華康儷中黑"/>
                  </a:rPr>
                  <a:t>腰圍</a:t>
                </a:r>
                <a:endParaRPr sz="1200" dirty="0">
                  <a:latin typeface="華康儷中黑"/>
                  <a:cs typeface="華康儷中黑"/>
                </a:endParaRPr>
              </a:p>
            </p:txBody>
          </p:sp>
        </p:grpSp>
      </p:grpSp>
      <p:sp>
        <p:nvSpPr>
          <p:cNvPr id="47" name="Rectangle 46"/>
          <p:cNvSpPr/>
          <p:nvPr/>
        </p:nvSpPr>
        <p:spPr>
          <a:xfrm>
            <a:off x="152140" y="4772380"/>
            <a:ext cx="8754356" cy="553998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 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 Weight Loss Solution which includes a healthy diet and exercise.</a:t>
            </a:r>
          </a:p>
          <a:p>
            <a:endParaRPr lang="en-US" sz="1000" dirty="0">
              <a:solidFill>
                <a:prstClr val="white">
                  <a:lumMod val="50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08376" y="292741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3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2994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1" y="441848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732163" y="7818"/>
            <a:ext cx="7810499" cy="1200312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2014 TLS®</a:t>
            </a:r>
            <a:r>
              <a:rPr lang="zh-TW" alt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健康生活纖形比賽</a:t>
            </a:r>
          </a:p>
          <a:p>
            <a:r>
              <a:rPr lang="en-US" sz="3600" b="1" dirty="0">
                <a:solidFill>
                  <a:prstClr val="black">
                    <a:lumMod val="95000"/>
                    <a:lumOff val="5000"/>
                    <a:alpha val="65000"/>
                  </a:prstClr>
                </a:solidFill>
                <a:ea typeface="華康儷中黑" panose="020B0509000000000000" pitchFamily="49" charset="-120"/>
                <a:cs typeface="Gill Sans SemiBold"/>
              </a:rPr>
              <a:t>Find Your Fit Challenge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6366374" y="1329781"/>
            <a:ext cx="2133602" cy="3426695"/>
            <a:chOff x="4621469" y="1608538"/>
            <a:chExt cx="1616365" cy="2595977"/>
          </a:xfrm>
        </p:grpSpPr>
        <p:sp>
          <p:nvSpPr>
            <p:cNvPr id="48" name="Rectangle 47"/>
            <p:cNvSpPr/>
            <p:nvPr/>
          </p:nvSpPr>
          <p:spPr>
            <a:xfrm>
              <a:off x="4820406" y="1779828"/>
              <a:ext cx="941724" cy="221325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3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202" y="1608538"/>
              <a:ext cx="774632" cy="1232799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469" y="1779828"/>
              <a:ext cx="1311140" cy="2139482"/>
            </a:xfrm>
            <a:prstGeom prst="rect">
              <a:avLst/>
            </a:prstGeom>
          </p:spPr>
        </p:pic>
        <p:sp>
          <p:nvSpPr>
            <p:cNvPr id="51" name="Horizontal Scroll 50"/>
            <p:cNvSpPr/>
            <p:nvPr/>
          </p:nvSpPr>
          <p:spPr>
            <a:xfrm>
              <a:off x="4621469" y="3550433"/>
              <a:ext cx="1411536" cy="654082"/>
            </a:xfrm>
            <a:prstGeom prst="horizontalScroll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71000">
                  <a:schemeClr val="accent5">
                    <a:lumMod val="75000"/>
                  </a:schemeClr>
                </a:gs>
                <a:gs pos="94000">
                  <a:schemeClr val="bg1">
                    <a:lumMod val="6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>
                  <a:solidFill>
                    <a:schemeClr val="bg1"/>
                  </a:solidFill>
                  <a:ea typeface="華康儷中黑" panose="020B0509000000000000" pitchFamily="49" charset="-120"/>
                </a:rPr>
                <a:t>                   </a:t>
              </a:r>
              <a:r>
                <a:rPr lang="zh-TW" altLang="en-US" sz="1000" b="1" dirty="0" smtClean="0">
                  <a:solidFill>
                    <a:schemeClr val="bg1"/>
                  </a:solidFill>
                  <a:ea typeface="華康儷中黑" panose="020B0509000000000000" pitchFamily="49" charset="-120"/>
                </a:rPr>
                <a:t>張</a:t>
              </a:r>
              <a:r>
                <a:rPr lang="zh-TW" altLang="en-US" sz="1000" b="1" dirty="0">
                  <a:solidFill>
                    <a:schemeClr val="bg1"/>
                  </a:solidFill>
                  <a:ea typeface="華康儷中黑" panose="020B0509000000000000" pitchFamily="49" charset="-120"/>
                </a:rPr>
                <a:t>浩昌</a:t>
              </a:r>
              <a:r>
                <a:rPr lang="zh-TW" altLang="en-US" sz="800" b="1" dirty="0">
                  <a:solidFill>
                    <a:schemeClr val="bg1"/>
                  </a:solidFill>
                  <a:ea typeface="華康儷中黑" panose="020B0509000000000000" pitchFamily="49" charset="-120"/>
                </a:rPr>
                <a:t> </a:t>
              </a:r>
              <a:endParaRPr lang="en-US" altLang="zh-TW" sz="800" b="1" dirty="0">
                <a:solidFill>
                  <a:schemeClr val="bg1"/>
                </a:solidFill>
                <a:ea typeface="華康儷中黑" panose="020B0509000000000000" pitchFamily="49" charset="-120"/>
              </a:endParaRPr>
            </a:p>
            <a:p>
              <a:pPr algn="ctr"/>
              <a:r>
                <a:rPr lang="en-US" altLang="zh-TW" sz="1200" dirty="0" smtClean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Times New Roman"/>
                </a:rPr>
                <a:t>	↓</a:t>
              </a:r>
              <a:r>
                <a:rPr lang="en-US" altLang="zh-TW" sz="1200" b="1" dirty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Times New Roman"/>
                </a:rPr>
                <a:t>23.1</a:t>
              </a:r>
              <a:r>
                <a:rPr lang="zh-TW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磅</a:t>
              </a:r>
              <a:endParaRPr lang="en-US" sz="12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endParaRPr>
            </a:p>
            <a:p>
              <a:pPr algn="ctr"/>
              <a:r>
                <a:rPr lang="en-US" altLang="zh-TW" sz="1200" dirty="0" smtClean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Times New Roman"/>
                </a:rPr>
                <a:t>	↓</a:t>
              </a:r>
              <a:r>
                <a:rPr lang="en-US" altLang="zh-TW" sz="1200" b="1" dirty="0">
                  <a:solidFill>
                    <a:schemeClr val="bg1"/>
                  </a:solidFill>
                  <a:ea typeface="華康儷中黑" panose="020B0509000000000000" pitchFamily="49" charset="-120"/>
                </a:rPr>
                <a:t>7.3</a:t>
              </a:r>
              <a:r>
                <a:rPr lang="zh-TW" altLang="en-US" sz="1200" dirty="0">
                  <a:solidFill>
                    <a:schemeClr val="bg1"/>
                  </a:solidFill>
                  <a:ea typeface="華康儷中黑" panose="020B0509000000000000" pitchFamily="49" charset="-120"/>
                </a:rPr>
                <a:t>脂肪</a:t>
              </a:r>
              <a:endParaRPr lang="en-US" altLang="zh-TW" sz="1200" dirty="0">
                <a:solidFill>
                  <a:schemeClr val="bg1"/>
                </a:solidFill>
                <a:ea typeface="華康儷中黑" panose="020B0509000000000000" pitchFamily="49" charset="-120"/>
              </a:endParaRPr>
            </a:p>
            <a:p>
              <a:pPr algn="ctr"/>
              <a:r>
                <a:rPr lang="en-US" altLang="zh-TW" sz="1200" dirty="0" smtClean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Times New Roman"/>
                </a:rPr>
                <a:t>	↓</a:t>
              </a:r>
              <a:r>
                <a:rPr lang="en-US" altLang="zh-TW" sz="1200" b="1" dirty="0">
                  <a:solidFill>
                    <a:schemeClr val="bg1"/>
                  </a:solidFill>
                  <a:ea typeface="華康儷中黑" panose="020B0509000000000000" pitchFamily="49" charset="-120"/>
                </a:rPr>
                <a:t>7.5</a:t>
              </a:r>
              <a:r>
                <a:rPr lang="zh-TW" altLang="en-US" sz="1200" dirty="0">
                  <a:solidFill>
                    <a:schemeClr val="bg1"/>
                  </a:solidFill>
                  <a:ea typeface="華康儷中黑" panose="020B0509000000000000" pitchFamily="49" charset="-120"/>
                </a:rPr>
                <a:t>吋腰圍</a:t>
              </a:r>
              <a:endParaRPr lang="en-US" sz="1200" dirty="0">
                <a:solidFill>
                  <a:schemeClr val="bg1"/>
                </a:solidFill>
                <a:ea typeface="華康儷中黑" panose="020B0509000000000000" pitchFamily="49" charset="-120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4726085" y="3696155"/>
              <a:ext cx="518839" cy="374072"/>
              <a:chOff x="163144" y="3696155"/>
              <a:chExt cx="518839" cy="374072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230732" y="3696155"/>
                <a:ext cx="374073" cy="37407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63144" y="3744738"/>
                <a:ext cx="518839" cy="209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季軍</a:t>
                </a:r>
                <a:endPara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3467598" y="1346701"/>
            <a:ext cx="2408164" cy="3350208"/>
            <a:chOff x="31314" y="1705080"/>
            <a:chExt cx="1824367" cy="2538034"/>
          </a:xfrm>
        </p:grpSpPr>
        <p:sp>
          <p:nvSpPr>
            <p:cNvPr id="56" name="Rectangle 55"/>
            <p:cNvSpPr/>
            <p:nvPr/>
          </p:nvSpPr>
          <p:spPr>
            <a:xfrm>
              <a:off x="305864" y="1779828"/>
              <a:ext cx="941724" cy="22132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30000">
                  <a:schemeClr val="accent1">
                    <a:lumMod val="60000"/>
                    <a:lumOff val="40000"/>
                    <a:alpha val="7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0" r="10291" b="35903"/>
            <a:stretch/>
          </p:blipFill>
          <p:spPr>
            <a:xfrm>
              <a:off x="951960" y="1705080"/>
              <a:ext cx="903721" cy="1174684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752" y="1779828"/>
              <a:ext cx="1298048" cy="2139482"/>
            </a:xfrm>
            <a:prstGeom prst="rect">
              <a:avLst/>
            </a:prstGeom>
          </p:spPr>
        </p:pic>
        <p:sp>
          <p:nvSpPr>
            <p:cNvPr id="59" name="Horizontal Scroll 58"/>
            <p:cNvSpPr/>
            <p:nvPr/>
          </p:nvSpPr>
          <p:spPr>
            <a:xfrm>
              <a:off x="31314" y="3589032"/>
              <a:ext cx="1502409" cy="654082"/>
            </a:xfrm>
            <a:prstGeom prst="horizontalScroll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71000">
                  <a:schemeClr val="accent5">
                    <a:lumMod val="75000"/>
                  </a:schemeClr>
                </a:gs>
                <a:gs pos="94000">
                  <a:schemeClr val="bg1">
                    <a:lumMod val="6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         </a:t>
              </a:r>
              <a:r>
                <a:rPr lang="zh-TW" altLang="en-US" sz="1200" b="1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陳國澤</a:t>
              </a:r>
              <a:r>
                <a:rPr lang="zh-TW" altLang="en-US" sz="1000" b="1" dirty="0">
                  <a:solidFill>
                    <a:schemeClr val="bg1"/>
                  </a:solidFill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 </a:t>
              </a:r>
              <a:endParaRPr lang="en-US" altLang="zh-TW" sz="1000" b="1" dirty="0">
                <a:solidFill>
                  <a:schemeClr val="bg1"/>
                </a:solidFill>
                <a:ea typeface="華康儷中黑" panose="020B0509000000000000" pitchFamily="49" charset="-120"/>
              </a:endParaRPr>
            </a:p>
            <a:p>
              <a:pPr algn="ctr"/>
              <a:r>
                <a:rPr lang="en-US" altLang="zh-TW" sz="800" dirty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Times New Roman"/>
                </a:rPr>
                <a:t>                    </a:t>
              </a:r>
              <a:r>
                <a:rPr lang="en-US" altLang="zh-TW" sz="800" dirty="0" smtClean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Times New Roman"/>
                </a:rPr>
                <a:t>	</a:t>
              </a:r>
              <a:r>
                <a:rPr lang="en-US" altLang="zh-TW" sz="1200" dirty="0" smtClean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Times New Roman"/>
                </a:rPr>
                <a:t>↓</a:t>
              </a:r>
              <a:r>
                <a:rPr lang="en-US" altLang="zh-TW" sz="1200" b="1" dirty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Times New Roman"/>
                </a:rPr>
                <a:t>35.6</a:t>
              </a:r>
              <a:r>
                <a:rPr lang="zh-TW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磅</a:t>
              </a:r>
              <a:endParaRPr lang="en-US" sz="12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endParaRPr>
            </a:p>
            <a:p>
              <a:pPr algn="ctr"/>
              <a:r>
                <a:rPr lang="en-US" altLang="zh-TW" sz="1200" dirty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Times New Roman"/>
                </a:rPr>
                <a:t>                 </a:t>
              </a:r>
              <a:r>
                <a:rPr lang="en-US" altLang="zh-TW" sz="1200" dirty="0" smtClean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Times New Roman"/>
                </a:rPr>
                <a:t>↓</a:t>
              </a:r>
              <a:r>
                <a:rPr lang="en-US" altLang="zh-TW" sz="1200" b="1" dirty="0" smtClean="0">
                  <a:solidFill>
                    <a:schemeClr val="bg1"/>
                  </a:solidFill>
                  <a:ea typeface="華康儷中黑" panose="020B0509000000000000" pitchFamily="49" charset="-120"/>
                </a:rPr>
                <a:t>13.6</a:t>
              </a:r>
              <a:r>
                <a:rPr lang="en-US" altLang="zh-TW" sz="1200" dirty="0" smtClean="0">
                  <a:solidFill>
                    <a:schemeClr val="bg1"/>
                  </a:solidFill>
                  <a:ea typeface="華康儷中黑" panose="020B0509000000000000" pitchFamily="49" charset="-120"/>
                </a:rPr>
                <a:t>%</a:t>
              </a:r>
              <a:r>
                <a:rPr lang="zh-TW" altLang="en-US" sz="1200" dirty="0" smtClean="0">
                  <a:solidFill>
                    <a:schemeClr val="bg1"/>
                  </a:solidFill>
                  <a:ea typeface="華康儷中黑" panose="020B0509000000000000" pitchFamily="49" charset="-120"/>
                </a:rPr>
                <a:t>脂肪</a:t>
              </a:r>
              <a:endParaRPr lang="en-US" altLang="zh-TW" sz="1200" dirty="0">
                <a:solidFill>
                  <a:schemeClr val="bg1"/>
                </a:solidFill>
                <a:ea typeface="華康儷中黑" panose="020B0509000000000000" pitchFamily="49" charset="-120"/>
              </a:endParaRPr>
            </a:p>
            <a:p>
              <a:pPr algn="ctr"/>
              <a:r>
                <a:rPr lang="en-US" altLang="zh-TW" sz="1200" dirty="0" smtClean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Times New Roman"/>
                </a:rPr>
                <a:t>	↓</a:t>
              </a:r>
              <a:r>
                <a:rPr lang="en-US" altLang="zh-TW" sz="1200" b="1" dirty="0">
                  <a:solidFill>
                    <a:schemeClr val="bg1"/>
                  </a:solidFill>
                  <a:ea typeface="華康儷中黑" panose="020B0509000000000000" pitchFamily="49" charset="-120"/>
                </a:rPr>
                <a:t>9.5</a:t>
              </a:r>
              <a:r>
                <a:rPr lang="zh-TW" altLang="en-US" sz="1200" dirty="0">
                  <a:solidFill>
                    <a:schemeClr val="bg1"/>
                  </a:solidFill>
                  <a:ea typeface="華康儷中黑" panose="020B0509000000000000" pitchFamily="49" charset="-120"/>
                </a:rPr>
                <a:t>吋腰圍</a:t>
              </a:r>
              <a:endParaRPr lang="en-US" sz="1200" dirty="0">
                <a:solidFill>
                  <a:schemeClr val="bg1"/>
                </a:solidFill>
                <a:ea typeface="華康儷中黑" panose="020B0509000000000000" pitchFamily="49" charset="-120"/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229665" y="3729112"/>
              <a:ext cx="465917" cy="381000"/>
              <a:chOff x="162524" y="3701400"/>
              <a:chExt cx="465917" cy="381000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198272" y="3701400"/>
                <a:ext cx="381000" cy="3810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62524" y="3765596"/>
                <a:ext cx="465917" cy="2331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冠軍</a:t>
                </a:r>
                <a:endPara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750281" y="1345706"/>
            <a:ext cx="2086108" cy="3426796"/>
            <a:chOff x="3124198" y="1618356"/>
            <a:chExt cx="1580385" cy="2596054"/>
          </a:xfrm>
        </p:grpSpPr>
        <p:sp>
          <p:nvSpPr>
            <p:cNvPr id="64" name="Rectangle 63"/>
            <p:cNvSpPr/>
            <p:nvPr/>
          </p:nvSpPr>
          <p:spPr>
            <a:xfrm>
              <a:off x="3291096" y="1779828"/>
              <a:ext cx="941724" cy="22132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30000">
                  <a:schemeClr val="accent1">
                    <a:lumMod val="60000"/>
                    <a:lumOff val="40000"/>
                    <a:alpha val="7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63" r="21511" b="15960"/>
            <a:stretch/>
          </p:blipFill>
          <p:spPr>
            <a:xfrm>
              <a:off x="3992937" y="1618356"/>
              <a:ext cx="711646" cy="1337727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96"/>
            <a:stretch/>
          </p:blipFill>
          <p:spPr>
            <a:xfrm>
              <a:off x="3356083" y="1854681"/>
              <a:ext cx="758717" cy="2138404"/>
            </a:xfrm>
            <a:prstGeom prst="rect">
              <a:avLst/>
            </a:prstGeom>
          </p:spPr>
        </p:pic>
        <p:sp>
          <p:nvSpPr>
            <p:cNvPr id="67" name="Horizontal Scroll 66"/>
            <p:cNvSpPr/>
            <p:nvPr/>
          </p:nvSpPr>
          <p:spPr>
            <a:xfrm>
              <a:off x="3124198" y="3560328"/>
              <a:ext cx="1411462" cy="654082"/>
            </a:xfrm>
            <a:prstGeom prst="horizontalScroll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71000">
                  <a:schemeClr val="accent5">
                    <a:lumMod val="75000"/>
                  </a:schemeClr>
                </a:gs>
                <a:gs pos="94000">
                  <a:schemeClr val="bg1">
                    <a:lumMod val="6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b="1" dirty="0">
                  <a:solidFill>
                    <a:schemeClr val="bg1"/>
                  </a:solidFill>
                  <a:ea typeface="華康儷中黑" panose="020B0509000000000000" pitchFamily="49" charset="-120"/>
                </a:rPr>
                <a:t>               </a:t>
              </a:r>
              <a:r>
                <a:rPr lang="zh-TW" altLang="en-US" sz="1000" b="1" dirty="0" smtClean="0">
                  <a:solidFill>
                    <a:schemeClr val="bg1"/>
                  </a:solidFill>
                  <a:ea typeface="華康儷中黑" panose="020B0509000000000000" pitchFamily="49" charset="-120"/>
                </a:rPr>
                <a:t> </a:t>
              </a:r>
              <a:r>
                <a:rPr lang="zh-TW" altLang="en-US" sz="1000" b="1" dirty="0">
                  <a:solidFill>
                    <a:schemeClr val="bg1"/>
                  </a:solidFill>
                  <a:ea typeface="華康儷中黑" panose="020B0509000000000000" pitchFamily="49" charset="-120"/>
                </a:rPr>
                <a:t>周安琪</a:t>
              </a:r>
              <a:r>
                <a:rPr lang="zh-TW" altLang="en-US" sz="800" b="1" dirty="0">
                  <a:solidFill>
                    <a:schemeClr val="bg1"/>
                  </a:solidFill>
                  <a:ea typeface="華康儷中黑" panose="020B0509000000000000" pitchFamily="49" charset="-120"/>
                </a:rPr>
                <a:t> </a:t>
              </a:r>
              <a:endParaRPr lang="en-US" altLang="zh-TW" sz="800" b="1" dirty="0">
                <a:solidFill>
                  <a:schemeClr val="bg1"/>
                </a:solidFill>
                <a:ea typeface="華康儷中黑" panose="020B0509000000000000" pitchFamily="49" charset="-120"/>
              </a:endParaRPr>
            </a:p>
            <a:p>
              <a:pPr algn="ctr"/>
              <a:r>
                <a:rPr lang="en-US" altLang="zh-TW" sz="800" dirty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Times New Roman"/>
                </a:rPr>
                <a:t>                 </a:t>
              </a:r>
              <a:r>
                <a:rPr lang="en-US" altLang="zh-TW" sz="1200" dirty="0" smtClean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Times New Roman"/>
                </a:rPr>
                <a:t>↓</a:t>
              </a:r>
              <a:r>
                <a:rPr lang="en-US" altLang="zh-TW" sz="1200" b="1" dirty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Times New Roman"/>
                </a:rPr>
                <a:t>26.4</a:t>
              </a:r>
              <a:r>
                <a:rPr lang="zh-TW" alt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磅</a:t>
              </a:r>
              <a:endParaRPr lang="en-US" sz="12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endParaRPr>
            </a:p>
            <a:p>
              <a:pPr algn="ctr"/>
              <a:r>
                <a:rPr lang="en-US" altLang="zh-TW" sz="1200" dirty="0" smtClean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Times New Roman"/>
                </a:rPr>
                <a:t>	↓</a:t>
              </a:r>
              <a:r>
                <a:rPr lang="en-US" altLang="zh-TW" sz="1200" b="1" dirty="0">
                  <a:solidFill>
                    <a:schemeClr val="bg1"/>
                  </a:solidFill>
                  <a:ea typeface="華康儷中黑" panose="020B0509000000000000" pitchFamily="49" charset="-120"/>
                </a:rPr>
                <a:t>8.3</a:t>
              </a:r>
              <a:r>
                <a:rPr lang="zh-TW" altLang="en-US" sz="1200" dirty="0">
                  <a:solidFill>
                    <a:schemeClr val="bg1"/>
                  </a:solidFill>
                  <a:ea typeface="華康儷中黑" panose="020B0509000000000000" pitchFamily="49" charset="-120"/>
                </a:rPr>
                <a:t>脂肪</a:t>
              </a:r>
              <a:endParaRPr lang="en-US" altLang="zh-TW" sz="1200" dirty="0">
                <a:solidFill>
                  <a:schemeClr val="bg1"/>
                </a:solidFill>
                <a:ea typeface="華康儷中黑" panose="020B0509000000000000" pitchFamily="49" charset="-120"/>
              </a:endParaRPr>
            </a:p>
            <a:p>
              <a:pPr algn="ctr"/>
              <a:r>
                <a:rPr lang="en-US" altLang="zh-TW" sz="1200" dirty="0" smtClean="0">
                  <a:solidFill>
                    <a:schemeClr val="bg1"/>
                  </a:solidFill>
                  <a:latin typeface="Calibri" panose="020F0502020204030204" pitchFamily="34" charset="0"/>
                  <a:ea typeface="華康儷中黑" panose="020B0509000000000000" pitchFamily="49" charset="-120"/>
                  <a:cs typeface="Times New Roman"/>
                </a:rPr>
                <a:t>	↓</a:t>
              </a:r>
              <a:r>
                <a:rPr lang="en-US" altLang="zh-TW" sz="1200" b="1" dirty="0">
                  <a:solidFill>
                    <a:schemeClr val="bg1"/>
                  </a:solidFill>
                  <a:ea typeface="華康儷中黑" panose="020B0509000000000000" pitchFamily="49" charset="-120"/>
                </a:rPr>
                <a:t>8.0</a:t>
              </a:r>
              <a:r>
                <a:rPr lang="zh-TW" altLang="en-US" sz="1200" dirty="0">
                  <a:solidFill>
                    <a:schemeClr val="bg1"/>
                  </a:solidFill>
                  <a:ea typeface="華康儷中黑" panose="020B0509000000000000" pitchFamily="49" charset="-120"/>
                </a:rPr>
                <a:t>吋腰圍</a:t>
              </a:r>
              <a:endParaRPr lang="en-US" sz="1200" dirty="0">
                <a:solidFill>
                  <a:schemeClr val="bg1"/>
                </a:solidFill>
                <a:ea typeface="華康儷中黑" panose="020B0509000000000000" pitchFamily="49" charset="-120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3213910" y="3701791"/>
              <a:ext cx="464472" cy="374073"/>
              <a:chOff x="145730" y="3701791"/>
              <a:chExt cx="464472" cy="374073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187294" y="3701791"/>
                <a:ext cx="374073" cy="374073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45730" y="3754776"/>
                <a:ext cx="464472" cy="209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儷中黑" panose="020B0509000000000000" pitchFamily="49" charset="-120"/>
                    <a:ea typeface="華康儷中黑" panose="020B0509000000000000" pitchFamily="49" charset="-120"/>
                  </a:rPr>
                  <a:t>亞軍</a:t>
                </a:r>
                <a:endPara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儷中黑" panose="020B0509000000000000" pitchFamily="49" charset="-120"/>
                  <a:ea typeface="華康儷中黑" panose="020B0509000000000000" pitchFamily="49" charset="-120"/>
                </a:endParaRPr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152140" y="4772380"/>
            <a:ext cx="8754356" cy="553998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r>
              <a:rPr 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®  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ea typeface="華康儷中黑" panose="020B0509000000000000" pitchFamily="49" charset="-120"/>
              </a:rPr>
              <a:t>supplements are part of The TLS®  Weight Loss Solution which includes a healthy diet and exercise.</a:t>
            </a:r>
          </a:p>
          <a:p>
            <a:endParaRPr lang="en-US" sz="1000" dirty="0">
              <a:solidFill>
                <a:prstClr val="white">
                  <a:lumMod val="50000"/>
                </a:prstClr>
              </a:solidFill>
              <a:ea typeface="華康儷中黑" panose="020B0509000000000000" pitchFamily="49" charset="-12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8376" y="292741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0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2994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1" y="441848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76202" y="4606106"/>
            <a:ext cx="5347137" cy="707886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健康生活纖營計劃的一部份，系統包含健康飲食及運動。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Results shown in this testimonial may varies between individuals. TLS</a:t>
            </a: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®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supplements are part of The TLS®  Weight Loss Solution which includes a healthy diet and exercise.</a:t>
            </a:r>
          </a:p>
          <a:p>
            <a:endParaRPr lang="en-US" sz="1000" dirty="0">
              <a:solidFill>
                <a:schemeClr val="bg1">
                  <a:lumMod val="50000"/>
                </a:schemeClr>
              </a:solidFill>
              <a:ea typeface="華康儷中黑" panose="020B0509000000000000" pitchFamily="49" charset="-12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50" y="722308"/>
            <a:ext cx="3048000" cy="4973642"/>
          </a:xfrm>
          <a:prstGeom prst="rect">
            <a:avLst/>
          </a:prstGeom>
        </p:spPr>
      </p:pic>
      <p:sp>
        <p:nvSpPr>
          <p:cNvPr id="42" name="Pentagon 41"/>
          <p:cNvSpPr/>
          <p:nvPr/>
        </p:nvSpPr>
        <p:spPr>
          <a:xfrm flipH="1">
            <a:off x="6397950" y="2540787"/>
            <a:ext cx="251745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r" defTabSz="914198"/>
            <a:r>
              <a:rPr lang="zh-TW" altLang="en-US" sz="2400" b="1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2400" b="1" dirty="0">
                <a:solidFill>
                  <a:prstClr val="black"/>
                </a:solidFill>
                <a:ea typeface="華康儷中黑" panose="020B0509000000000000" pitchFamily="49" charset="-120"/>
              </a:rPr>
              <a:t>23.1</a:t>
            </a:r>
            <a:r>
              <a:rPr lang="zh-TW" altLang="en-US" sz="2400" b="1" dirty="0">
                <a:solidFill>
                  <a:prstClr val="black"/>
                </a:solidFill>
                <a:ea typeface="華康儷中黑" panose="020B0509000000000000" pitchFamily="49" charset="-120"/>
              </a:rPr>
              <a:t>磅</a:t>
            </a:r>
            <a:r>
              <a:rPr lang="en-US" altLang="zh-TW" sz="2400" b="1" dirty="0" err="1">
                <a:solidFill>
                  <a:prstClr val="black"/>
                </a:solidFill>
                <a:ea typeface="華康儷中黑" panose="020B0509000000000000" pitchFamily="49" charset="-120"/>
              </a:rPr>
              <a:t>lbs</a:t>
            </a:r>
            <a:endParaRPr lang="en-US" altLang="zh-TW" sz="2400" b="1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sp>
        <p:nvSpPr>
          <p:cNvPr id="43" name="Pentagon 42"/>
          <p:cNvSpPr/>
          <p:nvPr/>
        </p:nvSpPr>
        <p:spPr>
          <a:xfrm flipH="1">
            <a:off x="6397950" y="3327656"/>
            <a:ext cx="251745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r" defTabSz="914198"/>
            <a:r>
              <a:rPr lang="zh-TW" altLang="en-US" sz="2000" b="1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2000" b="1" dirty="0">
                <a:solidFill>
                  <a:prstClr val="black"/>
                </a:solidFill>
                <a:ea typeface="華康儷中黑" panose="020B0509000000000000" pitchFamily="49" charset="-120"/>
              </a:rPr>
              <a:t>7.3%</a:t>
            </a:r>
            <a:r>
              <a:rPr lang="zh-TW" altLang="en-US" sz="2000" b="1" dirty="0">
                <a:solidFill>
                  <a:prstClr val="black"/>
                </a:solidFill>
                <a:ea typeface="華康儷中黑" panose="020B0509000000000000" pitchFamily="49" charset="-120"/>
              </a:rPr>
              <a:t>脂肪</a:t>
            </a:r>
            <a:r>
              <a:rPr lang="en-US" altLang="zh-TW" sz="2000" b="1" dirty="0">
                <a:solidFill>
                  <a:prstClr val="black"/>
                </a:solidFill>
                <a:ea typeface="華康儷中黑" panose="020B0509000000000000" pitchFamily="49" charset="-120"/>
              </a:rPr>
              <a:t>%Fat</a:t>
            </a:r>
          </a:p>
        </p:txBody>
      </p:sp>
      <p:sp>
        <p:nvSpPr>
          <p:cNvPr id="44" name="Pentagon 43"/>
          <p:cNvSpPr/>
          <p:nvPr/>
        </p:nvSpPr>
        <p:spPr>
          <a:xfrm flipH="1">
            <a:off x="6397950" y="4168902"/>
            <a:ext cx="251745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r" defTabSz="914198"/>
            <a:r>
              <a:rPr lang="zh-TW" altLang="en-US" sz="2000" b="1" dirty="0">
                <a:solidFill>
                  <a:prstClr val="black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2000" b="1" dirty="0">
                <a:solidFill>
                  <a:prstClr val="black"/>
                </a:solidFill>
                <a:ea typeface="華康儷中黑" panose="020B0509000000000000" pitchFamily="49" charset="-120"/>
              </a:rPr>
              <a:t>7.5</a:t>
            </a:r>
            <a:r>
              <a:rPr lang="zh-TW" altLang="en-US" sz="2000" b="1" dirty="0">
                <a:solidFill>
                  <a:prstClr val="black"/>
                </a:solidFill>
                <a:ea typeface="華康儷中黑" panose="020B0509000000000000" pitchFamily="49" charset="-120"/>
              </a:rPr>
              <a:t>吋腰圍</a:t>
            </a:r>
            <a:r>
              <a:rPr lang="en-US" altLang="zh-TW" sz="2000" b="1" dirty="0">
                <a:solidFill>
                  <a:prstClr val="black"/>
                </a:solidFill>
                <a:ea typeface="華康儷中黑" panose="020B0509000000000000" pitchFamily="49" charset="-120"/>
              </a:rPr>
              <a:t/>
            </a:r>
            <a:br>
              <a:rPr lang="en-US" altLang="zh-TW" sz="2000" b="1" dirty="0">
                <a:solidFill>
                  <a:prstClr val="black"/>
                </a:solidFill>
                <a:ea typeface="華康儷中黑" panose="020B0509000000000000" pitchFamily="49" charset="-120"/>
              </a:rPr>
            </a:br>
            <a:r>
              <a:rPr lang="en-US" altLang="zh-TW" sz="2000" b="1" dirty="0">
                <a:solidFill>
                  <a:prstClr val="black"/>
                </a:solidFill>
                <a:ea typeface="華康儷中黑" panose="020B0509000000000000" pitchFamily="49" charset="-120"/>
              </a:rPr>
              <a:t>Waistline Inch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4" t="4735" r="13993"/>
          <a:stretch/>
        </p:blipFill>
        <p:spPr>
          <a:xfrm>
            <a:off x="530488" y="1458191"/>
            <a:ext cx="1651001" cy="30947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4" t="18148" r="22388"/>
          <a:stretch/>
        </p:blipFill>
        <p:spPr>
          <a:xfrm flipH="1">
            <a:off x="2156081" y="1458191"/>
            <a:ext cx="1577721" cy="30947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1" name="Rectangle 70"/>
          <p:cNvSpPr/>
          <p:nvPr/>
        </p:nvSpPr>
        <p:spPr>
          <a:xfrm>
            <a:off x="2720521" y="3180"/>
            <a:ext cx="8001000" cy="892552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pPr defTabSz="914198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華康儷中黑" panose="020B0509000000000000" pitchFamily="49" charset="-120"/>
              </a:rPr>
              <a:t>20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華康儷中黑" panose="020B0509000000000000" pitchFamily="49" charset="-120"/>
              </a:rPr>
              <a:t>14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華康儷中黑" panose="020B0509000000000000" pitchFamily="49" charset="-120"/>
              </a:rPr>
              <a:t> 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華康儷中黑" panose="020B0509000000000000" pitchFamily="49" charset="-120"/>
              </a:rPr>
              <a:t>季軍 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華康儷中黑" panose="020B0509000000000000" pitchFamily="49" charset="-120"/>
              </a:rPr>
              <a:t>–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華康儷中黑" panose="020B0509000000000000" pitchFamily="49" charset="-120"/>
              </a:rPr>
              <a:t>  張浩昌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華康儷中黑" panose="020B0509000000000000" pitchFamily="49" charset="-120"/>
              </a:rPr>
              <a:t/>
            </a:r>
            <a:b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華康儷中黑" panose="020B0509000000000000" pitchFamily="49" charset="-120"/>
              </a:rPr>
            </a:b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華康儷中黑" panose="020B0509000000000000" pitchFamily="49" charset="-120"/>
              </a:rPr>
              <a:t>3</a:t>
            </a:r>
            <a:r>
              <a:rPr lang="en-US" altLang="zh-TW" sz="24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華康儷中黑" panose="020B0509000000000000" pitchFamily="49" charset="-120"/>
              </a:rPr>
              <a:t>rd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華康儷中黑" panose="020B0509000000000000" pitchFamily="49" charset="-120"/>
              </a:rPr>
              <a:t> Place Winner – </a:t>
            </a:r>
            <a:r>
              <a:rPr lang="en-US" altLang="zh-TW" sz="2400" b="1" dirty="0">
                <a:solidFill>
                  <a:schemeClr val="tx1">
                    <a:lumMod val="65000"/>
                    <a:lumOff val="35000"/>
                  </a:schemeClr>
                </a:solidFill>
                <a:ea typeface="華康儷中黑" panose="020B0509000000000000" pitchFamily="49" charset="-120"/>
              </a:rPr>
              <a:t>Patrick 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華康儷中黑" panose="020B0509000000000000" pitchFamily="49" charset="-120"/>
              </a:rPr>
              <a:t>Cheung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08376" y="292741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96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Trifold Images\iStock_000022530151_Ful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9" y="104402"/>
            <a:ext cx="7715250" cy="51435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" y="1148193"/>
            <a:ext cx="9143992" cy="425890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14018"/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5850" y="675237"/>
            <a:ext cx="6972300" cy="4524299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 </a:t>
            </a:r>
          </a:p>
          <a:p>
            <a:pPr algn="ctr"/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華康儷中黑" panose="020B0509000000000000" pitchFamily="49" charset="-120"/>
            </a:endParaRPr>
          </a:p>
          <a:p>
            <a:pPr algn="ctr"/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華康儷中黑" panose="020B0509000000000000" pitchFamily="49" charset="-120"/>
            </a:endParaRPr>
          </a:p>
          <a:p>
            <a:pPr algn="ctr"/>
            <a:r>
              <a:rPr lang="zh-TW" altLang="en-US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新產品特別訓練</a:t>
            </a:r>
            <a:endParaRPr lang="en-US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華康儷中黑" panose="020B0509000000000000" pitchFamily="49" charset="-120"/>
            </a:endParaRPr>
          </a:p>
          <a:p>
            <a:pPr algn="ctr"/>
            <a:r>
              <a:rPr lang="en-US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New Product Breakout</a:t>
            </a:r>
          </a:p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Tuesday, May 10 </a:t>
            </a:r>
          </a:p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8:00  -  9:30 p.m.</a:t>
            </a:r>
          </a:p>
          <a:p>
            <a:pPr algn="ctr"/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華康儷中黑" panose="020B0509000000000000" pitchFamily="49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5850" y="367844"/>
            <a:ext cx="6972300" cy="2862306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/>
            <a:r>
              <a:rPr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請到</a:t>
            </a:r>
            <a:r>
              <a:rPr lang="en-US" altLang="zh-TW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TLS</a:t>
            </a:r>
            <a:r>
              <a:rPr lang="en-US" altLang="zh-TW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儷中黑" panose="020B0509000000000000" pitchFamily="49" charset="-120"/>
              </a:rPr>
              <a:t>®</a:t>
            </a:r>
            <a:r>
              <a:rPr lang="zh-TW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展</a:t>
            </a:r>
            <a:r>
              <a:rPr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覽攤位</a:t>
            </a:r>
            <a:endParaRPr lang="en-US" altLang="zh-TW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anose="020B0509000000000000" pitchFamily="49" charset="-120"/>
            </a:endParaRPr>
          </a:p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VISIT THE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TLS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儷中黑" panose="020B0509000000000000" pitchFamily="49" charset="-120"/>
              </a:rPr>
              <a:t>®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BOOTH </a:t>
            </a:r>
          </a:p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 </a:t>
            </a:r>
          </a:p>
          <a:p>
            <a:pPr algn="ctr"/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anose="020B0509000000000000" pitchFamily="49" charset="-120"/>
            </a:endParaRPr>
          </a:p>
          <a:p>
            <a:pPr algn="ctr"/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25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 t="4421" r="882" b="7119"/>
          <a:stretch/>
        </p:blipFill>
        <p:spPr bwMode="auto">
          <a:xfrm>
            <a:off x="1" y="0"/>
            <a:ext cx="9220199" cy="518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74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15"/>
            <a:ext cx="9144000" cy="952500"/>
          </a:xfrm>
          <a:prstGeom prst="rect">
            <a:avLst/>
          </a:prstGeom>
          <a:solidFill>
            <a:srgbClr val="ABE3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0" y="0"/>
            <a:ext cx="9144000" cy="94869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lIns="91406" tIns="45703" rIns="91406" bIns="45703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6900" b="1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體重管理零售商品銷售數據</a:t>
            </a:r>
            <a:endParaRPr lang="en-US" sz="6900" b="1" dirty="0">
              <a:solidFill>
                <a:schemeClr val="bg1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58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Weight Management Retail Sales</a:t>
            </a:r>
            <a:endParaRPr lang="en-US" sz="5800" dirty="0">
              <a:solidFill>
                <a:schemeClr val="bg1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779" y="5396059"/>
            <a:ext cx="3224048" cy="338554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25000"/>
                  </a:schemeClr>
                </a:solidFill>
                <a:latin typeface="Calibri" panose="020F0502020204030204" pitchFamily="34" charset="0"/>
                <a:cs typeface="Arial"/>
              </a:rPr>
              <a:t>Source: </a:t>
            </a:r>
            <a:r>
              <a:rPr lang="en-US" sz="1600" dirty="0" err="1">
                <a:solidFill>
                  <a:schemeClr val="tx1">
                    <a:lumMod val="25000"/>
                  </a:schemeClr>
                </a:solidFill>
                <a:latin typeface="Calibri" panose="020F0502020204030204" pitchFamily="34" charset="0"/>
                <a:cs typeface="Arial"/>
              </a:rPr>
              <a:t>Euromonitor</a:t>
            </a:r>
            <a:r>
              <a:rPr lang="en-US" sz="1600" dirty="0">
                <a:solidFill>
                  <a:schemeClr val="tx1">
                    <a:lumMod val="25000"/>
                  </a:schemeClr>
                </a:solidFill>
                <a:latin typeface="Calibri" panose="020F0502020204030204" pitchFamily="34" charset="0"/>
                <a:cs typeface="Arial"/>
              </a:rPr>
              <a:t> International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79" y="1088151"/>
            <a:ext cx="7125042" cy="390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 rot="2672890">
            <a:off x="5610715" y="3868771"/>
            <a:ext cx="295243" cy="1201481"/>
          </a:xfrm>
          <a:prstGeom prst="rect">
            <a:avLst/>
          </a:prstGeom>
          <a:noFill/>
          <a:ln w="47625"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2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0"/>
            <a:ext cx="9143999" cy="51380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0010" y="2435429"/>
            <a:ext cx="3905250" cy="830997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ill Sans Light"/>
              </a:rPr>
              <a:t>WEIGHT LOSS ISN’T MAGIC, </a:t>
            </a:r>
          </a:p>
          <a:p>
            <a:pPr algn="ctr"/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ill Sans Light"/>
              </a:rPr>
              <a:t>IT’S SCIENCE.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20010" y="1978210"/>
            <a:ext cx="3905250" cy="523220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科學實證</a:t>
            </a:r>
            <a:r>
              <a:rPr lang="en-US" altLang="zh-TW" sz="28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‧</a:t>
            </a:r>
            <a:r>
              <a:rPr lang="zh-TW" altLang="en-US" sz="2800" dirty="0">
                <a:solidFill>
                  <a:schemeClr val="bg1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減重新概念 </a:t>
            </a:r>
            <a:endParaRPr lang="en-US" sz="2800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101" y="4453005"/>
            <a:ext cx="603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/>
              </a:rPr>
              <a:t>®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5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 rot="5400000">
            <a:off x="-372166" y="1749327"/>
            <a:ext cx="3866803" cy="2210518"/>
            <a:chOff x="4239766" y="1475724"/>
            <a:chExt cx="3866803" cy="2210518"/>
          </a:xfrm>
        </p:grpSpPr>
        <p:sp>
          <p:nvSpPr>
            <p:cNvPr id="13" name="Oval 12"/>
            <p:cNvSpPr/>
            <p:nvPr/>
          </p:nvSpPr>
          <p:spPr>
            <a:xfrm>
              <a:off x="4239766" y="1491682"/>
              <a:ext cx="2194560" cy="219456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67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912009" y="1475724"/>
              <a:ext cx="2194560" cy="219456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67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87362" y="3263838"/>
            <a:ext cx="6567002" cy="1446534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marL="285631" indent="-285631">
              <a:buFontTx/>
              <a:buAutoNum type="arabicPeriod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cs typeface="Gill Sans"/>
              </a:rPr>
              <a:t>Low-glycemic Impact Eating</a:t>
            </a:r>
          </a:p>
          <a:p>
            <a:pPr marL="285631" indent="-285631">
              <a:buFontTx/>
              <a:buAutoNum type="arabicPeriod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cs typeface="Gill Sans"/>
              </a:rPr>
              <a:t>Body Composition: Fat, Muscle &amp; Metabolism</a:t>
            </a:r>
          </a:p>
          <a:p>
            <a:pPr marL="285631" indent="-285631">
              <a:buFontTx/>
              <a:buAutoNum type="arabicPeriod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cs typeface="Gill Sans"/>
              </a:rPr>
              <a:t>Supplements</a:t>
            </a:r>
          </a:p>
          <a:p>
            <a:pPr marL="285631" indent="-285631">
              <a:buFontTx/>
              <a:buAutoNum type="arabicPeriod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cs typeface="Gill Sans"/>
              </a:rPr>
              <a:t>Education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-103888" y="-473149"/>
            <a:ext cx="2869696" cy="6447919"/>
          </a:xfrm>
          <a:prstGeom prst="rect">
            <a:avLst/>
          </a:prstGeom>
        </p:spPr>
        <p:txBody>
          <a:bodyPr wrap="none" lIns="91406" tIns="45703" rIns="91406" bIns="45703">
            <a:spAutoFit/>
          </a:bodyPr>
          <a:lstStyle/>
          <a:p>
            <a:pPr algn="ctr"/>
            <a:r>
              <a:rPr lang="en-US" sz="413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87727" y="2841936"/>
            <a:ext cx="5728090" cy="523204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sz="2800" b="1" dirty="0">
                <a:solidFill>
                  <a:srgbClr val="1F497D">
                    <a:lumMod val="50000"/>
                  </a:srgbClr>
                </a:solidFill>
              </a:rPr>
              <a:t>Science-based Components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272994" y="255795"/>
            <a:ext cx="2289868" cy="685800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1" y="441848"/>
            <a:ext cx="1596684" cy="341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7409721" y="4683017"/>
            <a:ext cx="1204176" cy="414010"/>
            <a:chOff x="7409686" y="4683015"/>
            <a:chExt cx="1204176" cy="414009"/>
          </a:xfrm>
        </p:grpSpPr>
        <p:sp>
          <p:nvSpPr>
            <p:cNvPr id="10" name="TextBox 9"/>
            <p:cNvSpPr txBox="1"/>
            <p:nvPr/>
          </p:nvSpPr>
          <p:spPr>
            <a:xfrm>
              <a:off x="7516366" y="4683015"/>
              <a:ext cx="1029449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FIND</a:t>
              </a:r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YOUR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FIT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09686" y="4835415"/>
              <a:ext cx="120417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TLS</a:t>
              </a:r>
              <a:r>
                <a:rPr lang="en-US" sz="1100" dirty="0">
                  <a:solidFill>
                    <a:prstClr val="black"/>
                  </a:solidFill>
                  <a:cs typeface="Gill Sans"/>
                </a:rPr>
                <a:t>WEIGHT</a:t>
              </a:r>
              <a:r>
                <a:rPr lang="en-US" sz="1100" dirty="0">
                  <a:solidFill>
                    <a:srgbClr val="0AB6E9"/>
                  </a:solidFill>
                  <a:cs typeface="Gill Sans"/>
                </a:rPr>
                <a:t>LOSS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5536" y="4766851"/>
            <a:ext cx="2045684" cy="261576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1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100" dirty="0" smtClean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TODAY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82100" y="1366660"/>
            <a:ext cx="6567002" cy="1569644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marL="285631" indent="-285631">
              <a:buFontTx/>
              <a:buAutoNum type="arabicPeriod"/>
            </a:pP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"/>
              </a:rPr>
              <a:t>低升糖指數飲食</a:t>
            </a:r>
            <a:endParaRPr lang="en-US" altLang="zh-TW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"/>
            </a:endParaRPr>
          </a:p>
          <a:p>
            <a:pPr marL="285631" indent="-285631">
              <a:buFontTx/>
              <a:buAutoNum type="arabicPeriod"/>
            </a:pP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"/>
              </a:rPr>
              <a:t>身體構成</a:t>
            </a:r>
            <a:endParaRPr lang="en-US" altLang="zh-TW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"/>
            </a:endParaRPr>
          </a:p>
          <a:p>
            <a:pPr marL="285631" indent="-285631">
              <a:buFontTx/>
              <a:buAutoNum type="arabicPeriod"/>
            </a:pP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"/>
              </a:rPr>
              <a:t>補充品</a:t>
            </a:r>
            <a:endParaRPr lang="en-US" altLang="zh-TW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"/>
            </a:endParaRPr>
          </a:p>
          <a:p>
            <a:pPr marL="285631" indent="-285631">
              <a:buFontTx/>
              <a:buAutoNum type="arabicPeriod"/>
            </a:pP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"/>
              </a:rPr>
              <a:t>教育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82467" y="928989"/>
            <a:ext cx="5728090" cy="523204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zh-TW" altLang="en-US" sz="2800" b="1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科</a:t>
            </a:r>
            <a:r>
              <a:rPr lang="zh-TW" altLang="en-US" sz="2800" b="1" dirty="0" smtClean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學</a:t>
            </a:r>
            <a:r>
              <a:rPr lang="zh-TW" altLang="en-US" sz="2800" b="1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元</a:t>
            </a:r>
            <a:r>
              <a:rPr lang="zh-TW" altLang="en-US" sz="2800" b="1" dirty="0" smtClean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素</a:t>
            </a:r>
            <a:endParaRPr lang="en-US" sz="2800" b="1" dirty="0">
              <a:solidFill>
                <a:srgbClr val="1F497D">
                  <a:lumMod val="50000"/>
                </a:srgb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713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://www.dial-direct.co.za/wp-content/uploads/2014/05/bigstock-education-and-internet-concept-475789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732" y="1577589"/>
            <a:ext cx="3317080" cy="234223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cdn.sheknows.com/articles/2011/08/teen-lazy-junk-fo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839" y="1542394"/>
            <a:ext cx="2863909" cy="237743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memorise.org/wp-content/uploads/2011/10/junk-foo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83" y="1542377"/>
            <a:ext cx="2599441" cy="237744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75532" y="266700"/>
            <a:ext cx="2011680" cy="548640"/>
            <a:chOff x="275532" y="266700"/>
            <a:chExt cx="2315268" cy="695325"/>
          </a:xfrm>
        </p:grpSpPr>
        <p:pic>
          <p:nvPicPr>
            <p:cNvPr id="13" name="Picture 12" descr="tls-maic-presentation-slide-2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" t="5185" r="71667" b="81296"/>
            <a:stretch/>
          </p:blipFill>
          <p:spPr>
            <a:xfrm>
              <a:off x="275532" y="266700"/>
              <a:ext cx="2315268" cy="695325"/>
            </a:xfrm>
            <a:prstGeom prst="rect">
              <a:avLst/>
            </a:prstGeom>
          </p:spPr>
        </p:pic>
        <p:pic>
          <p:nvPicPr>
            <p:cNvPr id="14" name="Picture 13" descr="tls-logo-2015.psd"/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4" y="375920"/>
              <a:ext cx="2164076" cy="46631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2366727" y="224390"/>
            <a:ext cx="7810499" cy="1015647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zh-TW" altLang="en-US" sz="3200" dirty="0">
                <a:solidFill>
                  <a:schemeClr val="tx1">
                    <a:lumMod val="10000"/>
                    <a:alpha val="6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大部份人都仍然做一些錯的事情</a:t>
            </a:r>
            <a:endParaRPr lang="en-US" altLang="zh-TW" sz="3200" dirty="0">
              <a:solidFill>
                <a:schemeClr val="tx1">
                  <a:lumMod val="10000"/>
                  <a:alpha val="65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  <a:cs typeface="Gill Sans SemiBold"/>
            </a:endParaRPr>
          </a:p>
          <a:p>
            <a:r>
              <a:rPr lang="en-US" sz="2800" dirty="0">
                <a:solidFill>
                  <a:schemeClr val="tx1">
                    <a:lumMod val="10000"/>
                    <a:alpha val="65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Gill Sans SemiBold"/>
              </a:rPr>
              <a:t>We continue to do the wrong things...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5547" y="4766850"/>
            <a:ext cx="2045684" cy="261576"/>
          </a:xfrm>
          <a:prstGeom prst="rect">
            <a:avLst/>
          </a:prstGeom>
          <a:noFill/>
        </p:spPr>
        <p:txBody>
          <a:bodyPr wrap="none" lIns="91406" tIns="45703" rIns="91406" bIns="45703" rtlCol="0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cs typeface="Gill Sans"/>
              </a:rPr>
              <a:t>START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LIVING</a:t>
            </a:r>
            <a:r>
              <a:rPr lang="en-US" sz="1100" dirty="0">
                <a:solidFill>
                  <a:srgbClr val="69BC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404040"/>
                </a:solidFill>
                <a:cs typeface="Gill Sans"/>
              </a:rPr>
              <a:t>WITH</a:t>
            </a:r>
            <a:r>
              <a:rPr lang="en-US" sz="1100" dirty="0">
                <a:solidFill>
                  <a:prstClr val="black"/>
                </a:solidFill>
                <a:cs typeface="Gill Sans"/>
              </a:rPr>
              <a:t> 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TLS</a:t>
            </a:r>
            <a:r>
              <a:rPr lang="en-US" sz="1100" dirty="0" smtClean="0">
                <a:solidFill>
                  <a:srgbClr val="0AB6E9"/>
                </a:solidFill>
                <a:latin typeface="Calibri"/>
                <a:cs typeface="Gill Sans"/>
              </a:rPr>
              <a:t>®</a:t>
            </a:r>
            <a:r>
              <a:rPr lang="en-US" sz="1100" dirty="0" smtClean="0">
                <a:solidFill>
                  <a:srgbClr val="0AB6E9"/>
                </a:solidFill>
                <a:cs typeface="Gill Sans"/>
              </a:rPr>
              <a:t> </a:t>
            </a:r>
            <a:r>
              <a:rPr lang="en-US" sz="1100" dirty="0">
                <a:solidFill>
                  <a:srgbClr val="0AB6E9"/>
                </a:solidFill>
                <a:cs typeface="Gill Sans"/>
              </a:rPr>
              <a:t>TODAY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7409721" y="4683017"/>
            <a:ext cx="1204176" cy="414010"/>
            <a:chOff x="7409686" y="4683015"/>
            <a:chExt cx="1204176" cy="414009"/>
          </a:xfrm>
        </p:grpSpPr>
        <p:sp>
          <p:nvSpPr>
            <p:cNvPr id="29" name="TextBox 28"/>
            <p:cNvSpPr txBox="1"/>
            <p:nvPr/>
          </p:nvSpPr>
          <p:spPr>
            <a:xfrm>
              <a:off x="7516366" y="4683015"/>
              <a:ext cx="1029449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latin typeface="Calibri" panose="020F0502020204030204" pitchFamily="34" charset="0"/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latin typeface="Calibri" panose="020F0502020204030204" pitchFamily="34" charset="0"/>
                  <a:cs typeface="Gill Sans"/>
                </a:rPr>
                <a:t>FIND</a:t>
              </a:r>
              <a:r>
                <a:rPr lang="en-US" sz="1100" dirty="0">
                  <a:solidFill>
                    <a:srgbClr val="404040"/>
                  </a:solidFill>
                  <a:latin typeface="Calibri" panose="020F0502020204030204" pitchFamily="34" charset="0"/>
                  <a:cs typeface="Gill Sans"/>
                </a:rPr>
                <a:t>YOUR</a:t>
              </a:r>
              <a:r>
                <a:rPr lang="en-US" sz="1100" dirty="0">
                  <a:solidFill>
                    <a:srgbClr val="0AB6E9"/>
                  </a:solidFill>
                  <a:latin typeface="Calibri" panose="020F0502020204030204" pitchFamily="34" charset="0"/>
                  <a:cs typeface="Gill Sans"/>
                </a:rPr>
                <a:t>FIT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409686" y="4835415"/>
              <a:ext cx="1204176" cy="26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404040"/>
                  </a:solidFill>
                  <a:latin typeface="Calibri" panose="020F0502020204030204" pitchFamily="34" charset="0"/>
                  <a:cs typeface="Gill Sans"/>
                </a:rPr>
                <a:t>#</a:t>
              </a:r>
              <a:r>
                <a:rPr lang="en-US" sz="1100" dirty="0">
                  <a:solidFill>
                    <a:srgbClr val="0AB6E9"/>
                  </a:solidFill>
                  <a:latin typeface="Calibri" panose="020F0502020204030204" pitchFamily="34" charset="0"/>
                  <a:cs typeface="Gill Sans"/>
                </a:rPr>
                <a:t>TLS</a:t>
              </a:r>
              <a:r>
                <a:rPr lang="en-US" sz="1100" dirty="0">
                  <a:solidFill>
                    <a:srgbClr val="505A5D"/>
                  </a:solidFill>
                  <a:latin typeface="Calibri" panose="020F0502020204030204" pitchFamily="34" charset="0"/>
                  <a:cs typeface="Gill Sans"/>
                </a:rPr>
                <a:t>WEIGHT</a:t>
              </a:r>
              <a:r>
                <a:rPr lang="en-US" sz="1100" dirty="0">
                  <a:solidFill>
                    <a:srgbClr val="0AB6E9"/>
                  </a:solidFill>
                  <a:latin typeface="Calibri" panose="020F0502020204030204" pitchFamily="34" charset="0"/>
                  <a:cs typeface="Gill Sans"/>
                </a:rPr>
                <a:t>LOSS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60905" y="3588175"/>
            <a:ext cx="2599440" cy="646315"/>
          </a:xfrm>
          <a:prstGeom prst="rect">
            <a:avLst/>
          </a:prstGeom>
          <a:solidFill>
            <a:srgbClr val="ABE3FF">
              <a:alpha val="86667"/>
            </a:srgbClr>
          </a:solidFill>
          <a:effectLst>
            <a:reflection blurRad="6350" stA="50000" endA="300" endPos="90000" dir="5400000" sy="-100000" algn="bl" rotWithShape="0"/>
          </a:effectLst>
        </p:spPr>
        <p:txBody>
          <a:bodyPr wrap="square" lIns="91406" tIns="45703" rIns="91406" bIns="45703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Gill Sans"/>
              </a:rPr>
              <a:t>不正確的食物選擇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Gill Sans"/>
            </a:endParaRPr>
          </a:p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Gill Sans"/>
              </a:rPr>
              <a:t>Poor Food Choices</a:t>
            </a:r>
            <a:endParaRPr lang="en-US" sz="3200" b="1" dirty="0">
              <a:solidFill>
                <a:srgbClr val="69BCE9"/>
              </a:solidFill>
              <a:latin typeface="Calibri" panose="020F0502020204030204" pitchFamily="34" charset="0"/>
              <a:cs typeface="Gill San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60361" y="3590380"/>
            <a:ext cx="2863909" cy="646315"/>
          </a:xfrm>
          <a:prstGeom prst="rect">
            <a:avLst/>
          </a:prstGeom>
          <a:solidFill>
            <a:srgbClr val="ABE3FF">
              <a:alpha val="87000"/>
            </a:srgbClr>
          </a:solidFill>
          <a:effectLst>
            <a:reflection blurRad="6350" stA="50000" endA="300" endPos="55000" dir="5400000" sy="-100000" algn="bl" rotWithShape="0"/>
          </a:effectLst>
        </p:spPr>
        <p:txBody>
          <a:bodyPr wrap="square" lIns="91406" tIns="45703" rIns="91406" bIns="45703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Gill Sans"/>
              </a:rPr>
              <a:t>活動量不足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Gill Sans"/>
            </a:endParaRPr>
          </a:p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Gill Sans"/>
              </a:rPr>
              <a:t>Not Active Enough</a:t>
            </a:r>
            <a:endParaRPr lang="en-US" sz="3200" b="1" dirty="0">
              <a:solidFill>
                <a:srgbClr val="69BCE9"/>
              </a:solidFill>
              <a:latin typeface="Calibri" panose="020F0502020204030204" pitchFamily="34" charset="0"/>
              <a:cs typeface="Gill San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24256" y="3598000"/>
            <a:ext cx="3318556" cy="646315"/>
          </a:xfrm>
          <a:prstGeom prst="rect">
            <a:avLst/>
          </a:prstGeom>
          <a:solidFill>
            <a:srgbClr val="ABE3FF">
              <a:alpha val="87000"/>
            </a:srgbClr>
          </a:solidFill>
          <a:effectLst>
            <a:reflection blurRad="6350" stA="50000" endA="300" endPos="55000" dir="5400000" sy="-100000" algn="bl" rotWithShape="0"/>
          </a:effectLst>
        </p:spPr>
        <p:txBody>
          <a:bodyPr wrap="square" lIns="91406" tIns="45703" rIns="91406" bIns="45703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404040"/>
                </a:solidFill>
                <a:latin typeface="華康儷中黑" panose="020B0509000000000000" pitchFamily="49" charset="-120"/>
                <a:ea typeface="華康儷中黑" panose="020B0509000000000000" pitchFamily="49" charset="-120"/>
                <a:cs typeface="Gill Sans"/>
              </a:rPr>
              <a:t>低頭一族</a:t>
            </a:r>
            <a:endParaRPr lang="en-US" b="1" dirty="0">
              <a:solidFill>
                <a:srgbClr val="404040"/>
              </a:solidFill>
              <a:latin typeface="華康儷中黑" panose="020B0509000000000000" pitchFamily="49" charset="-120"/>
              <a:ea typeface="華康儷中黑" panose="020B0509000000000000" pitchFamily="49" charset="-120"/>
              <a:cs typeface="Gill Sans"/>
            </a:endParaRPr>
          </a:p>
          <a:p>
            <a:pPr algn="ctr"/>
            <a:r>
              <a:rPr lang="en-US" b="1" dirty="0">
                <a:solidFill>
                  <a:srgbClr val="404040"/>
                </a:solidFill>
                <a:latin typeface="Calibri" panose="020F0502020204030204" pitchFamily="34" charset="0"/>
                <a:cs typeface="Gill Sans"/>
              </a:rPr>
              <a:t>Too Much Screen Time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6086" y="231725"/>
            <a:ext cx="603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®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336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lifestylechallenge.deborahgabriel.com/wp-content/uploads/2012/09/fat-woman-eating-fru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10" y="2463165"/>
            <a:ext cx="2331720" cy="167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tse1.mm.bing.net/th?&amp;id=OIP.M3f18cfcc268f203c78d8a9ab2349f002o0&amp;w=264&amp;h=176&amp;c=0&amp;pid=1.9&amp;rs=0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371" y="2459355"/>
            <a:ext cx="2514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s://62e528761d0685343e1c-f3d1b99a743ffa4142d9d7f1978d9686.ssl.cf2.rackcdn.com/files/8915/width668/rmsnm4pr-13324611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534" y="2049780"/>
            <a:ext cx="3047466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drsharma.ca/wp-content/uploads/sharma-obesity-exercise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031" y="354486"/>
            <a:ext cx="2846942" cy="202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large people exercising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4" descr="Image result for large people exercising"/>
          <p:cNvSpPr>
            <a:spLocks noChangeAspect="1" noChangeArrowheads="1"/>
          </p:cNvSpPr>
          <p:nvPr/>
        </p:nvSpPr>
        <p:spPr bwMode="auto">
          <a:xfrm>
            <a:off x="152400" y="79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6" descr="Image result for large people exercising"/>
          <p:cNvSpPr>
            <a:spLocks noChangeAspect="1" noChangeArrowheads="1"/>
          </p:cNvSpPr>
          <p:nvPr/>
        </p:nvSpPr>
        <p:spPr bwMode="auto">
          <a:xfrm>
            <a:off x="304800" y="1603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10" descr="Image result for large people exercising"/>
          <p:cNvSpPr>
            <a:spLocks noChangeAspect="1" noChangeArrowheads="1"/>
          </p:cNvSpPr>
          <p:nvPr/>
        </p:nvSpPr>
        <p:spPr bwMode="auto">
          <a:xfrm>
            <a:off x="457200" y="3127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12" descr="Image result for large people exercising"/>
          <p:cNvSpPr>
            <a:spLocks noChangeAspect="1" noChangeArrowheads="1"/>
          </p:cNvSpPr>
          <p:nvPr/>
        </p:nvSpPr>
        <p:spPr bwMode="auto">
          <a:xfrm>
            <a:off x="609600" y="465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136" name="Picture 16" descr="https://tse1.mm.bing.net/th?&amp;id=OIP.M194998872c526ea983b2bcbbbe31b81fo0&amp;w=308&amp;h=183&amp;c=0&amp;pid=1.9&amp;rs=0&amp;p=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56235"/>
            <a:ext cx="2857500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://i.huffpost.com/gen/1466489/thumbs/n-PHILADELPHIA-ART-MUSEUM-STEPS-large57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0" b="13081"/>
          <a:stretch/>
        </p:blipFill>
        <p:spPr bwMode="auto">
          <a:xfrm>
            <a:off x="2160510" y="356233"/>
            <a:ext cx="3165186" cy="203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timewellness.files.wordpress.com/2012/09/150666859.jpg?w=480&amp;h=320&amp;crop=1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7500" r="33125"/>
          <a:stretch/>
        </p:blipFill>
        <p:spPr bwMode="auto">
          <a:xfrm>
            <a:off x="0" y="2343166"/>
            <a:ext cx="2160510" cy="281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ages.counselheal.com/data/images/full/3672/exercise-overweight-fitnes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356243"/>
            <a:ext cx="2954327" cy="203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-5020" y="4116706"/>
            <a:ext cx="9144000" cy="1019810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lIns="91406" tIns="45703" rIns="91406" bIns="45703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		</a:t>
            </a:r>
            <a:r>
              <a:rPr lang="zh-TW" altLang="en-US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超重人士正在行動！</a:t>
            </a:r>
            <a:r>
              <a:rPr lang="en-US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  </a:t>
            </a:r>
          </a:p>
          <a:p>
            <a:pPr algn="r"/>
            <a:r>
              <a:rPr lang="en-US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People overweight are taking action!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746" y="1"/>
            <a:ext cx="9133254" cy="356234"/>
          </a:xfrm>
          <a:prstGeom prst="rect">
            <a:avLst/>
          </a:prstGeom>
          <a:solidFill>
            <a:srgbClr val="3497C9">
              <a:alpha val="60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0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15486</TotalTime>
  <Words>2546</Words>
  <Application>Microsoft Office PowerPoint</Application>
  <PresentationFormat>On-screen Show (16:9)</PresentationFormat>
  <Paragraphs>362</Paragraphs>
  <Slides>44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Office Theme</vt:lpstr>
      <vt:lpstr>NewUBP_Template20120514_Final</vt:lpstr>
      <vt:lpstr>1_Office Theme</vt:lpstr>
      <vt:lpstr>6_Office Theme</vt:lpstr>
      <vt:lpstr>11_Office Theme</vt:lpstr>
      <vt:lpstr>8_Office Theme</vt:lpstr>
      <vt:lpstr>3_Office Theme</vt:lpstr>
      <vt:lpstr>4_Office Theme</vt:lpstr>
      <vt:lpstr>2_Office Theme</vt:lpstr>
      <vt:lpstr>Custom Design</vt:lpstr>
      <vt:lpstr>7_Office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TLS® 21日修身挑戰套裝 TLS® 21-DAY CHALLENGE KIT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Smith</dc:creator>
  <cp:lastModifiedBy>Penelope Chan</cp:lastModifiedBy>
  <cp:revision>520</cp:revision>
  <cp:lastPrinted>2016-04-12T09:16:42Z</cp:lastPrinted>
  <dcterms:created xsi:type="dcterms:W3CDTF">2015-07-06T12:42:56Z</dcterms:created>
  <dcterms:modified xsi:type="dcterms:W3CDTF">2016-04-25T07:54:05Z</dcterms:modified>
</cp:coreProperties>
</file>