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6" r:id="rId2"/>
  </p:sldMasterIdLst>
  <p:notesMasterIdLst>
    <p:notesMasterId r:id="rId18"/>
  </p:notesMasterIdLst>
  <p:handoutMasterIdLst>
    <p:handoutMasterId r:id="rId19"/>
  </p:handoutMasterIdLst>
  <p:sldIdLst>
    <p:sldId id="876" r:id="rId3"/>
    <p:sldId id="868" r:id="rId4"/>
    <p:sldId id="875" r:id="rId5"/>
    <p:sldId id="879" r:id="rId6"/>
    <p:sldId id="882" r:id="rId7"/>
    <p:sldId id="847" r:id="rId8"/>
    <p:sldId id="883" r:id="rId9"/>
    <p:sldId id="848" r:id="rId10"/>
    <p:sldId id="872" r:id="rId11"/>
    <p:sldId id="843" r:id="rId12"/>
    <p:sldId id="850" r:id="rId13"/>
    <p:sldId id="862" r:id="rId14"/>
    <p:sldId id="866" r:id="rId15"/>
    <p:sldId id="863" r:id="rId16"/>
    <p:sldId id="852" r:id="rId17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6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0" autoAdjust="0"/>
    <p:restoredTop sz="91654" autoAdjust="0"/>
  </p:normalViewPr>
  <p:slideViewPr>
    <p:cSldViewPr>
      <p:cViewPr>
        <p:scale>
          <a:sx n="100" d="100"/>
          <a:sy n="100" d="100"/>
        </p:scale>
        <p:origin x="-648" y="-204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9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684D8-2D65-42F7-B48D-89DF1CBFC8B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865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9" y="9440865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66A31-8AB4-4EA7-BDC8-AC0A67F16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72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F7A4C-A8A1-4601-97CD-D9595888D09C}" type="datetimeFigureOut">
              <a:rPr lang="en-US" smtClean="0"/>
              <a:pPr/>
              <a:t>5/10/2017</a:t>
            </a:fld>
            <a:endParaRPr lang="zh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84759-32A7-4D7A-BFE6-D245C54D3D49}" type="slidenum">
              <a:rPr lang="en-US" smtClean="0"/>
              <a:pPr/>
              <a:t>‹#›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26941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Lumière de Vie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Illuminating Fading Fluid and Super Crème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/>
              <a:pPr/>
              <a:t>1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303953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Peach: Neutralizes dark under-eye circles, dark spots and brightens fair/medium skin tones </a:t>
            </a:r>
          </a:p>
          <a:p>
            <a:r>
              <a:rPr lang="en-US" dirty="0" smtClean="0"/>
              <a:t>Green: Counteracts redness (i.e. from rosacea, acne, broken capillaries, and sunburn) </a:t>
            </a:r>
            <a:br>
              <a:rPr lang="en-US" dirty="0" smtClean="0"/>
            </a:br>
            <a:r>
              <a:rPr lang="en-US" dirty="0" smtClean="0"/>
              <a:t>Lavender: Neutralizes dullness on light, tan, or olive skin with yellow undertone</a:t>
            </a:r>
          </a:p>
          <a:p>
            <a:r>
              <a:rPr lang="en-US" dirty="0" smtClean="0"/>
              <a:t>Yellow: Neutralizes hyperpigmentation and dark spots on all skin tones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/>
              <a:pPr/>
              <a:t>4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36925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combines two powerful setting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 water-binding humectants and protein conditioners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Ingredients</a:t>
            </a: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Hydrolyzed Wheat Protein</a:t>
            </a: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　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Retinyl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Palmitate (Vitamin A) and Tocopherol (Vitamin 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/>
              <a:pPr/>
              <a:t>11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385369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Retail Profit If You Sell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/>
              <a:pPr/>
              <a:t>12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92414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Keep yourself updated by visiting our </a:t>
            </a:r>
            <a:r>
              <a:rPr lang="en-US" sz="1200" dirty="0" err="1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facebook</a:t>
            </a:r>
            <a:r>
              <a:rPr lang="en-US" sz="12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 </a:t>
            </a:r>
            <a:r>
              <a:rPr lang="en-US" sz="1200" dirty="0" err="1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fanpage</a:t>
            </a:r>
            <a:endParaRPr lang="en-US" sz="1200" dirty="0" smtClean="0">
              <a:solidFill>
                <a:srgbClr val="6F5938"/>
              </a:solidFill>
              <a:latin typeface="Century Gothic" panose="020B0502020202020204" pitchFamily="34" charset="0"/>
              <a:ea typeface="華康儷中黑" pitchFamily="49" charset="-120"/>
            </a:endParaRPr>
          </a:p>
          <a:p>
            <a:endParaRPr lang="en-US" sz="1200" dirty="0" smtClean="0">
              <a:solidFill>
                <a:srgbClr val="6F5938"/>
              </a:solidFill>
              <a:latin typeface="Cambria" pitchFamily="18" charset="0"/>
              <a:ea typeface="華康儷中黑" pitchFamily="49" charset="-120"/>
              <a:cs typeface="Museo 70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/>
              <a:pPr/>
              <a:t>13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32272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 smtClean="0"/>
              <a:t>Rose: 30</a:t>
            </a:r>
            <a:r>
              <a:rPr lang="zh-HK" altLang="en-US" dirty="0" smtClean="0"/>
              <a:t>秒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FCEF-FA6C-4C88-BE1B-FC36AAB3AA9F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223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a few tickets remain!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Miss this Great Opportunity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 is a Director and Million Dollar Club member. She has been working as a Motives Certified Trainer since 2008 and was named Motives Certified Trainer of the Year in 2012. She will share with participants her great knowledge and experience with Motives.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12, 2017 Friday (1:00 p.m. – 6:00 p.m.):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Motives Brand Introduction: Product Knowledge &amp; Marketing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13, 2017 Saturday (1:00 p.m. – 6:00 p.m.):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 Skin and Personal Care: Product Knowledge &amp; Marketing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Showcase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Ticket Price: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HK$1,000 (Code: 2188_HKMCT17)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/>
              <a:pPr/>
              <a:t>15</a:t>
            </a:fld>
            <a:endParaRPr lang="zh-HK"/>
          </a:p>
        </p:txBody>
      </p:sp>
    </p:spTree>
    <p:extLst>
      <p:ext uri="{BB962C8B-B14F-4D97-AF65-F5344CB8AC3E}">
        <p14:creationId xmlns:p14="http://schemas.microsoft.com/office/powerpoint/2010/main" val="284336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8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7" y="348258"/>
            <a:ext cx="6861105" cy="3114229"/>
          </a:xfrm>
          <a:prstGeom prst="rect">
            <a:avLst/>
          </a:prstGeom>
        </p:spPr>
        <p:txBody>
          <a:bodyPr lIns="48216" tIns="24108" rIns="48216" bIns="24108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70" y="3542853"/>
            <a:ext cx="7358063" cy="7500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70" y="4319738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37" algn="ctr">
              <a:spcBef>
                <a:spcPts val="0"/>
              </a:spcBef>
              <a:buSzTx/>
              <a:buNone/>
              <a:defRPr sz="2200"/>
            </a:lvl2pPr>
            <a:lvl3pPr marL="0" indent="321474" algn="ctr">
              <a:spcBef>
                <a:spcPts val="0"/>
              </a:spcBef>
              <a:buSzTx/>
              <a:buNone/>
              <a:defRPr sz="2200"/>
            </a:lvl3pPr>
            <a:lvl4pPr marL="0" indent="482212" algn="ctr">
              <a:spcBef>
                <a:spcPts val="0"/>
              </a:spcBef>
              <a:buSzTx/>
              <a:buNone/>
              <a:defRPr sz="2200"/>
            </a:lvl4pPr>
            <a:lvl5pPr marL="0" indent="642948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44115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2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2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5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6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7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04816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49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2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7D1D9A41-FC4F-4F9B-8FE8-DA095D3755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189"/>
            <a:fld id="{F72B7963-39C1-44A0-AE9A-FEDAC9B84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32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>
              <a:defRPr>
                <a:solidFill>
                  <a:schemeClr val="tx1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457189"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457189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 defTabSz="457189">
              <a:defRPr/>
            </a:pPr>
            <a:fld id="{87FE1534-A90B-4D55-A37E-A23FAE0C2B52}" type="slidenum">
              <a:rPr lang="en-US">
                <a:solidFill>
                  <a:prstClr val="black"/>
                </a:solidFill>
              </a:rPr>
              <a:pPr defTabSz="457189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3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5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7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9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87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8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80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9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353" y="1047751"/>
            <a:ext cx="8229600" cy="366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image2.png" descr="Untitled-2.png"/>
          <p:cNvPicPr/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0" y="4689348"/>
            <a:ext cx="9144000" cy="454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722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2" r:id="rId7"/>
    <p:sldLayoutId id="2147483685" r:id="rId8"/>
    <p:sldLayoutId id="2147483686" r:id="rId9"/>
    <p:sldLayoutId id="2147483731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b="0" i="0" kern="1200">
          <a:solidFill>
            <a:srgbClr val="86754D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257300" indent="-342900" algn="l" defTabSz="457200" rtl="0" eaLnBrk="1" latinLnBrk="0" hangingPunct="1">
        <a:spcBef>
          <a:spcPct val="20000"/>
        </a:spcBef>
        <a:buFont typeface="+mj-lt"/>
        <a:buAutoNum type="alphaUcPeriod"/>
        <a:defRPr sz="18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714500" indent="-342900" algn="l" defTabSz="457200" rtl="0" eaLnBrk="1" latinLnBrk="0" hangingPunct="1">
        <a:spcBef>
          <a:spcPct val="20000"/>
        </a:spcBef>
        <a:buFont typeface="+mj-lt"/>
        <a:buAutoNum type="arabicPeriod"/>
        <a:defRPr sz="16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171700" indent="-342900" algn="l" defTabSz="457200" rtl="0" eaLnBrk="1" latinLnBrk="0" hangingPunct="1">
        <a:spcBef>
          <a:spcPct val="20000"/>
        </a:spcBef>
        <a:buFont typeface="+mj-lt"/>
        <a:buAutoNum type="alphaLcParenR"/>
        <a:defRPr sz="14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4689348"/>
            <a:ext cx="9144000" cy="47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1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rgbClr val="191126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91126"/>
          </a:solidFill>
          <a:latin typeface="Century Gothic"/>
          <a:ea typeface="+mn-ea"/>
          <a:cs typeface="Century Gothic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91126"/>
          </a:solidFill>
          <a:latin typeface="Century Gothic"/>
          <a:ea typeface="+mn-ea"/>
          <a:cs typeface="Century Gothic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91126"/>
          </a:solidFill>
          <a:latin typeface="Century Gothic"/>
          <a:ea typeface="+mn-ea"/>
          <a:cs typeface="Century Gothic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91126"/>
          </a:solidFill>
          <a:latin typeface="Century Gothic"/>
          <a:ea typeface="+mn-ea"/>
          <a:cs typeface="Century Gothic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91126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DV_Reveal Your True Beauty_Flower Background.jpg"/>
          <p:cNvPicPr>
            <a:picLocks noChangeAspect="1"/>
          </p:cNvPicPr>
          <p:nvPr/>
        </p:nvPicPr>
        <p:blipFill>
          <a:blip r:embed="rId3" cstate="screen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6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008" y="1209358"/>
            <a:ext cx="5111080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zh-TW" altLang="en-US" sz="2400" dirty="0" smtClean="0">
                <a:solidFill>
                  <a:srgbClr val="7F6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極</a:t>
            </a:r>
            <a:r>
              <a:rPr lang="zh-TW" altLang="en-US" sz="2400" dirty="0">
                <a:solidFill>
                  <a:srgbClr val="7F6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緻妍亮透白組</a:t>
            </a:r>
            <a:r>
              <a:rPr lang="zh-TW" altLang="en-US" sz="2400" dirty="0" smtClean="0">
                <a:solidFill>
                  <a:srgbClr val="7F6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合</a:t>
            </a:r>
            <a:r>
              <a:rPr lang="en-US" sz="2400" dirty="0" smtClean="0">
                <a:solidFill>
                  <a:srgbClr val="7F6000"/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Brightening Kit</a:t>
            </a:r>
            <a:endParaRPr lang="en-US" sz="2400" dirty="0">
              <a:solidFill>
                <a:srgbClr val="7F6000"/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6" name="Picture 2" descr="M:\All Brands\Personal Care\Lumiere de Vie\BrighteningKit\Lumiere-De-Vie-HKG-Brightening-K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749"/>
            <a:ext cx="4785245" cy="47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2748876" cy="7987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72373" y="-81262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851670"/>
            <a:ext cx="5400600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7F6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包括極緻妍亮淡斑液及極緻妍亮美白淡斑霜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4387" y="4608978"/>
            <a:ext cx="9021563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tabLst>
                <a:tab pos="634935" algn="l"/>
              </a:tabLst>
            </a:pPr>
            <a:r>
              <a:rPr lang="en-US" sz="2000" dirty="0" smtClean="0">
                <a:solidFill>
                  <a:srgbClr val="7F6000"/>
                </a:solidFill>
              </a:rPr>
              <a:t>CODE</a:t>
            </a:r>
            <a:r>
              <a:rPr lang="en-US" sz="2000" dirty="0">
                <a:solidFill>
                  <a:srgbClr val="7F6000"/>
                </a:solidFill>
              </a:rPr>
              <a:t>: </a:t>
            </a:r>
            <a:r>
              <a:rPr lang="en-US" sz="2000" dirty="0" smtClean="0">
                <a:solidFill>
                  <a:srgbClr val="7F6000"/>
                </a:solidFill>
              </a:rPr>
              <a:t>HK12218  |  </a:t>
            </a:r>
            <a:r>
              <a:rPr lang="en-US" sz="2000" dirty="0">
                <a:solidFill>
                  <a:srgbClr val="7F6000"/>
                </a:solidFill>
              </a:rPr>
              <a:t>UC: </a:t>
            </a:r>
            <a:r>
              <a:rPr lang="en-US" sz="2000" dirty="0" smtClean="0">
                <a:solidFill>
                  <a:srgbClr val="7F6000"/>
                </a:solidFill>
              </a:rPr>
              <a:t>$696.00  |  SR</a:t>
            </a:r>
            <a:r>
              <a:rPr lang="en-US" sz="2000" dirty="0">
                <a:solidFill>
                  <a:srgbClr val="7F6000"/>
                </a:solidFill>
              </a:rPr>
              <a:t>: </a:t>
            </a:r>
            <a:r>
              <a:rPr lang="en-US" sz="2000" dirty="0" smtClean="0">
                <a:solidFill>
                  <a:srgbClr val="7F6000"/>
                </a:solidFill>
              </a:rPr>
              <a:t>$975.00</a:t>
            </a:r>
            <a:r>
              <a:rPr lang="zh-TW" altLang="en-US" sz="2000" dirty="0" smtClean="0">
                <a:solidFill>
                  <a:srgbClr val="7F6000"/>
                </a:solidFill>
              </a:rPr>
              <a:t>  </a:t>
            </a:r>
            <a:r>
              <a:rPr lang="en-US" altLang="zh-TW" sz="2000" dirty="0" smtClean="0">
                <a:solidFill>
                  <a:srgbClr val="7F6000"/>
                </a:solidFill>
              </a:rPr>
              <a:t>|  </a:t>
            </a:r>
            <a:r>
              <a:rPr lang="en-US" sz="2000" dirty="0" smtClean="0">
                <a:solidFill>
                  <a:srgbClr val="7F6000"/>
                </a:solidFill>
              </a:rPr>
              <a:t>BV:60</a:t>
            </a:r>
          </a:p>
        </p:txBody>
      </p:sp>
    </p:spTree>
    <p:extLst>
      <p:ext uri="{BB962C8B-B14F-4D97-AF65-F5344CB8AC3E}">
        <p14:creationId xmlns:p14="http://schemas.microsoft.com/office/powerpoint/2010/main" val="30045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圖片版面配置區 4"/>
          <p:cNvSpPr>
            <a:spLocks noGrp="1"/>
          </p:cNvSpPr>
          <p:nvPr>
            <p:ph type="pic" idx="13"/>
          </p:nvPr>
        </p:nvSpPr>
        <p:spPr/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" y="125785"/>
            <a:ext cx="4462189" cy="44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785"/>
            <a:ext cx="4462189" cy="44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960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tive bg light gray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814214"/>
            <a:ext cx="8892877" cy="533400"/>
          </a:xfrm>
        </p:spPr>
        <p:txBody>
          <a:bodyPr>
            <a:noAutofit/>
          </a:bodyPr>
          <a:lstStyle/>
          <a:p>
            <a:pPr algn="l"/>
            <a:r>
              <a:rPr lang="zh-TW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造</a:t>
            </a:r>
            <a:r>
              <a:rPr lang="zh-TW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型啫</a:t>
            </a:r>
            <a:r>
              <a:rPr lang="zh-TW" altLang="en-US" sz="2400" dirty="0" smtClean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喱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Structure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Hair Gel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2" descr="M:\All Brands\Personal Care\Royal Spa\Structure Hair Gel\HK120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6" t="3010" r="27292" b="3778"/>
          <a:stretch/>
        </p:blipFill>
        <p:spPr bwMode="auto">
          <a:xfrm>
            <a:off x="6542207" y="687514"/>
            <a:ext cx="1846217" cy="42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Royal Spa™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0528" y="4630014"/>
            <a:ext cx="9158386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tabLst>
                <a:tab pos="634935" algn="l"/>
              </a:tabLst>
            </a:pPr>
            <a:r>
              <a:rPr lang="en-US" sz="2000" dirty="0" smtClean="0"/>
              <a:t>CODE</a:t>
            </a:r>
            <a:r>
              <a:rPr lang="en-US" sz="2000" dirty="0"/>
              <a:t>: </a:t>
            </a:r>
            <a:r>
              <a:rPr lang="en-US" sz="2000" dirty="0" smtClean="0"/>
              <a:t>HK12018  |  </a:t>
            </a:r>
            <a:r>
              <a:rPr lang="en-US" sz="2000" dirty="0"/>
              <a:t>UC: </a:t>
            </a:r>
            <a:r>
              <a:rPr lang="en-US" sz="2000" dirty="0" smtClean="0"/>
              <a:t>$74.00  |  SR</a:t>
            </a:r>
            <a:r>
              <a:rPr lang="en-US" sz="2000" dirty="0"/>
              <a:t>: </a:t>
            </a:r>
            <a:r>
              <a:rPr lang="en-US" sz="2000" dirty="0" smtClean="0"/>
              <a:t>$104.00</a:t>
            </a:r>
            <a:r>
              <a:rPr lang="zh-TW" altLang="en-US" sz="2000" dirty="0" smtClean="0"/>
              <a:t>  </a:t>
            </a:r>
            <a:r>
              <a:rPr lang="en-US" altLang="zh-TW" sz="2000" dirty="0" smtClean="0"/>
              <a:t>|  </a:t>
            </a:r>
            <a:r>
              <a:rPr lang="en-US" sz="2000" dirty="0" smtClean="0"/>
              <a:t>BV: 4.5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300" y="1419622"/>
            <a:ext cx="6366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結合了兩種強效配方，含有保濕及蛋白質潤髮成</a:t>
            </a:r>
            <a:r>
              <a:rPr lang="zh-TW" altLang="en-US" sz="24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>分</a:t>
            </a:r>
            <a:endParaRPr lang="en-US" altLang="zh-TW" sz="2400" dirty="0" smtClean="0"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 smtClean="0">
              <a:latin typeface="Century Gothic" panose="020B0502020202020204" pitchFamily="34" charset="0"/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主要成分：水解小麥蛋白、棕櫚酸視黃酯（維他命</a:t>
            </a:r>
            <a:r>
              <a:rPr lang="en-US" altLang="zh-TW" sz="24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A</a:t>
            </a:r>
            <a:r>
              <a:rPr lang="zh-TW" altLang="en-US" sz="24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）及生育醇（維他命</a:t>
            </a:r>
            <a:r>
              <a:rPr lang="en-US" altLang="zh-TW" sz="24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E</a:t>
            </a:r>
            <a:r>
              <a:rPr lang="zh-TW" altLang="en-US" sz="2400" dirty="0">
                <a:latin typeface="Century Gothic" panose="020B0502020202020204" pitchFamily="34" charset="0"/>
                <a:ea typeface="華康儷中黑" panose="020B0509000000000000" pitchFamily="49" charset="-120"/>
              </a:rPr>
              <a:t>）</a:t>
            </a:r>
            <a:r>
              <a:rPr lang="en-US" altLang="zh-TW" sz="24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latin typeface="Century Gothic" panose="020B0502020202020204" pitchFamily="34" charset="0"/>
                <a:ea typeface="華康儷中黑" panose="020B0509000000000000" pitchFamily="49" charset="-120"/>
              </a:rPr>
            </a:br>
            <a:endParaRPr lang="en-US" sz="2400" dirty="0"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0317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 bg light gray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395417"/>
              </p:ext>
            </p:extLst>
          </p:nvPr>
        </p:nvGraphicFramePr>
        <p:xfrm>
          <a:off x="1259632" y="175521"/>
          <a:ext cx="6550728" cy="4916509"/>
        </p:xfrm>
        <a:graphic>
          <a:graphicData uri="http://schemas.openxmlformats.org/drawingml/2006/table">
            <a:tbl>
              <a:tblPr/>
              <a:tblGrid>
                <a:gridCol w="4847538"/>
                <a:gridCol w="762268"/>
                <a:gridCol w="940922"/>
              </a:tblGrid>
              <a:tr h="18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 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BV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zh-TW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零售利潤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Isotonix OPC-3®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沖飲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43.5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180.00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Isotonix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美</a:t>
                      </a:r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肌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OPC-3®</a:t>
                      </a:r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沖飲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43.5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178.00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Fixx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摩洛哥堅果油洗髮乳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52.00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Fixx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摩洛哥堅果油護髮素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52.00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Royal Spa </a:t>
                      </a:r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沐浴露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6.5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40.00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Lumière de Vie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極緻妍亮手部及身體潤膚霜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75.00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Skintelligence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深層潔膚乳液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7.25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52.00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Skintelligence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 pH </a:t>
                      </a:r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平衡爽膚水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7.25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49.00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Lumière de Vie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極緻妍亮眼霜 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104.00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VitaShield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維他命</a:t>
                      </a:r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C+E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保濕修護組合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70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285.00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Cellular Laboratories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煥膚再生高效防曬乳霜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SPF 50+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102.00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無瑕美肌妝前底霜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59.00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礦物粉底液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75.00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四色膏狀修容組合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89.00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無瑕美肌透亮碎粉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60.00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眉妝組合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83.00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瑰麗眼影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49.00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極緻眼線筆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36.00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濃密纖維睫毛液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68.00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持久啞緻唇蜜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In the Nude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彩妝組合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115.00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My Party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眼影組合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115.00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瞬間無瑕定妝噴霧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17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79.00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Motives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專業化妝掃套裝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337.00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Royal Spa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造型啫喱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4.5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30.00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Fixx </a:t>
                      </a:r>
                      <a:r>
                        <a:rPr lang="zh-TW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豐盈噴霧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45.00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09">
                <a:tc>
                  <a:txBody>
                    <a:bodyPr/>
                    <a:lstStyle/>
                    <a:p>
                      <a:pPr algn="r" fontAlgn="b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總零售利潤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524.5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2464.00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-92546"/>
            <a:ext cx="6864823" cy="510960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ja-JP" altLang="en-US" sz="2400" dirty="0">
                <a:latin typeface="Century Gothic" pitchFamily="34" charset="0"/>
                <a:ea typeface="華康儷中黑" panose="020B0509000000000000" pitchFamily="49" charset="-120"/>
              </a:rPr>
              <a:t>產生</a:t>
            </a:r>
            <a:r>
              <a:rPr lang="ja-JP" altLang="en-US" sz="2400" dirty="0" smtClean="0">
                <a:latin typeface="Century Gothic" pitchFamily="34" charset="0"/>
                <a:ea typeface="華康儷中黑" panose="020B0509000000000000" pitchFamily="49" charset="-120"/>
              </a:rPr>
              <a:t>的</a:t>
            </a:r>
            <a:r>
              <a:rPr lang="en-US" sz="2400" dirty="0" err="1" smtClean="0">
                <a:latin typeface="Century Gothic" pitchFamily="34" charset="0"/>
                <a:ea typeface="華康儷中黑" panose="020B0509000000000000" pitchFamily="49" charset="-120"/>
              </a:rPr>
              <a:t>零售利潤</a:t>
            </a:r>
            <a:r>
              <a:rPr lang="ja-JP" altLang="en-US" sz="2400" dirty="0" smtClean="0">
                <a:latin typeface="Century Gothic" pitchFamily="34" charset="0"/>
                <a:ea typeface="華康儷中黑" panose="020B0509000000000000" pitchFamily="49" charset="-120"/>
              </a:rPr>
              <a:t>及</a:t>
            </a:r>
            <a:r>
              <a:rPr lang="en-US" altLang="ja-JP" sz="2400" dirty="0" smtClean="0">
                <a:latin typeface="Century Gothic" pitchFamily="34" charset="0"/>
                <a:ea typeface="華康儷中黑" panose="020B0509000000000000" pitchFamily="49" charset="-120"/>
              </a:rPr>
              <a:t>BV</a:t>
            </a:r>
            <a:endParaRPr lang="en-US" sz="2400" dirty="0">
              <a:latin typeface="Century Gothic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3697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tive bg light gray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7504" y="51470"/>
            <a:ext cx="8424936" cy="681831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dirty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緊</a:t>
            </a:r>
            <a:r>
              <a:rPr lang="zh-TW" altLang="en-US" sz="24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貼</a:t>
            </a:r>
            <a:r>
              <a:rPr lang="en-US" altLang="zh-TW" sz="24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Motives</a:t>
            </a:r>
            <a:r>
              <a:rPr lang="zh-TW" altLang="en-US" sz="24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及</a:t>
            </a:r>
            <a:r>
              <a:rPr lang="en-US" altLang="en-US" sz="24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Lumière </a:t>
            </a:r>
            <a:r>
              <a:rPr lang="en-US" altLang="en-US" sz="2400" dirty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de Vie</a:t>
            </a:r>
            <a:r>
              <a:rPr lang="zh-TW" altLang="en-US" sz="2400" dirty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極緻妍亮護膚系列最新資</a:t>
            </a:r>
            <a:r>
              <a:rPr lang="zh-TW" altLang="en-US" sz="24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訊</a:t>
            </a:r>
            <a:endParaRPr lang="en-US" sz="2400" dirty="0">
              <a:solidFill>
                <a:srgbClr val="6F5938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24128" y="2254674"/>
            <a:ext cx="2744955" cy="360472"/>
            <a:chOff x="-665499" y="14073075"/>
            <a:chExt cx="3951583" cy="530761"/>
          </a:xfrm>
        </p:grpSpPr>
        <p:sp>
          <p:nvSpPr>
            <p:cNvPr id="6" name="Rectangle 5"/>
            <p:cNvSpPr/>
            <p:nvPr/>
          </p:nvSpPr>
          <p:spPr>
            <a:xfrm>
              <a:off x="-665499" y="14189536"/>
              <a:ext cx="3346447" cy="36253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100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Motives by Loren </a:t>
              </a:r>
              <a:r>
                <a:rPr lang="en-US" altLang="zh-TW" sz="1000" dirty="0" err="1" smtClean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Ridinger</a:t>
              </a:r>
              <a:r>
                <a:rPr lang="ja-JP" altLang="en-US" sz="1000" dirty="0" smtClean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itchFamily="49" charset="-120"/>
                </a:rPr>
                <a:t>彩</a:t>
              </a:r>
              <a:r>
                <a:rPr lang="ja-JP" altLang="en-US" sz="100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itchFamily="49" charset="-120"/>
                </a:rPr>
                <a:t>妝系列</a:t>
              </a:r>
              <a:endParaRPr lang="en-US" sz="10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endParaRPr>
            </a:p>
          </p:txBody>
        </p:sp>
        <p:pic>
          <p:nvPicPr>
            <p:cNvPr id="7" name="Picture 5" descr="C:\Users\sidneyt\Desktop\Facebook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324" y="14073075"/>
              <a:ext cx="530760" cy="53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043608" y="4706113"/>
            <a:ext cx="2545080" cy="339687"/>
            <a:chOff x="-665499" y="14073075"/>
            <a:chExt cx="3888030" cy="530761"/>
          </a:xfrm>
        </p:grpSpPr>
        <p:sp>
          <p:nvSpPr>
            <p:cNvPr id="9" name="Rectangle 8"/>
            <p:cNvSpPr/>
            <p:nvPr/>
          </p:nvSpPr>
          <p:spPr>
            <a:xfrm>
              <a:off x="-665499" y="14189536"/>
              <a:ext cx="3346447" cy="38472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altLang="zh-TW" sz="1000" dirty="0" err="1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Lumiere</a:t>
              </a:r>
              <a:r>
                <a:rPr lang="en-US" altLang="zh-TW" sz="100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</a:rPr>
                <a:t> de Vie </a:t>
              </a:r>
              <a:r>
                <a:rPr lang="ja-JP" altLang="en-US" sz="1000" dirty="0">
                  <a:solidFill>
                    <a:prstClr val="black"/>
                  </a:solidFill>
                  <a:latin typeface="Century Gothic" panose="020B0502020202020204" pitchFamily="34" charset="0"/>
                  <a:ea typeface="華康儷中黑" pitchFamily="49" charset="-120"/>
                </a:rPr>
                <a:t>極緻妍亮護膚系列</a:t>
              </a:r>
              <a:endParaRPr lang="en-US" sz="1000" dirty="0">
                <a:solidFill>
                  <a:prstClr val="black"/>
                </a:solidFill>
                <a:latin typeface="Century Gothic" panose="020B0502020202020204" pitchFamily="34" charset="0"/>
                <a:ea typeface="華康儷中黑" panose="020B0509000000000000" pitchFamily="49" charset="-120"/>
              </a:endParaRPr>
            </a:p>
          </p:txBody>
        </p:sp>
        <p:pic>
          <p:nvPicPr>
            <p:cNvPr id="10" name="Picture 5" descr="C:\Users\sidneyt\Desktop\Facebook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770" y="14073075"/>
              <a:ext cx="530761" cy="53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1331640" y="-1892746"/>
            <a:ext cx="9454731" cy="681831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Stay </a:t>
            </a:r>
            <a:r>
              <a:rPr lang="en-US" sz="2300" dirty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Connected </a:t>
            </a:r>
            <a:r>
              <a:rPr lang="en-US" sz="23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with</a:t>
            </a:r>
            <a:r>
              <a:rPr lang="zh-TW" altLang="en-US" sz="23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 </a:t>
            </a:r>
            <a:r>
              <a:rPr lang="en-US" altLang="zh-TW" sz="23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Motives &amp; </a:t>
            </a:r>
            <a:r>
              <a:rPr lang="en-US" altLang="en-US" sz="23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Lumière </a:t>
            </a:r>
            <a:r>
              <a:rPr lang="en-US" altLang="en-US" sz="2300" dirty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de </a:t>
            </a:r>
            <a:r>
              <a:rPr lang="en-US" altLang="en-US" sz="23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itchFamily="49" charset="-120"/>
                <a:cs typeface="Museo 700"/>
              </a:rPr>
              <a:t>Vie</a:t>
            </a:r>
            <a:endParaRPr lang="en-US" sz="2400" dirty="0">
              <a:solidFill>
                <a:srgbClr val="6F5938"/>
              </a:solidFill>
              <a:latin typeface="Century Gothic" panose="020B0502020202020204" pitchFamily="34" charset="0"/>
              <a:ea typeface="華康儷中黑" pitchFamily="49" charset="-120"/>
              <a:cs typeface="Museo 70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3248"/>
            <a:ext cx="5441482" cy="244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09" y="2787774"/>
            <a:ext cx="5214898" cy="22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8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tive bg light gray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13" y="116743"/>
            <a:ext cx="4176464" cy="257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/>
          <a:stretch/>
        </p:blipFill>
        <p:spPr bwMode="auto">
          <a:xfrm>
            <a:off x="4572000" y="2768657"/>
            <a:ext cx="421652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1520" y="89719"/>
            <a:ext cx="8424936" cy="681831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Motives</a:t>
            </a:r>
            <a:r>
              <a:rPr lang="en-US" altLang="zh-TW" sz="2800" baseline="300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®</a:t>
            </a:r>
            <a:r>
              <a:rPr lang="zh-TW" altLang="en-US" sz="2800" dirty="0" smtClean="0">
                <a:solidFill>
                  <a:srgbClr val="6F5938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Museo 700"/>
              </a:rPr>
              <a:t>美麗盛會</a:t>
            </a:r>
            <a:endParaRPr lang="en-US" sz="2800" dirty="0">
              <a:solidFill>
                <a:srgbClr val="6F5938"/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Museo 70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031" y="1059582"/>
            <a:ext cx="4180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Calibri" pitchFamily="34" charset="0"/>
                <a:ea typeface="華康儷中黑" panose="020B0509000000000000" pitchFamily="49" charset="-120"/>
              </a:rPr>
              <a:t>日</a:t>
            </a:r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期：</a:t>
            </a:r>
            <a:r>
              <a:rPr lang="en-US" altLang="zh-TW" sz="2400" dirty="0">
                <a:latin typeface="Calibri" pitchFamily="34" charset="0"/>
                <a:ea typeface="華康儷中黑" panose="020B0509000000000000" pitchFamily="49" charset="-120"/>
              </a:rPr>
              <a:t>2017</a:t>
            </a:r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年</a:t>
            </a:r>
            <a:r>
              <a:rPr lang="en-US" altLang="zh-TW" sz="2400" dirty="0">
                <a:latin typeface="Calibri" pitchFamily="34" charset="0"/>
                <a:ea typeface="華康儷中黑" panose="020B0509000000000000" pitchFamily="49" charset="-120"/>
              </a:rPr>
              <a:t>5</a:t>
            </a:r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TW" sz="2400" dirty="0">
                <a:latin typeface="Calibri" pitchFamily="34" charset="0"/>
                <a:ea typeface="華康儷中黑" panose="020B0509000000000000" pitchFamily="49" charset="-120"/>
              </a:rPr>
              <a:t>27</a:t>
            </a:r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日（六）  </a:t>
            </a:r>
          </a:p>
          <a:p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時間：</a:t>
            </a:r>
            <a:r>
              <a:rPr lang="en-US" altLang="zh-TW" sz="2400" dirty="0">
                <a:latin typeface="Calibri" pitchFamily="34" charset="0"/>
                <a:ea typeface="華康儷中黑" panose="020B0509000000000000" pitchFamily="49" charset="-120"/>
              </a:rPr>
              <a:t>2:00 - 4:30 p.m. </a:t>
            </a:r>
          </a:p>
          <a:p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地點：美安生活廊 </a:t>
            </a:r>
          </a:p>
          <a:p>
            <a:r>
              <a:rPr lang="zh-TW" altLang="en-US" sz="2400" dirty="0">
                <a:latin typeface="Calibri" pitchFamily="34" charset="0"/>
                <a:ea typeface="華康儷中黑" panose="020B0509000000000000" pitchFamily="49" charset="-120"/>
              </a:rPr>
              <a:t>費用：免費入場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627534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夏日必備</a:t>
            </a: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品</a:t>
            </a: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‧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體驗新彩妝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3074" name="Picture 2" descr="M:\Motives\Photos\MotivesEvent\20170331\IMG_45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15853"/>
          <a:stretch/>
        </p:blipFill>
        <p:spPr bwMode="auto">
          <a:xfrm>
            <a:off x="324313" y="2811478"/>
            <a:ext cx="4175677" cy="21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otive bg light gray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04448" y="-2449670"/>
            <a:ext cx="3682683" cy="244967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04" y="1234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 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授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</a:rPr>
              <a:t>證訓練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543" y="2427734"/>
            <a:ext cx="55395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Calibri" pitchFamily="34" charset="0"/>
                <a:ea typeface="華康儷中黑" panose="020B0509000000000000" pitchFamily="49" charset="-120"/>
              </a:rPr>
              <a:t>2017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年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5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12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日（五），下午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1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時至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6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時： </a:t>
            </a:r>
          </a:p>
          <a:p>
            <a:r>
              <a:rPr lang="en-US" sz="2000" dirty="0">
                <a:latin typeface="Calibri" pitchFamily="34" charset="0"/>
                <a:ea typeface="華康儷中黑" panose="020B0509000000000000" pitchFamily="49" charset="-120"/>
              </a:rPr>
              <a:t>Motives®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品牌概覽、產品知識及銷售技巧 </a:t>
            </a:r>
            <a:endParaRPr lang="en-US" altLang="zh-TW" sz="2000" dirty="0" smtClean="0">
              <a:latin typeface="Calibri" pitchFamily="34" charset="0"/>
              <a:ea typeface="華康儷中黑" panose="020B0509000000000000" pitchFamily="49" charset="-120"/>
            </a:endParaRPr>
          </a:p>
          <a:p>
            <a:r>
              <a:rPr lang="en-US" sz="2000" dirty="0" smtClean="0">
                <a:latin typeface="Calibri" pitchFamily="34" charset="0"/>
                <a:ea typeface="華康儷中黑" panose="020B0509000000000000" pitchFamily="49" charset="-120"/>
              </a:rPr>
              <a:t> </a:t>
            </a:r>
            <a:endParaRPr lang="en-US" sz="2000" dirty="0">
              <a:latin typeface="Calibri" pitchFamily="34" charset="0"/>
              <a:ea typeface="華康儷中黑" panose="020B0509000000000000" pitchFamily="49" charset="-120"/>
            </a:endParaRPr>
          </a:p>
          <a:p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2017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年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5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13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日（六），下午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1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時至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6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時： </a:t>
            </a:r>
          </a:p>
          <a:p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護膚及個人護理系列、產品知識及銷售技巧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155926"/>
            <a:ext cx="5606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Calibri" pitchFamily="34" charset="0"/>
                <a:ea typeface="華康儷中黑" panose="020B0509000000000000" pitchFamily="49" charset="-120"/>
              </a:rPr>
              <a:t>地點：美安生活廊</a:t>
            </a:r>
          </a:p>
          <a:p>
            <a:r>
              <a:rPr lang="zh-TW" altLang="en-US" sz="2000" dirty="0" smtClean="0">
                <a:latin typeface="Calibri" pitchFamily="34" charset="0"/>
                <a:ea typeface="華康儷中黑" panose="020B0509000000000000" pitchFamily="49" charset="-120"/>
              </a:rPr>
              <a:t>門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票：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HK$1,000.00 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（代號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: 2188_HKMCT17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）</a:t>
            </a:r>
          </a:p>
        </p:txBody>
      </p:sp>
      <p:pic>
        <p:nvPicPr>
          <p:cNvPr id="9" name="Picture 2" descr="O:\Product_SC\Communications\eNews\2017\MAR\0323\LisaMar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8771"/>
            <a:ext cx="1928730" cy="23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6169423" y="3291830"/>
            <a:ext cx="25070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ea typeface="華康儷中黑" panose="020B0509000000000000" pitchFamily="49" charset="-120"/>
              </a:rPr>
              <a:t>Lisa Martin</a:t>
            </a:r>
          </a:p>
          <a:p>
            <a:r>
              <a:rPr lang="en-US" sz="1600" dirty="0" smtClean="0">
                <a:latin typeface="Calibri" pitchFamily="34" charset="0"/>
                <a:ea typeface="華康儷中黑" panose="020B0509000000000000" pitchFamily="49" charset="-120"/>
              </a:rPr>
              <a:t>Motives</a:t>
            </a:r>
            <a:r>
              <a:rPr lang="en-US" sz="1600" baseline="30000" dirty="0">
                <a:latin typeface="Calibri" pitchFamily="34" charset="0"/>
                <a:ea typeface="華康儷中黑" panose="020B0509000000000000" pitchFamily="49" charset="-120"/>
              </a:rPr>
              <a:t>®</a:t>
            </a:r>
            <a:r>
              <a:rPr lang="zh-TW" altLang="en-US" sz="1600" dirty="0">
                <a:latin typeface="Calibri" pitchFamily="34" charset="0"/>
                <a:ea typeface="華康儷中黑" panose="020B0509000000000000" pitchFamily="49" charset="-120"/>
              </a:rPr>
              <a:t>超連鎖</a:t>
            </a:r>
            <a:r>
              <a:rPr lang="en-US" sz="1600" dirty="0">
                <a:latin typeface="Calibri" pitchFamily="34" charset="0"/>
                <a:ea typeface="華康儷中黑" panose="020B0509000000000000" pitchFamily="49" charset="-120"/>
              </a:rPr>
              <a:t>™</a:t>
            </a:r>
            <a:r>
              <a:rPr lang="zh-TW" altLang="en-US" sz="1600" dirty="0">
                <a:latin typeface="Calibri" pitchFamily="34" charset="0"/>
                <a:ea typeface="華康儷中黑" panose="020B0509000000000000" pitchFamily="49" charset="-120"/>
              </a:rPr>
              <a:t>拓展總監</a:t>
            </a:r>
            <a:endParaRPr lang="en-US" sz="1600" dirty="0">
              <a:latin typeface="Calibri" pitchFamily="34" charset="0"/>
              <a:ea typeface="華康儷中黑" panose="020B0509000000000000" pitchFamily="49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699542"/>
            <a:ext cx="5880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Calibri" pitchFamily="34" charset="0"/>
                <a:ea typeface="華康儷中黑" panose="020B0509000000000000" pitchFamily="49" charset="-120"/>
              </a:rPr>
              <a:t>Lisa</a:t>
            </a:r>
            <a:r>
              <a:rPr lang="zh-TW" altLang="en-US" sz="2000" dirty="0" smtClean="0">
                <a:latin typeface="Calibri" pitchFamily="34" charset="0"/>
                <a:ea typeface="華康儷中黑" panose="020B0509000000000000" pitchFamily="49" charset="-120"/>
              </a:rPr>
              <a:t>是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一位高級顧問經理級超連鎖™店主和百萬美元俱樂部成員。她自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2008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年起成為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Motives®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授證訓練員，更於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2012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年贏得年度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Motives®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授證訓練員獎項。屆時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Lisa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將會與我們分享豐富的</a:t>
            </a:r>
            <a:r>
              <a:rPr lang="en-US" altLang="zh-TW" sz="2000" dirty="0">
                <a:latin typeface="Calibri" pitchFamily="34" charset="0"/>
                <a:ea typeface="華康儷中黑" panose="020B0509000000000000" pitchFamily="49" charset="-120"/>
              </a:rPr>
              <a:t>Motives®</a:t>
            </a:r>
            <a:r>
              <a:rPr lang="zh-TW" altLang="en-US" sz="2000" dirty="0">
                <a:latin typeface="Calibri" pitchFamily="34" charset="0"/>
                <a:ea typeface="華康儷中黑" panose="020B0509000000000000" pitchFamily="49" charset="-120"/>
              </a:rPr>
              <a:t>彩妝知識和經驗。</a:t>
            </a:r>
          </a:p>
        </p:txBody>
      </p:sp>
      <p:sp>
        <p:nvSpPr>
          <p:cNvPr id="2" name="Rectangle 1"/>
          <p:cNvSpPr/>
          <p:nvPr/>
        </p:nvSpPr>
        <p:spPr>
          <a:xfrm>
            <a:off x="6064424" y="4083918"/>
            <a:ext cx="29546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尚餘少量門票</a:t>
            </a:r>
            <a:r>
              <a:rPr lang="zh-TW" altLang="en-US" sz="2400" b="1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</a:t>
            </a:r>
            <a:endParaRPr lang="en-US" altLang="zh-TW" sz="2400" b="1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把握最後機</a:t>
            </a:r>
            <a:r>
              <a:rPr lang="zh-TW" altLang="en-US" sz="2400" b="1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會報名！</a:t>
            </a:r>
            <a:endParaRPr lang="en-US" sz="2400" b="1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83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 bg light gray.pdf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36562"/>
            <a:ext cx="6984776" cy="54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7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otive bg light gray.pdf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04" y="699542"/>
            <a:ext cx="9144000" cy="80020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遮瑕</a:t>
            </a:r>
            <a:r>
              <a:rPr lang="zh-TW" altLang="en-US" sz="24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膏</a:t>
            </a:r>
            <a:r>
              <a:rPr lang="en-US" altLang="zh-TW" sz="2200" dirty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</a:p>
          <a:p>
            <a:pPr algn="ctr"/>
            <a:r>
              <a:rPr lang="en-US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Crème Concealer</a:t>
            </a:r>
            <a:endParaRPr lang="en-US" sz="2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9" name="Picture 5" descr="M:\All Brands\Motives\Motives by Loren Ridinger\Creme Concealer\HK005M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b="10903"/>
          <a:stretch/>
        </p:blipFill>
        <p:spPr bwMode="auto">
          <a:xfrm>
            <a:off x="2879812" y="1347614"/>
            <a:ext cx="3384376" cy="26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485998"/>
            <a:ext cx="9144000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/>
              <a:t>CODE: HK005MC</a:t>
            </a:r>
            <a:r>
              <a:rPr lang="zh-TW" altLang="en-US" sz="2000" dirty="0" smtClean="0"/>
              <a:t>  </a:t>
            </a:r>
            <a:r>
              <a:rPr lang="en-US" altLang="zh-TW" sz="2000" dirty="0" smtClean="0"/>
              <a:t>|</a:t>
            </a:r>
            <a:r>
              <a:rPr lang="zh-TW" altLang="en-US" sz="2000" dirty="0" smtClean="0"/>
              <a:t>  </a:t>
            </a:r>
            <a:r>
              <a:rPr lang="en-US" sz="2000" dirty="0" smtClean="0"/>
              <a:t>UC</a:t>
            </a:r>
            <a:r>
              <a:rPr lang="en-US" sz="2000" dirty="0"/>
              <a:t>: </a:t>
            </a:r>
            <a:r>
              <a:rPr lang="en-US" sz="2000" dirty="0" smtClean="0"/>
              <a:t>$123.00  |  SR</a:t>
            </a:r>
            <a:r>
              <a:rPr lang="en-US" sz="2000" dirty="0"/>
              <a:t>: </a:t>
            </a:r>
            <a:r>
              <a:rPr lang="en-US" sz="2000" dirty="0" smtClean="0"/>
              <a:t>$173.00</a:t>
            </a:r>
            <a:r>
              <a:rPr lang="zh-TW" altLang="en-US" sz="2000" dirty="0" smtClean="0"/>
              <a:t>  </a:t>
            </a:r>
            <a:r>
              <a:rPr lang="en-US" altLang="zh-TW" sz="2000" dirty="0" smtClean="0"/>
              <a:t>|  </a:t>
            </a:r>
            <a:r>
              <a:rPr lang="en-US" sz="2000" dirty="0" smtClean="0"/>
              <a:t>BV:10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795886"/>
            <a:ext cx="9144000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Peach</a:t>
            </a:r>
            <a:endParaRPr lang="en-US" sz="2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192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otive bg light gray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" y="-2252786"/>
            <a:ext cx="9143999" cy="206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95936" y="663182"/>
            <a:ext cx="5004048" cy="4242792"/>
            <a:chOff x="5085433" y="1131590"/>
            <a:chExt cx="4094163" cy="373873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3" r="12701"/>
            <a:stretch/>
          </p:blipFill>
          <p:spPr bwMode="auto">
            <a:xfrm>
              <a:off x="5085433" y="1131590"/>
              <a:ext cx="1170018" cy="373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255451" y="1190038"/>
              <a:ext cx="2842840" cy="813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Yellow </a:t>
              </a:r>
              <a:r>
                <a:rPr lang="zh-TW" alt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黃色</a:t>
              </a:r>
              <a:endParaRPr lang="en-US" altLang="zh-TW" b="1" dirty="0" smtClean="0">
                <a:latin typeface="Calibri" pitchFamily="34" charset="0"/>
                <a:ea typeface="華康儷中黑" panose="020B0509000000000000" pitchFamily="49" charset="-120"/>
              </a:endParaRPr>
            </a:p>
            <a:p>
              <a:r>
                <a:rPr lang="zh-TW" altLang="en-US" dirty="0">
                  <a:latin typeface="Calibri" pitchFamily="34" charset="0"/>
                  <a:ea typeface="華康儷中黑" panose="020B0509000000000000" pitchFamily="49" charset="-120"/>
                </a:rPr>
                <a:t>中和色素沉澱及色斑，適合所有膚色使用</a:t>
              </a:r>
              <a:endParaRPr lang="en-US" dirty="0">
                <a:latin typeface="Calibri" pitchFamily="34" charset="0"/>
                <a:ea typeface="華康儷中黑" panose="020B0509000000000000" pitchFamily="49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5451" y="2117475"/>
              <a:ext cx="2865230" cy="813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Peach </a:t>
              </a:r>
              <a:r>
                <a:rPr lang="zh-TW" alt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桃</a:t>
              </a:r>
              <a:r>
                <a:rPr lang="zh-TW" altLang="en-US" b="1" dirty="0">
                  <a:latin typeface="Calibri" pitchFamily="34" charset="0"/>
                  <a:ea typeface="華康儷中黑" panose="020B0509000000000000" pitchFamily="49" charset="-120"/>
                </a:rPr>
                <a:t>紅</a:t>
              </a:r>
              <a:r>
                <a:rPr lang="zh-TW" alt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色</a:t>
              </a:r>
              <a:endParaRPr lang="en-US" altLang="zh-TW" b="1" dirty="0" smtClean="0">
                <a:latin typeface="Calibri" pitchFamily="34" charset="0"/>
                <a:ea typeface="華康儷中黑" panose="020B0509000000000000" pitchFamily="49" charset="-120"/>
              </a:endParaRPr>
            </a:p>
            <a:p>
              <a:r>
                <a:rPr lang="zh-TW" altLang="en-US" dirty="0">
                  <a:latin typeface="Calibri" pitchFamily="34" charset="0"/>
                  <a:ea typeface="華康儷中黑" panose="020B0509000000000000" pitchFamily="49" charset="-120"/>
                </a:rPr>
                <a:t>修飾黑眼圈、色斑，並能提亮黯沉膚色，適合淺／中等膚色使用</a:t>
              </a:r>
              <a:endParaRPr lang="en-US" dirty="0">
                <a:latin typeface="Calibri" pitchFamily="34" charset="0"/>
                <a:ea typeface="華康儷中黑" panose="020B0509000000000000" pitchFamily="49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3729" y="3003774"/>
              <a:ext cx="2856952" cy="105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Green </a:t>
              </a:r>
              <a:r>
                <a:rPr lang="zh-TW" alt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綠色</a:t>
              </a:r>
              <a:endParaRPr lang="en-US" altLang="zh-TW" b="1" dirty="0" smtClean="0">
                <a:latin typeface="Calibri" pitchFamily="34" charset="0"/>
                <a:ea typeface="華康儷中黑" panose="020B0509000000000000" pitchFamily="49" charset="-120"/>
              </a:endParaRPr>
            </a:p>
            <a:p>
              <a:r>
                <a:rPr lang="zh-TW" altLang="en-US" dirty="0">
                  <a:latin typeface="Calibri" pitchFamily="34" charset="0"/>
                  <a:ea typeface="華康儷中黑" panose="020B0509000000000000" pitchFamily="49" charset="-120"/>
                </a:rPr>
                <a:t>遮蓋泛紅膚色（例如：玫瑰斑、痘疤、紅血絲、曬傷所引起的泛紅肌膚）</a:t>
              </a:r>
              <a:endParaRPr lang="en-US" dirty="0">
                <a:latin typeface="Calibri" pitchFamily="34" charset="0"/>
                <a:ea typeface="華康儷中黑" panose="020B0509000000000000" pitchFamily="49" charset="-12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3729" y="4019026"/>
              <a:ext cx="2915867" cy="813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Lavender </a:t>
              </a:r>
              <a:r>
                <a:rPr lang="zh-TW" alt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淡</a:t>
              </a:r>
              <a:r>
                <a:rPr lang="zh-TW" altLang="en-US" b="1" dirty="0">
                  <a:latin typeface="Calibri" pitchFamily="34" charset="0"/>
                  <a:ea typeface="華康儷中黑" panose="020B0509000000000000" pitchFamily="49" charset="-120"/>
                </a:rPr>
                <a:t>紫</a:t>
              </a:r>
              <a:r>
                <a:rPr lang="zh-TW" altLang="en-US" b="1" dirty="0" smtClean="0">
                  <a:latin typeface="Calibri" pitchFamily="34" charset="0"/>
                  <a:ea typeface="華康儷中黑" panose="020B0509000000000000" pitchFamily="49" charset="-120"/>
                </a:rPr>
                <a:t>色</a:t>
              </a:r>
              <a:endParaRPr lang="en-US" altLang="zh-TW" b="1" dirty="0" smtClean="0">
                <a:latin typeface="Calibri" pitchFamily="34" charset="0"/>
                <a:ea typeface="華康儷中黑" panose="020B0509000000000000" pitchFamily="49" charset="-120"/>
              </a:endParaRPr>
            </a:p>
            <a:p>
              <a:r>
                <a:rPr lang="zh-TW" altLang="en-US" dirty="0">
                  <a:latin typeface="Calibri" pitchFamily="34" charset="0"/>
                  <a:ea typeface="華康儷中黑" panose="020B0509000000000000" pitchFamily="49" charset="-120"/>
                </a:rPr>
                <a:t>改善黯沉、無光澤膚色，適合淺膚色、古銅膚色或黃褐膚色使用</a:t>
              </a:r>
              <a:endParaRPr lang="en-US" dirty="0">
                <a:latin typeface="Calibri" pitchFamily="34" charset="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7504" y="843558"/>
            <a:ext cx="4355975" cy="4062416"/>
            <a:chOff x="251520" y="843558"/>
            <a:chExt cx="4355975" cy="4062416"/>
          </a:xfrm>
        </p:grpSpPr>
        <p:pic>
          <p:nvPicPr>
            <p:cNvPr id="19" name="Picture 4" descr="M:\All Brands\Motives\Motives by Loren Ridinger\Color Correction Quads\HK200CCW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620366"/>
              <a:ext cx="2895600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51520" y="843558"/>
              <a:ext cx="4355660" cy="800209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pPr algn="ctr"/>
              <a:r>
                <a:rPr lang="zh-TW" altLang="en-US" sz="24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四色膏狀修容組</a:t>
              </a:r>
              <a:r>
                <a:rPr lang="zh-TW" altLang="en-US" sz="2400" dirty="0" smtClean="0">
                  <a:latin typeface="Calibri" panose="020F0502020204030204" pitchFamily="34" charset="0"/>
                  <a:ea typeface="華康儷中黑" panose="020B0509000000000000" pitchFamily="49" charset="-120"/>
                </a:rPr>
                <a:t>合</a:t>
              </a:r>
              <a:endParaRPr lang="en-US" altLang="zh-TW" sz="2400" dirty="0" smtClean="0"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sz="2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Color Correction Quad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251520" y="4443958"/>
              <a:ext cx="4355975" cy="462016"/>
            </a:xfrm>
            <a:prstGeom prst="rect">
              <a:avLst/>
            </a:prstGeom>
          </p:spPr>
          <p:txBody>
            <a:bodyPr vert="horz" lIns="91430" tIns="45716" rIns="91430" bIns="45716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tabLst>
                  <a:tab pos="634935" algn="l"/>
                </a:tabLst>
              </a:pPr>
              <a:r>
                <a:rPr lang="en-US" sz="2000" dirty="0" smtClean="0"/>
                <a:t>CODE</a:t>
              </a:r>
              <a:r>
                <a:rPr lang="en-US" sz="2000" dirty="0"/>
                <a:t>: HK200CCW  </a:t>
              </a:r>
            </a:p>
            <a:p>
              <a:pPr algn="ctr">
                <a:tabLst>
                  <a:tab pos="634935" algn="l"/>
                </a:tabLst>
              </a:pPr>
              <a:r>
                <a:rPr lang="en-US" sz="2000" dirty="0" smtClean="0"/>
                <a:t>UC</a:t>
              </a:r>
              <a:r>
                <a:rPr lang="en-US" sz="2000" dirty="0"/>
                <a:t>: </a:t>
              </a:r>
              <a:r>
                <a:rPr lang="en-US" sz="2000" dirty="0" smtClean="0"/>
                <a:t>$223.00  |  SR</a:t>
              </a:r>
              <a:r>
                <a:rPr lang="en-US" sz="2000" dirty="0"/>
                <a:t>: </a:t>
              </a:r>
              <a:r>
                <a:rPr lang="en-US" sz="2000" dirty="0" smtClean="0"/>
                <a:t>$312.00</a:t>
              </a:r>
              <a:r>
                <a:rPr lang="zh-TW" altLang="en-US" sz="2000" dirty="0" smtClean="0"/>
                <a:t>  </a:t>
              </a:r>
              <a:r>
                <a:rPr lang="en-US" altLang="zh-TW" sz="2000" dirty="0" smtClean="0"/>
                <a:t>|  </a:t>
              </a:r>
              <a:r>
                <a:rPr lang="en-US" sz="2000" dirty="0" smtClean="0"/>
                <a:t>BV:21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33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" y="-4849"/>
            <a:ext cx="9478395" cy="5336446"/>
            <a:chOff x="-1" y="-4849"/>
            <a:chExt cx="9478395" cy="5336446"/>
          </a:xfrm>
        </p:grpSpPr>
        <p:grpSp>
          <p:nvGrpSpPr>
            <p:cNvPr id="15" name="Group 14"/>
            <p:cNvGrpSpPr/>
            <p:nvPr/>
          </p:nvGrpSpPr>
          <p:grpSpPr>
            <a:xfrm>
              <a:off x="-1" y="-4849"/>
              <a:ext cx="9478395" cy="5336446"/>
              <a:chOff x="-1" y="-4849"/>
              <a:chExt cx="9478395" cy="5336446"/>
            </a:xfrm>
          </p:grpSpPr>
          <p:pic>
            <p:nvPicPr>
              <p:cNvPr id="17" name="Picture 16" descr="motive bg light gray.pdf"/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9478395" cy="5331597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4644008" y="-4849"/>
                <a:ext cx="4499992" cy="5148349"/>
              </a:xfrm>
              <a:prstGeom prst="rect">
                <a:avLst/>
              </a:prstGeom>
              <a:solidFill>
                <a:srgbClr val="1A16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4644008" y="0"/>
              <a:ext cx="0" cy="5143500"/>
            </a:xfrm>
            <a:prstGeom prst="line">
              <a:avLst/>
            </a:prstGeom>
            <a:ln w="57150" cmpd="sng">
              <a:solidFill>
                <a:srgbClr val="BFBFB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644008" y="627534"/>
            <a:ext cx="4499992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瑰麗眼</a:t>
            </a:r>
            <a:r>
              <a:rPr lang="zh-TW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影</a:t>
            </a:r>
            <a:endParaRPr lang="en-US" altLang="zh-TW" sz="2800" dirty="0" smtClean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Eye Illusions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691" y="2204169"/>
            <a:ext cx="4499992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HK105MEIS – Chameleon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HK106MEIS – Odyssey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HK109MEIS – Perception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69727" y="771550"/>
            <a:ext cx="3888914" cy="4037124"/>
            <a:chOff x="369727" y="771550"/>
            <a:chExt cx="3888914" cy="4037124"/>
          </a:xfrm>
        </p:grpSpPr>
        <p:grpSp>
          <p:nvGrpSpPr>
            <p:cNvPr id="21" name="Group 20"/>
            <p:cNvGrpSpPr/>
            <p:nvPr/>
          </p:nvGrpSpPr>
          <p:grpSpPr>
            <a:xfrm>
              <a:off x="369727" y="2752742"/>
              <a:ext cx="1857314" cy="2055932"/>
              <a:chOff x="142483" y="1794725"/>
              <a:chExt cx="1549197" cy="1714866"/>
            </a:xfrm>
          </p:grpSpPr>
          <p:pic>
            <p:nvPicPr>
              <p:cNvPr id="10" name="Picture 4" descr="M:\All Brands\Motives\Motives by Loren Ridinger\Eye Illusions\image\HK106MEI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83" y="1794725"/>
                <a:ext cx="1549197" cy="1549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84135" y="3227209"/>
                <a:ext cx="1306468" cy="282382"/>
              </a:xfrm>
              <a:prstGeom prst="rect">
                <a:avLst/>
              </a:prstGeom>
              <a:noFill/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j-lt"/>
                    <a:ea typeface="華康儷中黑" panose="020B0509000000000000" pitchFamily="49" charset="-120"/>
                  </a:rPr>
                  <a:t>Odyssey</a:t>
                </a:r>
                <a:endParaRPr lang="en-US" sz="1600" dirty="0">
                  <a:latin typeface="+mj-lt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01327" y="2742900"/>
              <a:ext cx="1857314" cy="2039602"/>
              <a:chOff x="1583420" y="1797151"/>
              <a:chExt cx="1549197" cy="1701245"/>
            </a:xfrm>
          </p:grpSpPr>
          <p:pic>
            <p:nvPicPr>
              <p:cNvPr id="8" name="Picture 2" descr="M:\All Brands\Motives\Motives by Loren Ridinger\Eye Illusions\image\HK109MEIS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3420" y="1797151"/>
                <a:ext cx="1549197" cy="1549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667088" y="3216014"/>
                <a:ext cx="1306468" cy="282382"/>
              </a:xfrm>
              <a:prstGeom prst="rect">
                <a:avLst/>
              </a:prstGeom>
              <a:noFill/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j-lt"/>
                    <a:ea typeface="華康儷中黑" panose="020B0509000000000000" pitchFamily="49" charset="-120"/>
                  </a:rPr>
                  <a:t>Perception</a:t>
                </a:r>
                <a:endParaRPr lang="en-US" sz="1600" dirty="0">
                  <a:latin typeface="+mj-lt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337667" y="771550"/>
              <a:ext cx="1857314" cy="2066736"/>
              <a:chOff x="2987824" y="1814641"/>
              <a:chExt cx="1549197" cy="1723878"/>
            </a:xfrm>
          </p:grpSpPr>
          <p:pic>
            <p:nvPicPr>
              <p:cNvPr id="9" name="Picture 3" descr="M:\All Brands\Motives\Motives by Loren Ridinger\Eye Illusions\image\HK105MEIS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1814641"/>
                <a:ext cx="1549197" cy="1549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100245" y="3256137"/>
                <a:ext cx="1321372" cy="282382"/>
              </a:xfrm>
              <a:prstGeom prst="rect">
                <a:avLst/>
              </a:prstGeom>
              <a:noFill/>
            </p:spPr>
            <p:txBody>
              <a:bodyPr wrap="square" lIns="91430" tIns="45715" rIns="91430" bIns="45715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j-lt"/>
                    <a:ea typeface="華康儷中黑" panose="020B0509000000000000" pitchFamily="49" charset="-120"/>
                  </a:rPr>
                  <a:t>Chameleon</a:t>
                </a:r>
                <a:endParaRPr lang="en-US" sz="1600" dirty="0">
                  <a:latin typeface="+mj-lt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7" name="Title 1"/>
          <p:cNvSpPr txBox="1">
            <a:spLocks/>
          </p:cNvSpPr>
          <p:nvPr/>
        </p:nvSpPr>
        <p:spPr>
          <a:xfrm>
            <a:off x="4644008" y="4371950"/>
            <a:ext cx="4499992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UC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$124.00  |  SR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$173.00  </a:t>
            </a:r>
            <a:r>
              <a:rPr lang="en-US" altLang="zh-TW" sz="2000" dirty="0" smtClean="0">
                <a:solidFill>
                  <a:schemeClr val="bg1"/>
                </a:solidFill>
              </a:rPr>
              <a:t>|  </a:t>
            </a:r>
            <a:r>
              <a:rPr lang="en-US" sz="2000" dirty="0" smtClean="0">
                <a:solidFill>
                  <a:schemeClr val="bg1"/>
                </a:solidFill>
              </a:rPr>
              <a:t>BV:11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39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" y="-4849"/>
            <a:ext cx="9478395" cy="5336446"/>
            <a:chOff x="-1" y="-4849"/>
            <a:chExt cx="9478395" cy="5336446"/>
          </a:xfrm>
        </p:grpSpPr>
        <p:grpSp>
          <p:nvGrpSpPr>
            <p:cNvPr id="32" name="Group 31"/>
            <p:cNvGrpSpPr/>
            <p:nvPr/>
          </p:nvGrpSpPr>
          <p:grpSpPr>
            <a:xfrm>
              <a:off x="-1" y="-4849"/>
              <a:ext cx="9478395" cy="5336446"/>
              <a:chOff x="-1" y="-4849"/>
              <a:chExt cx="9478395" cy="5336446"/>
            </a:xfrm>
          </p:grpSpPr>
          <p:pic>
            <p:nvPicPr>
              <p:cNvPr id="34" name="Picture 33" descr="motive bg light gray.pdf"/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9478395" cy="5331597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4644008" y="-4849"/>
                <a:ext cx="4499992" cy="5148349"/>
              </a:xfrm>
              <a:prstGeom prst="rect">
                <a:avLst/>
              </a:prstGeom>
              <a:solidFill>
                <a:srgbClr val="1A16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4644008" y="0"/>
              <a:ext cx="0" cy="5143500"/>
            </a:xfrm>
            <a:prstGeom prst="line">
              <a:avLst/>
            </a:prstGeom>
            <a:ln w="57150" cmpd="sng">
              <a:solidFill>
                <a:srgbClr val="BFBFB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914664"/>
            <a:ext cx="1674862" cy="223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16617" y="722199"/>
            <a:ext cx="4660623" cy="80020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zh-TW" altLang="en-US" sz="24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眼</a:t>
            </a:r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影組</a:t>
            </a:r>
            <a:r>
              <a:rPr lang="zh-TW" altLang="en-US" sz="24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合</a:t>
            </a:r>
            <a:endParaRPr lang="en-US" altLang="zh-TW" sz="24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altLang="zh-TW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My </a:t>
            </a:r>
            <a:r>
              <a:rPr lang="en-US" altLang="zh-TW" sz="2200" dirty="0">
                <a:latin typeface="Calibri" panose="020F0502020204030204" pitchFamily="34" charset="0"/>
                <a:ea typeface="華康儷中黑" panose="020B0509000000000000" pitchFamily="49" charset="-120"/>
              </a:rPr>
              <a:t>Party Weapon</a:t>
            </a:r>
            <a:endParaRPr lang="en-US" sz="2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2" y="4538760"/>
            <a:ext cx="4644009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/>
              <a:t>CODE</a:t>
            </a:r>
            <a:r>
              <a:rPr lang="en-US" sz="2000" dirty="0"/>
              <a:t>: HKPRESH16  </a:t>
            </a:r>
            <a:br>
              <a:rPr lang="en-US" sz="2000" dirty="0"/>
            </a:br>
            <a:r>
              <a:rPr lang="en-US" sz="2000" dirty="0" smtClean="0"/>
              <a:t>UC</a:t>
            </a:r>
            <a:r>
              <a:rPr lang="en-US" sz="2000" dirty="0"/>
              <a:t>: </a:t>
            </a:r>
            <a:r>
              <a:rPr lang="en-US" sz="2000" dirty="0" smtClean="0"/>
              <a:t>$295.00 | SR</a:t>
            </a:r>
            <a:r>
              <a:rPr lang="en-US" sz="2000" dirty="0"/>
              <a:t>: </a:t>
            </a:r>
            <a:r>
              <a:rPr lang="en-US" sz="2000" dirty="0" smtClean="0"/>
              <a:t>$410.00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| </a:t>
            </a:r>
            <a:r>
              <a:rPr lang="en-US" sz="2000" dirty="0" smtClean="0"/>
              <a:t>BV:27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80520" y="4515966"/>
            <a:ext cx="4499992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CODE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HKPRESH15</a:t>
            </a:r>
          </a:p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UC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$295.00 | SR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$410.00</a:t>
            </a:r>
            <a:r>
              <a:rPr lang="zh-TW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</a:rPr>
              <a:t>|  </a:t>
            </a:r>
            <a:r>
              <a:rPr lang="en-US" sz="2000" dirty="0" smtClean="0">
                <a:solidFill>
                  <a:schemeClr val="bg1"/>
                </a:solidFill>
              </a:rPr>
              <a:t>BV:27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8773" y="1347614"/>
            <a:ext cx="3608253" cy="3320058"/>
            <a:chOff x="698773" y="1347614"/>
            <a:chExt cx="3608253" cy="3320058"/>
          </a:xfrm>
        </p:grpSpPr>
        <p:grpSp>
          <p:nvGrpSpPr>
            <p:cNvPr id="2" name="Group 1"/>
            <p:cNvGrpSpPr/>
            <p:nvPr/>
          </p:nvGrpSpPr>
          <p:grpSpPr>
            <a:xfrm>
              <a:off x="698773" y="1347614"/>
              <a:ext cx="3320059" cy="3320058"/>
              <a:chOff x="768489" y="872571"/>
              <a:chExt cx="2820103" cy="2820102"/>
            </a:xfrm>
          </p:grpSpPr>
          <p:pic>
            <p:nvPicPr>
              <p:cNvPr id="16" name="Picture 3" descr="M:\All Brands\Motives\Motives by Loren Ridinger\My Party Weapon\HKPRESH16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489" y="872571"/>
                <a:ext cx="2820102" cy="2820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Oval 27"/>
              <p:cNvSpPr/>
              <p:nvPr/>
            </p:nvSpPr>
            <p:spPr>
              <a:xfrm>
                <a:off x="2886518" y="872571"/>
                <a:ext cx="702074" cy="668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843808" y="1491630"/>
              <a:ext cx="1463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LIMITED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EDITION</a:t>
              </a:r>
              <a:endParaRPr 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54657" y="722199"/>
            <a:ext cx="3678693" cy="4063408"/>
            <a:chOff x="-184586" y="963858"/>
            <a:chExt cx="4404376" cy="4864983"/>
          </a:xfrm>
        </p:grpSpPr>
        <p:sp>
          <p:nvSpPr>
            <p:cNvPr id="19" name="TextBox 18"/>
            <p:cNvSpPr txBox="1"/>
            <p:nvPr/>
          </p:nvSpPr>
          <p:spPr>
            <a:xfrm>
              <a:off x="784958" y="963858"/>
              <a:ext cx="2590800" cy="95806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彩</a:t>
              </a:r>
              <a:r>
                <a:rPr lang="zh-TW" alt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妝組</a:t>
              </a:r>
              <a:r>
                <a:rPr lang="zh-TW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合</a:t>
              </a:r>
              <a:endParaRPr lang="en-US" altLang="zh-TW" sz="24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2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In </a:t>
              </a:r>
              <a:r>
                <a:rPr lang="en-US" altLang="zh-TW" sz="22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the Nude</a:t>
              </a:r>
              <a:endParaRPr lang="en-US" sz="22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  <p:pic>
          <p:nvPicPr>
            <p:cNvPr id="20" name="Picture 2" descr="M:\All Brands\Motives\Motives by Loren Ridinger\In the Nude Palette\HKPRESH1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4586" y="1424465"/>
              <a:ext cx="4404376" cy="440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70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tive bg light gray.pdf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0508" y="674866"/>
            <a:ext cx="9154505" cy="80020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濃密纖維睫毛</a:t>
            </a:r>
            <a:r>
              <a:rPr lang="zh-TW" altLang="en-US" sz="24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液</a:t>
            </a:r>
            <a:endParaRPr lang="en-US" altLang="zh-TW" sz="24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2200" dirty="0">
                <a:latin typeface="Calibri" panose="020F0502020204030204" pitchFamily="34" charset="0"/>
                <a:ea typeface="華康儷中黑" panose="020B0509000000000000" pitchFamily="49" charset="-120"/>
              </a:rPr>
              <a:t>Fiber Lush Mascara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550" y="4666284"/>
            <a:ext cx="9153549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/>
              <a:t>CODE</a:t>
            </a:r>
            <a:r>
              <a:rPr lang="en-US" sz="2000" dirty="0"/>
              <a:t>: </a:t>
            </a:r>
            <a:r>
              <a:rPr lang="en-US" sz="2000" dirty="0" smtClean="0"/>
              <a:t>HK100MFM  |  UC</a:t>
            </a:r>
            <a:r>
              <a:rPr lang="en-US" sz="2000" dirty="0"/>
              <a:t>: </a:t>
            </a:r>
            <a:r>
              <a:rPr lang="en-US" sz="2000" dirty="0" smtClean="0"/>
              <a:t>$171.00 | SR</a:t>
            </a:r>
            <a:r>
              <a:rPr lang="en-US" sz="2000" dirty="0"/>
              <a:t>: </a:t>
            </a:r>
            <a:r>
              <a:rPr lang="en-US" sz="2000" dirty="0" smtClean="0"/>
              <a:t>$239.00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|  </a:t>
            </a:r>
            <a:r>
              <a:rPr lang="en-US" sz="2000" dirty="0" smtClean="0"/>
              <a:t>BV:15</a:t>
            </a:r>
          </a:p>
        </p:txBody>
      </p:sp>
      <p:pic>
        <p:nvPicPr>
          <p:cNvPr id="1026" name="Picture 2" descr="C:\Users\sidneyt\Desktop\HK100MFM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b="11142"/>
          <a:stretch/>
        </p:blipFill>
        <p:spPr bwMode="auto">
          <a:xfrm>
            <a:off x="2411760" y="1419622"/>
            <a:ext cx="4193600" cy="335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8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" y="-4849"/>
            <a:ext cx="9478395" cy="5336446"/>
            <a:chOff x="-1" y="-4849"/>
            <a:chExt cx="9478395" cy="5336446"/>
          </a:xfrm>
        </p:grpSpPr>
        <p:grpSp>
          <p:nvGrpSpPr>
            <p:cNvPr id="32" name="Group 31"/>
            <p:cNvGrpSpPr/>
            <p:nvPr/>
          </p:nvGrpSpPr>
          <p:grpSpPr>
            <a:xfrm>
              <a:off x="-1" y="-4849"/>
              <a:ext cx="9478395" cy="5336446"/>
              <a:chOff x="-1" y="-4849"/>
              <a:chExt cx="9478395" cy="5336446"/>
            </a:xfrm>
          </p:grpSpPr>
          <p:pic>
            <p:nvPicPr>
              <p:cNvPr id="34" name="Picture 33" descr="motive bg light gray.pdf"/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9478395" cy="5331597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4644008" y="-4849"/>
                <a:ext cx="4499992" cy="5148349"/>
              </a:xfrm>
              <a:prstGeom prst="rect">
                <a:avLst/>
              </a:prstGeom>
              <a:solidFill>
                <a:srgbClr val="1A16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4644008" y="0"/>
              <a:ext cx="0" cy="5143500"/>
            </a:xfrm>
            <a:prstGeom prst="line">
              <a:avLst/>
            </a:prstGeom>
            <a:ln w="57150" cmpd="sng">
              <a:solidFill>
                <a:srgbClr val="BFBFB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679926" y="722199"/>
            <a:ext cx="4464074" cy="3776020"/>
            <a:chOff x="44229" y="657037"/>
            <a:chExt cx="5302307" cy="4485055"/>
          </a:xfrm>
        </p:grpSpPr>
        <p:sp>
          <p:nvSpPr>
            <p:cNvPr id="12" name="TextBox 11"/>
            <p:cNvSpPr txBox="1"/>
            <p:nvPr/>
          </p:nvSpPr>
          <p:spPr>
            <a:xfrm>
              <a:off x="44229" y="657037"/>
              <a:ext cx="5302307" cy="950467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Calibri" pitchFamily="34" charset="0"/>
                  <a:ea typeface="華康儷中黑" panose="020B0509000000000000" pitchFamily="49" charset="-120"/>
                </a:rPr>
                <a:t>假眼睫毛膠</a:t>
              </a:r>
              <a:r>
                <a:rPr lang="zh-TW" altLang="en-US" sz="2400" dirty="0" smtClean="0">
                  <a:solidFill>
                    <a:schemeClr val="bg1"/>
                  </a:solidFill>
                  <a:latin typeface="Calibri" pitchFamily="34" charset="0"/>
                  <a:ea typeface="華康儷中黑" panose="020B0509000000000000" pitchFamily="49" charset="-120"/>
                </a:rPr>
                <a:t>水</a:t>
              </a:r>
              <a:endParaRPr lang="en-US" altLang="zh-TW" sz="2400" dirty="0" smtClean="0">
                <a:solidFill>
                  <a:schemeClr val="bg1"/>
                </a:solidFill>
                <a:latin typeface="Calibri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  <a:latin typeface="Calibri" pitchFamily="34" charset="0"/>
                  <a:ea typeface="華康儷中黑" panose="020B0509000000000000" pitchFamily="49" charset="-120"/>
                </a:rPr>
                <a:t>Lash Adhesive</a:t>
              </a:r>
              <a:endParaRPr lang="en-US" sz="2200" dirty="0">
                <a:solidFill>
                  <a:schemeClr val="bg1"/>
                </a:solidFill>
                <a:latin typeface="Calibri" pitchFamily="34" charset="0"/>
                <a:ea typeface="華康儷中黑" panose="020B0509000000000000" pitchFamily="49" charset="-120"/>
              </a:endParaRPr>
            </a:p>
          </p:txBody>
        </p:sp>
        <p:pic>
          <p:nvPicPr>
            <p:cNvPr id="13" name="Picture 2" descr="M:\All Brands\Motives\Motives by Loren Ridinger\Lash Adhesive\HK105ML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468" y="1570947"/>
              <a:ext cx="3571144" cy="3571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0" y="771550"/>
            <a:ext cx="4644007" cy="3899817"/>
            <a:chOff x="2633189" y="-1135688"/>
            <a:chExt cx="7684963" cy="6453466"/>
          </a:xfrm>
        </p:grpSpPr>
        <p:sp>
          <p:nvSpPr>
            <p:cNvPr id="15" name="TextBox 14"/>
            <p:cNvSpPr txBox="1"/>
            <p:nvPr/>
          </p:nvSpPr>
          <p:spPr>
            <a:xfrm>
              <a:off x="2633189" y="-1135688"/>
              <a:ext cx="7684963" cy="1324196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pPr algn="ctr"/>
              <a:r>
                <a:rPr lang="zh-TW" altLang="en-US" sz="24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假眼睫</a:t>
              </a:r>
              <a:r>
                <a:rPr lang="zh-TW" altLang="en-US" sz="2400" dirty="0" smtClean="0">
                  <a:latin typeface="Calibri" panose="020F0502020204030204" pitchFamily="34" charset="0"/>
                  <a:ea typeface="華康儷中黑" panose="020B0509000000000000" pitchFamily="49" charset="-120"/>
                </a:rPr>
                <a:t>毛</a:t>
              </a:r>
              <a:endParaRPr lang="en-US" altLang="zh-TW" sz="2400" dirty="0" smtClean="0"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sz="2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False Eyelashes</a:t>
              </a:r>
            </a:p>
          </p:txBody>
        </p:sp>
        <p:pic>
          <p:nvPicPr>
            <p:cNvPr id="16" name="Picture 3" descr="M:\All Brands\Motives\Motives by Loren Ridinger\False Eyelashes\HK113MF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364" y="2551087"/>
              <a:ext cx="2712634" cy="271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M:\All Brands\Motives\Motives by Loren Ridinger\False Eyelashes\HK109MF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247" y="-255490"/>
              <a:ext cx="2712634" cy="271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M:\All Brands\Motives\Motives by Loren Ridinger\False Eyelashes\HK110MF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201" y="-301570"/>
              <a:ext cx="2712634" cy="271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M:\All Brands\Motives\Motives by Loren Ridinger\False Eyelashes\HK111MF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354" y="1179335"/>
              <a:ext cx="2712634" cy="271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7" descr="M:\All Brands\Motives\Motives by Loren Ridinger\False Eyelashes\HK112MF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027" y="2607923"/>
              <a:ext cx="2709854" cy="270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79926" y="4485998"/>
            <a:ext cx="4464074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CODE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HK105MLG</a:t>
            </a:r>
          </a:p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UC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$50.00 | SR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$70.00</a:t>
            </a:r>
            <a:r>
              <a:rPr lang="zh-TW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</a:rPr>
              <a:t>|  </a:t>
            </a:r>
            <a:r>
              <a:rPr lang="en-US" sz="2000" dirty="0" smtClean="0">
                <a:solidFill>
                  <a:schemeClr val="bg1"/>
                </a:solidFill>
              </a:rPr>
              <a:t>BV:0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1" y="4485998"/>
            <a:ext cx="4644008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/>
              <a:t>CODE</a:t>
            </a:r>
            <a:r>
              <a:rPr lang="en-US" sz="2000" dirty="0"/>
              <a:t>: </a:t>
            </a:r>
            <a:r>
              <a:rPr lang="en-US" sz="2000" dirty="0" smtClean="0"/>
              <a:t>varies  </a:t>
            </a:r>
          </a:p>
          <a:p>
            <a:pPr algn="ctr">
              <a:tabLst>
                <a:tab pos="634935" algn="l"/>
              </a:tabLst>
            </a:pPr>
            <a:r>
              <a:rPr lang="en-US" sz="2000" dirty="0" smtClean="0"/>
              <a:t>UC</a:t>
            </a:r>
            <a:r>
              <a:rPr lang="en-US" sz="2000" dirty="0"/>
              <a:t>: </a:t>
            </a:r>
            <a:r>
              <a:rPr lang="en-US" sz="2000" dirty="0" smtClean="0"/>
              <a:t>$60.00 | SR</a:t>
            </a:r>
            <a:r>
              <a:rPr lang="en-US" sz="2000" dirty="0"/>
              <a:t>: </a:t>
            </a:r>
            <a:r>
              <a:rPr lang="en-US" sz="2000" dirty="0" smtClean="0"/>
              <a:t>$85.00</a:t>
            </a:r>
            <a:r>
              <a:rPr lang="zh-TW" altLang="en-US" sz="2000" dirty="0" smtClean="0"/>
              <a:t>  </a:t>
            </a:r>
            <a:r>
              <a:rPr lang="en-US" altLang="zh-TW" sz="2000" dirty="0" smtClean="0"/>
              <a:t>|  </a:t>
            </a:r>
            <a:r>
              <a:rPr lang="en-US" sz="2000" dirty="0" smtClean="0"/>
              <a:t>BV:4.25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9926" y="1491630"/>
            <a:ext cx="4464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Calibri" pitchFamily="34" charset="0"/>
                <a:ea typeface="華康儷中黑" panose="020B0509000000000000" pitchFamily="49" charset="-120"/>
              </a:rPr>
              <a:t>每包含有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ea typeface="華康儷中黑" panose="020B0509000000000000" pitchFamily="49" charset="-120"/>
              </a:rPr>
              <a:t>5</a:t>
            </a:r>
            <a:r>
              <a:rPr lang="zh-TW" altLang="en-US" sz="2000" dirty="0">
                <a:solidFill>
                  <a:schemeClr val="bg1"/>
                </a:solidFill>
                <a:latin typeface="Calibri" pitchFamily="34" charset="0"/>
                <a:ea typeface="華康儷中黑" panose="020B0509000000000000" pitchFamily="49" charset="-120"/>
              </a:rPr>
              <a:t>支</a:t>
            </a:r>
            <a:endParaRPr lang="en-US" sz="2000" dirty="0">
              <a:solidFill>
                <a:schemeClr val="bg1"/>
              </a:solidFill>
              <a:latin typeface="Calibri" pitchFamily="34" charset="0"/>
              <a:ea typeface="華康儷中黑" panose="020B0509000000000000" pitchFamily="49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2520" y="1799359"/>
            <a:ext cx="1736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Packaged in five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</a:t>
            </a:r>
            <a:r>
              <a:rPr lang="en-US" sz="2400" i="1" baseline="30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®</a:t>
            </a:r>
            <a:r>
              <a:rPr lang="zh-TW" altLang="en-US" sz="2400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4936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" y="-6246"/>
            <a:ext cx="9478395" cy="5337843"/>
            <a:chOff x="-1" y="-6246"/>
            <a:chExt cx="9478395" cy="5337843"/>
          </a:xfrm>
        </p:grpSpPr>
        <p:grpSp>
          <p:nvGrpSpPr>
            <p:cNvPr id="26" name="Group 25"/>
            <p:cNvGrpSpPr/>
            <p:nvPr/>
          </p:nvGrpSpPr>
          <p:grpSpPr>
            <a:xfrm>
              <a:off x="-1" y="-4849"/>
              <a:ext cx="9478395" cy="5336446"/>
              <a:chOff x="-1" y="-4849"/>
              <a:chExt cx="9478395" cy="5336446"/>
            </a:xfrm>
          </p:grpSpPr>
          <p:pic>
            <p:nvPicPr>
              <p:cNvPr id="28" name="Picture 27" descr="motive bg light gray.pdf"/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9478395" cy="5331597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5292080" y="-4849"/>
                <a:ext cx="3851919" cy="5148349"/>
              </a:xfrm>
              <a:prstGeom prst="rect">
                <a:avLst/>
              </a:prstGeom>
              <a:solidFill>
                <a:srgbClr val="1A16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5292080" y="-6246"/>
              <a:ext cx="0" cy="5143500"/>
            </a:xfrm>
            <a:prstGeom prst="line">
              <a:avLst/>
            </a:prstGeom>
            <a:ln w="57150" cmpd="sng">
              <a:solidFill>
                <a:srgbClr val="BFBFB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292080" y="771550"/>
            <a:ext cx="3851919" cy="80020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持久啞緻唇</a:t>
            </a:r>
            <a:r>
              <a:rPr lang="zh-TW" alt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蜜</a:t>
            </a:r>
            <a:endParaRPr lang="en-US" altLang="zh-TW" sz="2400" dirty="0" smtClean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All Day Liquid Mattes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771550"/>
            <a:ext cx="5292080" cy="80020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zh-TW" altLang="en-US" sz="2400" dirty="0">
                <a:latin typeface="Calibri" panose="020F0502020204030204" pitchFamily="34" charset="0"/>
                <a:ea typeface="華康儷中黑" panose="020B0509000000000000" pitchFamily="49" charset="-120"/>
              </a:rPr>
              <a:t>閃爍水潤唇</a:t>
            </a:r>
            <a:r>
              <a:rPr lang="zh-TW" altLang="en-US" sz="24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彩</a:t>
            </a:r>
            <a:endParaRPr lang="en-US" altLang="zh-TW" sz="24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Liquid Pout Plumper</a:t>
            </a:r>
            <a:endParaRPr lang="en-US" sz="2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92080" y="1654454"/>
            <a:ext cx="3981782" cy="2933520"/>
            <a:chOff x="-393191" y="1419227"/>
            <a:chExt cx="3981782" cy="2933520"/>
          </a:xfrm>
        </p:grpSpPr>
        <p:pic>
          <p:nvPicPr>
            <p:cNvPr id="9219" name="Picture 3" descr="M:\All Brands\Motives\Motives by Loren Ridinger\All Day Liquid Mattes\HK112DL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3191" y="1419227"/>
              <a:ext cx="290512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M:\All Brands\Motives\Motives by Loren Ridinger\All Day Liquid Mattes\HK111DL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99" y="1444955"/>
              <a:ext cx="2907792" cy="290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-612576" y="1721593"/>
            <a:ext cx="6351799" cy="2866381"/>
            <a:chOff x="2533801" y="1334010"/>
            <a:chExt cx="7327392" cy="2914142"/>
          </a:xfrm>
        </p:grpSpPr>
        <p:grpSp>
          <p:nvGrpSpPr>
            <p:cNvPr id="4" name="Group 3"/>
            <p:cNvGrpSpPr/>
            <p:nvPr/>
          </p:nvGrpSpPr>
          <p:grpSpPr>
            <a:xfrm>
              <a:off x="2533801" y="1334010"/>
              <a:ext cx="7327392" cy="2914142"/>
              <a:chOff x="2502408" y="1410208"/>
              <a:chExt cx="7327392" cy="2914142"/>
            </a:xfrm>
          </p:grpSpPr>
          <p:pic>
            <p:nvPicPr>
              <p:cNvPr id="2052" name="Picture 4" descr="M:\All Brands\Motives\Motives by Loren Ridinger\Liquid Pout Plumper\HKHK24LPG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408" y="1416558"/>
                <a:ext cx="2907792" cy="2907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3" name="Picture 5" descr="M:\All Brands\Motives\Motives by Loren Ridinger\Liquid Pout Plumper\HKHK20LPG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9208" y="1416558"/>
                <a:ext cx="2907792" cy="2907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Picture 7" descr="M:\All Brands\Motives\Motives by Loren Ridinger\Liquid Pout Plumper\HKHK22LP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2912" y="1410208"/>
                <a:ext cx="2907792" cy="2907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 descr="M:\All Brands\Motives\Motives by Loren Ridinger\Liquid Pout Plumper\HKHK23LPG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2008" y="1410208"/>
                <a:ext cx="2907792" cy="2907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M:\All Brands\Motives\Motives by Loren Ridinger\Liquid Pout Plumper\HKHK21LP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104" y="1340360"/>
              <a:ext cx="2907792" cy="290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400637" y="-1456016"/>
            <a:ext cx="1463218" cy="816615"/>
            <a:chOff x="6400803" y="1499350"/>
            <a:chExt cx="2591727" cy="1446430"/>
          </a:xfrm>
        </p:grpSpPr>
        <p:sp>
          <p:nvSpPr>
            <p:cNvPr id="22" name="Oval 21"/>
            <p:cNvSpPr/>
            <p:nvPr/>
          </p:nvSpPr>
          <p:spPr>
            <a:xfrm>
              <a:off x="6923314" y="1499350"/>
              <a:ext cx="1509486" cy="144643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0803" y="1814581"/>
              <a:ext cx="2591727" cy="92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entury Gothic" panose="020B0502020202020204" pitchFamily="34" charset="0"/>
                </a:rPr>
                <a:t>Coming </a:t>
              </a:r>
            </a:p>
            <a:p>
              <a:pPr algn="ctr"/>
              <a:r>
                <a:rPr lang="en-US" sz="1400" b="1" dirty="0">
                  <a:latin typeface="Century Gothic" panose="020B0502020202020204" pitchFamily="34" charset="0"/>
                </a:rPr>
                <a:t>Soon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93300" y="189780"/>
            <a:ext cx="3295291" cy="46165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MOTIVES®</a:t>
            </a:r>
            <a:r>
              <a:rPr lang="zh-TW" altLang="en-US" sz="2400" i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新產品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292080" y="4485998"/>
            <a:ext cx="3851919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CODE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varies  </a:t>
            </a:r>
          </a:p>
          <a:p>
            <a:pPr algn="ctr">
              <a:tabLst>
                <a:tab pos="634935" algn="l"/>
              </a:tabLst>
            </a:pPr>
            <a:r>
              <a:rPr lang="en-US" sz="2000" dirty="0" smtClean="0">
                <a:solidFill>
                  <a:schemeClr val="bg1"/>
                </a:solidFill>
              </a:rPr>
              <a:t>UC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$145.00  |  SR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$200.00</a:t>
            </a:r>
            <a:r>
              <a:rPr lang="zh-TW" altLang="en-US" sz="2000" dirty="0" smtClean="0">
                <a:solidFill>
                  <a:schemeClr val="bg1"/>
                </a:solidFill>
              </a:rPr>
              <a:t>  </a:t>
            </a:r>
            <a:r>
              <a:rPr lang="en-US" altLang="zh-TW" sz="2000" dirty="0" smtClean="0">
                <a:solidFill>
                  <a:schemeClr val="bg1"/>
                </a:solidFill>
              </a:rPr>
              <a:t>|  </a:t>
            </a:r>
            <a:r>
              <a:rPr lang="en-US" sz="2000" dirty="0" smtClean="0">
                <a:solidFill>
                  <a:schemeClr val="bg1"/>
                </a:solidFill>
              </a:rPr>
              <a:t>BV:12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-1" y="4485998"/>
            <a:ext cx="5292081" cy="462016"/>
          </a:xfrm>
          <a:prstGeom prst="rect">
            <a:avLst/>
          </a:prstGeom>
        </p:spPr>
        <p:txBody>
          <a:bodyPr vert="horz" lIns="91430" tIns="45716" rIns="91430" bIns="457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634935" algn="l"/>
              </a:tabLst>
            </a:pPr>
            <a:r>
              <a:rPr lang="en-US" sz="2000" dirty="0" smtClean="0"/>
              <a:t>CODE</a:t>
            </a:r>
            <a:r>
              <a:rPr lang="en-US" sz="2000" dirty="0"/>
              <a:t>: </a:t>
            </a:r>
            <a:r>
              <a:rPr lang="en-US" sz="2000" dirty="0" smtClean="0"/>
              <a:t>varies   </a:t>
            </a:r>
          </a:p>
          <a:p>
            <a:pPr algn="ctr">
              <a:tabLst>
                <a:tab pos="634935" algn="l"/>
              </a:tabLst>
            </a:pPr>
            <a:r>
              <a:rPr lang="en-US" sz="2000" dirty="0" smtClean="0"/>
              <a:t>UC</a:t>
            </a:r>
            <a:r>
              <a:rPr lang="en-US" sz="2000" dirty="0"/>
              <a:t>: </a:t>
            </a:r>
            <a:r>
              <a:rPr lang="en-US" sz="2000" dirty="0" smtClean="0"/>
              <a:t>$145.00  |  SR</a:t>
            </a:r>
            <a:r>
              <a:rPr lang="en-US" sz="2000" dirty="0"/>
              <a:t>: </a:t>
            </a:r>
            <a:r>
              <a:rPr lang="en-US" sz="2000" dirty="0" smtClean="0"/>
              <a:t>$200.00</a:t>
            </a:r>
            <a:r>
              <a:rPr lang="zh-TW" altLang="en-US" sz="2000" dirty="0" smtClean="0"/>
              <a:t>  </a:t>
            </a:r>
            <a:r>
              <a:rPr lang="en-US" altLang="zh-TW" sz="2000" dirty="0" smtClean="0"/>
              <a:t>|  </a:t>
            </a:r>
            <a:r>
              <a:rPr lang="en-US" sz="2000" dirty="0" smtClean="0"/>
              <a:t>BV:12</a:t>
            </a:r>
          </a:p>
        </p:txBody>
      </p:sp>
    </p:spTree>
    <p:extLst>
      <p:ext uri="{BB962C8B-B14F-4D97-AF65-F5344CB8AC3E}">
        <p14:creationId xmlns:p14="http://schemas.microsoft.com/office/powerpoint/2010/main" val="26301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16996</TotalTime>
  <Words>1281</Words>
  <Application>Microsoft Office PowerPoint</Application>
  <PresentationFormat>On-screen Show (16:9)</PresentationFormat>
  <Paragraphs>212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造型啫喱 Structure Hair Gel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Kostka</dc:creator>
  <cp:lastModifiedBy>Echo Chan</cp:lastModifiedBy>
  <cp:revision>480</cp:revision>
  <cp:lastPrinted>2017-04-24T10:08:52Z</cp:lastPrinted>
  <dcterms:created xsi:type="dcterms:W3CDTF">2015-07-01T17:12:30Z</dcterms:created>
  <dcterms:modified xsi:type="dcterms:W3CDTF">2017-05-10T01:43:18Z</dcterms:modified>
</cp:coreProperties>
</file>