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  <p:sldMasterId id="2147483927" r:id="rId2"/>
    <p:sldMasterId id="2147483951" r:id="rId3"/>
    <p:sldMasterId id="2147483963" r:id="rId4"/>
    <p:sldMasterId id="2147483975" r:id="rId5"/>
    <p:sldMasterId id="2147483987" r:id="rId6"/>
    <p:sldMasterId id="2147483999" r:id="rId7"/>
  </p:sldMasterIdLst>
  <p:notesMasterIdLst>
    <p:notesMasterId r:id="rId69"/>
  </p:notesMasterIdLst>
  <p:handoutMasterIdLst>
    <p:handoutMasterId r:id="rId70"/>
  </p:handoutMasterIdLst>
  <p:sldIdLst>
    <p:sldId id="464" r:id="rId8"/>
    <p:sldId id="465" r:id="rId9"/>
    <p:sldId id="466" r:id="rId10"/>
    <p:sldId id="467" r:id="rId11"/>
    <p:sldId id="468" r:id="rId12"/>
    <p:sldId id="469" r:id="rId13"/>
    <p:sldId id="470" r:id="rId14"/>
    <p:sldId id="471" r:id="rId15"/>
    <p:sldId id="472" r:id="rId16"/>
    <p:sldId id="473" r:id="rId17"/>
    <p:sldId id="474" r:id="rId18"/>
    <p:sldId id="475" r:id="rId19"/>
    <p:sldId id="476" r:id="rId20"/>
    <p:sldId id="477" r:id="rId21"/>
    <p:sldId id="478" r:id="rId22"/>
    <p:sldId id="479" r:id="rId23"/>
    <p:sldId id="480" r:id="rId24"/>
    <p:sldId id="481" r:id="rId25"/>
    <p:sldId id="482" r:id="rId26"/>
    <p:sldId id="483" r:id="rId27"/>
    <p:sldId id="484" r:id="rId28"/>
    <p:sldId id="485" r:id="rId29"/>
    <p:sldId id="486" r:id="rId30"/>
    <p:sldId id="487" r:id="rId31"/>
    <p:sldId id="488" r:id="rId32"/>
    <p:sldId id="489" r:id="rId33"/>
    <p:sldId id="490" r:id="rId34"/>
    <p:sldId id="491" r:id="rId35"/>
    <p:sldId id="492" r:id="rId36"/>
    <p:sldId id="493" r:id="rId37"/>
    <p:sldId id="494" r:id="rId38"/>
    <p:sldId id="495" r:id="rId39"/>
    <p:sldId id="496" r:id="rId40"/>
    <p:sldId id="497" r:id="rId41"/>
    <p:sldId id="498" r:id="rId42"/>
    <p:sldId id="441" r:id="rId43"/>
    <p:sldId id="452" r:id="rId44"/>
    <p:sldId id="454" r:id="rId45"/>
    <p:sldId id="455" r:id="rId46"/>
    <p:sldId id="457" r:id="rId47"/>
    <p:sldId id="458" r:id="rId48"/>
    <p:sldId id="443" r:id="rId49"/>
    <p:sldId id="459" r:id="rId50"/>
    <p:sldId id="463" r:id="rId51"/>
    <p:sldId id="446" r:id="rId52"/>
    <p:sldId id="447" r:id="rId53"/>
    <p:sldId id="451" r:id="rId54"/>
    <p:sldId id="448" r:id="rId55"/>
    <p:sldId id="435" r:id="rId56"/>
    <p:sldId id="358" r:id="rId57"/>
    <p:sldId id="431" r:id="rId58"/>
    <p:sldId id="422" r:id="rId59"/>
    <p:sldId id="336" r:id="rId60"/>
    <p:sldId id="340" r:id="rId61"/>
    <p:sldId id="349" r:id="rId62"/>
    <p:sldId id="416" r:id="rId63"/>
    <p:sldId id="345" r:id="rId64"/>
    <p:sldId id="420" r:id="rId65"/>
    <p:sldId id="449" r:id="rId66"/>
    <p:sldId id="437" r:id="rId67"/>
    <p:sldId id="462" r:id="rId68"/>
  </p:sldIdLst>
  <p:sldSz cx="1219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5859"/>
    <a:srgbClr val="0D04BC"/>
    <a:srgbClr val="1005E7"/>
    <a:srgbClr val="8CC63F"/>
    <a:srgbClr val="574C9F"/>
    <a:srgbClr val="FFBE0D"/>
    <a:srgbClr val="42BEA5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254" autoAdjust="0"/>
    <p:restoredTop sz="90791" autoAdjust="0"/>
  </p:normalViewPr>
  <p:slideViewPr>
    <p:cSldViewPr>
      <p:cViewPr>
        <p:scale>
          <a:sx n="50" d="100"/>
          <a:sy n="50" d="100"/>
        </p:scale>
        <p:origin x="-2370" y="-8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87466DB0-17EE-426D-8576-CB3106F6E162}" type="datetimeFigureOut">
              <a:rPr lang="en-US"/>
              <a:pPr>
                <a:defRPr/>
              </a:pPr>
              <a:t>5/4/2017</a:t>
            </a:fld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7E4CE0BD-E2EF-4D0B-A952-DB89A676F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31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5A9B6EB-2DD6-420C-8C5B-B9AC57911C26}" type="datetimeFigureOut">
              <a:rPr lang="en-US"/>
              <a:pPr>
                <a:defRPr/>
              </a:pPr>
              <a:t>5/4/2017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09A22AF-F48A-4956-86B2-9CFE1F2F0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924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https://topick.hket.com/article/1765380/%E4%B8%8D%E8%B6%B3%E5%85%A9%E5%91%A8%E6%B5%81%E6%84%9F%E5%86%8D%E5%A5%AA13%E5%91%BD</a:t>
            </a:r>
          </a:p>
          <a:p>
            <a:endParaRPr lang="en-US" dirty="0" smtClean="0"/>
          </a:p>
          <a:p>
            <a:r>
              <a:rPr lang="en-US" dirty="0" smtClean="0"/>
              <a:t>https://news.mingpao.com/ins/instantnews/web_tc/article/20170304/s00001/1488604843488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45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</a:t>
            </a:r>
            <a:r>
              <a:rPr lang="en-US" baseline="0" dirty="0" smtClean="0"/>
              <a:t>UNIQUE and ENVIRONMENTALLY FRIENDLY…</a:t>
            </a:r>
          </a:p>
          <a:p>
            <a:endParaRPr lang="en-US" baseline="0" dirty="0" smtClean="0"/>
          </a:p>
          <a:p>
            <a:r>
              <a:rPr lang="en-US" b="0" baseline="0" dirty="0" smtClean="0"/>
              <a:t>Not only that but it </a:t>
            </a:r>
            <a:r>
              <a:rPr lang="en-US" baseline="0" dirty="0" smtClean="0"/>
              <a:t>ELIMINATES WASTE with reusable bottles and the SNAP container. </a:t>
            </a:r>
          </a:p>
          <a:p>
            <a:r>
              <a:rPr lang="en-US" baseline="0" dirty="0" smtClean="0"/>
              <a:t>No more throwing away all those cleaning bottles and wasting your money!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="1" baseline="0" dirty="0" smtClean="0"/>
              <a:t>Marty:</a:t>
            </a:r>
            <a:r>
              <a:rPr lang="en-US" baseline="0" dirty="0" smtClean="0"/>
              <a:t> Let’s talk about how great each product is;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63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Not only is fantastic for cleaning, glass, hard surfaces, mirrors and appliances but something I also love to use this for are my make up brushes. So, what I do is take my SNAP All Purpose cleaner, spray a little bit directly on my brushes, rinse completely and it’s like I’ve just bought a new set!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66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SNAP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Sanitary Bathroom Cleaner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now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can’t say it’s a disinfectant, but ….. 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say that it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contains an equal or higher amount of active ingredient as leading national brand disinfectants. </a:t>
            </a:r>
          </a:p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only does it easily eliminate soap scum, dirt and grime from every surface in your bathroom but it’s a safer way to clean without all of the super harsh chemicals you’ll find in all other bathroom cleaners.</a:t>
            </a:r>
            <a:endParaRPr lang="en-US" b="0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67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 use this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office.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Everyone love the smell, and you can spray any fabric, furniture and carpets. I even use this in my car, after cleaning it out.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36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Tia: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THIS is my favorite product. Our SNAP Stain Remover is what I like to call, magical.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Marty: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remember when we first brought this on – Tia and Dennis’ assistant went to Olive Garden and Tia spilled marinara sauce on her shirt.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Well,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came back to the office and sprayed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stain and 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came right out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!! This stuff takes our Isotonix OPC3 stains out of white shirts! It’s like magic!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92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baseline="0" dirty="0" smtClean="0"/>
              <a:t>Marty: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want to talk about our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SNAP Dishwashing liquid,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because people had concerns about it.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People are use 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Palmolive Liquid stuff with all of its surfactants and other garbage it has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thick.  Even though ours really worked, we listened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changed 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I called the vendor again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told them, we need a better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spray top.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now, it foams! 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**SPRAY FOAM**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Tia: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the new foaming sprayer,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found it cuts through the grease even better than it did before. With hot water, spray the foam directly onto your pots and pans, let it sit for a minute and it wipes away clean. It also smells really great and is awesome for hand washing!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59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26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764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happens when you run out of one of the products?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clamshells with 4 refills! You already have the bottles, you already have the sprayer and the container – When you run out of product,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order them 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$7.00 each.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a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bottle costs you $1.75! It’s unbelievable – or retail it’s $9.95 so it’s $2.50 a bottle!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Tia: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great part about the refills, is that when you get them, you place them right into your container!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Marty: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has shopping annuity written all over it!!!!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 questions?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Let’s go Tia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Tia: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Wait, we have one more thing!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26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http://www.info.gov.hk/gia/general/201703/04/P2017030400375.htm?fontSize=1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4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http://www.cheu.gov.hk/files/her/exn_nutp_028bp.pdf</a:t>
            </a:r>
          </a:p>
          <a:p>
            <a:r>
              <a:rPr lang="en-US" dirty="0" smtClean="0"/>
              <a:t>https://topick.hket.com/article/1404222/%E6%B8%AF%E7%AB%A5%E7%B3%96%E5%B0%BF%E7%99%BC%E7%97%85%2010%E5%B9%B4%E6%80%A5%E5%8D%8712%E5%80%8D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4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45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45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45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01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Believe it or not there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aseline="0" dirty="0" smtClean="0"/>
              <a:t>are 15 bottles of cleaner in this container, which by the way has a child proof cap -  3 each of the 5 products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SHOPPING ANNUITY WRITTEN ALL OVER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54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only is it CUTTING</a:t>
            </a:r>
            <a:r>
              <a:rPr lang="en-US" baseline="0" dirty="0" smtClean="0"/>
              <a:t> EDGE but it’s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EASY TO 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>
                <a:solidFill>
                  <a:srgbClr val="FF0000"/>
                </a:solidFill>
              </a:rPr>
              <a:t>Tia let’s show them how it works.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>
                <a:solidFill>
                  <a:srgbClr val="FF0000"/>
                </a:solidFill>
              </a:rPr>
              <a:t>**DROPS PACK INTO ONE BOTTLE– SOUND FX**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baseline="0" dirty="0" smtClean="0">
                <a:solidFill>
                  <a:srgbClr val="DD5859"/>
                </a:solidFill>
              </a:rPr>
              <a:t>Tia: </a:t>
            </a:r>
            <a:r>
              <a:rPr lang="en-US" baseline="0" dirty="0" smtClean="0"/>
              <a:t>EACH PACK HAS A COLOR TO MATCH ITS PRE-LABELED BOTTLE.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IT’S ALREADY MEASURED FOR YOU.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ALL YOU HAVE TO DO IS DROP IT IN, SHAKE IT UP AND YOU’RE READY TO SPRAY AND CLEAN!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05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47AE-751D-4C39-BCF5-3C6121E55F84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32B2-E583-4398-855D-09AA3332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53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47AE-751D-4C39-BCF5-3C6121E55F84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32B2-E583-4398-855D-09AA3332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86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47AE-751D-4C39-BCF5-3C6121E55F84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32B2-E583-4398-855D-09AA3332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13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8021" y="2885007"/>
            <a:ext cx="10986811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925" y="990602"/>
            <a:ext cx="10653003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4925" y="2495448"/>
            <a:ext cx="10653003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9F81B37-94EC-4D37-8347-68F6E798300D}" type="datetimeFigureOut">
              <a:rPr lang="en-US" smtClean="0"/>
              <a:pPr>
                <a:defRPr/>
              </a:pPr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5365A34F-4516-4205-9DD4-8A90C0A8A4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0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597459" y="599728"/>
            <a:ext cx="1098494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925" y="2228005"/>
            <a:ext cx="10653003" cy="36307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34DED-623A-428F-9931-E34CD4871CE9}" type="datetimeFigureOut">
              <a:rPr lang="en-US" smtClean="0"/>
              <a:pPr>
                <a:defRPr/>
              </a:pPr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9B999-9A7E-4843-BED1-CC50071B83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17" y="599729"/>
            <a:ext cx="1423385" cy="157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3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603531" y="5141976"/>
            <a:ext cx="1098494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928" y="3036575"/>
            <a:ext cx="1065300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928" y="4541419"/>
            <a:ext cx="1065300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900" cap="all">
                <a:solidFill>
                  <a:schemeClr val="accent2"/>
                </a:solidFill>
              </a:defRPr>
            </a:lvl1pPr>
            <a:lvl2pPr marL="4571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6BD12BE4-C248-405D-919B-6D04C37F2FBD}" type="datetimeFigureOut">
              <a:rPr lang="en-US" smtClean="0"/>
              <a:pPr>
                <a:defRPr/>
              </a:pPr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8BA1479-BAB2-45FE-9B7B-5432DED7C7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76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97459" y="599728"/>
            <a:ext cx="1098494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926" y="2228006"/>
            <a:ext cx="5199369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09" y="2228007"/>
            <a:ext cx="5210216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2EA7C0-5FAA-434C-9ED5-FF97EF01F938}" type="datetimeFigureOut">
              <a:rPr lang="en-US" smtClean="0"/>
              <a:pPr>
                <a:defRPr/>
              </a:pPr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A5F5CC-F87D-4A5F-B98A-99D259E08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88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597459" y="599728"/>
            <a:ext cx="1098494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2960" y="2228005"/>
            <a:ext cx="4791333" cy="576263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solidFill>
                  <a:schemeClr val="accent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926" y="2926055"/>
            <a:ext cx="5199369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25746" y="2228005"/>
            <a:ext cx="4802180" cy="576263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solidFill>
                  <a:schemeClr val="accent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5"/>
            <a:ext cx="5210216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2B8DCB-1840-4770-B78C-FB07FF4FC534}" type="datetimeFigureOut">
              <a:rPr lang="en-US" smtClean="0"/>
              <a:pPr>
                <a:defRPr/>
              </a:pPr>
              <a:t>5/4/2017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308A6-A11C-48F6-8598-8FA2D2A46C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13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597459" y="599728"/>
            <a:ext cx="1098494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341683-B0E7-4540-A0D6-F69903B2E066}" type="datetimeFigureOut">
              <a:rPr lang="en-US" smtClean="0"/>
              <a:pPr>
                <a:defRPr/>
              </a:pPr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83A0F-5CAE-4D3E-A1FF-869C8EAF3C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68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AD904-61E3-4B25-8136-7A70246F8E00}" type="datetimeFigureOut">
              <a:rPr lang="en-US" smtClean="0"/>
              <a:pPr>
                <a:defRPr/>
              </a:pPr>
              <a:t>5/4/2017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02127-3778-4AB9-BACA-1F0162AB06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81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603531" y="5141975"/>
            <a:ext cx="10984943" cy="12747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139" y="5262297"/>
            <a:ext cx="4715500" cy="689515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199" y="601200"/>
            <a:ext cx="109872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9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500">
                <a:solidFill>
                  <a:schemeClr val="tx2"/>
                </a:solidFill>
              </a:defRPr>
            </a:lvl4pPr>
            <a:lvl5pPr>
              <a:defRPr sz="1500">
                <a:solidFill>
                  <a:schemeClr val="tx2"/>
                </a:solidFill>
              </a:defRPr>
            </a:lvl5pPr>
            <a:lvl6pPr>
              <a:defRPr sz="1500">
                <a:solidFill>
                  <a:schemeClr val="tx2"/>
                </a:solidFill>
              </a:defRPr>
            </a:lvl6pPr>
            <a:lvl7pPr>
              <a:defRPr sz="1500">
                <a:solidFill>
                  <a:schemeClr val="tx2"/>
                </a:solidFill>
              </a:defRPr>
            </a:lvl7pPr>
            <a:lvl8pPr>
              <a:defRPr sz="1500">
                <a:solidFill>
                  <a:schemeClr val="tx2"/>
                </a:solidFill>
              </a:defRPr>
            </a:lvl8pPr>
            <a:lvl9pPr>
              <a:defRPr sz="15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6" y="5262297"/>
            <a:ext cx="5687103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178" indent="0">
              <a:buNone/>
              <a:defRPr sz="11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77288D7E-6919-4AD0-B57C-749A406E67B7}" type="datetimeFigureOut">
              <a:rPr lang="en-US" smtClean="0"/>
              <a:pPr>
                <a:defRPr/>
              </a:pPr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D4DEDE4-5107-4C15-AAE1-4733C5EA90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1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47AE-751D-4C39-BCF5-3C6121E55F84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32B2-E583-4398-855D-09AA3332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57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925" y="4693389"/>
            <a:ext cx="10653003" cy="56673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7460" y="599727"/>
            <a:ext cx="10984941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78" indent="0">
              <a:buNone/>
              <a:defRPr sz="1600"/>
            </a:lvl2pPr>
            <a:lvl3pPr marL="914354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  <a:lvl6pPr marL="2285886" indent="0">
              <a:buNone/>
              <a:defRPr sz="1600"/>
            </a:lvl6pPr>
            <a:lvl7pPr marL="2743062" indent="0">
              <a:buNone/>
              <a:defRPr sz="1600"/>
            </a:lvl7pPr>
            <a:lvl8pPr marL="3200240" indent="0">
              <a:buNone/>
              <a:defRPr sz="1600"/>
            </a:lvl8pPr>
            <a:lvl9pPr marL="3657418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4925" y="5260130"/>
            <a:ext cx="10653003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739C15-8E06-4D3A-A1E4-E168B360380A}" type="datetimeFigureOut">
              <a:rPr lang="en-US" smtClean="0"/>
              <a:pPr>
                <a:defRPr/>
              </a:pPr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75C63-61FE-4249-A1FF-B2700A512F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86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597459" y="599728"/>
            <a:ext cx="1098494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80DDE6-E4FC-434B-947A-D02AE155B69A}" type="datetimeFigureOut">
              <a:rPr lang="en-US" smtClean="0"/>
              <a:pPr>
                <a:defRPr/>
              </a:pPr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A7B13B-3081-42C1-B8F3-329FA8E1A2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13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3" y="599727"/>
            <a:ext cx="2743199" cy="58169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675729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6" y="675729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9"/>
            <a:ext cx="1263563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1CFB637-0010-4F65-ABD0-927B57AE58D2}" type="datetimeFigureOut">
              <a:rPr lang="en-US" smtClean="0"/>
              <a:pPr>
                <a:defRPr/>
              </a:pPr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6" y="5951812"/>
            <a:ext cx="7896279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48CED2D2-1290-4222-BAFB-0D06FD2C04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46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38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50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29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34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1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51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200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47AE-751D-4C39-BCF5-3C6121E55F84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32B2-E583-4398-855D-09AA3332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18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626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70" indent="0">
              <a:buNone/>
              <a:defRPr sz="37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65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51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18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BFC62A-2309-418B-AA14-5FC6142F4A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F1EB5-A83F-4EBB-8ED1-2E9ADAF368A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342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F4D873-11FA-4B10-9498-66E15A1A9B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13713-8C5E-4D2C-84CC-52006FA77F5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264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F9B052-C19A-400A-A89C-13DD4A3F8B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B024F0-2290-4214-A86D-F031E773055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014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A2764A-B705-45CC-862E-3D295E3BB1A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4BBF1-7472-4FB3-B29A-9E59A5BA7A5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8963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762A71-59EA-489C-B9F6-A132896847B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3A2F50-DF51-4509-99E1-648B0F1F91B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011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111898-647F-4CD4-BC11-57C3224E8EE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3AD99-52B4-49E4-AD39-9B0979B353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35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47AE-751D-4C39-BCF5-3C6121E55F84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32B2-E583-4398-855D-09AA3332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66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AF1166-AC0E-4D17-B284-2FA663307A5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EFC7A-975F-46DF-9127-70A93213285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843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132062-79C7-403A-B511-3444CA07A8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84FA3-1EE5-470B-8E03-5DB7695D973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98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BFD153-1A9C-4613-844E-BBE949ED01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4E5B0A-7BCB-4873-BE26-BE4E48582C1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936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342F2C-6EA6-431F-8610-7679D0F2E9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3B0206-83D6-44D9-96CB-0ADA6B214D6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55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D1582D-2F11-42A7-83BB-CA93C8F6105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E6C39-711E-49E6-8B70-736711FC0D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54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58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267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121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595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75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47AE-751D-4C39-BCF5-3C6121E55F84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32B2-E583-4398-855D-09AA3332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7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6693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283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68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1746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69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486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609603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4953000"/>
            <a:ext cx="8534401" cy="1219200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04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9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3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8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2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7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31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6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18-584F-4F46-B9A9-A485B8336F4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DB9B2C-D57A-452B-B8C3-2B858B9ACA0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83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18-584F-4F46-B9A9-A485B8336F4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9B2C-D57A-452B-B8C3-2B858B9ACA0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2574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1371604"/>
            <a:ext cx="10363200" cy="2505075"/>
          </a:xfrm>
        </p:spPr>
        <p:txBody>
          <a:bodyPr anchor="b"/>
          <a:lstStyle>
            <a:lvl1pPr algn="ctr" defTabSz="100910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3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4068767"/>
            <a:ext cx="10363200" cy="1131887"/>
          </a:xfrm>
        </p:spPr>
        <p:txBody>
          <a:bodyPr anchor="t"/>
          <a:lstStyle>
            <a:lvl1pPr marL="0" indent="0" algn="ctr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045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9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36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82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227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7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318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64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18-584F-4F46-B9A9-A485B8336F4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9B2C-D57A-452B-B8C3-2B858B9ACA0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0" y="3924301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911" tIns="50456" rIns="100911" bIns="50456" rtlCol="0" anchor="ctr"/>
          <a:lstStyle/>
          <a:p>
            <a:pPr algn="ctr" defTabSz="1009107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1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911" tIns="50456" rIns="100911" bIns="50456" rtlCol="0" anchor="ctr"/>
          <a:lstStyle/>
          <a:p>
            <a:pPr algn="ctr" defTabSz="1009107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1" y="3924301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911" tIns="50456" rIns="100911" bIns="50456" rtlCol="0" anchor="ctr"/>
          <a:lstStyle/>
          <a:p>
            <a:pPr algn="ctr" defTabSz="1009107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658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4"/>
            <a:ext cx="5384799" cy="4525963"/>
          </a:xfrm>
        </p:spPr>
        <p:txBody>
          <a:bodyPr/>
          <a:lstStyle>
            <a:lvl1pPr>
              <a:defRPr sz="27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18-584F-4F46-B9A9-A485B8336F4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9B2C-D57A-452B-B8C3-2B858B9ACA0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1" y="1600200"/>
            <a:ext cx="5388864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13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47AE-751D-4C39-BCF5-3C6121E55F84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32B2-E583-4398-855D-09AA3332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514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0"/>
            <a:ext cx="5386919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700" b="0"/>
            </a:lvl1pPr>
            <a:lvl2pPr marL="504554" indent="0">
              <a:buNone/>
              <a:defRPr sz="2300" b="1"/>
            </a:lvl2pPr>
            <a:lvl3pPr marL="1009107" indent="0">
              <a:buNone/>
              <a:defRPr sz="2000" b="1"/>
            </a:lvl3pPr>
            <a:lvl4pPr marL="1513661" indent="0">
              <a:buNone/>
              <a:defRPr sz="1900" b="1"/>
            </a:lvl4pPr>
            <a:lvl5pPr marL="2018214" indent="0">
              <a:buNone/>
              <a:defRPr sz="1900" b="1"/>
            </a:lvl5pPr>
            <a:lvl6pPr marL="2522768" indent="0">
              <a:buNone/>
              <a:defRPr sz="1900" b="1"/>
            </a:lvl6pPr>
            <a:lvl7pPr marL="3027320" indent="0">
              <a:buNone/>
              <a:defRPr sz="1900" b="1"/>
            </a:lvl7pPr>
            <a:lvl8pPr marL="3531873" indent="0">
              <a:buNone/>
              <a:defRPr sz="1900" b="1"/>
            </a:lvl8pPr>
            <a:lvl9pPr marL="4036426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700" b="0"/>
            </a:lvl1pPr>
            <a:lvl2pPr marL="504554" indent="0">
              <a:buNone/>
              <a:defRPr sz="2300" b="1"/>
            </a:lvl2pPr>
            <a:lvl3pPr marL="1009107" indent="0">
              <a:buNone/>
              <a:defRPr sz="2000" b="1"/>
            </a:lvl3pPr>
            <a:lvl4pPr marL="1513661" indent="0">
              <a:buNone/>
              <a:defRPr sz="1900" b="1"/>
            </a:lvl4pPr>
            <a:lvl5pPr marL="2018214" indent="0">
              <a:buNone/>
              <a:defRPr sz="1900" b="1"/>
            </a:lvl5pPr>
            <a:lvl6pPr marL="2522768" indent="0">
              <a:buNone/>
              <a:defRPr sz="1900" b="1"/>
            </a:lvl6pPr>
            <a:lvl7pPr marL="3027320" indent="0">
              <a:buNone/>
              <a:defRPr sz="1900" b="1"/>
            </a:lvl7pPr>
            <a:lvl8pPr marL="3531873" indent="0">
              <a:buNone/>
              <a:defRPr sz="1900" b="1"/>
            </a:lvl8pPr>
            <a:lvl9pPr marL="4036426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18-584F-4F46-B9A9-A485B8336F4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9B2C-D57A-452B-B8C3-2B858B9ACA0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9"/>
            <a:ext cx="5388864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3" y="2212852"/>
            <a:ext cx="5388864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333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18-584F-4F46-B9A9-A485B8336F4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9B2C-D57A-452B-B8C3-2B858B9ACA0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615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18-584F-4F46-B9A9-A485B8336F4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9B2C-D57A-452B-B8C3-2B858B9ACA0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737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8" y="266701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31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4"/>
            <a:ext cx="6661151" cy="585311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8" y="2438405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900"/>
            </a:lvl1pPr>
            <a:lvl2pPr marL="504554" indent="0">
              <a:buNone/>
              <a:defRPr sz="1300"/>
            </a:lvl2pPr>
            <a:lvl3pPr marL="1009107" indent="0">
              <a:buNone/>
              <a:defRPr sz="1100"/>
            </a:lvl3pPr>
            <a:lvl4pPr marL="1513661" indent="0">
              <a:buNone/>
              <a:defRPr sz="1100"/>
            </a:lvl4pPr>
            <a:lvl5pPr marL="2018214" indent="0">
              <a:buNone/>
              <a:defRPr sz="1100"/>
            </a:lvl5pPr>
            <a:lvl6pPr marL="2522768" indent="0">
              <a:buNone/>
              <a:defRPr sz="1100"/>
            </a:lvl6pPr>
            <a:lvl7pPr marL="3027320" indent="0">
              <a:buNone/>
              <a:defRPr sz="1100"/>
            </a:lvl7pPr>
            <a:lvl8pPr marL="3531873" indent="0">
              <a:buNone/>
              <a:defRPr sz="1100"/>
            </a:lvl8pPr>
            <a:lvl9pPr marL="4036426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18-584F-4F46-B9A9-A485B8336F4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9B2C-D57A-452B-B8C3-2B858B9ACA0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556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6" y="228601"/>
            <a:ext cx="7615765" cy="895351"/>
          </a:xfrm>
        </p:spPr>
        <p:txBody>
          <a:bodyPr anchor="b"/>
          <a:lstStyle>
            <a:lvl1pPr algn="ctr">
              <a:lnSpc>
                <a:spcPct val="100000"/>
              </a:lnSpc>
              <a:defRPr sz="3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1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500"/>
            </a:lvl1pPr>
            <a:lvl2pPr marL="504554" indent="0">
              <a:buNone/>
              <a:defRPr sz="3100"/>
            </a:lvl2pPr>
            <a:lvl3pPr marL="1009107" indent="0">
              <a:buNone/>
              <a:defRPr sz="2700"/>
            </a:lvl3pPr>
            <a:lvl4pPr marL="1513661" indent="0">
              <a:buNone/>
              <a:defRPr sz="2300"/>
            </a:lvl4pPr>
            <a:lvl5pPr marL="2018214" indent="0">
              <a:buNone/>
              <a:defRPr sz="2300"/>
            </a:lvl5pPr>
            <a:lvl6pPr marL="2522768" indent="0">
              <a:buNone/>
              <a:defRPr sz="2300"/>
            </a:lvl6pPr>
            <a:lvl7pPr marL="3027320" indent="0">
              <a:buNone/>
              <a:defRPr sz="2300"/>
            </a:lvl7pPr>
            <a:lvl8pPr marL="3531873" indent="0">
              <a:buNone/>
              <a:defRPr sz="2300"/>
            </a:lvl8pPr>
            <a:lvl9pPr marL="4036426" indent="0">
              <a:buNone/>
              <a:defRPr sz="23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6" y="5810251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900"/>
            </a:lvl1pPr>
            <a:lvl2pPr marL="504554" indent="0">
              <a:buNone/>
              <a:defRPr sz="1300"/>
            </a:lvl2pPr>
            <a:lvl3pPr marL="1009107" indent="0">
              <a:buNone/>
              <a:defRPr sz="1100"/>
            </a:lvl3pPr>
            <a:lvl4pPr marL="1513661" indent="0">
              <a:buNone/>
              <a:defRPr sz="1100"/>
            </a:lvl4pPr>
            <a:lvl5pPr marL="2018214" indent="0">
              <a:buNone/>
              <a:defRPr sz="1100"/>
            </a:lvl5pPr>
            <a:lvl6pPr marL="2522768" indent="0">
              <a:buNone/>
              <a:defRPr sz="1100"/>
            </a:lvl6pPr>
            <a:lvl7pPr marL="3027320" indent="0">
              <a:buNone/>
              <a:defRPr sz="1100"/>
            </a:lvl7pPr>
            <a:lvl8pPr marL="3531873" indent="0">
              <a:buNone/>
              <a:defRPr sz="1100"/>
            </a:lvl8pPr>
            <a:lvl9pPr marL="4036426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18-584F-4F46-B9A9-A485B8336F4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9B2C-D57A-452B-B8C3-2B858B9ACA0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256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18-584F-4F46-B9A9-A485B8336F4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9B2C-D57A-452B-B8C3-2B858B9ACA0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025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2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18-584F-4F46-B9A9-A485B8336F4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5/4/2017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9B2C-D57A-452B-B8C3-2B858B9ACA0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634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BFC62A-2309-418B-AA14-5FC6142F4A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F1EB5-A83F-4EBB-8ED1-2E9ADAF368A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426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F4D873-11FA-4B10-9498-66E15A1A9B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13713-8C5E-4D2C-84CC-52006FA77F5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1991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F9B052-C19A-400A-A89C-13DD4A3F8B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B024F0-2290-4214-A86D-F031E773055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69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47AE-751D-4C39-BCF5-3C6121E55F84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32B2-E583-4398-855D-09AA3332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503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A2764A-B705-45CC-862E-3D295E3BB1A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4BBF1-7472-4FB3-B29A-9E59A5BA7A5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67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762A71-59EA-489C-B9F6-A132896847B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3A2F50-DF51-4509-99E1-648B0F1F91B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186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111898-647F-4CD4-BC11-57C3224E8EE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3AD99-52B4-49E4-AD39-9B0979B353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59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AF1166-AC0E-4D17-B284-2FA663307A5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EFC7A-975F-46DF-9127-70A93213285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9076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132062-79C7-403A-B511-3444CA07A8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84FA3-1EE5-470B-8E03-5DB7695D973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135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BFD153-1A9C-4613-844E-BBE949ED01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4E5B0A-7BCB-4873-BE26-BE4E48582C1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756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342F2C-6EA6-431F-8610-7679D0F2E9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3B0206-83D6-44D9-96CB-0ADA6B214D6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2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D1582D-2F11-42A7-83BB-CA93C8F6105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E6C39-711E-49E6-8B70-736711FC0D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02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47AE-751D-4C39-BCF5-3C6121E55F84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32B2-E583-4398-855D-09AA3332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6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47AE-751D-4C39-BCF5-3C6121E55F84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32B2-E583-4398-855D-09AA3332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5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447AE-751D-4C39-BCF5-3C6121E55F84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732B2-E583-4398-855D-09AA3332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6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iming>
    <p:tnLst>
      <p:par>
        <p:cTn id="1" dur="indefinite" restart="never" nodeType="tmRoot"/>
      </p:par>
    </p:tnLst>
  </p:timing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4925" y="687478"/>
            <a:ext cx="10653003" cy="108332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925" y="2228004"/>
            <a:ext cx="10653003" cy="363079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12436" y="5956139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7AF447AE-751D-4C39-BCF5-3C6121E55F84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74926" y="5951812"/>
            <a:ext cx="6494113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00637" y="5956139"/>
            <a:ext cx="1027291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04732B2-E583-4398-855D-09AA33321B3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7458" y="441325"/>
            <a:ext cx="3626545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68001" y="441325"/>
            <a:ext cx="36144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88801" y="441325"/>
            <a:ext cx="36144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53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l" defTabSz="457178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5984" indent="-305984" algn="l" defTabSz="457178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900" kern="1200">
          <a:solidFill>
            <a:schemeClr val="tx2"/>
          </a:solidFill>
          <a:latin typeface="+mn-lt"/>
          <a:ea typeface="+mn-ea"/>
          <a:cs typeface="+mn-cs"/>
        </a:defRPr>
      </a:lvl1pPr>
      <a:lvl2pPr marL="629968" indent="-305984" algn="l" defTabSz="457178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99956" indent="-269987" algn="l" defTabSz="457178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1241938" indent="-233989" algn="l" defTabSz="457178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1920" indent="-233989" algn="l" defTabSz="457178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99906" indent="-228589" algn="l" defTabSz="457178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199890" indent="-228589" algn="l" defTabSz="457178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499876" indent="-228589" algn="l" defTabSz="457178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799861" indent="-228589" algn="l" defTabSz="457178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4" tIns="60957" rIns="121914" bIns="6095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4" tIns="60957" rIns="121914" bIns="6095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70" fontAlgn="auto">
              <a:spcBef>
                <a:spcPts val="0"/>
              </a:spcBef>
              <a:spcAft>
                <a:spcPts val="0"/>
              </a:spcAft>
            </a:pPr>
            <a:fld id="{FA9B32F8-2FCB-0140-9773-74C829747A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70" fontAlgn="auto">
                <a:spcBef>
                  <a:spcPts val="0"/>
                </a:spcBef>
                <a:spcAft>
                  <a:spcPts val="0"/>
                </a:spcAft>
              </a:pPr>
              <a:t>5/4/2017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70" fontAlgn="auto">
              <a:spcBef>
                <a:spcPts val="0"/>
              </a:spcBef>
              <a:spcAft>
                <a:spcPts val="0"/>
              </a:spcAft>
            </a:pPr>
            <a:fld id="{FA9C2AA4-3655-E846-A08B-934A695DE2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659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defTabSz="6095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542A9E9-C793-4E53-9A3A-2C48A93A1D3C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7B335B-CDC2-46A8-B891-51769833801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7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28158E8-B49B-434B-8811-56E44C93349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D4D4A78-DA80-0545-B937-FB97F1A41B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56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1"/>
            <a:ext cx="10972799" cy="1600200"/>
          </a:xfrm>
          <a:prstGeom prst="rect">
            <a:avLst/>
          </a:prstGeom>
        </p:spPr>
        <p:txBody>
          <a:bodyPr vert="horz" lIns="100911" tIns="50456" rIns="100911" bIns="50456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4"/>
            <a:ext cx="10972799" cy="4525963"/>
          </a:xfrm>
          <a:prstGeom prst="rect">
            <a:avLst/>
          </a:prstGeom>
        </p:spPr>
        <p:txBody>
          <a:bodyPr vert="horz" lIns="100911" tIns="50456" rIns="100911" bIns="50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5" y="6356354"/>
            <a:ext cx="2781299" cy="365125"/>
          </a:xfrm>
          <a:prstGeom prst="rect">
            <a:avLst/>
          </a:prstGeom>
        </p:spPr>
        <p:txBody>
          <a:bodyPr vert="horz" lIns="100911" tIns="50456" rIns="50456" bIns="50456" rtlCol="0" anchor="ctr"/>
          <a:lstStyle>
            <a:lvl1pPr algn="r">
              <a:defRPr sz="13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1009107" fontAlgn="auto">
              <a:spcBef>
                <a:spcPts val="0"/>
              </a:spcBef>
              <a:spcAft>
                <a:spcPts val="0"/>
              </a:spcAft>
            </a:pPr>
            <a:fld id="{68F47A18-584F-4F46-B9A9-A485B8336F4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009107" fontAlgn="auto">
                <a:spcBef>
                  <a:spcPts val="0"/>
                </a:spcBef>
                <a:spcAft>
                  <a:spcPts val="0"/>
                </a:spcAft>
              </a:pPr>
              <a:t>5/4/2017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4"/>
            <a:ext cx="3797300" cy="365125"/>
          </a:xfrm>
          <a:prstGeom prst="rect">
            <a:avLst/>
          </a:prstGeom>
        </p:spPr>
        <p:txBody>
          <a:bodyPr vert="horz" lIns="50456" tIns="50456" rIns="100911" bIns="50456" rtlCol="0" anchor="ctr"/>
          <a:lstStyle>
            <a:lvl1pPr algn="l">
              <a:defRPr sz="13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100910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4"/>
            <a:ext cx="749300" cy="365125"/>
          </a:xfrm>
          <a:prstGeom prst="rect">
            <a:avLst/>
          </a:prstGeom>
        </p:spPr>
        <p:txBody>
          <a:bodyPr vert="horz" lIns="30274" tIns="50456" rIns="50456" bIns="50456" rtlCol="0" anchor="ctr"/>
          <a:lstStyle>
            <a:lvl1pPr algn="l">
              <a:defRPr sz="13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1009107" fontAlgn="auto">
              <a:spcBef>
                <a:spcPts val="0"/>
              </a:spcBef>
              <a:spcAft>
                <a:spcPts val="0"/>
              </a:spcAft>
            </a:pPr>
            <a:fld id="{74DB9B2C-D57A-452B-B8C3-2B858B9ACA0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100910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911" tIns="50456" rIns="100911" bIns="50456" rtlCol="0" anchor="ctr"/>
          <a:lstStyle/>
          <a:p>
            <a:pPr algn="ctr" defTabSz="1009107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7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911" tIns="50456" rIns="100911" bIns="50456" rtlCol="0" anchor="ctr"/>
          <a:lstStyle/>
          <a:p>
            <a:pPr algn="ctr" defTabSz="1009107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1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xStyles>
    <p:titleStyle>
      <a:lvl1pPr algn="ctr" defTabSz="1009107" rtl="0" eaLnBrk="1" latinLnBrk="0" hangingPunct="1">
        <a:lnSpc>
          <a:spcPts val="6401"/>
        </a:lnSpc>
        <a:spcBef>
          <a:spcPct val="0"/>
        </a:spcBef>
        <a:buNone/>
        <a:defRPr sz="60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78415" indent="-378415" algn="l" defTabSz="100910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819900" indent="-315347" algn="l" defTabSz="1009107" rtl="0" eaLnBrk="1" latinLnBrk="0" hangingPunct="1">
        <a:spcBef>
          <a:spcPct val="20000"/>
        </a:spcBef>
        <a:buFont typeface="Courier New" pitchFamily="49" charset="0"/>
        <a:buChar char="o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261383" indent="-252276" algn="l" defTabSz="100910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765937" indent="-252276" algn="l" defTabSz="1009107" rtl="0" eaLnBrk="1" latinLnBrk="0" hangingPunct="1">
        <a:spcBef>
          <a:spcPct val="20000"/>
        </a:spcBef>
        <a:buFont typeface="Courier New" pitchFamily="49" charset="0"/>
        <a:buChar char="o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270490" indent="-252276" algn="l" defTabSz="100910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775044" indent="-252276" algn="l" defTabSz="1009107" rtl="0" eaLnBrk="1" latinLnBrk="0" hangingPunct="1">
        <a:spcBef>
          <a:spcPct val="20000"/>
        </a:spcBef>
        <a:buFont typeface="Courier New" pitchFamily="49" charset="0"/>
        <a:buChar char="o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3279597" indent="-252276" algn="l" defTabSz="100910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784149" indent="-252276" algn="l" defTabSz="1009107" rtl="0" eaLnBrk="1" latinLnBrk="0" hangingPunct="1">
        <a:spcBef>
          <a:spcPct val="20000"/>
        </a:spcBef>
        <a:buFont typeface="Courier New" pitchFamily="49" charset="0"/>
        <a:buChar char="o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4288703" indent="-252276" algn="l" defTabSz="100910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10091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554" algn="l" defTabSz="10091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9107" algn="l" defTabSz="10091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3661" algn="l" defTabSz="10091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8214" algn="l" defTabSz="10091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2768" algn="l" defTabSz="10091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7320" algn="l" defTabSz="10091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31873" algn="l" defTabSz="10091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6426" algn="l" defTabSz="10091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542A9E9-C793-4E53-9A3A-2C48A93A1D3C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2017/5/4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7B335B-CDC2-46A8-B891-51769833801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7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1.pn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1.pn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9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7012" y="6291955"/>
            <a:ext cx="9042400" cy="2616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white"/>
                </a:solidFill>
                <a:latin typeface="Calibri"/>
              </a:rPr>
              <a:t>http://hk.apple.nextmedia.com/realtime/international/20170321/56459302</a:t>
            </a:r>
          </a:p>
        </p:txBody>
      </p:sp>
      <p:sp>
        <p:nvSpPr>
          <p:cNvPr id="6" name="Rectangle 5"/>
          <p:cNvSpPr/>
          <p:nvPr/>
        </p:nvSpPr>
        <p:spPr>
          <a:xfrm>
            <a:off x="58057" y="6472606"/>
            <a:ext cx="12128385" cy="43088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white"/>
                </a:solidFill>
                <a:latin typeface="Calibri"/>
              </a:rPr>
              <a:t>https://topick.hket.com/article/1711617/%E8%94%AC%E6%9E%9C%E5%90%AB%E5%A4%A7%E9%87%8F%E6%AE%98%E9%A4%98%E8%BE%B2%E8%97%A5%E5%8F%AF%E8%87%B4%E7%99%8C%20%20%20%20%E9%82%8A%E7%A8%AE%E8%94%AC%E6%9E%9C%E6%9C%80%E4%B9%BE%E6%B7%A8%EF%BC%9F?mtc=10012</a:t>
            </a:r>
          </a:p>
        </p:txBody>
      </p:sp>
      <p:pic>
        <p:nvPicPr>
          <p:cNvPr id="7" name="Picture 3" descr="C:\Users\venusy\Desktop\蔬果含大量殘餘農藥可致癌 邊種蔬果最乾淨？ - 香港經濟日報 - TOPick - 健康 - D170317_Page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 t="8539" r="6641" b="15041"/>
          <a:stretch/>
        </p:blipFill>
        <p:spPr bwMode="auto">
          <a:xfrm>
            <a:off x="5389220" y="-50800"/>
            <a:ext cx="5679739" cy="644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venusy\Desktop\【巴西黑心肉】溝健康肉混致癌物 調查兩年先揭發 _ 即時新聞 _ 國際 _ 20170321_Page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5" t="36153" r="36791" b="5189"/>
          <a:stretch/>
        </p:blipFill>
        <p:spPr bwMode="auto">
          <a:xfrm>
            <a:off x="1349545" y="-2"/>
            <a:ext cx="4040233" cy="629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2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8005" y="5181601"/>
            <a:ext cx="6096001" cy="1517670"/>
          </a:xfrm>
          <a:prstGeom prst="rect">
            <a:avLst/>
          </a:prstGeom>
        </p:spPr>
        <p:txBody>
          <a:bodyPr lIns="100911" tIns="50456" rIns="100911" bIns="50456">
            <a:spAutoFit/>
          </a:bodyPr>
          <a:lstStyle/>
          <a:p>
            <a:pPr defTabSz="1009107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2300" b="1" dirty="0">
                <a:solidFill>
                  <a:prstClr val="black"/>
                </a:solidFill>
                <a:latin typeface="Palatino Linotype"/>
              </a:rPr>
              <a:t>Time: July 8 – 9 (Saturday &amp; Sunday)</a:t>
            </a:r>
            <a:endParaRPr lang="en-US" sz="2300" b="1" dirty="0">
              <a:solidFill>
                <a:prstClr val="black"/>
              </a:solidFill>
              <a:latin typeface="Palatino Linotype"/>
            </a:endParaRPr>
          </a:p>
          <a:p>
            <a:pPr defTabSz="1009107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2300" b="1" dirty="0">
                <a:solidFill>
                  <a:prstClr val="black"/>
                </a:solidFill>
                <a:latin typeface="Palatino Linotype"/>
              </a:rPr>
              <a:t>Venue: Grand Hall A &amp; B, Convention Centre 	3, Science Park</a:t>
            </a:r>
            <a:r>
              <a:rPr lang="zh-TW" altLang="en-US" sz="2300" b="1" dirty="0">
                <a:solidFill>
                  <a:prstClr val="black"/>
                </a:solidFill>
                <a:latin typeface="Palatino Linotype"/>
              </a:rPr>
              <a:t/>
            </a:r>
            <a:br>
              <a:rPr lang="zh-TW" altLang="en-US" sz="2300" b="1" dirty="0">
                <a:solidFill>
                  <a:prstClr val="black"/>
                </a:solidFill>
                <a:latin typeface="Palatino Linotype"/>
              </a:rPr>
            </a:br>
            <a:r>
              <a:rPr lang="en-US" altLang="zh-TW" sz="2300" b="1" dirty="0">
                <a:solidFill>
                  <a:prstClr val="black"/>
                </a:solidFill>
                <a:latin typeface="Palatino Linotype"/>
              </a:rPr>
              <a:t>Price: </a:t>
            </a:r>
            <a:r>
              <a:rPr lang="en-US" sz="2300" b="1" dirty="0">
                <a:solidFill>
                  <a:prstClr val="black"/>
                </a:solidFill>
                <a:latin typeface="Palatino Linotype"/>
              </a:rPr>
              <a:t>HK$1360.00 (Code: 2188_HKPC17)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46" y="1779143"/>
            <a:ext cx="5623711" cy="336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4" y="3132204"/>
            <a:ext cx="5028387" cy="350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3" y="228606"/>
            <a:ext cx="10668000" cy="1379170"/>
          </a:xfrm>
          <a:prstGeom prst="rect">
            <a:avLst/>
          </a:prstGeom>
        </p:spPr>
        <p:txBody>
          <a:bodyPr wrap="square" lIns="100911" tIns="50456" rIns="100911" bIns="50456">
            <a:spAutoFit/>
          </a:bodyPr>
          <a:lstStyle/>
          <a:p>
            <a:pPr algn="ctr" defTabSz="1009107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6000" dirty="0">
                <a:solidFill>
                  <a:srgbClr val="00B0F0"/>
                </a:solidFill>
                <a:latin typeface="Palatino Linotype"/>
                <a:ea typeface="華康儷中黑" panose="020B0509000000000000" pitchFamily="49" charset="-120"/>
              </a:rPr>
              <a:t>2017</a:t>
            </a:r>
            <a:r>
              <a:rPr lang="zh-TW" altLang="en-US" sz="6000" dirty="0">
                <a:solidFill>
                  <a:srgbClr val="00B0F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美安香港產品專題會</a:t>
            </a:r>
            <a:endParaRPr lang="en-US" altLang="zh-TW" sz="6000" dirty="0">
              <a:solidFill>
                <a:srgbClr val="00B0F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 defTabSz="1009107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2300" dirty="0">
                <a:solidFill>
                  <a:srgbClr val="00B0F0"/>
                </a:solidFill>
                <a:latin typeface="Palatino Linotype"/>
                <a:ea typeface="華康儷中黑" panose="020B0509000000000000" pitchFamily="49" charset="-120"/>
              </a:rPr>
              <a:t>2017 Market Hong Kong Production Symposium</a:t>
            </a:r>
          </a:p>
        </p:txBody>
      </p:sp>
    </p:spTree>
    <p:extLst>
      <p:ext uri="{BB962C8B-B14F-4D97-AF65-F5344CB8AC3E}">
        <p14:creationId xmlns:p14="http://schemas.microsoft.com/office/powerpoint/2010/main" val="49729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3" y="228606"/>
            <a:ext cx="10668000" cy="1379170"/>
          </a:xfrm>
          <a:prstGeom prst="rect">
            <a:avLst/>
          </a:prstGeom>
        </p:spPr>
        <p:txBody>
          <a:bodyPr wrap="square" lIns="100911" tIns="50456" rIns="100911" bIns="50456">
            <a:spAutoFit/>
          </a:bodyPr>
          <a:lstStyle/>
          <a:p>
            <a:pPr algn="ctr" defTabSz="1009107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6000" dirty="0">
                <a:solidFill>
                  <a:srgbClr val="00B0F0"/>
                </a:solidFill>
                <a:latin typeface="Palatino Linotype"/>
                <a:ea typeface="華康儷中黑" panose="020B0509000000000000" pitchFamily="49" charset="-120"/>
              </a:rPr>
              <a:t>2017</a:t>
            </a:r>
            <a:r>
              <a:rPr lang="zh-TW" altLang="en-US" sz="6000" dirty="0">
                <a:solidFill>
                  <a:srgbClr val="00B0F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美安香港產品專題會</a:t>
            </a:r>
            <a:endParaRPr lang="en-US" altLang="zh-TW" sz="6000" dirty="0">
              <a:solidFill>
                <a:srgbClr val="00B0F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 defTabSz="1009107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2300" dirty="0">
                <a:solidFill>
                  <a:srgbClr val="00B0F0"/>
                </a:solidFill>
                <a:latin typeface="Palatino Linotype"/>
                <a:ea typeface="華康儷中黑" panose="020B0509000000000000" pitchFamily="49" charset="-120"/>
              </a:rPr>
              <a:t>2017 Market Hong Kong Production Symposium</a:t>
            </a:r>
          </a:p>
        </p:txBody>
      </p:sp>
      <p:pic>
        <p:nvPicPr>
          <p:cNvPr id="2" name="Picture 2" descr="\\hkfile01\Share_Between_Dept\Product_SC\Communications\eNews\2017\2017ProductSymposium_SpeakerLineUp_1703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4" b="10001"/>
          <a:stretch/>
        </p:blipFill>
        <p:spPr bwMode="auto">
          <a:xfrm>
            <a:off x="559951" y="1627826"/>
            <a:ext cx="11176211" cy="477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85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70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338668"/>
            <a:ext cx="12192000" cy="1011965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sz="72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基本免疫學</a:t>
            </a:r>
            <a:endParaRPr lang="zh-HK" altLang="en-US" sz="7200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623392" y="1656376"/>
            <a:ext cx="10945216" cy="51202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zh-TW" altLang="en-US" sz="4800" dirty="0">
                <a:solidFill>
                  <a:prstClr val="white"/>
                </a:solidFill>
                <a:ea typeface="華康儷中黑" panose="020B0509000000000000" pitchFamily="49" charset="-120"/>
              </a:rPr>
              <a:t>免疫系統是人體中最複雜的系統之一</a:t>
            </a:r>
            <a:endParaRPr lang="en-US" altLang="zh-TW" sz="4800" dirty="0">
              <a:solidFill>
                <a:prstClr val="white"/>
              </a:solidFill>
              <a:ea typeface="華康儷中黑" panose="020B0509000000000000" pitchFamily="49" charset="-120"/>
            </a:endParaRPr>
          </a:p>
          <a:p>
            <a:pPr fontAlgn="auto">
              <a:spcAft>
                <a:spcPts val="0"/>
              </a:spcAft>
            </a:pPr>
            <a:endParaRPr lang="zh-TW" altLang="en-US" sz="4800" dirty="0">
              <a:solidFill>
                <a:prstClr val="white"/>
              </a:solidFill>
              <a:ea typeface="華康儷中黑" panose="020B0509000000000000" pitchFamily="49" charset="-120"/>
            </a:endParaRPr>
          </a:p>
          <a:p>
            <a:pPr fontAlgn="auto">
              <a:spcAft>
                <a:spcPts val="0"/>
              </a:spcAft>
            </a:pPr>
            <a:endParaRPr lang="zh-HK" altLang="en-US" sz="3700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pic>
        <p:nvPicPr>
          <p:cNvPr id="6" name="Picture 2" descr="http://www.iqbiotix.com/wp-content/uploads/2013/06/immu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240" y="2609528"/>
            <a:ext cx="566462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0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2757" y="4389107"/>
            <a:ext cx="8737600" cy="1219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cap="none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/>
            </a:r>
            <a:br>
              <a:rPr lang="zh-TW" altLang="en-US" cap="none" dirty="0" smtClean="0">
                <a:latin typeface="Calibri" panose="020F0502020204030204" pitchFamily="34" charset="0"/>
                <a:ea typeface="華康儷中黑" panose="020B0509000000000000" pitchFamily="49" charset="-120"/>
              </a:rPr>
            </a:br>
            <a:r>
              <a:rPr lang="en-US" altLang="zh-HK" sz="3700" dirty="0">
                <a:solidFill>
                  <a:srgbClr val="333333"/>
                </a:solidFill>
                <a:latin typeface="Calibri" panose="020F0502020204030204" pitchFamily="34" charset="0"/>
              </a:rPr>
              <a:t>Strengthen the Immune Health with </a:t>
            </a:r>
            <a:r>
              <a:rPr lang="en-US" altLang="zh-HK" sz="3700" dirty="0" err="1">
                <a:solidFill>
                  <a:srgbClr val="333333"/>
                </a:solidFill>
                <a:latin typeface="Calibri" panose="020F0502020204030204" pitchFamily="34" charset="0"/>
              </a:rPr>
              <a:t>Wellmune</a:t>
            </a:r>
            <a:endParaRPr lang="zh-TW" altLang="en-US" sz="37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815413" y="1508789"/>
            <a:ext cx="10753195" cy="51202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zh-TW" altLang="en-US" sz="59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免疫系統的兩大功能：</a:t>
            </a:r>
            <a:endParaRPr lang="en-US" altLang="zh-TW" sz="59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61962" indent="-761962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59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識別 </a:t>
            </a:r>
            <a:r>
              <a:rPr lang="en-US" altLang="zh-TW" sz="59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- </a:t>
            </a:r>
            <a:r>
              <a:rPr lang="zh-TW" altLang="en-US" sz="59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找</a:t>
            </a:r>
            <a:r>
              <a:rPr lang="zh-HK" altLang="en-US" sz="59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出</a:t>
            </a:r>
            <a:r>
              <a:rPr lang="zh-TW" altLang="en-US" sz="59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和標識 </a:t>
            </a:r>
            <a:endParaRPr lang="en-US" altLang="zh-TW" sz="59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61962" indent="-761962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59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抵抗 </a:t>
            </a:r>
            <a:r>
              <a:rPr lang="en-US" altLang="zh-TW" sz="59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- </a:t>
            </a:r>
            <a:r>
              <a:rPr lang="zh-TW" altLang="en-US" sz="59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擊退或消滅</a:t>
            </a:r>
            <a:endParaRPr lang="en-US" altLang="zh-TW" sz="59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l" fontAlgn="auto">
              <a:spcAft>
                <a:spcPts val="0"/>
              </a:spcAft>
            </a:pPr>
            <a:endParaRPr lang="en-US" altLang="zh-TW" sz="59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l" fontAlgn="auto">
              <a:spcAft>
                <a:spcPts val="0"/>
              </a:spcAft>
            </a:pPr>
            <a:endParaRPr lang="zh-HK" altLang="en-US" sz="53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338668"/>
            <a:ext cx="12192000" cy="1011965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sz="72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基本免疫學</a:t>
            </a:r>
            <a:endParaRPr lang="zh-HK" altLang="en-US" sz="7200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094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2757" y="4389107"/>
            <a:ext cx="8737600" cy="1219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cap="none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/>
            </a:r>
            <a:br>
              <a:rPr lang="zh-TW" altLang="en-US" cap="none" dirty="0" smtClean="0">
                <a:latin typeface="Calibri" panose="020F0502020204030204" pitchFamily="34" charset="0"/>
                <a:ea typeface="華康儷中黑" panose="020B0509000000000000" pitchFamily="49" charset="-120"/>
              </a:rPr>
            </a:br>
            <a:r>
              <a:rPr lang="en-US" altLang="zh-HK" sz="3700" dirty="0">
                <a:solidFill>
                  <a:srgbClr val="333333"/>
                </a:solidFill>
                <a:latin typeface="Calibri" panose="020F0502020204030204" pitchFamily="34" charset="0"/>
              </a:rPr>
              <a:t>Strengthen the Immune Health with </a:t>
            </a:r>
            <a:r>
              <a:rPr lang="en-US" altLang="zh-HK" sz="3700" dirty="0" err="1">
                <a:solidFill>
                  <a:srgbClr val="333333"/>
                </a:solidFill>
                <a:latin typeface="Calibri" panose="020F0502020204030204" pitchFamily="34" charset="0"/>
              </a:rPr>
              <a:t>Wellmune</a:t>
            </a:r>
            <a:endParaRPr lang="zh-TW" altLang="en-US" sz="37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719404" y="1604800"/>
            <a:ext cx="10849205" cy="51202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zh-TW" altLang="en-US" sz="53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免疫系統大體可以分為先天免疫系統和後天免疫系統兩部分</a:t>
            </a:r>
            <a:r>
              <a:rPr lang="en-US" altLang="zh-TW" sz="53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:</a:t>
            </a:r>
          </a:p>
          <a:p>
            <a:pPr marL="761962" indent="-761962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53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先天性免疫</a:t>
            </a:r>
            <a:endParaRPr lang="en-US" altLang="zh-TW" sz="53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761962" indent="-761962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53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後天性免疫</a:t>
            </a:r>
            <a:endParaRPr lang="en-US" altLang="zh-TW" sz="53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l" fontAlgn="auto">
              <a:spcAft>
                <a:spcPts val="0"/>
              </a:spcAft>
            </a:pPr>
            <a:endParaRPr lang="en-US" altLang="zh-HK" sz="64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l" fontAlgn="auto">
              <a:spcAft>
                <a:spcPts val="0"/>
              </a:spcAft>
            </a:pPr>
            <a:endParaRPr lang="en-US" altLang="zh-TW" sz="53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338668"/>
            <a:ext cx="12192000" cy="1011965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sz="72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基本免疫學</a:t>
            </a:r>
            <a:endParaRPr lang="zh-HK" altLang="en-US" sz="7200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297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719404" y="1508789"/>
            <a:ext cx="10849205" cy="51202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zh-TW" altLang="en-US" sz="48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先天性免疫（與生俱來的），是由於其具有的一系列無需特定訓練即可識別和摧毀感染源的能力。</a:t>
            </a:r>
            <a:endParaRPr lang="en-US" altLang="zh-TW" sz="48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l" fontAlgn="auto">
              <a:spcAft>
                <a:spcPts val="0"/>
              </a:spcAft>
            </a:pPr>
            <a:endParaRPr lang="en-US" altLang="zh-TW" sz="48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l" fontAlgn="auto">
              <a:spcAft>
                <a:spcPts val="0"/>
              </a:spcAft>
            </a:pPr>
            <a:endParaRPr lang="zh-HK" altLang="en-US" sz="48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338668"/>
            <a:ext cx="12192000" cy="1011965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sz="7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先天性免疫</a:t>
            </a:r>
            <a:endParaRPr lang="zh-HK" altLang="en-US" sz="7200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319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pic>
        <p:nvPicPr>
          <p:cNvPr id="5" name="Picture 2" descr="http://mx.itqb.unl.pt/colin_mcvey/images/Projects/immun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037" y="2"/>
            <a:ext cx="9313035" cy="69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30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623392" y="1508789"/>
            <a:ext cx="10945216" cy="51202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zh-TW" altLang="en-US" sz="48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而後天性免疫則不能即時對感染做出應答，因為其需要時間（學習）適應並且識別外來感染物質。一旦後天免疫系統通過了這個“學習”過程之後，將會變得非常高效並且可以記憶曾入侵過體內的特異致病原。</a:t>
            </a:r>
            <a:endParaRPr lang="en-US" altLang="zh-TW" sz="48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338668"/>
            <a:ext cx="12192000" cy="1011965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sz="7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後天性免疫</a:t>
            </a:r>
            <a:endParaRPr lang="zh-HK" altLang="en-US" sz="7200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251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62074" y="17223"/>
            <a:ext cx="10470964" cy="6848645"/>
            <a:chOff x="646554" y="12916"/>
            <a:chExt cx="7853223" cy="5136484"/>
          </a:xfrm>
        </p:grpSpPr>
        <p:pic>
          <p:nvPicPr>
            <p:cNvPr id="5" name="Picture 2" descr="http://www.bbc.co.uk/bitesize/intermediate2/biology/images/200/104_bitesize_intermediate2_biology_subunit4_vaccination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554" y="12916"/>
              <a:ext cx="7853223" cy="5130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985391" y="1131590"/>
              <a:ext cx="346249" cy="2304256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 rtlCol="0">
              <a:spAutoFit/>
            </a:bodyPr>
            <a:lstStyle/>
            <a:p>
              <a:pPr algn="ctr"/>
              <a:r>
                <a:rPr kumimoji="1" lang="zh-TW" altLang="en-US" dirty="0" smtClean="0">
                  <a:solidFill>
                    <a:prstClr val="black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抗體濃度</a:t>
              </a:r>
              <a:endParaRPr kumimoji="1" lang="en-US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814138" y="4595402"/>
              <a:ext cx="1800200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zh-TW" altLang="en-US" sz="2100" dirty="0">
                  <a:solidFill>
                    <a:srgbClr val="005782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首次注射防疫針或受感染</a:t>
              </a:r>
              <a:endParaRPr kumimoji="1" lang="en-US" sz="2100" dirty="0">
                <a:solidFill>
                  <a:srgbClr val="005782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04048" y="4595401"/>
              <a:ext cx="2088232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zh-TW" altLang="en-US" sz="2100" dirty="0">
                  <a:solidFill>
                    <a:srgbClr val="005782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第二次注射防疫針或受感染</a:t>
              </a:r>
              <a:endParaRPr kumimoji="1" lang="en-US" sz="2100" dirty="0">
                <a:solidFill>
                  <a:srgbClr val="005782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92280" y="4299942"/>
              <a:ext cx="12961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zh-TW" altLang="en-US" dirty="0" smtClean="0">
                  <a:solidFill>
                    <a:prstClr val="black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時間（日）</a:t>
              </a:r>
              <a:endParaRPr kumimoji="1" lang="en-US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131840" y="2058402"/>
              <a:ext cx="48474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TW" altLang="en-US" dirty="0">
                  <a:solidFill>
                    <a:srgbClr val="005782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首次</a:t>
              </a:r>
              <a:endParaRPr kumimoji="1" lang="en-US" dirty="0">
                <a:solidFill>
                  <a:prstClr val="black"/>
                </a:solidFill>
                <a:ea typeface="新細明體" charset="-12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84575" y="2058402"/>
              <a:ext cx="6578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TW" altLang="en-US" dirty="0">
                  <a:solidFill>
                    <a:srgbClr val="005782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第二次</a:t>
              </a:r>
              <a:endParaRPr kumimoji="1" lang="en-US" dirty="0">
                <a:solidFill>
                  <a:prstClr val="black"/>
                </a:solidFill>
                <a:ea typeface="新細明體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062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9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253" y="-126996"/>
            <a:ext cx="12744987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zh-TW" altLang="en-US" sz="7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演講嘉賓</a:t>
            </a:r>
            <a:endParaRPr lang="en-US" sz="72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43343" y="4236354"/>
            <a:ext cx="2109075" cy="2227951"/>
            <a:chOff x="7257719" y="1682638"/>
            <a:chExt cx="1512651" cy="1597908"/>
          </a:xfrm>
        </p:grpSpPr>
        <p:pic>
          <p:nvPicPr>
            <p:cNvPr id="7" name="Picture 2" descr="O:\Product_SC\Event - Share Info\Annual Convention\2017\727388084_FionYAMKingFong_Phot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5716" y="1682638"/>
              <a:ext cx="1474654" cy="13154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8" name="Rectangle 7"/>
            <p:cNvSpPr/>
            <p:nvPr/>
          </p:nvSpPr>
          <p:spPr>
            <a:xfrm>
              <a:off x="7257719" y="2993583"/>
              <a:ext cx="1512651" cy="2869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7914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000" b="1" dirty="0">
                  <a:solidFill>
                    <a:prstClr val="white"/>
                  </a:solidFill>
                  <a:latin typeface="Calibri"/>
                  <a:ea typeface="華康儷中黑" pitchFamily="49" charset="-120"/>
                  <a:cs typeface="Arial" pitchFamily="34" charset="0"/>
                </a:rPr>
                <a:t>FION YAM</a:t>
              </a:r>
              <a:endParaRPr lang="en-US" altLang="zh-TW" b="1" dirty="0">
                <a:solidFill>
                  <a:prstClr val="white"/>
                </a:solidFill>
                <a:latin typeface="Calibri"/>
                <a:ea typeface="華康儷中黑" pitchFamily="49" charset="-120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81387" y="1308047"/>
            <a:ext cx="3752284" cy="2651835"/>
            <a:chOff x="400070" y="1602956"/>
            <a:chExt cx="3907325" cy="2761405"/>
          </a:xfrm>
        </p:grpSpPr>
        <p:pic>
          <p:nvPicPr>
            <p:cNvPr id="11" name="Picture 10" descr="StephenNgan_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317" y="1602956"/>
              <a:ext cx="2040830" cy="18260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400070" y="3434930"/>
              <a:ext cx="3907325" cy="9294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7914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b="1" dirty="0">
                  <a:solidFill>
                    <a:prstClr val="white"/>
                  </a:solidFill>
                  <a:latin typeface="Rockwell" pitchFamily="18" charset="0"/>
                  <a:ea typeface="華康儷中黑" pitchFamily="49" charset="-120"/>
                  <a:cs typeface="Arial" pitchFamily="34" charset="0"/>
                </a:rPr>
                <a:t>STEPHEN NGAN</a:t>
              </a:r>
            </a:p>
            <a:p>
              <a:pPr algn="ctr" defTabSz="77914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dirty="0">
                  <a:solidFill>
                    <a:prstClr val="white"/>
                  </a:solidFill>
                  <a:latin typeface="Century Gothic" pitchFamily="34" charset="0"/>
                  <a:ea typeface="華康儷中黑" pitchFamily="49" charset="-120"/>
                  <a:cs typeface="Arial" pitchFamily="34" charset="0"/>
                </a:rPr>
                <a:t>JAS &amp; Associates </a:t>
              </a:r>
              <a:br>
                <a:rPr lang="en-US" altLang="zh-TW" dirty="0">
                  <a:solidFill>
                    <a:prstClr val="white"/>
                  </a:solidFill>
                  <a:latin typeface="Century Gothic" pitchFamily="34" charset="0"/>
                  <a:ea typeface="華康儷中黑" pitchFamily="49" charset="-120"/>
                  <a:cs typeface="Arial" pitchFamily="34" charset="0"/>
                </a:rPr>
              </a:br>
              <a:r>
                <a:rPr lang="zh-TW" altLang="en-US" sz="1600" dirty="0">
                  <a:solidFill>
                    <a:prstClr val="white"/>
                  </a:solidFill>
                  <a:latin typeface="Century Gothic" pitchFamily="34" charset="0"/>
                  <a:ea typeface="華康儷中黑" pitchFamily="49" charset="-120"/>
                  <a:cs typeface="Arial" pitchFamily="34" charset="0"/>
                </a:rPr>
                <a:t>保健營養市場推廣部主管</a:t>
              </a:r>
              <a:endParaRPr lang="en-US" altLang="zh-TW" dirty="0">
                <a:solidFill>
                  <a:prstClr val="white"/>
                </a:solidFill>
                <a:latin typeface="Century Gothic" pitchFamily="34" charset="0"/>
                <a:ea typeface="華康儷中黑" pitchFamily="49" charset="-12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97882" y="1308047"/>
            <a:ext cx="2596943" cy="2509528"/>
            <a:chOff x="4918231" y="1396923"/>
            <a:chExt cx="2585084" cy="2498068"/>
          </a:xfrm>
        </p:grpSpPr>
        <p:pic>
          <p:nvPicPr>
            <p:cNvPr id="14" name="Picture 5" descr="C:\Users\Emmyy\AppData\Local\Microsoft\Windows\Temporary Internet Files\Content.Outlook\8OD9Z8FH\Profile pic taken at Procare 2015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82" t="4937" r="15971" b="49298"/>
            <a:stretch/>
          </p:blipFill>
          <p:spPr bwMode="auto">
            <a:xfrm>
              <a:off x="5150415" y="1396923"/>
              <a:ext cx="2120717" cy="18388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5" name="Rectangle 14"/>
            <p:cNvSpPr/>
            <p:nvPr/>
          </p:nvSpPr>
          <p:spPr>
            <a:xfrm>
              <a:off x="4918231" y="3312887"/>
              <a:ext cx="2585084" cy="582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7914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600" b="1" dirty="0">
                  <a:solidFill>
                    <a:prstClr val="white"/>
                  </a:solidFill>
                  <a:latin typeface="Rockwell" pitchFamily="18" charset="0"/>
                  <a:ea typeface="華康儷中黑" pitchFamily="49" charset="-120"/>
                  <a:cs typeface="Arial" pitchFamily="34" charset="0"/>
                </a:rPr>
                <a:t>WINSY LEUNG</a:t>
              </a:r>
            </a:p>
            <a:p>
              <a:pPr algn="ctr" defTabSz="779143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1600" dirty="0">
                  <a:solidFill>
                    <a:prstClr val="white"/>
                  </a:solidFill>
                  <a:latin typeface="Century Gothic" pitchFamily="34" charset="0"/>
                  <a:ea typeface="華康儷中黑" pitchFamily="49" charset="-120"/>
                  <a:cs typeface="Arial" pitchFamily="34" charset="0"/>
                </a:rPr>
                <a:t>美國兒科專科營養師</a:t>
              </a:r>
              <a:endParaRPr lang="en-US" altLang="zh-TW" sz="1600" dirty="0">
                <a:solidFill>
                  <a:prstClr val="white"/>
                </a:solidFill>
                <a:latin typeface="Century Gothic" pitchFamily="34" charset="0"/>
                <a:ea typeface="華康儷中黑" pitchFamily="49" charset="-120"/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515575" y="1308045"/>
            <a:ext cx="2435040" cy="2507713"/>
            <a:chOff x="8407886" y="1418290"/>
            <a:chExt cx="2457799" cy="2531148"/>
          </a:xfrm>
        </p:grpSpPr>
        <p:pic>
          <p:nvPicPr>
            <p:cNvPr id="17" name="Picture 7" descr="\\hkfile01\Share_Between_Dept\Product_SC\Event - Share Info\HK Product Seminar\2016\Profile\WuManYin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34708" y="1418290"/>
              <a:ext cx="2004155" cy="18541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8" name="Rectangle 17"/>
            <p:cNvSpPr/>
            <p:nvPr/>
          </p:nvSpPr>
          <p:spPr>
            <a:xfrm>
              <a:off x="8407886" y="3359198"/>
              <a:ext cx="2457799" cy="5902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7914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600" b="1" dirty="0">
                  <a:solidFill>
                    <a:prstClr val="white"/>
                  </a:solidFill>
                  <a:latin typeface="Rockwell" pitchFamily="18" charset="0"/>
                  <a:ea typeface="華康儷中黑" pitchFamily="49" charset="-120"/>
                  <a:cs typeface="Arial" pitchFamily="34" charset="0"/>
                </a:rPr>
                <a:t>WU MAN YING</a:t>
              </a:r>
            </a:p>
            <a:p>
              <a:pPr algn="ctr" defTabSz="779143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1600" dirty="0">
                  <a:solidFill>
                    <a:prstClr val="white"/>
                  </a:solidFill>
                  <a:latin typeface="Century Gothic" pitchFamily="34" charset="0"/>
                  <a:ea typeface="華康儷中黑" pitchFamily="49" charset="-120"/>
                  <a:cs typeface="Arial" pitchFamily="34" charset="0"/>
                </a:rPr>
                <a:t>護士長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589349" y="4205440"/>
            <a:ext cx="1852451" cy="2269874"/>
            <a:chOff x="7935550" y="4266996"/>
            <a:chExt cx="1852450" cy="2269873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5550" y="4266996"/>
              <a:ext cx="1852450" cy="18697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7965950" y="6136759"/>
              <a:ext cx="17916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7914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000" b="1" dirty="0">
                  <a:solidFill>
                    <a:prstClr val="white"/>
                  </a:solidFill>
                  <a:latin typeface="Calibri" pitchFamily="34" charset="0"/>
                  <a:ea typeface="華康儷中黑" pitchFamily="49" charset="-120"/>
                  <a:cs typeface="Arial" pitchFamily="34" charset="0"/>
                </a:rPr>
                <a:t>CHO PUI LAM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228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56" y="1720"/>
            <a:ext cx="12252141" cy="6856280"/>
            <a:chOff x="-3420888" y="1108814"/>
            <a:chExt cx="7591425" cy="4248150"/>
          </a:xfrm>
        </p:grpSpPr>
        <p:grpSp>
          <p:nvGrpSpPr>
            <p:cNvPr id="9" name="Group 8"/>
            <p:cNvGrpSpPr/>
            <p:nvPr/>
          </p:nvGrpSpPr>
          <p:grpSpPr>
            <a:xfrm>
              <a:off x="-3420888" y="1108814"/>
              <a:ext cx="7591425" cy="4248150"/>
              <a:chOff x="4554105" y="2355726"/>
              <a:chExt cx="7591425" cy="424815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4554105" y="2355726"/>
                <a:ext cx="7591425" cy="4248150"/>
                <a:chOff x="4554105" y="2355726"/>
                <a:chExt cx="7591425" cy="4248150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54105" y="2355726"/>
                  <a:ext cx="7591425" cy="42481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" name="TextBox 1"/>
                <p:cNvSpPr txBox="1"/>
                <p:nvPr/>
              </p:nvSpPr>
              <p:spPr>
                <a:xfrm>
                  <a:off x="4573166" y="2407255"/>
                  <a:ext cx="7572364" cy="5848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zh-TW" altLang="en-US" sz="5300" dirty="0">
                      <a:solidFill>
                        <a:prstClr val="black"/>
                      </a:solidFill>
                      <a:latin typeface="Calibri"/>
                      <a:ea typeface="華康儷中黑" panose="020B0509000000000000" pitchFamily="49" charset="-120"/>
                    </a:rPr>
                    <a:t>免疫學</a:t>
                  </a:r>
                  <a:r>
                    <a:rPr kumimoji="1" lang="en-US" altLang="zh-TW" sz="5300" dirty="0">
                      <a:solidFill>
                        <a:prstClr val="black"/>
                      </a:solidFill>
                      <a:latin typeface="Calibri"/>
                      <a:ea typeface="華康儷中黑" panose="020B0509000000000000" pitchFamily="49" charset="-120"/>
                    </a:rPr>
                    <a:t>101</a:t>
                  </a:r>
                  <a:endParaRPr kumimoji="1" lang="en-US" sz="5300" dirty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</a:endParaRPr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4672547" y="3002057"/>
                  <a:ext cx="3776651" cy="4100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zh-TW" altLang="en-US" sz="3700" dirty="0">
                      <a:solidFill>
                        <a:prstClr val="white"/>
                      </a:solidFill>
                      <a:latin typeface="華康儷中黑" panose="020B0509000000000000" pitchFamily="49" charset="-120"/>
                      <a:ea typeface="華康儷中黑" panose="020B0509000000000000" pitchFamily="49" charset="-120"/>
                    </a:rPr>
                    <a:t>先天性免疫</a:t>
                  </a:r>
                  <a:endParaRPr kumimoji="1" lang="en-US" sz="3700" dirty="0">
                    <a:solidFill>
                      <a:prstClr val="white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endParaRP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8270733" y="3002057"/>
                  <a:ext cx="3776651" cy="4100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kumimoji="1" lang="zh-TW" altLang="en-US" sz="3700" dirty="0">
                      <a:solidFill>
                        <a:prstClr val="white"/>
                      </a:solidFill>
                      <a:latin typeface="華康儷中黑" panose="020B0509000000000000" pitchFamily="49" charset="-120"/>
                      <a:ea typeface="華康儷中黑" panose="020B0509000000000000" pitchFamily="49" charset="-120"/>
                    </a:rPr>
                    <a:t>後天性免疫</a:t>
                  </a:r>
                  <a:endParaRPr kumimoji="1" lang="en-US" sz="3700" dirty="0">
                    <a:solidFill>
                      <a:prstClr val="white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endParaRPr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6372200" y="3723878"/>
                <a:ext cx="2160240" cy="194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80981" indent="-380981">
                  <a:buFont typeface="Arial" panose="020B0604020202020204" pitchFamily="34" charset="0"/>
                  <a:buChar char="•"/>
                </a:pPr>
                <a:r>
                  <a:rPr kumimoji="1" lang="zh-TW" altLang="en-US" dirty="0" smtClean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</a:rPr>
                  <a:t>首度防線</a:t>
                </a:r>
                <a:endParaRPr kumimoji="1" lang="en-US" altLang="zh-TW" dirty="0" smtClean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endParaRPr>
              </a:p>
              <a:p>
                <a:pPr marL="380981" indent="-380981">
                  <a:buFont typeface="Arial" panose="020B0604020202020204" pitchFamily="34" charset="0"/>
                  <a:buChar char="•"/>
                </a:pPr>
                <a:r>
                  <a:rPr kumimoji="1" lang="zh-TW" altLang="en-US" dirty="0" smtClean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</a:rPr>
                  <a:t>目標廣泛</a:t>
                </a:r>
                <a:endParaRPr kumimoji="1" lang="en-US" altLang="zh-TW" dirty="0" smtClean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endParaRPr>
              </a:p>
              <a:p>
                <a:pPr marL="380981" indent="-380981">
                  <a:buFont typeface="Arial" panose="020B0604020202020204" pitchFamily="34" charset="0"/>
                  <a:buChar char="•"/>
                </a:pPr>
                <a:r>
                  <a:rPr kumimoji="1" lang="zh-TW" altLang="en-US" dirty="0" smtClean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</a:rPr>
                  <a:t>反應快速</a:t>
                </a:r>
                <a:endParaRPr kumimoji="1" lang="en-US" altLang="zh-TW" dirty="0" smtClean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endParaRPr>
              </a:p>
              <a:p>
                <a:pPr marL="380981" indent="-380981">
                  <a:buFont typeface="Arial" panose="020B0604020202020204" pitchFamily="34" charset="0"/>
                  <a:buChar char="•"/>
                </a:pPr>
                <a:r>
                  <a:rPr kumimoji="1" lang="zh-TW" altLang="en-US" dirty="0" smtClean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</a:rPr>
                  <a:t>無身體記認</a:t>
                </a:r>
                <a:endParaRPr kumimoji="1" lang="en-US" altLang="zh-TW" dirty="0" smtClean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endParaRPr>
              </a:p>
              <a:p>
                <a:pPr marL="380981" indent="-380981">
                  <a:buFont typeface="Arial" panose="020B0604020202020204" pitchFamily="34" charset="0"/>
                  <a:buChar char="•"/>
                </a:pPr>
                <a:endParaRPr kumimoji="1" lang="en-US" altLang="zh-TW" dirty="0" smtClean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endParaRPr>
              </a:p>
              <a:p>
                <a:r>
                  <a:rPr kumimoji="1" lang="zh-TW" altLang="en-US" dirty="0" smtClean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</a:rPr>
                  <a:t>包含：</a:t>
                </a:r>
                <a:endParaRPr kumimoji="1" lang="en-US" altLang="zh-TW" dirty="0" smtClean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endParaRPr>
              </a:p>
              <a:p>
                <a:pPr marL="380981" indent="-380981">
                  <a:buFont typeface="Arial" panose="020B0604020202020204" pitchFamily="34" charset="0"/>
                  <a:buChar char="•"/>
                </a:pPr>
                <a:r>
                  <a:rPr kumimoji="1" lang="zh-TW" altLang="en-US" dirty="0" smtClean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</a:rPr>
                  <a:t>完全</a:t>
                </a:r>
                <a:r>
                  <a:rPr kumimoji="1" lang="zh-TW" altLang="en-US" dirty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反應</a:t>
                </a:r>
                <a:endParaRPr kumimoji="1" lang="en-US" altLang="zh-TW" dirty="0" smtClean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endParaRPr>
              </a:p>
              <a:p>
                <a:pPr marL="380981" indent="-380981">
                  <a:buFont typeface="Arial" panose="020B0604020202020204" pitchFamily="34" charset="0"/>
                  <a:buChar char="•"/>
                </a:pPr>
                <a:r>
                  <a:rPr kumimoji="1" lang="zh-TW" altLang="en-US" dirty="0" smtClean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</a:rPr>
                  <a:t>白血球</a:t>
                </a:r>
                <a:endParaRPr kumimoji="1" lang="en-US" altLang="zh-TW" dirty="0" smtClean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endParaRPr>
              </a:p>
              <a:p>
                <a:pPr marL="380981" indent="-380981">
                  <a:buFont typeface="Arial" panose="020B0604020202020204" pitchFamily="34" charset="0"/>
                  <a:buChar char="•"/>
                </a:pPr>
                <a:r>
                  <a:rPr kumimoji="1" lang="zh-TW" altLang="en-US" dirty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</a:rPr>
                  <a:t>巨噬細</a:t>
                </a:r>
                <a:r>
                  <a:rPr kumimoji="1" lang="zh-TW" altLang="en-US" dirty="0" smtClean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</a:rPr>
                  <a:t>胞</a:t>
                </a:r>
                <a:endParaRPr kumimoji="1" lang="en-US" altLang="zh-TW" dirty="0" smtClean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endParaRPr>
              </a:p>
              <a:p>
                <a:pPr marL="380981" indent="-380981">
                  <a:buFont typeface="Arial" panose="020B0604020202020204" pitchFamily="34" charset="0"/>
                  <a:buChar char="•"/>
                </a:pPr>
                <a:r>
                  <a:rPr kumimoji="1" lang="zh-TW" altLang="en-US" dirty="0" smtClean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</a:rPr>
                  <a:t>中</a:t>
                </a:r>
                <a:r>
                  <a:rPr kumimoji="1" lang="zh-TW" altLang="en-US" dirty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</a:rPr>
                  <a:t>性粒細</a:t>
                </a:r>
                <a:r>
                  <a:rPr kumimoji="1" lang="zh-TW" altLang="en-US" dirty="0" smtClean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</a:rPr>
                  <a:t>胞</a:t>
                </a:r>
                <a:endParaRPr kumimoji="1" lang="en-US" altLang="zh-TW" dirty="0" smtClean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endParaRPr>
              </a:p>
              <a:p>
                <a:pPr marL="380981" indent="-380981">
                  <a:buFont typeface="Arial" panose="020B0604020202020204" pitchFamily="34" charset="0"/>
                  <a:buChar char="•"/>
                </a:pPr>
                <a:r>
                  <a:rPr kumimoji="1" lang="zh-TW" altLang="en-US" dirty="0" smtClean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</a:rPr>
                  <a:t>自然消滅細胞</a:t>
                </a:r>
                <a:endParaRPr kumimoji="1" lang="en-US" dirty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17974" y="2476966"/>
              <a:ext cx="2160240" cy="177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981" indent="-380981">
                <a:buFont typeface="Arial" panose="020B0604020202020204" pitchFamily="34" charset="0"/>
                <a:buChar char="•"/>
              </a:pPr>
              <a:r>
                <a:rPr kumimoji="1" lang="zh-TW" altLang="en-US" dirty="0" smtClean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rPr>
                <a:t>針對個別目標</a:t>
              </a:r>
              <a:endParaRPr kumimoji="1" lang="en-US" altLang="zh-TW" dirty="0" smtClean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endParaRPr>
            </a:p>
            <a:p>
              <a:pPr marL="380981" indent="-380981">
                <a:buFont typeface="Arial" panose="020B0604020202020204" pitchFamily="34" charset="0"/>
                <a:buChar char="•"/>
              </a:pPr>
              <a:r>
                <a:rPr kumimoji="1" lang="zh-TW" altLang="en-US" dirty="0" smtClean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rPr>
                <a:t>反應慢</a:t>
              </a:r>
              <a:endParaRPr kumimoji="1" lang="en-US" altLang="zh-TW" dirty="0" smtClean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endParaRPr>
            </a:p>
            <a:p>
              <a:pPr marL="380981" indent="-380981">
                <a:buFont typeface="Arial" panose="020B0604020202020204" pitchFamily="34" charset="0"/>
                <a:buChar char="•"/>
              </a:pPr>
              <a:r>
                <a:rPr kumimoji="1" lang="zh-TW" altLang="en-US" dirty="0" smtClean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rPr>
                <a:t>有身體記認</a:t>
              </a:r>
              <a:endParaRPr kumimoji="1" lang="en-US" altLang="zh-TW" dirty="0" smtClean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endParaRPr>
            </a:p>
            <a:p>
              <a:pPr marL="380981" indent="-380981">
                <a:buFont typeface="Arial" panose="020B0604020202020204" pitchFamily="34" charset="0"/>
                <a:buChar char="•"/>
              </a:pPr>
              <a:endParaRPr kumimoji="1" lang="en-US" altLang="zh-TW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endParaRPr>
            </a:p>
            <a:p>
              <a:pPr marL="380981" indent="-380981">
                <a:buFont typeface="Arial" panose="020B0604020202020204" pitchFamily="34" charset="0"/>
                <a:buChar char="•"/>
              </a:pPr>
              <a:endParaRPr kumimoji="1" lang="en-US" altLang="zh-TW" dirty="0" smtClean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endParaRPr>
            </a:p>
            <a:p>
              <a:r>
                <a:rPr kumimoji="1" lang="zh-TW" altLang="en-US" dirty="0" smtClean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rPr>
                <a:t>包含：</a:t>
              </a:r>
              <a:endParaRPr kumimoji="1" lang="en-US" altLang="zh-TW" dirty="0" smtClean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endParaRPr>
            </a:p>
            <a:p>
              <a:pPr marL="380981" indent="-380981">
                <a:buFont typeface="Arial" panose="020B0604020202020204" pitchFamily="34" charset="0"/>
                <a:buChar char="•"/>
              </a:pPr>
              <a:r>
                <a:rPr kumimoji="1" lang="zh-TW" altLang="en-US" dirty="0" smtClean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rPr>
                <a:t>抗體</a:t>
              </a:r>
              <a:endParaRPr kumimoji="1" lang="en-US" altLang="zh-TW" dirty="0" smtClean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endParaRPr>
            </a:p>
            <a:p>
              <a:pPr marL="380981" indent="-380981">
                <a:buFont typeface="Arial" panose="020B0604020202020204" pitchFamily="34" charset="0"/>
                <a:buChar char="•"/>
              </a:pPr>
              <a:r>
                <a:rPr kumimoji="1" lang="en-US" altLang="zh-TW" dirty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rPr>
                <a:t>B</a:t>
              </a:r>
              <a:r>
                <a:rPr kumimoji="1" lang="zh-TW" altLang="en-US" dirty="0" smtClean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rPr>
                <a:t>細胞</a:t>
              </a:r>
              <a:endParaRPr kumimoji="1" lang="en-US" altLang="zh-TW" dirty="0" smtClean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endParaRPr>
            </a:p>
            <a:p>
              <a:pPr marL="380981" indent="-380981">
                <a:buFont typeface="Arial" panose="020B0604020202020204" pitchFamily="34" charset="0"/>
                <a:buChar char="•"/>
              </a:pPr>
              <a:r>
                <a:rPr kumimoji="1" lang="en-US" altLang="zh-TW" dirty="0" smtClean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rPr>
                <a:t>T</a:t>
              </a:r>
              <a:r>
                <a:rPr kumimoji="1" lang="zh-TW" altLang="en-US" dirty="0" smtClean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rPr>
                <a:t>協助細胞</a:t>
              </a:r>
              <a:endParaRPr kumimoji="1" lang="en-US" altLang="zh-TW" dirty="0" smtClean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endParaRPr>
            </a:p>
            <a:p>
              <a:pPr marL="380981" indent="-380981">
                <a:buFont typeface="Arial" panose="020B0604020202020204" pitchFamily="34" charset="0"/>
                <a:buChar char="•"/>
              </a:pPr>
              <a:r>
                <a:rPr kumimoji="1" lang="en-US" altLang="zh-TW" dirty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rPr>
                <a:t>T</a:t>
              </a:r>
              <a:r>
                <a:rPr kumimoji="1" lang="zh-TW" altLang="en-US" dirty="0" smtClean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rPr>
                <a:t>消滅細胞</a:t>
              </a:r>
              <a:endParaRPr kumimoji="1" lang="en-US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47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pic>
        <p:nvPicPr>
          <p:cNvPr id="5" name="Picture 2" descr="http://www.stolle.com.tw/pic/a011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160" y="373594"/>
            <a:ext cx="7104789" cy="611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48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623393" y="1508789"/>
            <a:ext cx="11041227" cy="51202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zh-TW" altLang="en-US" sz="43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免疫系統下降：易得各種各類的傳染病</a:t>
            </a: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0" y="338668"/>
            <a:ext cx="12192000" cy="1011965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sz="7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免疫系統</a:t>
            </a:r>
            <a:endParaRPr lang="zh-HK" altLang="en-US" sz="7200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671" y="2188022"/>
            <a:ext cx="5771885" cy="466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79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23392" y="1573148"/>
            <a:ext cx="10945216" cy="51202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70" indent="-609570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4800" dirty="0">
                <a:solidFill>
                  <a:prstClr val="white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HK" sz="4800" dirty="0" err="1">
                <a:solidFill>
                  <a:prstClr val="white"/>
                </a:solidFill>
                <a:ea typeface="華康儷中黑" panose="020B0509000000000000" pitchFamily="49" charset="-120"/>
              </a:rPr>
              <a:t>Wellmune</a:t>
            </a:r>
            <a:r>
              <a:rPr lang="zh-TW" altLang="zh-HK" sz="4800" dirty="0">
                <a:solidFill>
                  <a:prstClr val="white"/>
                </a:solidFill>
                <a:ea typeface="華康儷中黑" panose="020B0509000000000000" pitchFamily="49" charset="-120"/>
              </a:rPr>
              <a:t>是一種天然酵母的</a:t>
            </a:r>
            <a:r>
              <a:rPr lang="en-US" altLang="zh-HK" sz="4800" dirty="0">
                <a:solidFill>
                  <a:prstClr val="white"/>
                </a:solidFill>
                <a:ea typeface="華康儷中黑" panose="020B0509000000000000" pitchFamily="49" charset="-120"/>
              </a:rPr>
              <a:t>β</a:t>
            </a:r>
            <a:r>
              <a:rPr lang="zh-TW" altLang="zh-HK" sz="4800" dirty="0">
                <a:solidFill>
                  <a:prstClr val="white"/>
                </a:solidFill>
                <a:ea typeface="華康儷中黑" panose="020B0509000000000000" pitchFamily="49" charset="-120"/>
              </a:rPr>
              <a:t>葡聚醣</a:t>
            </a:r>
            <a:r>
              <a:rPr lang="en-US" altLang="zh-TW" sz="4800" dirty="0">
                <a:solidFill>
                  <a:prstClr val="white"/>
                </a:solidFill>
                <a:ea typeface="華康儷中黑" panose="020B0509000000000000" pitchFamily="49" charset="-120"/>
              </a:rPr>
              <a:t>(</a:t>
            </a:r>
            <a:r>
              <a:rPr lang="zh-TW" altLang="en-US" sz="4800" dirty="0">
                <a:solidFill>
                  <a:prstClr val="white"/>
                </a:solidFill>
                <a:ea typeface="華康儷中黑" panose="020B0509000000000000" pitchFamily="49" charset="-120"/>
              </a:rPr>
              <a:t>複合碳水化合物</a:t>
            </a:r>
            <a:r>
              <a:rPr lang="en-US" altLang="zh-TW" sz="4800" dirty="0">
                <a:solidFill>
                  <a:prstClr val="white"/>
                </a:solidFill>
                <a:ea typeface="華康儷中黑" panose="020B0509000000000000" pitchFamily="49" charset="-120"/>
              </a:rPr>
              <a:t>)</a:t>
            </a:r>
            <a:r>
              <a:rPr lang="zh-TW" altLang="en-US" sz="4800" dirty="0">
                <a:solidFill>
                  <a:prstClr val="white"/>
                </a:solidFill>
                <a:ea typeface="華康儷中黑" panose="020B0509000000000000" pitchFamily="49" charset="-120"/>
              </a:rPr>
              <a:t> </a:t>
            </a:r>
            <a:endParaRPr lang="en-US" altLang="zh-TW" sz="4800" dirty="0">
              <a:solidFill>
                <a:prstClr val="white"/>
              </a:solidFill>
              <a:ea typeface="華康儷中黑" panose="020B0509000000000000" pitchFamily="49" charset="-120"/>
            </a:endParaRPr>
          </a:p>
          <a:p>
            <a:pPr marL="609570" indent="-609570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zh-HK" sz="4800" dirty="0">
                <a:solidFill>
                  <a:prstClr val="white"/>
                </a:solidFill>
                <a:ea typeface="華康儷中黑" panose="020B0509000000000000" pitchFamily="49" charset="-120"/>
              </a:rPr>
              <a:t>取自一種名叫</a:t>
            </a:r>
            <a:r>
              <a:rPr lang="en-US" altLang="zh-HK" sz="4800" i="1" dirty="0">
                <a:solidFill>
                  <a:prstClr val="white"/>
                </a:solidFill>
                <a:ea typeface="華康儷中黑" panose="020B0509000000000000" pitchFamily="49" charset="-120"/>
              </a:rPr>
              <a:t>Saccharomyces cerevisiae</a:t>
            </a:r>
            <a:r>
              <a:rPr lang="zh-TW" altLang="zh-HK" sz="4800" dirty="0">
                <a:solidFill>
                  <a:prstClr val="white"/>
                </a:solidFill>
                <a:ea typeface="華康儷中黑" panose="020B0509000000000000" pitchFamily="49" charset="-120"/>
              </a:rPr>
              <a:t>的獨特酵母</a:t>
            </a:r>
            <a:endParaRPr lang="en-US" altLang="zh-HK" sz="4800" dirty="0">
              <a:solidFill>
                <a:prstClr val="white"/>
              </a:solidFill>
              <a:ea typeface="華康儷中黑" panose="020B0509000000000000" pitchFamily="49" charset="-120"/>
            </a:endParaRPr>
          </a:p>
          <a:p>
            <a:pPr marL="609570" indent="-609570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HK" sz="4800" dirty="0" err="1">
                <a:solidFill>
                  <a:prstClr val="white"/>
                </a:solidFill>
                <a:ea typeface="華康儷中黑" panose="020B0509000000000000" pitchFamily="49" charset="-120"/>
              </a:rPr>
              <a:t>Wellmune</a:t>
            </a:r>
            <a:r>
              <a:rPr lang="zh-TW" altLang="zh-HK" sz="4800" dirty="0">
                <a:solidFill>
                  <a:prstClr val="white"/>
                </a:solidFill>
                <a:ea typeface="華康儷中黑" panose="020B0509000000000000" pitchFamily="49" charset="-120"/>
              </a:rPr>
              <a:t>可支援免疫細胞</a:t>
            </a:r>
            <a:endParaRPr lang="en-US" altLang="zh-TW" sz="4800" dirty="0">
              <a:solidFill>
                <a:prstClr val="white"/>
              </a:solidFill>
              <a:ea typeface="華康儷中黑" panose="020B0509000000000000" pitchFamily="49" charset="-120"/>
            </a:endParaRPr>
          </a:p>
          <a:p>
            <a:pPr marL="761962" indent="-761962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altLang="zh-HK" sz="5900" dirty="0">
              <a:solidFill>
                <a:prstClr val="white"/>
              </a:solidFill>
              <a:ea typeface="華康儷中黑" panose="020B0509000000000000" pitchFamily="49" charset="-120"/>
            </a:endParaRPr>
          </a:p>
          <a:p>
            <a:pPr marL="609570" indent="-609570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TW" altLang="en-US" sz="4800" dirty="0">
              <a:solidFill>
                <a:prstClr val="white"/>
              </a:solidFill>
              <a:ea typeface="華康儷中黑" panose="020B0509000000000000" pitchFamily="49" charset="-120"/>
            </a:endParaRPr>
          </a:p>
          <a:p>
            <a:pPr marL="609570" indent="-609570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TW" altLang="en-US" sz="4800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593765"/>
            <a:ext cx="6096000" cy="276995"/>
          </a:xfrm>
          <a:prstGeom prst="rect">
            <a:avLst/>
          </a:prstGeom>
        </p:spPr>
        <p:txBody>
          <a:bodyPr lIns="121914" tIns="60957" rIns="121914" bIns="60957">
            <a:spAutoFit/>
          </a:bodyPr>
          <a:lstStyle/>
          <a:p>
            <a:pPr>
              <a:lnSpc>
                <a:spcPts val="1200"/>
              </a:lnSpc>
            </a:pPr>
            <a:r>
              <a:rPr kumimoji="1" lang="en-US" sz="1600" dirty="0" err="1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Wellmune</a:t>
            </a:r>
            <a:r>
              <a:rPr kumimoji="1" lang="en-US" sz="16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® WGP</a:t>
            </a:r>
            <a:r>
              <a:rPr kumimoji="1" lang="zh-TW" altLang="en-US" sz="16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是 </a:t>
            </a:r>
            <a:r>
              <a:rPr kumimoji="1" lang="en-US" sz="16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KERRY LUXEMBOURG S.A.R.L </a:t>
            </a:r>
            <a:r>
              <a:rPr kumimoji="1" lang="zh-TW" altLang="en-US" sz="16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的註冊商標</a:t>
            </a:r>
            <a:endParaRPr kumimoji="1" lang="en-US" sz="1600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0" y="338668"/>
            <a:ext cx="12192000" cy="1011965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HK" sz="7200" dirty="0" err="1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Wellmune</a:t>
            </a:r>
            <a:r>
              <a:rPr lang="en-US" altLang="zh-HK" sz="72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®</a:t>
            </a:r>
            <a:endParaRPr lang="zh-HK" altLang="en-US" sz="7200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836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" y="11752"/>
            <a:ext cx="12191999" cy="685800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pic>
        <p:nvPicPr>
          <p:cNvPr id="6" name="Picture 4" descr="http://www.arrowheadhealthworks.com/sugarpil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9" b="100000" l="0" r="100000">
                        <a14:foregroundMark x1="15603" y1="92126" x2="15603" y2="92126"/>
                        <a14:foregroundMark x1="41135" y1="87402" x2="41135" y2="87402"/>
                        <a14:foregroundMark x1="9220" y1="87402" x2="9220" y2="87402"/>
                        <a14:backgroundMark x1="5674" y1="94488" x2="5674" y2="94488"/>
                        <a14:backgroundMark x1="17021" y1="98425" x2="17021" y2="98425"/>
                        <a14:backgroundMark x1="84397" y1="98425" x2="84397" y2="98425"/>
                        <a14:backgroundMark x1="18440" y1="98425" x2="18440" y2="98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460" y="5058491"/>
            <a:ext cx="2019657" cy="18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0" y="338668"/>
            <a:ext cx="12192000" cy="1011965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sz="7200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天然酵母</a:t>
            </a:r>
            <a:endParaRPr lang="zh-HK" altLang="en-US" sz="7200" dirty="0">
              <a:solidFill>
                <a:prstClr val="black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" y="166301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40"/>
            <a:endParaRPr lang="zh-TW" alt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490257" y="1521486"/>
            <a:ext cx="5214595" cy="5569807"/>
            <a:chOff x="2617693" y="1141113"/>
            <a:chExt cx="3910946" cy="4177355"/>
          </a:xfrm>
        </p:grpSpPr>
        <p:pic>
          <p:nvPicPr>
            <p:cNvPr id="5" name="Picture 2" descr="http://www.vitaminpros.com/images/beta-glucan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7693" y="1141113"/>
              <a:ext cx="3910946" cy="417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4062529" y="1486342"/>
              <a:ext cx="1021274" cy="10677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-57132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300" dirty="0">
                  <a:solidFill>
                    <a:srgbClr val="0000FF"/>
                  </a:solidFill>
                  <a:latin typeface="Calibri"/>
                  <a:ea typeface="華康儷中黑" panose="020B0509000000000000" pitchFamily="49" charset="-120"/>
                  <a:cs typeface="Arial" pitchFamily="34" charset="0"/>
                </a:rPr>
                <a:t>纖維素層 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247870" y="1878092"/>
              <a:ext cx="648254" cy="2423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l-GR" sz="1500" dirty="0">
                  <a:solidFill>
                    <a:srgbClr val="00B050"/>
                  </a:solidFill>
                  <a:latin typeface="Calibri"/>
                  <a:ea typeface="華康儷中黑" panose="020B0509000000000000" pitchFamily="49" charset="-120"/>
                </a:rPr>
                <a:t>β</a:t>
              </a:r>
              <a:r>
                <a:rPr kumimoji="1" lang="zh-TW" altLang="en-US" sz="1500" dirty="0">
                  <a:solidFill>
                    <a:srgbClr val="00B050"/>
                  </a:solidFill>
                  <a:latin typeface="Calibri"/>
                  <a:ea typeface="華康儷中黑" panose="020B0509000000000000" pitchFamily="49" charset="-120"/>
                </a:rPr>
                <a:t>葡聚醣</a:t>
              </a:r>
              <a:endParaRPr kumimoji="1" lang="en-US" sz="1500" b="1" dirty="0">
                <a:solidFill>
                  <a:srgbClr val="00B050"/>
                </a:solidFill>
                <a:latin typeface="Calibri"/>
                <a:ea typeface="華康儷中黑" panose="020B0509000000000000" pitchFamily="49" charset="-120"/>
                <a:cs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78300" y="1662068"/>
              <a:ext cx="742030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200" dirty="0">
                  <a:solidFill>
                    <a:srgbClr val="FF0000"/>
                  </a:solidFill>
                  <a:latin typeface="Calibri"/>
                  <a:ea typeface="華康儷中黑" panose="020B0509000000000000" pitchFamily="49" charset="-120"/>
                  <a:cs typeface="Arial" pitchFamily="34" charset="0"/>
                </a:rPr>
                <a:t>甘露糖蛋白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61719" y="2499742"/>
              <a:ext cx="2222893" cy="2192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l-GR" sz="1300" dirty="0">
                  <a:solidFill>
                    <a:prstClr val="white">
                      <a:lumMod val="50000"/>
                    </a:prstClr>
                  </a:solidFill>
                  <a:latin typeface="Calibri"/>
                  <a:ea typeface="華康儷中黑" panose="020B0509000000000000" pitchFamily="49" charset="-120"/>
                </a:rPr>
                <a:t>β</a:t>
              </a:r>
              <a:r>
                <a:rPr kumimoji="1" lang="zh-TW" altLang="en-US" sz="1300" dirty="0">
                  <a:solidFill>
                    <a:prstClr val="white">
                      <a:lumMod val="50000"/>
                    </a:prstClr>
                  </a:solidFill>
                  <a:latin typeface="Calibri"/>
                  <a:ea typeface="華康儷中黑" panose="020B0509000000000000" pitchFamily="49" charset="-120"/>
                </a:rPr>
                <a:t>葡聚醣及殼質</a:t>
              </a:r>
              <a:endParaRPr kumimoji="1" lang="en-US" sz="1300" dirty="0">
                <a:solidFill>
                  <a:prstClr val="white">
                    <a:lumMod val="50000"/>
                  </a:prstClr>
                </a:solidFill>
                <a:latin typeface="Calibri"/>
                <a:ea typeface="華康儷中黑" panose="020B0509000000000000" pitchFamily="49" charset="-12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1376" y="2907774"/>
              <a:ext cx="715580" cy="2423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TW" altLang="en-US" sz="1500" dirty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rPr>
                <a:t>酵母細胞</a:t>
              </a:r>
              <a:endParaRPr kumimoji="1" lang="en-US" sz="1500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64088" y="2939468"/>
              <a:ext cx="859851" cy="2423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TW" altLang="en-US" sz="1500" dirty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</a:rPr>
                <a:t>酵母細胞壁</a:t>
              </a:r>
              <a:endParaRPr kumimoji="1" lang="en-US" sz="1500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97102" y="2918090"/>
              <a:ext cx="1152128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kumimoji="1" lang="zh-TW" altLang="en-US" sz="1100" dirty="0">
                  <a:solidFill>
                    <a:srgbClr val="FF00FF"/>
                  </a:solidFill>
                  <a:latin typeface="Calibri"/>
                  <a:ea typeface="華康儷中黑" panose="020B0509000000000000" pitchFamily="49" charset="-120"/>
                </a:rPr>
                <a:t>脂肪、蛋白質、細胞核及細胞物質</a:t>
              </a:r>
              <a:endParaRPr kumimoji="1" lang="en-US" sz="1100" dirty="0">
                <a:solidFill>
                  <a:srgbClr val="FF00FF"/>
                </a:solidFill>
                <a:latin typeface="Calibri"/>
                <a:ea typeface="華康儷中黑" panose="020B05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691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23392" y="1669158"/>
            <a:ext cx="8331200" cy="5120217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zh-TW" altLang="zh-HK" sz="3700" dirty="0">
                <a:solidFill>
                  <a:prstClr val="white"/>
                </a:solidFill>
                <a:ea typeface="華康儷中黑" panose="020B0509000000000000" pitchFamily="49" charset="-120"/>
              </a:rPr>
              <a:t>當</a:t>
            </a:r>
            <a:r>
              <a:rPr lang="en-US" altLang="zh-HK" sz="3700" dirty="0" err="1">
                <a:solidFill>
                  <a:prstClr val="white"/>
                </a:solidFill>
                <a:ea typeface="華康儷中黑" panose="020B0509000000000000" pitchFamily="49" charset="-120"/>
              </a:rPr>
              <a:t>Wellmune</a:t>
            </a:r>
            <a:r>
              <a:rPr lang="zh-TW" altLang="zh-HK" sz="3700" dirty="0">
                <a:solidFill>
                  <a:prstClr val="white"/>
                </a:solidFill>
                <a:ea typeface="華康儷中黑" panose="020B0509000000000000" pitchFamily="49" charset="-120"/>
              </a:rPr>
              <a:t>被吸收時，免疫細胞會從消化道把</a:t>
            </a:r>
            <a:r>
              <a:rPr lang="en-US" altLang="zh-HK" sz="3700" dirty="0" err="1">
                <a:solidFill>
                  <a:prstClr val="white"/>
                </a:solidFill>
                <a:ea typeface="華康儷中黑" panose="020B0509000000000000" pitchFamily="49" charset="-120"/>
              </a:rPr>
              <a:t>Wellmune</a:t>
            </a:r>
            <a:r>
              <a:rPr lang="zh-TW" altLang="zh-HK" sz="3700" dirty="0">
                <a:solidFill>
                  <a:prstClr val="white"/>
                </a:solidFill>
                <a:ea typeface="華康儷中黑" panose="020B0509000000000000" pitchFamily="49" charset="-120"/>
              </a:rPr>
              <a:t>帶到身體上的免疫器官。在那裡，稱為巨噬細胞的免疫細胞，把</a:t>
            </a:r>
            <a:r>
              <a:rPr lang="en-US" altLang="zh-HK" sz="3700" dirty="0" err="1">
                <a:solidFill>
                  <a:prstClr val="white"/>
                </a:solidFill>
                <a:ea typeface="華康儷中黑" panose="020B0509000000000000" pitchFamily="49" charset="-120"/>
              </a:rPr>
              <a:t>Wellmune</a:t>
            </a:r>
            <a:r>
              <a:rPr lang="zh-TW" altLang="zh-HK" sz="3700" dirty="0">
                <a:solidFill>
                  <a:prstClr val="white"/>
                </a:solidFill>
                <a:ea typeface="華康儷中黑" panose="020B0509000000000000" pitchFamily="49" charset="-120"/>
              </a:rPr>
              <a:t>消化成較小的碎片，並在數天時間內慢慢釋放它們。當釋放</a:t>
            </a:r>
            <a:r>
              <a:rPr lang="en-US" altLang="zh-HK" sz="3700" dirty="0" err="1">
                <a:solidFill>
                  <a:prstClr val="white"/>
                </a:solidFill>
                <a:ea typeface="華康儷中黑" panose="020B0509000000000000" pitchFamily="49" charset="-120"/>
              </a:rPr>
              <a:t>Wellmune</a:t>
            </a:r>
            <a:r>
              <a:rPr lang="zh-TW" altLang="zh-HK" sz="3700" dirty="0">
                <a:solidFill>
                  <a:prstClr val="white"/>
                </a:solidFill>
                <a:ea typeface="華康儷中黑" panose="020B0509000000000000" pitchFamily="49" charset="-120"/>
              </a:rPr>
              <a:t>碎片時，碎片會和嗜中性粒細胞上的特定受體（</a:t>
            </a:r>
            <a:r>
              <a:rPr lang="en-US" altLang="zh-HK" sz="3700" dirty="0">
                <a:solidFill>
                  <a:prstClr val="white"/>
                </a:solidFill>
                <a:ea typeface="華康儷中黑" panose="020B0509000000000000" pitchFamily="49" charset="-120"/>
              </a:rPr>
              <a:t>CR3</a:t>
            </a:r>
            <a:r>
              <a:rPr lang="zh-TW" altLang="zh-HK" sz="3700" dirty="0">
                <a:solidFill>
                  <a:prstClr val="white"/>
                </a:solidFill>
                <a:ea typeface="華康儷中黑" panose="020B0509000000000000" pitchFamily="49" charset="-120"/>
              </a:rPr>
              <a:t>）結合，而身體內最多的免疫細胞就是嗜中性粒細胞。</a:t>
            </a:r>
            <a:endParaRPr lang="en-US" altLang="zh-TW" sz="3700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9264352" y="2689848"/>
            <a:ext cx="2927648" cy="4120832"/>
            <a:chOff x="-528" y="672"/>
            <a:chExt cx="2100" cy="3291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-528" y="672"/>
              <a:ext cx="2100" cy="3291"/>
              <a:chOff x="3514" y="587"/>
              <a:chExt cx="2100" cy="3291"/>
            </a:xfrm>
          </p:grpSpPr>
          <p:pic>
            <p:nvPicPr>
              <p:cNvPr id="10" name="Picture 4" descr="immune organs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514" y="587"/>
                <a:ext cx="2100" cy="3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Oval 5"/>
              <p:cNvSpPr>
                <a:spLocks noChangeArrowheads="1"/>
              </p:cNvSpPr>
              <p:nvPr/>
            </p:nvSpPr>
            <p:spPr bwMode="auto">
              <a:xfrm rot="1462122">
                <a:off x="4409" y="2426"/>
                <a:ext cx="822" cy="511"/>
              </a:xfrm>
              <a:prstGeom prst="ellips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kumimoji="1" lang="en-US">
                  <a:solidFill>
                    <a:prstClr val="white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  <p:sp>
            <p:nvSpPr>
              <p:cNvPr id="12" name="Line 6"/>
              <p:cNvSpPr>
                <a:spLocks noChangeShapeType="1"/>
              </p:cNvSpPr>
              <p:nvPr/>
            </p:nvSpPr>
            <p:spPr bwMode="auto">
              <a:xfrm flipH="1" flipV="1">
                <a:off x="4888" y="1870"/>
                <a:ext cx="48" cy="58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kumimoji="1" lang="en-US">
                  <a:solidFill>
                    <a:prstClr val="white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  <p:sp>
            <p:nvSpPr>
              <p:cNvPr id="13" name="Line 7"/>
              <p:cNvSpPr>
                <a:spLocks noChangeShapeType="1"/>
              </p:cNvSpPr>
              <p:nvPr/>
            </p:nvSpPr>
            <p:spPr bwMode="auto">
              <a:xfrm flipH="1" flipV="1">
                <a:off x="4356" y="2063"/>
                <a:ext cx="242" cy="339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kumimoji="1" lang="en-US">
                  <a:solidFill>
                    <a:prstClr val="white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  <p:sp>
            <p:nvSpPr>
              <p:cNvPr id="14" name="Line 8"/>
              <p:cNvSpPr>
                <a:spLocks noChangeShapeType="1"/>
              </p:cNvSpPr>
              <p:nvPr/>
            </p:nvSpPr>
            <p:spPr bwMode="auto">
              <a:xfrm>
                <a:off x="5057" y="2934"/>
                <a:ext cx="121" cy="387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kumimoji="1" lang="en-US">
                  <a:solidFill>
                    <a:prstClr val="white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 flipH="1">
                <a:off x="4622" y="2910"/>
                <a:ext cx="48" cy="145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kumimoji="1" lang="en-US">
                  <a:solidFill>
                    <a:prstClr val="white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  <p:sp>
            <p:nvSpPr>
              <p:cNvPr id="16" name="Line 10"/>
              <p:cNvSpPr>
                <a:spLocks noChangeShapeType="1"/>
              </p:cNvSpPr>
              <p:nvPr/>
            </p:nvSpPr>
            <p:spPr bwMode="auto">
              <a:xfrm flipH="1">
                <a:off x="4743" y="2958"/>
                <a:ext cx="121" cy="411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kumimoji="1" lang="en-US">
                  <a:solidFill>
                    <a:prstClr val="white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  <p:sp>
            <p:nvSpPr>
              <p:cNvPr id="17" name="Line 11"/>
              <p:cNvSpPr>
                <a:spLocks noChangeShapeType="1"/>
              </p:cNvSpPr>
              <p:nvPr/>
            </p:nvSpPr>
            <p:spPr bwMode="auto">
              <a:xfrm flipH="1" flipV="1">
                <a:off x="4985" y="1168"/>
                <a:ext cx="24" cy="1331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kumimoji="1" lang="en-US">
                  <a:solidFill>
                    <a:prstClr val="white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sp>
          <p:nvSpPr>
            <p:cNvPr id="9" name="Line 12"/>
            <p:cNvSpPr>
              <a:spLocks noChangeShapeType="1"/>
            </p:cNvSpPr>
            <p:nvPr/>
          </p:nvSpPr>
          <p:spPr bwMode="auto">
            <a:xfrm flipV="1">
              <a:off x="1056" y="2544"/>
              <a:ext cx="96" cy="121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kumimoji="1" lang="en-US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sp>
        <p:nvSpPr>
          <p:cNvPr id="18" name="標題 1"/>
          <p:cNvSpPr txBox="1">
            <a:spLocks/>
          </p:cNvSpPr>
          <p:nvPr/>
        </p:nvSpPr>
        <p:spPr>
          <a:xfrm>
            <a:off x="0" y="338668"/>
            <a:ext cx="12192000" cy="1011965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HK" sz="7200" dirty="0" err="1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Wellmune</a:t>
            </a:r>
            <a:r>
              <a:rPr lang="en-US" altLang="zh-HK" sz="72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®</a:t>
            </a:r>
            <a:r>
              <a:rPr lang="zh-HK" altLang="en-US" sz="7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如何運作</a:t>
            </a:r>
            <a:r>
              <a:rPr lang="en-US" altLang="zh-HK" sz="7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?</a:t>
            </a:r>
            <a:endParaRPr lang="zh-HK" altLang="en-US" sz="96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083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623392" y="1765169"/>
            <a:ext cx="8331200" cy="51202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en-US" altLang="zh-HK" sz="4300" dirty="0" err="1">
                <a:solidFill>
                  <a:prstClr val="white"/>
                </a:solidFill>
                <a:ea typeface="華康儷中黑" panose="020B0509000000000000" pitchFamily="49" charset="-120"/>
              </a:rPr>
              <a:t>Wellmune</a:t>
            </a:r>
            <a:r>
              <a:rPr lang="zh-TW" altLang="zh-HK" sz="4300" dirty="0">
                <a:solidFill>
                  <a:prstClr val="white"/>
                </a:solidFill>
                <a:ea typeface="華康儷中黑" panose="020B0509000000000000" pitchFamily="49" charset="-120"/>
              </a:rPr>
              <a:t>可支援在體內的嗜中性粒細胞和促進細胞的正常活動，包括促進免疫系統健康。它還支援負責吞噬和消滅外來細菌工作的吞噬細胞，從而促進免疫系統的健康。</a:t>
            </a:r>
            <a:endParaRPr lang="zh-HK" altLang="en-US" sz="4300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9399676" y="2951463"/>
            <a:ext cx="2743965" cy="3862288"/>
            <a:chOff x="-528" y="672"/>
            <a:chExt cx="2100" cy="3291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-528" y="672"/>
              <a:ext cx="2100" cy="3291"/>
              <a:chOff x="3514" y="587"/>
              <a:chExt cx="2100" cy="3291"/>
            </a:xfrm>
          </p:grpSpPr>
          <p:pic>
            <p:nvPicPr>
              <p:cNvPr id="9" name="Picture 4" descr="immune organs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514" y="587"/>
                <a:ext cx="2100" cy="3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Oval 5"/>
              <p:cNvSpPr>
                <a:spLocks noChangeArrowheads="1"/>
              </p:cNvSpPr>
              <p:nvPr/>
            </p:nvSpPr>
            <p:spPr bwMode="auto">
              <a:xfrm rot="1462122">
                <a:off x="4409" y="2426"/>
                <a:ext cx="822" cy="511"/>
              </a:xfrm>
              <a:prstGeom prst="ellips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kumimoji="1" lang="en-US">
                  <a:solidFill>
                    <a:prstClr val="white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  <p:sp>
            <p:nvSpPr>
              <p:cNvPr id="11" name="Line 6"/>
              <p:cNvSpPr>
                <a:spLocks noChangeShapeType="1"/>
              </p:cNvSpPr>
              <p:nvPr/>
            </p:nvSpPr>
            <p:spPr bwMode="auto">
              <a:xfrm flipH="1" flipV="1">
                <a:off x="4888" y="1870"/>
                <a:ext cx="48" cy="58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kumimoji="1" lang="en-US">
                  <a:solidFill>
                    <a:prstClr val="white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 flipH="1" flipV="1">
                <a:off x="4356" y="2063"/>
                <a:ext cx="242" cy="339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kumimoji="1" lang="en-US">
                  <a:solidFill>
                    <a:prstClr val="white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  <p:sp>
            <p:nvSpPr>
              <p:cNvPr id="13" name="Line 8"/>
              <p:cNvSpPr>
                <a:spLocks noChangeShapeType="1"/>
              </p:cNvSpPr>
              <p:nvPr/>
            </p:nvSpPr>
            <p:spPr bwMode="auto">
              <a:xfrm>
                <a:off x="5057" y="2934"/>
                <a:ext cx="121" cy="387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kumimoji="1" lang="en-US">
                  <a:solidFill>
                    <a:prstClr val="white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 flipH="1">
                <a:off x="4622" y="2910"/>
                <a:ext cx="48" cy="145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kumimoji="1" lang="en-US">
                  <a:solidFill>
                    <a:prstClr val="white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 flipH="1">
                <a:off x="4743" y="2958"/>
                <a:ext cx="121" cy="411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kumimoji="1" lang="en-US">
                  <a:solidFill>
                    <a:prstClr val="white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  <p:sp>
            <p:nvSpPr>
              <p:cNvPr id="16" name="Line 11"/>
              <p:cNvSpPr>
                <a:spLocks noChangeShapeType="1"/>
              </p:cNvSpPr>
              <p:nvPr/>
            </p:nvSpPr>
            <p:spPr bwMode="auto">
              <a:xfrm flipH="1" flipV="1">
                <a:off x="4985" y="1168"/>
                <a:ext cx="24" cy="1331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kumimoji="1" lang="en-US">
                  <a:solidFill>
                    <a:prstClr val="white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V="1">
              <a:off x="1056" y="2544"/>
              <a:ext cx="96" cy="121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kumimoji="1" lang="en-US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sp>
        <p:nvSpPr>
          <p:cNvPr id="18" name="標題 1"/>
          <p:cNvSpPr txBox="1">
            <a:spLocks/>
          </p:cNvSpPr>
          <p:nvPr/>
        </p:nvSpPr>
        <p:spPr>
          <a:xfrm>
            <a:off x="0" y="338668"/>
            <a:ext cx="12192000" cy="1011965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HK" sz="7200" dirty="0" err="1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Wellmune</a:t>
            </a:r>
            <a:r>
              <a:rPr lang="en-US" altLang="zh-HK" sz="72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®</a:t>
            </a:r>
            <a:r>
              <a:rPr lang="zh-HK" altLang="en-US" sz="7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如何運作</a:t>
            </a:r>
            <a:r>
              <a:rPr lang="en-US" altLang="zh-HK" sz="7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?</a:t>
            </a:r>
            <a:endParaRPr lang="zh-HK" altLang="en-US" sz="96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991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623392" y="1573148"/>
            <a:ext cx="10945216" cy="51202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zh-TW" altLang="en-US" sz="3700" dirty="0">
                <a:solidFill>
                  <a:prstClr val="white"/>
                </a:solidFill>
                <a:ea typeface="華康儷中黑" panose="020B0509000000000000" pitchFamily="49" charset="-120"/>
              </a:rPr>
              <a:t>與其他免疫調節物質不同的是，</a:t>
            </a:r>
            <a:r>
              <a:rPr lang="en-US" altLang="zh-TW" sz="3700" dirty="0" err="1">
                <a:solidFill>
                  <a:prstClr val="white"/>
                </a:solidFill>
                <a:ea typeface="華康儷中黑" panose="020B0509000000000000" pitchFamily="49" charset="-120"/>
              </a:rPr>
              <a:t>Wellmune</a:t>
            </a:r>
            <a:r>
              <a:rPr lang="en-US" altLang="zh-TW" sz="3700" dirty="0">
                <a:solidFill>
                  <a:prstClr val="white"/>
                </a:solidFill>
                <a:ea typeface="華康儷中黑" panose="020B0509000000000000" pitchFamily="49" charset="-120"/>
              </a:rPr>
              <a:t> </a:t>
            </a:r>
            <a:r>
              <a:rPr lang="zh-TW" altLang="en-US" sz="3700" dirty="0">
                <a:solidFill>
                  <a:prstClr val="white"/>
                </a:solidFill>
                <a:ea typeface="華康儷中黑" panose="020B0509000000000000" pitchFamily="49" charset="-120"/>
              </a:rPr>
              <a:t>不會過度刺激免疫系統。其它的免疫促進成分很可能會對人體造成有害的副作用。</a:t>
            </a: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0" y="338668"/>
            <a:ext cx="12192000" cy="1011965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HK" sz="7200" dirty="0" err="1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Wellmune</a:t>
            </a:r>
            <a:r>
              <a:rPr lang="en-US" altLang="zh-HK" sz="72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®</a:t>
            </a:r>
            <a:endParaRPr lang="zh-HK" altLang="en-US" sz="7200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97290" y="3429000"/>
            <a:ext cx="7916791" cy="3429000"/>
            <a:chOff x="1572966" y="2571750"/>
            <a:chExt cx="5937593" cy="2571750"/>
          </a:xfrm>
        </p:grpSpPr>
        <p:grpSp>
          <p:nvGrpSpPr>
            <p:cNvPr id="11" name="Group 10"/>
            <p:cNvGrpSpPr/>
            <p:nvPr/>
          </p:nvGrpSpPr>
          <p:grpSpPr>
            <a:xfrm>
              <a:off x="1591271" y="2571750"/>
              <a:ext cx="5919288" cy="2571750"/>
              <a:chOff x="5775265" y="5308054"/>
              <a:chExt cx="5173896" cy="2247900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6136" y="5308054"/>
                <a:ext cx="5153025" cy="2247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angle 3"/>
              <p:cNvSpPr>
                <a:spLocks noChangeArrowheads="1"/>
              </p:cNvSpPr>
              <p:nvPr/>
            </p:nvSpPr>
            <p:spPr bwMode="auto">
              <a:xfrm>
                <a:off x="6100835" y="6283622"/>
                <a:ext cx="393021" cy="38588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none" lIns="0" tIns="0" rIns="0" bIns="-57132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1219140"/>
                <a:r>
                  <a:rPr lang="zh-TW" altLang="en-US" sz="2100" dirty="0">
                    <a:solidFill>
                      <a:srgbClr val="212121"/>
                    </a:solidFill>
                    <a:latin typeface="Calibri"/>
                    <a:ea typeface="華康儷中黑" panose="020B0509000000000000" pitchFamily="49" charset="-120"/>
                    <a:cs typeface="Arial" pitchFamily="34" charset="0"/>
                  </a:rPr>
                  <a:t>細胞</a:t>
                </a:r>
                <a:endParaRPr lang="en-US" altLang="zh-TW" sz="2100" dirty="0">
                  <a:solidFill>
                    <a:srgbClr val="212121"/>
                  </a:solidFill>
                  <a:latin typeface="Calibri"/>
                  <a:ea typeface="華康儷中黑" panose="020B0509000000000000" pitchFamily="49" charset="-120"/>
                  <a:cs typeface="Arial" pitchFamily="34" charset="0"/>
                </a:endParaRPr>
              </a:p>
              <a:p>
                <a:pPr defTabSz="1219140"/>
                <a:r>
                  <a:rPr lang="zh-TW" altLang="en-US" sz="2100" dirty="0">
                    <a:solidFill>
                      <a:srgbClr val="212121"/>
                    </a:solidFill>
                    <a:latin typeface="Calibri"/>
                    <a:ea typeface="華康儷中黑" panose="020B0509000000000000" pitchFamily="49" charset="-120"/>
                    <a:cs typeface="Arial" pitchFamily="34" charset="0"/>
                  </a:rPr>
                  <a:t>受體</a:t>
                </a:r>
                <a:r>
                  <a:rPr lang="zh-TW" altLang="en-US" sz="2100" dirty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  <a:cs typeface="Arial" pitchFamily="34" charset="0"/>
                  </a:rPr>
                  <a:t> </a:t>
                </a: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5775265" y="5668094"/>
                <a:ext cx="1331646" cy="3329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l-GR" sz="2700" dirty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</a:rPr>
                  <a:t>β</a:t>
                </a:r>
                <a:r>
                  <a:rPr kumimoji="1" lang="zh-TW" altLang="en-US" sz="2700" dirty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</a:rPr>
                  <a:t>葡聚醣	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432974" y="6848068"/>
                <a:ext cx="1276261" cy="6187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zh-TW" altLang="en-US" sz="2700" dirty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</a:rPr>
                  <a:t>（啟動）	</a:t>
                </a:r>
              </a:p>
            </p:txBody>
          </p:sp>
          <p:sp>
            <p:nvSpPr>
              <p:cNvPr id="10" name="Rectangle 3"/>
              <p:cNvSpPr>
                <a:spLocks noChangeArrowheads="1"/>
              </p:cNvSpPr>
              <p:nvPr/>
            </p:nvSpPr>
            <p:spPr bwMode="auto">
              <a:xfrm>
                <a:off x="8888685" y="5625823"/>
                <a:ext cx="453970" cy="23456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none" lIns="0" tIns="0" rIns="0" bIns="-57132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1219140"/>
                <a:r>
                  <a:rPr lang="zh-TW" altLang="en-US" sz="2700" dirty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  <a:cs typeface="Arial" pitchFamily="34" charset="0"/>
                  </a:rPr>
                  <a:t>病毒</a:t>
                </a:r>
              </a:p>
            </p:txBody>
          </p:sp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10030219" y="5640989"/>
                <a:ext cx="802855" cy="1538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none" lIns="0" tIns="0" rIns="0" bIns="-57132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1219140"/>
                <a:r>
                  <a:rPr lang="zh-TW" altLang="en-US" sz="1900" dirty="0">
                    <a:solidFill>
                      <a:srgbClr val="21212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  <a:cs typeface="Arial" pitchFamily="34" charset="0"/>
                  </a:rPr>
                  <a:t>白細胞介素</a:t>
                </a:r>
                <a:r>
                  <a:rPr lang="zh-TW" altLang="en-US" sz="100" dirty="0">
                    <a:solidFill>
                      <a:prstClr val="black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  <a:cs typeface="Arial" pitchFamily="34" charset="0"/>
                  </a:rPr>
                  <a:t> </a:t>
                </a:r>
                <a:endParaRPr lang="zh-TW" altLang="en-US" sz="1200" dirty="0">
                  <a:solidFill>
                    <a:prstClr val="black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  <a:cs typeface="Arial" pitchFamily="34" charset="0"/>
                </a:endParaRPr>
              </a:p>
            </p:txBody>
          </p:sp>
          <p:sp>
            <p:nvSpPr>
              <p:cNvPr id="12" name="Rectangle 3"/>
              <p:cNvSpPr>
                <a:spLocks noChangeArrowheads="1"/>
              </p:cNvSpPr>
              <p:nvPr/>
            </p:nvSpPr>
            <p:spPr bwMode="auto">
              <a:xfrm>
                <a:off x="10197900" y="7272559"/>
                <a:ext cx="638921" cy="1538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none" lIns="0" tIns="0" rIns="0" bIns="-57132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1219140"/>
                <a:r>
                  <a:rPr lang="zh-TW" altLang="en-US" sz="1900" dirty="0">
                    <a:solidFill>
                      <a:srgbClr val="212121"/>
                    </a:solidFill>
                    <a:latin typeface="Calibri"/>
                    <a:ea typeface="華康儷中黑" panose="020B0509000000000000" pitchFamily="49" charset="-120"/>
                    <a:cs typeface="Arial" pitchFamily="34" charset="0"/>
                  </a:rPr>
                  <a:t>細胞因子</a:t>
                </a:r>
                <a:endParaRPr lang="zh-TW" altLang="en-US" sz="1900" dirty="0">
                  <a:solidFill>
                    <a:prstClr val="black"/>
                  </a:solidFill>
                  <a:latin typeface="Calibri"/>
                  <a:ea typeface="華康儷中黑" panose="020B0509000000000000" pitchFamily="49" charset="-120"/>
                  <a:cs typeface="Arial" pitchFamily="34" charset="0"/>
                </a:endParaRPr>
              </a:p>
            </p:txBody>
          </p:sp>
          <p:sp>
            <p:nvSpPr>
              <p:cNvPr id="13" name="Rectangle 3"/>
              <p:cNvSpPr>
                <a:spLocks noChangeArrowheads="1"/>
              </p:cNvSpPr>
              <p:nvPr/>
            </p:nvSpPr>
            <p:spPr bwMode="auto">
              <a:xfrm>
                <a:off x="10108131" y="6478515"/>
                <a:ext cx="798652" cy="1538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none" lIns="0" tIns="0" rIns="0" bIns="-57132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1219140"/>
                <a:r>
                  <a:rPr lang="zh-TW" altLang="en-US" sz="1900" dirty="0">
                    <a:solidFill>
                      <a:prstClr val="black"/>
                    </a:solidFill>
                    <a:latin typeface="Calibri"/>
                    <a:ea typeface="華康儷中黑" panose="020B0509000000000000" pitchFamily="49" charset="-120"/>
                    <a:cs typeface="Arial" pitchFamily="34" charset="0"/>
                  </a:rPr>
                  <a:t>免疫球蛋白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572966" y="4794706"/>
              <a:ext cx="58997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dirty="0" smtClean="0">
                  <a:solidFill>
                    <a:srgbClr val="FF0000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巨噬細胞需由細胞愛體啟動</a:t>
              </a:r>
              <a:endParaRPr kumimoji="1" lang="en-US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87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719404" y="1765169"/>
            <a:ext cx="10849205" cy="51202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zh-TW" altLang="en-US" sz="48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有研究支持嗎？</a:t>
            </a:r>
            <a:endParaRPr lang="en-US" altLang="zh-TW" sz="4800" b="1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pic>
        <p:nvPicPr>
          <p:cNvPr id="6" name="Picture 2" descr="http://www.rmutsb.ac.th/2011/upload/content/contentm-2012080915154112080915154100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53" y="3093255"/>
            <a:ext cx="6578403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0" y="338668"/>
            <a:ext cx="12192000" cy="1011965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HK" sz="7200" dirty="0" err="1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Wellmune</a:t>
            </a:r>
            <a:r>
              <a:rPr lang="en-US" altLang="zh-HK" sz="72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®</a:t>
            </a:r>
            <a:endParaRPr lang="zh-HK" altLang="en-US" sz="7200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627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558" y="1669158"/>
            <a:ext cx="12190444" cy="51202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zh-TW" altLang="en-US" sz="43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一項雙盲，安慰劑對照研究</a:t>
            </a:r>
            <a:r>
              <a:rPr lang="en-US" altLang="zh-TW" sz="43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…</a:t>
            </a:r>
          </a:p>
        </p:txBody>
      </p:sp>
      <p:pic>
        <p:nvPicPr>
          <p:cNvPr id="6" name="Picture 2" descr="http://1.bp.blogspot.com/-nKntvhydEic/UUYEUiyqpKI/AAAAAAAABdQ/YMHkWDZnoEU/s1600/double-bli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919" y="2756925"/>
            <a:ext cx="3648405" cy="361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4"/>
          <p:cNvSpPr/>
          <p:nvPr/>
        </p:nvSpPr>
        <p:spPr>
          <a:xfrm>
            <a:off x="0" y="6509188"/>
            <a:ext cx="12192000" cy="353939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algn="ctr"/>
            <a:r>
              <a:rPr kumimoji="1" lang="en-US" altLang="zh-HK" sz="1500" u="sng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J Diet Suppl.</a:t>
            </a:r>
            <a:r>
              <a:rPr kumimoji="1" lang="en-US" altLang="zh-HK" sz="15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 2013 Sep;10(3):171-83. </a:t>
            </a:r>
            <a:r>
              <a:rPr kumimoji="1" lang="en-US" altLang="zh-HK" sz="1500" dirty="0" err="1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doi</a:t>
            </a:r>
            <a:r>
              <a:rPr kumimoji="1" lang="en-US" altLang="zh-HK" sz="15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: 10.3109/19390211.2013.820248. </a:t>
            </a:r>
            <a:r>
              <a:rPr kumimoji="1" lang="en-US" altLang="zh-HK" sz="1500" dirty="0" err="1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Epub</a:t>
            </a:r>
            <a:r>
              <a:rPr kumimoji="1" lang="en-US" altLang="zh-HK" sz="15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 2013 Aug 9.</a:t>
            </a:r>
            <a:endParaRPr kumimoji="1" lang="zh-HK" altLang="en-US" sz="1500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0" y="338668"/>
            <a:ext cx="12192000" cy="1011965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HK" sz="7200" dirty="0" err="1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Wellmune</a:t>
            </a:r>
            <a:r>
              <a:rPr lang="en-US" altLang="zh-HK" sz="72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®</a:t>
            </a:r>
            <a:endParaRPr lang="zh-HK" altLang="en-US" sz="7200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364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9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5341250" y="2839769"/>
            <a:ext cx="6850751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zh-TW" altLang="en-US" sz="80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成人健康</a:t>
            </a:r>
            <a:endParaRPr lang="en-US" altLang="zh-TW" sz="80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zh-TW" altLang="en-US" sz="80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飲食金字塔</a:t>
            </a:r>
            <a:endParaRPr lang="en-US" sz="80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pic>
        <p:nvPicPr>
          <p:cNvPr id="8" name="Picture 2" descr="C:\Users\venusy\Desktop\exn_nutp_030b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" b="63"/>
          <a:stretch/>
        </p:blipFill>
        <p:spPr bwMode="auto">
          <a:xfrm>
            <a:off x="845482" y="381001"/>
            <a:ext cx="4495769" cy="634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28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719404" y="1669158"/>
            <a:ext cx="10849205" cy="51202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81" indent="-380981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5300" dirty="0">
                <a:solidFill>
                  <a:prstClr val="white"/>
                </a:solidFill>
                <a:ea typeface="華康儷中黑" panose="020B0509000000000000" pitchFamily="49" charset="-120"/>
              </a:rPr>
              <a:t>324</a:t>
            </a:r>
            <a:r>
              <a:rPr lang="zh-TW" altLang="en-US" sz="5300" dirty="0">
                <a:solidFill>
                  <a:prstClr val="white"/>
                </a:solidFill>
                <a:ea typeface="華康儷中黑" panose="020B0509000000000000" pitchFamily="49" charset="-120"/>
              </a:rPr>
              <a:t>傷風／感冒患者（</a:t>
            </a:r>
            <a:r>
              <a:rPr lang="zh-HK" altLang="en-US" sz="5300" dirty="0">
                <a:solidFill>
                  <a:prstClr val="white"/>
                </a:solidFill>
                <a:ea typeface="華康儷中黑" panose="020B0509000000000000" pitchFamily="49" charset="-120"/>
              </a:rPr>
              <a:t>馬拉松跑手）</a:t>
            </a:r>
            <a:endParaRPr lang="en-US" altLang="zh-TW" sz="5300" dirty="0">
              <a:solidFill>
                <a:prstClr val="white"/>
              </a:solidFill>
              <a:ea typeface="華康儷中黑" panose="020B0509000000000000" pitchFamily="49" charset="-120"/>
            </a:endParaRPr>
          </a:p>
          <a:p>
            <a:pPr marL="838158" lvl="1" indent="-380981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4300" dirty="0" err="1">
                <a:solidFill>
                  <a:prstClr val="white"/>
                </a:solidFill>
                <a:ea typeface="華康儷中黑" panose="020B0509000000000000" pitchFamily="49" charset="-120"/>
              </a:rPr>
              <a:t>Wellmune</a:t>
            </a:r>
            <a:r>
              <a:rPr lang="zh-TW" altLang="en-US" sz="4300" dirty="0">
                <a:solidFill>
                  <a:prstClr val="white"/>
                </a:solidFill>
                <a:ea typeface="華康儷中黑" panose="020B0509000000000000" pitchFamily="49" charset="-120"/>
              </a:rPr>
              <a:t>組</a:t>
            </a:r>
            <a:endParaRPr lang="en-US" altLang="zh-TW" sz="4300" dirty="0">
              <a:solidFill>
                <a:prstClr val="white"/>
              </a:solidFill>
              <a:ea typeface="華康儷中黑" panose="020B0509000000000000" pitchFamily="49" charset="-120"/>
            </a:endParaRPr>
          </a:p>
          <a:p>
            <a:pPr marL="838158" lvl="1" indent="-380981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4300" dirty="0">
                <a:solidFill>
                  <a:prstClr val="white"/>
                </a:solidFill>
                <a:ea typeface="華康儷中黑" panose="020B0509000000000000" pitchFamily="49" charset="-120"/>
              </a:rPr>
              <a:t>安慰劑組</a:t>
            </a:r>
            <a:endParaRPr lang="en-US" altLang="zh-TW" sz="4300" dirty="0">
              <a:solidFill>
                <a:prstClr val="white"/>
              </a:solidFill>
              <a:ea typeface="華康儷中黑" panose="020B0509000000000000" pitchFamily="49" charset="-120"/>
            </a:endParaRPr>
          </a:p>
          <a:p>
            <a:pPr marL="838158" lvl="1" indent="-380981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HK" sz="4300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338668"/>
            <a:ext cx="12192000" cy="1011965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HK" sz="7200" dirty="0" err="1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Wellmune</a:t>
            </a:r>
            <a:r>
              <a:rPr lang="en-US" altLang="zh-HK" sz="72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®</a:t>
            </a:r>
            <a:r>
              <a:rPr lang="zh-TW" altLang="en-US" sz="72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研究</a:t>
            </a:r>
            <a:endParaRPr lang="zh-HK" altLang="en-US" sz="7200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251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527381" y="1669158"/>
            <a:ext cx="11041227" cy="51202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8" indent="-457178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5300" dirty="0">
                <a:solidFill>
                  <a:prstClr val="white"/>
                </a:solidFill>
                <a:ea typeface="華康儷中黑" panose="020B0509000000000000" pitchFamily="49" charset="-120"/>
              </a:rPr>
              <a:t>傷風或感冒症狀</a:t>
            </a:r>
            <a:endParaRPr lang="en-US" altLang="zh-TW" sz="5300" dirty="0">
              <a:solidFill>
                <a:prstClr val="white"/>
              </a:solidFill>
              <a:ea typeface="華康儷中黑" panose="020B0509000000000000" pitchFamily="49" charset="-120"/>
            </a:endParaRPr>
          </a:p>
          <a:p>
            <a:pPr marL="838158" lvl="1" indent="-380981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4800" dirty="0">
                <a:solidFill>
                  <a:prstClr val="white"/>
                </a:solidFill>
                <a:ea typeface="華康儷中黑" panose="020B0509000000000000" pitchFamily="49" charset="-120"/>
              </a:rPr>
              <a:t>安慰劑組</a:t>
            </a:r>
            <a:r>
              <a:rPr lang="en-US" altLang="zh-TW" sz="4800" dirty="0">
                <a:solidFill>
                  <a:prstClr val="white"/>
                </a:solidFill>
                <a:ea typeface="華康儷中黑" panose="020B0509000000000000" pitchFamily="49" charset="-120"/>
              </a:rPr>
              <a:t>=241</a:t>
            </a:r>
            <a:r>
              <a:rPr lang="zh-TW" altLang="en-US" sz="4800" dirty="0">
                <a:solidFill>
                  <a:prstClr val="white"/>
                </a:solidFill>
                <a:ea typeface="華康儷中黑" panose="020B0509000000000000" pitchFamily="49" charset="-120"/>
              </a:rPr>
              <a:t>總天數 </a:t>
            </a:r>
            <a:endParaRPr lang="en-US" altLang="zh-TW" sz="4800" dirty="0">
              <a:solidFill>
                <a:prstClr val="white"/>
              </a:solidFill>
              <a:ea typeface="華康儷中黑" panose="020B0509000000000000" pitchFamily="49" charset="-120"/>
            </a:endParaRPr>
          </a:p>
          <a:p>
            <a:pPr marL="838158" lvl="1" indent="-380981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4800" dirty="0" err="1">
                <a:solidFill>
                  <a:prstClr val="white"/>
                </a:solidFill>
                <a:ea typeface="華康儷中黑" panose="020B0509000000000000" pitchFamily="49" charset="-120"/>
              </a:rPr>
              <a:t>Wellmune</a:t>
            </a:r>
            <a:r>
              <a:rPr lang="zh-TW" altLang="en-US" sz="4800" dirty="0">
                <a:solidFill>
                  <a:prstClr val="white"/>
                </a:solidFill>
                <a:ea typeface="華康儷中黑" panose="020B0509000000000000" pitchFamily="49" charset="-120"/>
              </a:rPr>
              <a:t>組</a:t>
            </a:r>
            <a:r>
              <a:rPr lang="en-US" altLang="zh-TW" sz="4800" dirty="0">
                <a:solidFill>
                  <a:prstClr val="white"/>
                </a:solidFill>
                <a:ea typeface="華康儷中黑" panose="020B0509000000000000" pitchFamily="49" charset="-120"/>
              </a:rPr>
              <a:t>=198</a:t>
            </a:r>
            <a:r>
              <a:rPr lang="zh-TW" altLang="en-US" sz="4800" dirty="0">
                <a:solidFill>
                  <a:prstClr val="white"/>
                </a:solidFill>
                <a:ea typeface="華康儷中黑" panose="020B0509000000000000" pitchFamily="49" charset="-120"/>
              </a:rPr>
              <a:t>總天數</a:t>
            </a:r>
            <a:endParaRPr lang="zh-HK" altLang="en-US" sz="4800" dirty="0">
              <a:solidFill>
                <a:prstClr val="white"/>
              </a:solidFill>
              <a:ea typeface="華康儷中黑" panose="020B0509000000000000" pitchFamily="49" charset="-120"/>
            </a:endParaRPr>
          </a:p>
          <a:p>
            <a:pPr marL="380981" indent="-380981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HK" altLang="en-US" sz="5900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338668"/>
            <a:ext cx="12192000" cy="1011965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HK" sz="7200" dirty="0" err="1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Wellmune</a:t>
            </a:r>
            <a:r>
              <a:rPr lang="en-US" altLang="zh-HK" sz="72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®</a:t>
            </a:r>
            <a:r>
              <a:rPr lang="zh-TW" altLang="en-US" sz="72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研究</a:t>
            </a:r>
            <a:endParaRPr lang="zh-HK" altLang="en-US" sz="7200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693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558" y="2"/>
            <a:ext cx="12191999" cy="6925511"/>
            <a:chOff x="1167" y="0"/>
            <a:chExt cx="9143999" cy="5194133"/>
          </a:xfrm>
        </p:grpSpPr>
        <p:sp>
          <p:nvSpPr>
            <p:cNvPr id="3" name="TextBox 2"/>
            <p:cNvSpPr txBox="1"/>
            <p:nvPr/>
          </p:nvSpPr>
          <p:spPr>
            <a:xfrm>
              <a:off x="1167" y="0"/>
              <a:ext cx="9143999" cy="5143500"/>
            </a:xfrm>
            <a:prstGeom prst="rect">
              <a:avLst/>
            </a:prstGeom>
            <a:solidFill>
              <a:schemeClr val="tx1">
                <a:alpha val="54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kumimoji="1" lang="en-US" sz="117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67" y="0"/>
              <a:ext cx="9142833" cy="5194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797893" y="3291830"/>
              <a:ext cx="357790" cy="64807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TW" altLang="en-US" sz="1900" dirty="0">
                  <a:solidFill>
                    <a:prstClr val="black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鼻水</a:t>
              </a:r>
              <a:endParaRPr kumimoji="1" lang="en-US" sz="19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93927" y="3291830"/>
              <a:ext cx="357790" cy="64807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TW" altLang="en-US" sz="1900" dirty="0">
                  <a:solidFill>
                    <a:prstClr val="black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鼻窒</a:t>
              </a:r>
              <a:endParaRPr kumimoji="1" lang="en-US" sz="19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58023" y="3299242"/>
              <a:ext cx="357790" cy="10727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TW" altLang="en-US" sz="1900" dirty="0">
                  <a:solidFill>
                    <a:prstClr val="black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打噴嚏</a:t>
              </a:r>
              <a:endParaRPr kumimoji="1" lang="en-US" sz="19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62189" y="3291830"/>
              <a:ext cx="357790" cy="10727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TW" altLang="en-US" sz="1900" dirty="0">
                  <a:solidFill>
                    <a:prstClr val="black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喉嚨痛</a:t>
              </a:r>
              <a:endParaRPr kumimoji="1" lang="en-US" sz="19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58223" y="3291830"/>
              <a:ext cx="357790" cy="10727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TW" altLang="en-US" sz="1900" dirty="0">
                  <a:solidFill>
                    <a:prstClr val="black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咳嗽</a:t>
              </a:r>
              <a:endParaRPr kumimoji="1" lang="en-US" sz="19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22521" y="3291830"/>
              <a:ext cx="357790" cy="10727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TW" altLang="en-US" sz="1900" dirty="0">
                  <a:solidFill>
                    <a:prstClr val="black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良好睡眠</a:t>
              </a:r>
              <a:endParaRPr kumimoji="1" lang="en-US" sz="19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11505" y="3291830"/>
              <a:ext cx="357790" cy="10727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TW" altLang="en-US" sz="1900" dirty="0">
                  <a:solidFill>
                    <a:prstClr val="black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頭腦清晰</a:t>
              </a:r>
              <a:endParaRPr kumimoji="1" lang="en-US" sz="19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62391" y="3291830"/>
              <a:ext cx="357790" cy="10727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TW" altLang="en-US" sz="1900" dirty="0">
                  <a:solidFill>
                    <a:prstClr val="black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頭脹</a:t>
              </a:r>
              <a:endParaRPr kumimoji="1" lang="en-US" sz="19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26688" y="3299242"/>
              <a:ext cx="357790" cy="167290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TW" altLang="en-US" sz="1900" dirty="0">
                  <a:solidFill>
                    <a:prstClr val="black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與昨日相比</a:t>
              </a:r>
              <a:endParaRPr kumimoji="1" lang="en-US" sz="19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76316" y="239034"/>
              <a:ext cx="715256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500" dirty="0">
                  <a:solidFill>
                    <a:prstClr val="black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安慰劑</a:t>
              </a:r>
              <a:endParaRPr kumimoji="1" lang="en-US" sz="15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96138" y="369839"/>
              <a:ext cx="1454968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600" dirty="0" err="1">
                  <a:solidFill>
                    <a:prstClr val="black"/>
                  </a:solidFill>
                  <a:latin typeface="Calibri"/>
                </a:rPr>
                <a:t>Wellmune</a:t>
              </a:r>
              <a:endParaRPr kumimoji="1" lang="en-US" sz="1600" dirty="0">
                <a:solidFill>
                  <a:prstClr val="black"/>
                </a:solidFill>
                <a:latin typeface="Calibri"/>
                <a:ea typeface="新細明體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681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719404" y="1508789"/>
            <a:ext cx="10849205" cy="51202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zh-TW" altLang="en-US" sz="48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結果：傷風或感冒症狀減輕</a:t>
            </a:r>
            <a:endParaRPr lang="en-US" altLang="zh-TW" sz="48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pic>
        <p:nvPicPr>
          <p:cNvPr id="6" name="Picture 4" descr="http://www.lovellchronicle.com/wp-content/uploads/2014/01/FluCarto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3037" y1="59649" x2="73037" y2="59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660" y="2468893"/>
            <a:ext cx="6240693" cy="465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0" y="338668"/>
            <a:ext cx="12192000" cy="1011965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HK" sz="7200" dirty="0" err="1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Wellmune</a:t>
            </a:r>
            <a:r>
              <a:rPr lang="en-US" altLang="zh-HK" sz="72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®</a:t>
            </a:r>
            <a:r>
              <a:rPr lang="zh-TW" altLang="en-US" sz="72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研究結果</a:t>
            </a:r>
            <a:endParaRPr lang="zh-HK" altLang="en-US" sz="7200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707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8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14" tIns="60957" rIns="121914" bIns="60957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23393" y="1604800"/>
            <a:ext cx="11041227" cy="51202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81" indent="-380981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4300" dirty="0">
                <a:solidFill>
                  <a:prstClr val="white"/>
                </a:solidFill>
                <a:ea typeface="華康儷中黑" panose="020B0509000000000000" pitchFamily="49" charset="-120"/>
              </a:rPr>
              <a:t>動物毒性研究，每日劑量範圍從</a:t>
            </a:r>
            <a:r>
              <a:rPr lang="en-US" altLang="zh-TW" sz="4300" dirty="0">
                <a:solidFill>
                  <a:prstClr val="white"/>
                </a:solidFill>
                <a:ea typeface="華康儷中黑" panose="020B0509000000000000" pitchFamily="49" charset="-120"/>
              </a:rPr>
              <a:t>0</a:t>
            </a:r>
            <a:r>
              <a:rPr lang="zh-TW" altLang="en-US" sz="4300" dirty="0">
                <a:solidFill>
                  <a:prstClr val="white"/>
                </a:solidFill>
                <a:ea typeface="華康儷中黑" panose="020B0509000000000000" pitchFamily="49" charset="-120"/>
              </a:rPr>
              <a:t>到</a:t>
            </a:r>
            <a:r>
              <a:rPr lang="en-US" altLang="zh-TW" sz="4300" dirty="0">
                <a:solidFill>
                  <a:prstClr val="white"/>
                </a:solidFill>
                <a:ea typeface="華康儷中黑" panose="020B0509000000000000" pitchFamily="49" charset="-120"/>
              </a:rPr>
              <a:t>1000</a:t>
            </a:r>
            <a:r>
              <a:rPr lang="zh-TW" altLang="en-US" sz="4300" dirty="0">
                <a:solidFill>
                  <a:prstClr val="white"/>
                </a:solidFill>
                <a:ea typeface="華康儷中黑" panose="020B0509000000000000" pitchFamily="49" charset="-120"/>
              </a:rPr>
              <a:t>倍 </a:t>
            </a:r>
          </a:p>
          <a:p>
            <a:pPr marL="380981" indent="-380981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4300" dirty="0">
                <a:solidFill>
                  <a:prstClr val="white"/>
                </a:solidFill>
                <a:ea typeface="華康儷中黑" panose="020B0509000000000000" pitchFamily="49" charset="-120"/>
              </a:rPr>
              <a:t>發表急性和慢性毒性研究 </a:t>
            </a:r>
          </a:p>
          <a:p>
            <a:pPr marL="380981" indent="-380981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4300" dirty="0">
                <a:solidFill>
                  <a:prstClr val="white"/>
                </a:solidFill>
                <a:ea typeface="華康儷中黑" panose="020B0509000000000000" pitchFamily="49" charset="-120"/>
              </a:rPr>
              <a:t>人體研究達每日建議劑量</a:t>
            </a:r>
            <a:r>
              <a:rPr lang="en-US" altLang="zh-TW" sz="4300" dirty="0">
                <a:solidFill>
                  <a:prstClr val="white"/>
                </a:solidFill>
                <a:ea typeface="華康儷中黑" panose="020B0509000000000000" pitchFamily="49" charset="-120"/>
              </a:rPr>
              <a:t>60</a:t>
            </a:r>
            <a:r>
              <a:rPr lang="zh-TW" altLang="en-US" sz="4300" dirty="0">
                <a:solidFill>
                  <a:prstClr val="white"/>
                </a:solidFill>
                <a:ea typeface="華康儷中黑" panose="020B0509000000000000" pitchFamily="49" charset="-120"/>
              </a:rPr>
              <a:t>倍</a:t>
            </a:r>
            <a:endParaRPr lang="en-US" altLang="zh-TW" sz="4300" dirty="0">
              <a:solidFill>
                <a:prstClr val="white"/>
              </a:solidFill>
              <a:ea typeface="華康儷中黑" panose="020B0509000000000000" pitchFamily="49" charset="-120"/>
            </a:endParaRPr>
          </a:p>
          <a:p>
            <a:pPr marL="380981" indent="-380981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TW" sz="4300" dirty="0">
              <a:solidFill>
                <a:prstClr val="white"/>
              </a:solidFill>
              <a:ea typeface="華康儷中黑" panose="020B0509000000000000" pitchFamily="49" charset="-120"/>
            </a:endParaRPr>
          </a:p>
          <a:p>
            <a:pPr marL="457178" indent="-457178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altLang="zh-HK" sz="5300" dirty="0">
              <a:solidFill>
                <a:prstClr val="white"/>
              </a:solidFill>
              <a:ea typeface="華康儷中黑" panose="020B0509000000000000" pitchFamily="49" charset="-120"/>
            </a:endParaRPr>
          </a:p>
          <a:p>
            <a:pPr marL="380981" indent="-380981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TW" sz="4300" dirty="0">
              <a:solidFill>
                <a:prstClr val="white"/>
              </a:solidFill>
              <a:ea typeface="華康儷中黑" panose="020B0509000000000000" pitchFamily="49" charset="-120"/>
            </a:endParaRPr>
          </a:p>
          <a:p>
            <a:pPr marL="380981" indent="-380981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TW" sz="4300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0" y="338668"/>
            <a:ext cx="12192000" cy="1011965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HK" sz="7200" dirty="0" err="1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Wellmune</a:t>
            </a:r>
            <a:r>
              <a:rPr lang="en-US" altLang="zh-HK" sz="72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rPr>
              <a:t>®</a:t>
            </a:r>
            <a:r>
              <a:rPr lang="zh-TW" altLang="en-US" sz="7200" dirty="0">
                <a:solidFill>
                  <a:prstClr val="white"/>
                </a:solidFill>
                <a:ea typeface="華康儷中黑" panose="020B0509000000000000" pitchFamily="49" charset="-120"/>
              </a:rPr>
              <a:t>安全性</a:t>
            </a:r>
            <a:endParaRPr lang="zh-HK" altLang="en-US" sz="2700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659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54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9331" cy="6858000"/>
          </a:xfrm>
          <a:prstGeom prst="rect">
            <a:avLst/>
          </a:prstGeom>
          <a:solidFill>
            <a:srgbClr val="A8AD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837459" y="735968"/>
            <a:ext cx="3387216" cy="33872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9333" y="1"/>
            <a:ext cx="304267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76273"/>
            <a:ext cx="2672861" cy="27388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029200"/>
            <a:ext cx="8305800" cy="10772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全因每個孩子都是奇妙恩典。獲醫科醫生認可</a:t>
            </a:r>
            <a:r>
              <a:rPr lang="zh-TW" altLang="en-US" sz="3200" dirty="0">
                <a:solidFill>
                  <a:schemeClr val="bg1"/>
                </a:solidFill>
                <a:latin typeface="+mn-lt"/>
                <a:ea typeface="華康儷中黑" panose="020B0509000000000000" pitchFamily="49" charset="-120"/>
              </a:rPr>
              <a:t>*</a:t>
            </a:r>
            <a:r>
              <a:rPr lang="zh-TW" altLang="en-US" sz="32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，深受各地母親喜愛。</a:t>
            </a:r>
            <a:endParaRPr lang="en-US" sz="32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6319391"/>
            <a:ext cx="8305800" cy="40011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n-lt"/>
                <a:ea typeface="華康儷中黑" panose="020B0509000000000000" pitchFamily="49" charset="-120"/>
              </a:rPr>
              <a:t>*</a:t>
            </a:r>
            <a:r>
              <a:rPr lang="en-US" altLang="zh-TW" sz="2000" dirty="0">
                <a:solidFill>
                  <a:schemeClr val="bg1"/>
                </a:solidFill>
                <a:latin typeface="+mn-lt"/>
                <a:ea typeface="華康儷中黑" panose="020B0509000000000000" pitchFamily="49" charset="-120"/>
              </a:rPr>
              <a:t>DNA</a:t>
            </a:r>
            <a:r>
              <a:rPr lang="zh-TW" altLang="en-US" sz="2000" dirty="0">
                <a:solidFill>
                  <a:schemeClr val="bg1"/>
                </a:solidFill>
                <a:latin typeface="+mn-lt"/>
                <a:ea typeface="華康儷中黑" panose="020B0509000000000000" pitchFamily="49" charset="-120"/>
              </a:rPr>
              <a:t>奇妙系列產品被美國兒科醫生認可。</a:t>
            </a:r>
            <a:endParaRPr lang="en-US" sz="2000" dirty="0">
              <a:solidFill>
                <a:schemeClr val="bg1"/>
              </a:solidFill>
              <a:latin typeface="+mn-lt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268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4282" y="-1"/>
            <a:ext cx="3257721" cy="685800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16721" y="1752601"/>
            <a:ext cx="4993481" cy="4314825"/>
            <a:chOff x="304800" y="518583"/>
            <a:chExt cx="6657975" cy="57531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518583"/>
              <a:ext cx="6657975" cy="575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518583"/>
              <a:ext cx="1714500" cy="606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876290" y="1752600"/>
            <a:ext cx="6163311" cy="3712211"/>
            <a:chOff x="7018338" y="821795"/>
            <a:chExt cx="7704137" cy="4640262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821795"/>
              <a:ext cx="7635875" cy="162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338" y="2444220"/>
              <a:ext cx="7704137" cy="3017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5725" y="1828800"/>
              <a:ext cx="1768475" cy="528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Title 2"/>
          <p:cNvSpPr txBox="1">
            <a:spLocks/>
          </p:cNvSpPr>
          <p:nvPr/>
        </p:nvSpPr>
        <p:spPr>
          <a:xfrm>
            <a:off x="587499" y="152401"/>
            <a:ext cx="7922952" cy="1211889"/>
          </a:xfrm>
          <a:prstGeom prst="rect">
            <a:avLst/>
          </a:prstGeom>
        </p:spPr>
        <p:txBody>
          <a:bodyPr vert="horz" lIns="121912" tIns="60956" rIns="121912" bIns="60956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zh-TW" altLang="en-US" sz="4800" dirty="0">
                <a:solidFill>
                  <a:srgbClr val="A8ADE4"/>
                </a:solidFill>
                <a:latin typeface="+mn-lt"/>
                <a:ea typeface="華康儷中黑" panose="020B0509000000000000" pitchFamily="49" charset="-120"/>
                <a:cs typeface="Florence"/>
              </a:rPr>
              <a:t>新聞 </a:t>
            </a:r>
            <a:r>
              <a:rPr lang="en-US" altLang="zh-TW" sz="4800" dirty="0">
                <a:solidFill>
                  <a:srgbClr val="A8ADE4"/>
                </a:solidFill>
                <a:latin typeface="+mn-lt"/>
                <a:ea typeface="華康儷中黑" panose="020B0509000000000000" pitchFamily="49" charset="-120"/>
                <a:cs typeface="Florence"/>
              </a:rPr>
              <a:t>–</a:t>
            </a:r>
            <a:r>
              <a:rPr lang="zh-TW" altLang="en-US" sz="4800" dirty="0">
                <a:solidFill>
                  <a:srgbClr val="A8ADE4"/>
                </a:solidFill>
                <a:latin typeface="+mn-lt"/>
                <a:ea typeface="華康儷中黑" panose="020B0509000000000000" pitchFamily="49" charset="-120"/>
                <a:cs typeface="Florence"/>
              </a:rPr>
              <a:t> 流行性感冒</a:t>
            </a:r>
            <a:r>
              <a:rPr lang="en-US" sz="4800" dirty="0">
                <a:solidFill>
                  <a:srgbClr val="A8ADE4"/>
                </a:solidFill>
                <a:latin typeface="+mn-lt"/>
                <a:ea typeface="華康儷中黑" panose="020B0509000000000000" pitchFamily="49" charset="-120"/>
                <a:cs typeface="Florence"/>
              </a:rPr>
              <a:t> </a:t>
            </a:r>
            <a:endParaRPr lang="en-US" sz="4800" dirty="0">
              <a:solidFill>
                <a:srgbClr val="A8ADE4"/>
              </a:solidFill>
              <a:latin typeface="+mn-lt"/>
              <a:ea typeface="華康儷中黑" panose="020B0509000000000000" pitchFamily="49" charset="-120"/>
              <a:cs typeface="Florence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14401" y="3733800"/>
            <a:ext cx="11018044" cy="1600200"/>
            <a:chOff x="914400" y="3962400"/>
            <a:chExt cx="11018044" cy="1600200"/>
          </a:xfrm>
        </p:grpSpPr>
        <p:sp>
          <p:nvSpPr>
            <p:cNvPr id="9" name="Rectangle 8"/>
            <p:cNvSpPr/>
            <p:nvPr/>
          </p:nvSpPr>
          <p:spPr>
            <a:xfrm>
              <a:off x="914400" y="4953000"/>
              <a:ext cx="4388644" cy="304800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438400" y="5334000"/>
              <a:ext cx="2514600" cy="228600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677400" y="3962400"/>
              <a:ext cx="2255044" cy="304800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898356" y="4191000"/>
              <a:ext cx="654844" cy="304800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69157" y="6226316"/>
            <a:ext cx="4541044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TW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資料來源：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https://topick.hket.com/article/1765380/%E4%B8%8D%E8%B6%B3%E5%85%A9%E5%91%A8%E6%B5%81%E6%84%9F%E5%86%8D%E5%A5%AA13%E5%91%BD</a:t>
            </a:r>
          </a:p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 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76290" y="5693412"/>
            <a:ext cx="3267711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TW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資料來源：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://news.mingpao.com/ins/instantnews/web_tc/article/20170304/s00001/1488604843488</a:t>
            </a:r>
          </a:p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 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40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4282" y="-1"/>
            <a:ext cx="3257721" cy="6858001"/>
          </a:xfrm>
          <a:prstGeom prst="rect">
            <a:avLst/>
          </a:prstGeom>
        </p:spPr>
      </p:pic>
      <p:sp>
        <p:nvSpPr>
          <p:cNvPr id="17" name="Title 2"/>
          <p:cNvSpPr txBox="1">
            <a:spLocks/>
          </p:cNvSpPr>
          <p:nvPr/>
        </p:nvSpPr>
        <p:spPr>
          <a:xfrm>
            <a:off x="587499" y="540713"/>
            <a:ext cx="7922952" cy="1211889"/>
          </a:xfrm>
          <a:prstGeom prst="rect">
            <a:avLst/>
          </a:prstGeom>
        </p:spPr>
        <p:txBody>
          <a:bodyPr vert="horz" lIns="121912" tIns="60956" rIns="121912" bIns="60956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zh-TW" altLang="en-US" dirty="0" smtClean="0">
                <a:solidFill>
                  <a:srgbClr val="A8ADE4"/>
                </a:solidFill>
                <a:latin typeface="+mn-lt"/>
                <a:ea typeface="華康儷中黑" panose="020B0509000000000000" pitchFamily="49" charset="-120"/>
                <a:cs typeface="Florence"/>
              </a:rPr>
              <a:t>保持良好個人及環境清潔衛生</a:t>
            </a:r>
            <a:endParaRPr lang="en-US" dirty="0">
              <a:solidFill>
                <a:srgbClr val="A8ADE4"/>
              </a:solidFill>
              <a:latin typeface="+mn-lt"/>
              <a:ea typeface="華康儷中黑" panose="020B0509000000000000" pitchFamily="49" charset="-120"/>
              <a:cs typeface="Florence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7347" y="1676401"/>
            <a:ext cx="8336935" cy="4001089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 marL="457167" indent="-457167" defTabSz="60955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zh-TW" altLang="en-US" sz="2800" dirty="0">
                <a:latin typeface="+mn-lt"/>
                <a:ea typeface="華康儷中黑" panose="020B0509000000000000" pitchFamily="49" charset="-120"/>
              </a:rPr>
              <a:t>雙</a:t>
            </a:r>
            <a:r>
              <a:rPr lang="zh-TW" altLang="en-US" sz="2800" dirty="0">
                <a:latin typeface="+mn-lt"/>
                <a:ea typeface="華康儷中黑" panose="020B0509000000000000" pitchFamily="49" charset="-120"/>
              </a:rPr>
              <a:t>手一旦染污，應使用梘液和清水以正確方法洗</a:t>
            </a:r>
            <a:r>
              <a:rPr lang="zh-TW" altLang="en-US" sz="2800" dirty="0">
                <a:latin typeface="+mn-lt"/>
                <a:ea typeface="華康儷中黑" panose="020B0509000000000000" pitchFamily="49" charset="-120"/>
              </a:rPr>
              <a:t>手</a:t>
            </a:r>
            <a:endParaRPr lang="en-US" altLang="zh-TW" sz="2800" dirty="0">
              <a:latin typeface="+mn-lt"/>
              <a:ea typeface="華康儷中黑" panose="020B0509000000000000" pitchFamily="49" charset="-120"/>
            </a:endParaRPr>
          </a:p>
          <a:p>
            <a:pPr marL="457167" indent="-457167" defTabSz="60955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zh-TW" altLang="en-US" sz="2800" dirty="0">
                <a:latin typeface="+mn-lt"/>
                <a:ea typeface="華康儷中黑" panose="020B0509000000000000" pitchFamily="49" charset="-120"/>
              </a:rPr>
              <a:t>勤潔手，特別在觸摸口、鼻或眼之前，或觸摸扶手或門把等公共設施</a:t>
            </a:r>
            <a:r>
              <a:rPr lang="zh-TW" altLang="en-US" sz="2800" dirty="0">
                <a:latin typeface="+mn-lt"/>
                <a:ea typeface="華康儷中黑" panose="020B0509000000000000" pitchFamily="49" charset="-120"/>
              </a:rPr>
              <a:t>後</a:t>
            </a:r>
            <a:endParaRPr lang="en-US" altLang="zh-TW" sz="2800" dirty="0">
              <a:latin typeface="+mn-lt"/>
              <a:ea typeface="華康儷中黑" panose="020B0509000000000000" pitchFamily="49" charset="-120"/>
            </a:endParaRPr>
          </a:p>
          <a:p>
            <a:pPr marL="457167" indent="-457167" defTabSz="60955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zh-TW" altLang="en-US" sz="2800" dirty="0">
                <a:latin typeface="+mn-lt"/>
                <a:ea typeface="華康儷中黑" panose="020B0509000000000000" pitchFamily="49" charset="-120"/>
              </a:rPr>
              <a:t>打噴嚏或咳嗽時應掩着口鼻，其後應徹底洗</a:t>
            </a:r>
            <a:r>
              <a:rPr lang="zh-TW" altLang="en-US" sz="2800" dirty="0">
                <a:latin typeface="+mn-lt"/>
                <a:ea typeface="華康儷中黑" panose="020B0509000000000000" pitchFamily="49" charset="-120"/>
              </a:rPr>
              <a:t>手</a:t>
            </a:r>
            <a:endParaRPr lang="en-US" altLang="zh-TW" sz="2800" dirty="0">
              <a:latin typeface="+mn-lt"/>
              <a:ea typeface="華康儷中黑" panose="020B0509000000000000" pitchFamily="49" charset="-120"/>
            </a:endParaRPr>
          </a:p>
          <a:p>
            <a:pPr marL="457167" indent="-457167" defTabSz="60955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zh-TW" altLang="en-US" sz="2800" dirty="0">
                <a:latin typeface="+mn-lt"/>
                <a:ea typeface="華康儷中黑" panose="020B0509000000000000" pitchFamily="49" charset="-120"/>
              </a:rPr>
              <a:t>如出現呼吸道感染病徵，應佩戴口</a:t>
            </a:r>
            <a:r>
              <a:rPr lang="zh-TW" altLang="en-US" sz="2800" dirty="0">
                <a:latin typeface="+mn-lt"/>
                <a:ea typeface="華康儷中黑" panose="020B0509000000000000" pitchFamily="49" charset="-120"/>
              </a:rPr>
              <a:t>罩</a:t>
            </a:r>
            <a:endParaRPr lang="en-US" altLang="zh-TW" sz="2800" dirty="0">
              <a:latin typeface="+mn-lt"/>
              <a:ea typeface="華康儷中黑" panose="020B0509000000000000" pitchFamily="49" charset="-120"/>
            </a:endParaRPr>
          </a:p>
          <a:p>
            <a:pPr marL="457167" indent="-457167" defTabSz="60955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zh-TW" altLang="en-US" sz="2800" dirty="0">
                <a:latin typeface="+mn-lt"/>
                <a:ea typeface="華康儷中黑" panose="020B0509000000000000" pitchFamily="49" charset="-120"/>
              </a:rPr>
              <a:t>保持室內空氣流</a:t>
            </a:r>
            <a:r>
              <a:rPr lang="zh-TW" altLang="en-US" sz="2800" dirty="0">
                <a:latin typeface="+mn-lt"/>
                <a:ea typeface="華康儷中黑" panose="020B0509000000000000" pitchFamily="49" charset="-120"/>
              </a:rPr>
              <a:t>通</a:t>
            </a:r>
            <a:endParaRPr lang="en-US" altLang="zh-TW" sz="2800" dirty="0">
              <a:latin typeface="+mn-lt"/>
              <a:ea typeface="華康儷中黑" panose="020B0509000000000000" pitchFamily="49" charset="-120"/>
            </a:endParaRPr>
          </a:p>
          <a:p>
            <a:pPr marL="457167" indent="-457167" defTabSz="60955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zh-TW" altLang="en-US" sz="2800" dirty="0">
                <a:solidFill>
                  <a:srgbClr val="FF0000"/>
                </a:solidFill>
                <a:latin typeface="+mn-lt"/>
                <a:ea typeface="華康儷中黑" panose="020B0509000000000000" pitchFamily="49" charset="-120"/>
              </a:rPr>
              <a:t>保持均衡飲食、恆常運動及充足休息，不要吸煙和避免過大的生活壓力</a:t>
            </a:r>
            <a:endParaRPr lang="en-US" sz="2800" dirty="0">
              <a:solidFill>
                <a:srgbClr val="FF0000"/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907" y="6013073"/>
            <a:ext cx="24923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56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4282" y="-1"/>
            <a:ext cx="3257721" cy="68580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685801"/>
            <a:ext cx="4486275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953000" y="381001"/>
            <a:ext cx="7162800" cy="6143625"/>
            <a:chOff x="4876800" y="457200"/>
            <a:chExt cx="7162800" cy="61436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457200"/>
              <a:ext cx="7162800" cy="6143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2800" y="514350"/>
              <a:ext cx="80010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4953000" y="4648200"/>
            <a:ext cx="7162800" cy="1752600"/>
            <a:chOff x="4953000" y="4648200"/>
            <a:chExt cx="7162800" cy="1752600"/>
          </a:xfrm>
        </p:grpSpPr>
        <p:sp>
          <p:nvSpPr>
            <p:cNvPr id="3" name="Rectangle 2"/>
            <p:cNvSpPr/>
            <p:nvPr/>
          </p:nvSpPr>
          <p:spPr>
            <a:xfrm>
              <a:off x="4953000" y="5410200"/>
              <a:ext cx="7162800" cy="990600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772400" y="4648200"/>
              <a:ext cx="2362200" cy="304800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750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9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-5558" y="96589"/>
            <a:ext cx="12850684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zh-TW" altLang="en-US" sz="67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現今飲食習慣</a:t>
            </a:r>
            <a:endParaRPr lang="en-US" sz="67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930" y="6114532"/>
            <a:ext cx="3599058" cy="26160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white"/>
                </a:solidFill>
                <a:latin typeface="Calibri"/>
              </a:rPr>
              <a:t>http://www.hku.hk/f/news/12065/Presenation_Englsih.pdf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" y="630055"/>
            <a:ext cx="12845141" cy="2310039"/>
            <a:chOff x="-10476678" y="4495573"/>
            <a:chExt cx="8996587" cy="2310039"/>
          </a:xfrm>
        </p:grpSpPr>
        <p:sp>
          <p:nvSpPr>
            <p:cNvPr id="13" name="Title 1"/>
            <p:cNvSpPr txBox="1">
              <a:spLocks/>
            </p:cNvSpPr>
            <p:nvPr/>
          </p:nvSpPr>
          <p:spPr>
            <a:xfrm>
              <a:off x="-10476678" y="4495573"/>
              <a:ext cx="8996587" cy="13716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zh-HK" altLang="en-US" sz="4400" b="1" dirty="0">
                  <a:solidFill>
                    <a:prstClr val="white"/>
                  </a:solidFill>
                  <a:latin typeface="Calibri"/>
                  <a:ea typeface="華康儷中黑" panose="020B0509000000000000" pitchFamily="49" charset="-120"/>
                </a:rPr>
                <a:t>衛生署數據（香港）</a:t>
              </a:r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-10476471" y="5891212"/>
              <a:ext cx="8987793" cy="9144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buClr>
                  <a:prstClr val="black"/>
                </a:buClr>
              </a:pPr>
              <a:r>
                <a:rPr lang="en-US" altLang="zh-HK" sz="4000" dirty="0">
                  <a:solidFill>
                    <a:prstClr val="white"/>
                  </a:solidFill>
                  <a:ea typeface="華康儷中黑" panose="020B0509000000000000" pitchFamily="49" charset="-120"/>
                </a:rPr>
                <a:t>18</a:t>
              </a:r>
              <a:r>
                <a:rPr lang="en-US" altLang="zh-TW" sz="4000" dirty="0">
                  <a:solidFill>
                    <a:prstClr val="white"/>
                  </a:solidFill>
                  <a:ea typeface="華康儷中黑" panose="020B0509000000000000" pitchFamily="49" charset="-120"/>
                </a:rPr>
                <a:t>-</a:t>
              </a:r>
              <a:r>
                <a:rPr lang="en-US" altLang="zh-HK" sz="4000" dirty="0">
                  <a:solidFill>
                    <a:prstClr val="white"/>
                  </a:solidFill>
                  <a:ea typeface="華康儷中黑" panose="020B0509000000000000" pitchFamily="49" charset="-120"/>
                </a:rPr>
                <a:t>64</a:t>
              </a:r>
              <a:r>
                <a:rPr lang="zh-HK" altLang="en-US" sz="4000" dirty="0">
                  <a:solidFill>
                    <a:prstClr val="white"/>
                  </a:solidFill>
                  <a:ea typeface="華康儷中黑" panose="020B0509000000000000" pitchFamily="49" charset="-120"/>
                </a:rPr>
                <a:t>歲的</a:t>
              </a:r>
              <a:r>
                <a:rPr lang="zh-TW" altLang="en-US" sz="4000" dirty="0">
                  <a:solidFill>
                    <a:prstClr val="white"/>
                  </a:solidFill>
                  <a:ea typeface="華康儷中黑" panose="020B0509000000000000" pitchFamily="49" charset="-120"/>
                </a:rPr>
                <a:t>人士</a:t>
              </a:r>
              <a:r>
                <a:rPr lang="zh-HK" altLang="en-US" sz="4000" dirty="0">
                  <a:solidFill>
                    <a:prstClr val="white"/>
                  </a:solidFill>
                  <a:ea typeface="華康儷中黑" panose="020B0509000000000000" pitchFamily="49" charset="-120"/>
                </a:rPr>
                <a:t>中選擇的生活習慣和健康狀況 </a:t>
              </a:r>
            </a:p>
            <a:p>
              <a:pPr fontAlgn="auto">
                <a:spcAft>
                  <a:spcPts val="0"/>
                </a:spcAft>
                <a:buClr>
                  <a:prstClr val="black"/>
                </a:buClr>
              </a:pPr>
              <a:endParaRPr lang="en-US" sz="4000" dirty="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119339"/>
              </p:ext>
            </p:extLst>
          </p:nvPr>
        </p:nvGraphicFramePr>
        <p:xfrm>
          <a:off x="58407" y="2962777"/>
          <a:ext cx="12115336" cy="313666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5995920"/>
                <a:gridCol w="1740993"/>
                <a:gridCol w="1929963"/>
                <a:gridCol w="2448460"/>
              </a:tblGrid>
              <a:tr h="1216427">
                <a:tc>
                  <a:txBody>
                    <a:bodyPr/>
                    <a:lstStyle/>
                    <a:p>
                      <a:r>
                        <a:rPr lang="zh-HK" sz="32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生活方式及健康狀況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32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百分比</a:t>
                      </a:r>
                    </a:p>
                    <a:p>
                      <a:pPr algn="ctr"/>
                      <a:r>
                        <a:rPr lang="zh-HK" sz="32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男</a:t>
                      </a:r>
                      <a:endParaRPr lang="zh-HK" sz="3200" b="1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32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百分比</a:t>
                      </a:r>
                    </a:p>
                    <a:p>
                      <a:pPr algn="ctr"/>
                      <a:r>
                        <a:rPr lang="zh-HK" sz="32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32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兩個性別</a:t>
                      </a:r>
                      <a:endParaRPr lang="zh-HK" sz="3200" b="1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zh-HK" sz="28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運動不足（世界衛生組織建議）</a:t>
                      </a:r>
                      <a:endParaRPr lang="zh-HK" sz="28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36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56.3%</a:t>
                      </a:r>
                      <a:endParaRPr lang="zh-HK" sz="36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36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68.0%</a:t>
                      </a:r>
                      <a:endParaRPr lang="zh-HK" sz="36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36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62.5%</a:t>
                      </a:r>
                      <a:endParaRPr lang="zh-HK" sz="36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zh-HK" sz="28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每日蔬果攝取量不足（少於5份/每日）</a:t>
                      </a:r>
                      <a:endParaRPr lang="zh-HK" sz="28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36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85.9%</a:t>
                      </a:r>
                      <a:endParaRPr lang="zh-HK" sz="36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36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76.6%</a:t>
                      </a:r>
                      <a:endParaRPr lang="zh-HK" sz="36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36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81.0%</a:t>
                      </a:r>
                      <a:endParaRPr lang="zh-HK" sz="36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zh-HK" sz="28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超重及肥胖（身體質量指數&gt;23.0</a:t>
                      </a:r>
                      <a:r>
                        <a:rPr lang="zh-TW" altLang="en-US" sz="28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）</a:t>
                      </a:r>
                      <a:endParaRPr lang="zh-HK" sz="28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36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49.6%</a:t>
                      </a:r>
                      <a:endParaRPr lang="zh-HK" sz="36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36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29.5%</a:t>
                      </a:r>
                      <a:endParaRPr lang="zh-HK" sz="36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36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39.0%</a:t>
                      </a:r>
                      <a:endParaRPr lang="zh-HK" sz="36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68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4282" y="-1"/>
            <a:ext cx="3257721" cy="6858001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338667" y="1"/>
            <a:ext cx="8805333" cy="1211889"/>
          </a:xfrm>
          <a:prstGeom prst="rect">
            <a:avLst/>
          </a:prstGeom>
        </p:spPr>
        <p:txBody>
          <a:bodyPr vert="horz" lIns="121912" tIns="60956" rIns="121912" bIns="60956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4800" b="1" dirty="0" err="1">
                <a:solidFill>
                  <a:srgbClr val="A8ADE4"/>
                </a:solidFill>
                <a:latin typeface="+mn-lt"/>
                <a:ea typeface="華康儷中黑" panose="020B0509000000000000" pitchFamily="49" charset="-120"/>
                <a:cs typeface="Florence"/>
              </a:rPr>
              <a:t>Wellmune</a:t>
            </a:r>
            <a:r>
              <a:rPr lang="en-US" sz="4800" b="1" dirty="0">
                <a:solidFill>
                  <a:srgbClr val="A8ADE4"/>
                </a:solidFill>
                <a:latin typeface="+mn-lt"/>
                <a:ea typeface="華康儷中黑" panose="020B0509000000000000" pitchFamily="49" charset="-120"/>
                <a:cs typeface="Florence"/>
              </a:rPr>
              <a:t>®</a:t>
            </a:r>
            <a:r>
              <a:rPr lang="zh-TW" altLang="en-US" sz="4800" dirty="0">
                <a:solidFill>
                  <a:srgbClr val="A8ADE4"/>
                </a:solidFill>
                <a:latin typeface="+mn-lt"/>
                <a:ea typeface="華康儷中黑" panose="020B0509000000000000" pitchFamily="49" charset="-120"/>
                <a:cs typeface="Florence"/>
              </a:rPr>
              <a:t>與兒童健康</a:t>
            </a:r>
            <a:endParaRPr lang="en-US" sz="4800" dirty="0">
              <a:solidFill>
                <a:srgbClr val="A8ADE4"/>
              </a:solidFill>
              <a:latin typeface="+mn-lt"/>
              <a:ea typeface="華康儷中黑" panose="020B0509000000000000" pitchFamily="49" charset="-120"/>
              <a:cs typeface="Florence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304801" y="914401"/>
            <a:ext cx="8629481" cy="1211889"/>
          </a:xfrm>
          <a:prstGeom prst="rect">
            <a:avLst/>
          </a:prstGeom>
        </p:spPr>
        <p:txBody>
          <a:bodyPr vert="horz" lIns="121912" tIns="60956" rIns="121912" bIns="6095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zh-TW" altLang="en-US" sz="32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研究發現使用</a:t>
            </a:r>
            <a:r>
              <a:rPr lang="en-US" sz="3200" i="1" dirty="0" err="1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Wellmune</a:t>
            </a:r>
            <a:r>
              <a:rPr lang="en-US" sz="32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®</a:t>
            </a:r>
            <a:r>
              <a:rPr lang="zh-TW" altLang="en-US" sz="32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明顯有效維持兒童健康</a:t>
            </a:r>
            <a:r>
              <a:rPr lang="en-US" sz="32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 </a:t>
            </a:r>
            <a:r>
              <a:rPr lang="en-US" sz="32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- </a:t>
            </a:r>
            <a:r>
              <a:rPr lang="zh-TW" altLang="en-US" sz="24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刊登於</a:t>
            </a:r>
            <a:r>
              <a:rPr lang="en-US" altLang="zh-TW" sz="24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2016</a:t>
            </a:r>
            <a:r>
              <a:rPr lang="zh-TW" altLang="en-US" sz="24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年</a:t>
            </a:r>
            <a:r>
              <a:rPr lang="en-US" altLang="zh-TW" sz="24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1</a:t>
            </a:r>
            <a:r>
              <a:rPr lang="zh-TW" altLang="en-US" sz="24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月</a:t>
            </a:r>
            <a:endParaRPr lang="en-US" sz="2400" i="1" dirty="0">
              <a:solidFill>
                <a:srgbClr val="80C1C9"/>
              </a:solidFill>
              <a:latin typeface="+mn-lt"/>
              <a:ea typeface="華康儷中黑" panose="020B0509000000000000" pitchFamily="49" charset="-120"/>
              <a:cs typeface="Seravek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4800" y="3657601"/>
            <a:ext cx="2819400" cy="2312551"/>
            <a:chOff x="457200" y="3658850"/>
            <a:chExt cx="2819400" cy="2312551"/>
          </a:xfrm>
        </p:grpSpPr>
        <p:sp>
          <p:nvSpPr>
            <p:cNvPr id="6" name="TextBox 5"/>
            <p:cNvSpPr txBox="1"/>
            <p:nvPr/>
          </p:nvSpPr>
          <p:spPr>
            <a:xfrm>
              <a:off x="609600" y="3658850"/>
              <a:ext cx="262890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華康儷中黑" panose="020B0509000000000000" pitchFamily="49" charset="-120"/>
                </a:rPr>
                <a:t>62%</a:t>
              </a:r>
              <a:endParaRPr lang="en-US" sz="8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200" y="4801850"/>
              <a:ext cx="28194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華康儷中黑" panose="020B0509000000000000" pitchFamily="49" charset="-120"/>
                </a:rPr>
                <a:t>指出擁有</a:t>
              </a:r>
              <a:r>
                <a:rPr lang="en-US" altLang="zh-TW" sz="2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華康儷中黑" panose="020B0509000000000000" pitchFamily="49" charset="-120"/>
                </a:rPr>
                <a:t>”</a:t>
              </a:r>
              <a:r>
                <a:rPr lang="zh-TW" altLang="en-US" sz="2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華康儷中黑" panose="020B0509000000000000" pitchFamily="49" charset="-120"/>
                </a:rPr>
                <a:t>良好健康狀況</a:t>
              </a:r>
              <a:r>
                <a:rPr lang="en-US" altLang="zh-TW" sz="2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華康儷中黑" panose="020B0509000000000000" pitchFamily="49" charset="-120"/>
                </a:rPr>
                <a:t>”</a:t>
              </a:r>
              <a:r>
                <a:rPr lang="zh-TW" altLang="en-US" sz="2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華康儷中黑" panose="020B0509000000000000" pitchFamily="49" charset="-120"/>
                </a:rPr>
                <a:t>，相比安慰劑對照組別只得</a:t>
              </a:r>
              <a:r>
                <a:rPr lang="en-US" altLang="zh-TW" sz="2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華康儷中黑" panose="020B0509000000000000" pitchFamily="49" charset="-120"/>
                </a:rPr>
                <a:t>15%</a:t>
              </a:r>
              <a:endParaRPr lang="en-US" sz="23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76600" y="3698797"/>
            <a:ext cx="2819400" cy="1963737"/>
            <a:chOff x="3276600" y="3658850"/>
            <a:chExt cx="2819400" cy="1963737"/>
          </a:xfrm>
        </p:grpSpPr>
        <p:sp>
          <p:nvSpPr>
            <p:cNvPr id="14" name="TextBox 13"/>
            <p:cNvSpPr txBox="1"/>
            <p:nvPr/>
          </p:nvSpPr>
          <p:spPr>
            <a:xfrm>
              <a:off x="3429000" y="3658850"/>
              <a:ext cx="262890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華康儷中黑" panose="020B0509000000000000" pitchFamily="49" charset="-120"/>
                </a:rPr>
                <a:t>2/3</a:t>
              </a:r>
              <a:endParaRPr lang="en-US" sz="8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76600" y="4801850"/>
              <a:ext cx="2819400" cy="820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華康儷中黑" panose="020B0509000000000000" pitchFamily="49" charset="-120"/>
                </a:rPr>
                <a:t>兒童減少上</a:t>
              </a:r>
              <a:r>
                <a:rPr lang="zh-TW" altLang="en-US" sz="2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華康儷中黑" panose="020B0509000000000000" pitchFamily="49" charset="-120"/>
                </a:rPr>
                <a:t>呼吸</a:t>
              </a:r>
              <a:r>
                <a:rPr lang="zh-TW" altLang="en-US" sz="2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華康儷中黑" panose="020B0509000000000000" pitchFamily="49" charset="-120"/>
                </a:rPr>
                <a:t>道</a:t>
              </a:r>
              <a:endParaRPr lang="en-US" altLang="zh-TW" sz="23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</a:endParaRPr>
            </a:p>
            <a:p>
              <a:pPr algn="ctr"/>
              <a:r>
                <a:rPr lang="zh-TW" altLang="en-US" sz="2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華康儷中黑" panose="020B0509000000000000" pitchFamily="49" charset="-120"/>
                </a:rPr>
                <a:t>感染比例</a:t>
              </a:r>
              <a:endParaRPr lang="en-US" sz="23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96001" y="3698797"/>
            <a:ext cx="2628900" cy="1963737"/>
            <a:chOff x="5943600" y="3658850"/>
            <a:chExt cx="2628900" cy="1963737"/>
          </a:xfrm>
        </p:grpSpPr>
        <p:sp>
          <p:nvSpPr>
            <p:cNvPr id="16" name="TextBox 15"/>
            <p:cNvSpPr txBox="1"/>
            <p:nvPr/>
          </p:nvSpPr>
          <p:spPr>
            <a:xfrm>
              <a:off x="5943600" y="3658850"/>
              <a:ext cx="262890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華康儷中黑" panose="020B0509000000000000" pitchFamily="49" charset="-120"/>
                </a:rPr>
                <a:t>↓6</a:t>
              </a:r>
              <a:endParaRPr lang="en-US" sz="8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72200" y="4801850"/>
              <a:ext cx="2400300" cy="820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華康儷中黑" panose="020B0509000000000000" pitchFamily="49" charset="-120"/>
                </a:rPr>
                <a:t>於</a:t>
              </a:r>
              <a:r>
                <a:rPr lang="en-US" altLang="zh-TW" sz="2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華康儷中黑" panose="020B0509000000000000" pitchFamily="49" charset="-120"/>
                </a:rPr>
                <a:t>12</a:t>
              </a:r>
              <a:r>
                <a:rPr lang="zh-TW" altLang="en-US" sz="2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華康儷中黑" panose="020B0509000000000000" pitchFamily="49" charset="-120"/>
                </a:rPr>
                <a:t>星期內減少病假</a:t>
              </a:r>
              <a:endParaRPr lang="en-US" sz="23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04801" y="2101101"/>
            <a:ext cx="8539015" cy="1692763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 marL="0" lvl="1" defTabSz="609555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研究內容</a:t>
            </a:r>
            <a:r>
              <a:rPr lang="zh-TW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：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 </a:t>
            </a:r>
            <a:r>
              <a:rPr lang="zh-TW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研究進行於北京，共有</a:t>
            </a:r>
            <a:r>
              <a:rPr lang="en-US" altLang="zh-TW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156</a:t>
            </a:r>
            <a:r>
              <a:rPr lang="zh-TW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名年齡介乎</a:t>
            </a:r>
            <a:r>
              <a:rPr lang="en-US" altLang="zh-TW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12</a:t>
            </a:r>
            <a:r>
              <a:rPr lang="zh-TW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至</a:t>
            </a:r>
            <a:r>
              <a:rPr lang="en-US" altLang="zh-TW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48</a:t>
            </a:r>
            <a:r>
              <a:rPr lang="zh-TW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個月大的兒童參與研究，其健康會於研究其間觀察</a:t>
            </a:r>
            <a:r>
              <a:rPr lang="en-US" altLang="zh-TW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12</a:t>
            </a:r>
            <a:r>
              <a:rPr lang="zh-TW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個星期。研究形式以隨機、雙盲及安慰對照進行。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 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  <a:p>
            <a:pPr marL="285744" indent="-285744" defTabSz="60955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華康儷中黑" panose="020B0509000000000000" pitchFamily="49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459" y="6324602"/>
            <a:ext cx="881054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TW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</a:rPr>
              <a:t>資料來源：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</a:rPr>
              <a:t> http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</a:rPr>
              <a:t>://www.wellmune.com/blog/2016/01/19/study-finds-taking-wellmune-helps-keep-children-significantly-healthier/</a:t>
            </a:r>
          </a:p>
        </p:txBody>
      </p:sp>
    </p:spTree>
    <p:extLst>
      <p:ext uri="{BB962C8B-B14F-4D97-AF65-F5344CB8AC3E}">
        <p14:creationId xmlns:p14="http://schemas.microsoft.com/office/powerpoint/2010/main" val="237556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4282" y="-1"/>
            <a:ext cx="3257721" cy="68580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05401" y="990600"/>
            <a:ext cx="5174289" cy="5434861"/>
            <a:chOff x="4876800" y="1118339"/>
            <a:chExt cx="5174289" cy="5434861"/>
          </a:xfrm>
        </p:grpSpPr>
        <p:pic>
          <p:nvPicPr>
            <p:cNvPr id="5" name="Picture 2" descr="M:\All Brands\Health &amp; Nutrition\DNA Miracles\Isotonix Immune Powder Drink\Image\HKG_49426_DNAMiracles_IsotonixImmunePowderDrink_1702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378911"/>
              <a:ext cx="5174289" cy="5174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7737047" y="1118339"/>
              <a:ext cx="949753" cy="949751"/>
              <a:chOff x="7110643" y="1804741"/>
              <a:chExt cx="949753" cy="949751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7110645" y="1804741"/>
                <a:ext cx="949751" cy="949751"/>
              </a:xfrm>
              <a:prstGeom prst="ellipse">
                <a:avLst/>
              </a:prstGeom>
              <a:solidFill>
                <a:srgbClr val="C0C2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914" tIns="60957" rIns="121914" bIns="60957" rtlCol="0" anchor="ctr"/>
              <a:lstStyle/>
              <a:p>
                <a:pPr algn="ctr" defTabSz="60955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110643" y="2022164"/>
                <a:ext cx="937208" cy="400103"/>
              </a:xfrm>
              <a:prstGeom prst="rect">
                <a:avLst/>
              </a:prstGeom>
              <a:noFill/>
            </p:spPr>
            <p:txBody>
              <a:bodyPr wrap="square" lIns="121914" tIns="60957" rIns="121914" bIns="60957" rtlCol="0">
                <a:spAutoFit/>
              </a:bodyPr>
              <a:lstStyle/>
              <a:p>
                <a:pPr algn="ctr" defTabSz="609555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white"/>
                    </a:solidFill>
                    <a:latin typeface="Calibri" pitchFamily="34" charset="0"/>
                    <a:cs typeface="Seravek Light"/>
                  </a:rPr>
                  <a:t>NEW</a:t>
                </a:r>
                <a:endParaRPr lang="en-US" b="1" dirty="0">
                  <a:solidFill>
                    <a:prstClr val="white"/>
                  </a:solidFill>
                  <a:latin typeface="Calibri" pitchFamily="34" charset="0"/>
                  <a:cs typeface="Seravek Light"/>
                </a:endParaRPr>
              </a:p>
            </p:txBody>
          </p:sp>
        </p:grpSp>
      </p:grpSp>
      <p:sp>
        <p:nvSpPr>
          <p:cNvPr id="9" name="Title 2"/>
          <p:cNvSpPr txBox="1">
            <a:spLocks/>
          </p:cNvSpPr>
          <p:nvPr/>
        </p:nvSpPr>
        <p:spPr>
          <a:xfrm>
            <a:off x="457200" y="2902913"/>
            <a:ext cx="7922952" cy="1211889"/>
          </a:xfrm>
          <a:prstGeom prst="rect">
            <a:avLst/>
          </a:prstGeom>
        </p:spPr>
        <p:txBody>
          <a:bodyPr vert="horz" lIns="121912" tIns="60956" rIns="121912" bIns="6095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zh-TW" altLang="en-US" sz="60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全新登場</a:t>
            </a:r>
            <a:r>
              <a:rPr lang="en-US" altLang="zh-TW" sz="60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…</a:t>
            </a:r>
          </a:p>
          <a:p>
            <a:pPr algn="l" fontAlgn="auto">
              <a:spcAft>
                <a:spcPts val="0"/>
              </a:spcAft>
            </a:pPr>
            <a:r>
              <a:rPr lang="en-US" sz="60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DNA</a:t>
            </a:r>
            <a:r>
              <a:rPr lang="zh-TW" altLang="en-US" sz="60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奇妙系列</a:t>
            </a:r>
            <a:endParaRPr lang="en-US" sz="6000" i="1" dirty="0">
              <a:solidFill>
                <a:srgbClr val="80C1C9"/>
              </a:solidFill>
              <a:latin typeface="+mn-lt"/>
              <a:ea typeface="華康儷中黑" panose="020B0509000000000000" pitchFamily="49" charset="-120"/>
              <a:cs typeface="Seravek"/>
            </a:endParaRPr>
          </a:p>
          <a:p>
            <a:pPr algn="l" fontAlgn="auto">
              <a:spcAft>
                <a:spcPts val="0"/>
              </a:spcAft>
            </a:pPr>
            <a:r>
              <a:rPr lang="en-US" sz="6000" i="1" dirty="0" err="1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Isotonix</a:t>
            </a:r>
            <a:r>
              <a:rPr lang="en-US" sz="60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® </a:t>
            </a:r>
          </a:p>
          <a:p>
            <a:pPr algn="l" fontAlgn="auto">
              <a:spcAft>
                <a:spcPts val="0"/>
              </a:spcAft>
            </a:pPr>
            <a:r>
              <a:rPr lang="zh-TW" altLang="en-US" sz="60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免疫提升沖飲</a:t>
            </a:r>
            <a:endParaRPr lang="en-US" sz="6000" i="1" dirty="0">
              <a:solidFill>
                <a:srgbClr val="80C1C9"/>
              </a:solidFill>
              <a:latin typeface="+mn-lt"/>
              <a:ea typeface="華康儷中黑" panose="020B0509000000000000" pitchFamily="49" charset="-120"/>
              <a:cs typeface="Seravek"/>
            </a:endParaRPr>
          </a:p>
        </p:txBody>
      </p:sp>
    </p:spTree>
    <p:extLst>
      <p:ext uri="{BB962C8B-B14F-4D97-AF65-F5344CB8AC3E}">
        <p14:creationId xmlns:p14="http://schemas.microsoft.com/office/powerpoint/2010/main" val="223063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0" y="0"/>
            <a:ext cx="3853744" cy="6858000"/>
          </a:xfrm>
          <a:prstGeom prst="rect">
            <a:avLst/>
          </a:prstGeom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4" y="0"/>
            <a:ext cx="9166577" cy="6858000"/>
          </a:xfrm>
          <a:prstGeom prst="rect">
            <a:avLst/>
          </a:prstGeom>
          <a:gradFill>
            <a:gsLst>
              <a:gs pos="64000">
                <a:schemeClr val="bg1"/>
              </a:gs>
              <a:gs pos="80000">
                <a:schemeClr val="bg1">
                  <a:alpha val="1000"/>
                </a:schemeClr>
              </a:gs>
            </a:gsLst>
            <a:lin ang="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97" y="5862528"/>
            <a:ext cx="851655" cy="872685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338667" y="152401"/>
            <a:ext cx="7922952" cy="1211889"/>
          </a:xfrm>
          <a:prstGeom prst="rect">
            <a:avLst/>
          </a:prstGeom>
        </p:spPr>
        <p:txBody>
          <a:bodyPr vert="horz" lIns="121912" tIns="60956" rIns="121912" bIns="6095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zh-TW" sz="4800" dirty="0">
                <a:solidFill>
                  <a:srgbClr val="A8ADE4"/>
                </a:solidFill>
                <a:latin typeface="+mn-lt"/>
                <a:ea typeface="華康儷中黑" panose="020B0509000000000000" pitchFamily="49" charset="-120"/>
                <a:cs typeface="Florence"/>
              </a:rPr>
              <a:t>DNA</a:t>
            </a:r>
            <a:r>
              <a:rPr lang="zh-TW" altLang="en-US" sz="4800" dirty="0">
                <a:solidFill>
                  <a:srgbClr val="A8ADE4"/>
                </a:solidFill>
                <a:latin typeface="+mn-lt"/>
                <a:ea typeface="華康儷中黑" panose="020B0509000000000000" pitchFamily="49" charset="-120"/>
                <a:cs typeface="Florence"/>
              </a:rPr>
              <a:t>奇妙系列新成員</a:t>
            </a:r>
            <a:endParaRPr lang="en-US" altLang="zh-TW" sz="4800" dirty="0">
              <a:solidFill>
                <a:srgbClr val="A8ADE4"/>
              </a:solidFill>
              <a:latin typeface="+mn-lt"/>
              <a:ea typeface="華康儷中黑" panose="020B0509000000000000" pitchFamily="49" charset="-120"/>
              <a:cs typeface="Florenc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1" y="2819400"/>
            <a:ext cx="6283351" cy="2831539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 marL="342891" indent="-34289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支</a:t>
            </a:r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援身體天然免疫系統健康</a:t>
            </a:r>
          </a:p>
          <a:p>
            <a:pPr marL="342891" indent="-34289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臨床實驗顯示</a:t>
            </a:r>
            <a:r>
              <a:rPr lang="en-US" altLang="zh-TW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Wellmune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®</a:t>
            </a:r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促進免疫健康功能</a:t>
            </a:r>
          </a:p>
          <a:p>
            <a:pPr marL="342891" indent="-34289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促進免疫細胞活</a:t>
            </a:r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動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  <a:p>
            <a:pPr marL="285744" indent="-285744" defTabSz="609555" fontAlgn="auto"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華康儷中黑" panose="020B0509000000000000" pitchFamily="49" charset="-12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382848" y="1378913"/>
            <a:ext cx="7922952" cy="1211889"/>
          </a:xfrm>
          <a:prstGeom prst="rect">
            <a:avLst/>
          </a:prstGeom>
        </p:spPr>
        <p:txBody>
          <a:bodyPr vert="horz" lIns="121912" tIns="60956" rIns="121912" bIns="6095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40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DNA</a:t>
            </a:r>
            <a:r>
              <a:rPr lang="zh-TW" altLang="en-US" sz="40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奇妙系列</a:t>
            </a:r>
            <a:endParaRPr lang="en-US" sz="4000" i="1" dirty="0">
              <a:solidFill>
                <a:srgbClr val="80C1C9"/>
              </a:solidFill>
              <a:latin typeface="+mn-lt"/>
              <a:ea typeface="華康儷中黑" panose="020B0509000000000000" pitchFamily="49" charset="-120"/>
              <a:cs typeface="Seravek"/>
            </a:endParaRPr>
          </a:p>
          <a:p>
            <a:pPr algn="l" fontAlgn="auto">
              <a:spcAft>
                <a:spcPts val="0"/>
              </a:spcAft>
            </a:pPr>
            <a:r>
              <a:rPr lang="en-US" sz="4000" i="1" dirty="0" err="1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Isotonix</a:t>
            </a:r>
            <a:r>
              <a:rPr lang="en-US" sz="40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®</a:t>
            </a:r>
            <a:r>
              <a:rPr lang="zh-TW" altLang="en-US" sz="40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免疫</a:t>
            </a:r>
            <a:r>
              <a:rPr lang="zh-TW" altLang="en-US" sz="4000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提升沖飲</a:t>
            </a:r>
            <a:endParaRPr lang="en-US" sz="4000" i="1" dirty="0">
              <a:solidFill>
                <a:srgbClr val="80C1C9"/>
              </a:solidFill>
              <a:latin typeface="+mn-lt"/>
              <a:ea typeface="華康儷中黑" panose="020B0509000000000000" pitchFamily="49" charset="-120"/>
              <a:cs typeface="Serave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579" y="1"/>
            <a:ext cx="3025423" cy="6858000"/>
          </a:xfrm>
          <a:prstGeom prst="rect">
            <a:avLst/>
          </a:prstGeom>
        </p:spPr>
      </p:pic>
      <p:pic>
        <p:nvPicPr>
          <p:cNvPr id="2050" name="Picture 2" descr="M:\All Brands\Health &amp; Nutrition\DNA Miracles\Isotonix Immune Powder Drink\Image\HKG_49426_DNAMiracles_IsotonixImmunePowderDrink_1702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1066801"/>
            <a:ext cx="5174289" cy="517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1089849" y="855134"/>
            <a:ext cx="949753" cy="949750"/>
            <a:chOff x="7110643" y="1804741"/>
            <a:chExt cx="949753" cy="949751"/>
          </a:xfrm>
        </p:grpSpPr>
        <p:sp>
          <p:nvSpPr>
            <p:cNvPr id="13" name="Oval 12"/>
            <p:cNvSpPr/>
            <p:nvPr/>
          </p:nvSpPr>
          <p:spPr>
            <a:xfrm>
              <a:off x="7110645" y="1804741"/>
              <a:ext cx="949751" cy="949751"/>
            </a:xfrm>
            <a:prstGeom prst="ellipse">
              <a:avLst/>
            </a:prstGeom>
            <a:solidFill>
              <a:srgbClr val="C0C2D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4" tIns="60957" rIns="121914" bIns="60957" rtlCol="0" anchor="ctr"/>
            <a:lstStyle/>
            <a:p>
              <a:pPr algn="ctr" defTabSz="60955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10643" y="2022164"/>
              <a:ext cx="937208" cy="400103"/>
            </a:xfrm>
            <a:prstGeom prst="rect">
              <a:avLst/>
            </a:prstGeom>
            <a:noFill/>
          </p:spPr>
          <p:txBody>
            <a:bodyPr wrap="square" lIns="121914" tIns="60957" rIns="121914" bIns="60957" rtlCol="0">
              <a:spAutoFit/>
            </a:bodyPr>
            <a:lstStyle/>
            <a:p>
              <a:pPr algn="ctr" defTabSz="60955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white"/>
                  </a:solidFill>
                  <a:latin typeface="+mn-lt"/>
                  <a:ea typeface="華康儷中黑" panose="020B0509000000000000" pitchFamily="49" charset="-120"/>
                  <a:cs typeface="Seravek Light"/>
                </a:rPr>
                <a:t>NEW</a:t>
              </a:r>
              <a:endParaRPr lang="en-US" b="1" dirty="0">
                <a:solidFill>
                  <a:prstClr val="white"/>
                </a:solidFill>
                <a:latin typeface="+mn-lt"/>
                <a:ea typeface="華康儷中黑" panose="020B0509000000000000" pitchFamily="49" charset="-120"/>
                <a:cs typeface="Seravek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941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0" y="0"/>
            <a:ext cx="3853744" cy="6858000"/>
          </a:xfrm>
          <a:prstGeom prst="rect">
            <a:avLst/>
          </a:prstGeom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4" y="0"/>
            <a:ext cx="9166577" cy="6858000"/>
          </a:xfrm>
          <a:prstGeom prst="rect">
            <a:avLst/>
          </a:prstGeom>
          <a:gradFill>
            <a:gsLst>
              <a:gs pos="64000">
                <a:schemeClr val="bg1"/>
              </a:gs>
              <a:gs pos="80000">
                <a:schemeClr val="bg1">
                  <a:alpha val="1000"/>
                </a:schemeClr>
              </a:gs>
            </a:gsLst>
            <a:lin ang="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97" y="5862528"/>
            <a:ext cx="851655" cy="8726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2717" y="2362200"/>
            <a:ext cx="6192883" cy="3200871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 marL="0" lvl="1" defTabSz="609555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成份</a:t>
            </a: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:</a:t>
            </a:r>
          </a:p>
          <a:p>
            <a:pPr marL="457189" lvl="1" indent="-457189" defTabSz="60955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4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Wellmune</a:t>
            </a: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®</a:t>
            </a:r>
          </a:p>
          <a:p>
            <a:pPr marL="457189" lvl="1" indent="-457189" defTabSz="60955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zh-TW" alt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</a:rPr>
              <a:t>維他命</a:t>
            </a:r>
            <a:r>
              <a:rPr lang="en-US" altLang="zh-TW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</a:rPr>
              <a:t>C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華康儷中黑" panose="020B0509000000000000" pitchFamily="49" charset="-120"/>
            </a:endParaRPr>
          </a:p>
          <a:p>
            <a:pPr marL="457189" lvl="1" indent="-457189" defTabSz="60955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zh-TW" alt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</a:rPr>
              <a:t>鋅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華康儷中黑" panose="020B0509000000000000" pitchFamily="49" charset="-120"/>
            </a:endParaRPr>
          </a:p>
          <a:p>
            <a:pPr marL="457189" lvl="1" indent="-457189" defTabSz="60955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zh-TW" alt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華康儷中黑" panose="020B0509000000000000" pitchFamily="49" charset="-120"/>
              </a:rPr>
              <a:t>菠蘿酵素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華康儷中黑" panose="020B0509000000000000" pitchFamily="49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579" y="1"/>
            <a:ext cx="3025423" cy="6858000"/>
          </a:xfrm>
          <a:prstGeom prst="rect">
            <a:avLst/>
          </a:prstGeom>
        </p:spPr>
      </p:pic>
      <p:pic>
        <p:nvPicPr>
          <p:cNvPr id="2050" name="Picture 2" descr="M:\All Brands\Health &amp; Nutrition\DNA Miracles\Isotonix Immune Powder Drink\Image\HKG_49426_DNAMiracles_IsotonixImmunePowderDrink_1702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1066801"/>
            <a:ext cx="5174289" cy="517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1089849" y="855134"/>
            <a:ext cx="949753" cy="949750"/>
            <a:chOff x="7110643" y="1804741"/>
            <a:chExt cx="949753" cy="949751"/>
          </a:xfrm>
        </p:grpSpPr>
        <p:sp>
          <p:nvSpPr>
            <p:cNvPr id="13" name="Oval 12"/>
            <p:cNvSpPr/>
            <p:nvPr/>
          </p:nvSpPr>
          <p:spPr>
            <a:xfrm>
              <a:off x="7110645" y="1804741"/>
              <a:ext cx="949751" cy="949751"/>
            </a:xfrm>
            <a:prstGeom prst="ellipse">
              <a:avLst/>
            </a:prstGeom>
            <a:solidFill>
              <a:srgbClr val="C0C2D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4" tIns="60957" rIns="121914" bIns="60957" rtlCol="0" anchor="ctr"/>
            <a:lstStyle/>
            <a:p>
              <a:pPr algn="ctr" defTabSz="60955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10643" y="2022164"/>
              <a:ext cx="937208" cy="400103"/>
            </a:xfrm>
            <a:prstGeom prst="rect">
              <a:avLst/>
            </a:prstGeom>
            <a:noFill/>
          </p:spPr>
          <p:txBody>
            <a:bodyPr wrap="square" lIns="121914" tIns="60957" rIns="121914" bIns="60957" rtlCol="0">
              <a:spAutoFit/>
            </a:bodyPr>
            <a:lstStyle/>
            <a:p>
              <a:pPr algn="ctr" defTabSz="60955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white"/>
                  </a:solidFill>
                  <a:latin typeface="Calibri" pitchFamily="34" charset="0"/>
                  <a:cs typeface="Seravek Light"/>
                </a:rPr>
                <a:t>NEW</a:t>
              </a:r>
              <a:endParaRPr lang="en-US" b="1" dirty="0">
                <a:solidFill>
                  <a:prstClr val="white"/>
                </a:solidFill>
                <a:latin typeface="Calibri" pitchFamily="34" charset="0"/>
                <a:cs typeface="Seravek Light"/>
              </a:endParaRPr>
            </a:p>
          </p:txBody>
        </p:sp>
      </p:grpSp>
      <p:sp>
        <p:nvSpPr>
          <p:cNvPr id="16" name="Title 2"/>
          <p:cNvSpPr txBox="1">
            <a:spLocks/>
          </p:cNvSpPr>
          <p:nvPr/>
        </p:nvSpPr>
        <p:spPr>
          <a:xfrm>
            <a:off x="459048" y="838201"/>
            <a:ext cx="7922952" cy="1211889"/>
          </a:xfrm>
          <a:prstGeom prst="rect">
            <a:avLst/>
          </a:prstGeom>
        </p:spPr>
        <p:txBody>
          <a:bodyPr vert="horz" lIns="121912" tIns="60956" rIns="121912" bIns="6095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DNA</a:t>
            </a:r>
            <a:r>
              <a:rPr lang="zh-TW" altLang="en-US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奇妙系列</a:t>
            </a:r>
            <a:endParaRPr lang="en-US" i="1" dirty="0">
              <a:solidFill>
                <a:srgbClr val="80C1C9"/>
              </a:solidFill>
              <a:latin typeface="+mn-lt"/>
              <a:ea typeface="華康儷中黑" panose="020B0509000000000000" pitchFamily="49" charset="-120"/>
              <a:cs typeface="Seravek"/>
            </a:endParaRPr>
          </a:p>
          <a:p>
            <a:pPr algn="l" fontAlgn="auto">
              <a:spcAft>
                <a:spcPts val="0"/>
              </a:spcAft>
            </a:pPr>
            <a:r>
              <a:rPr lang="en-US" i="1" dirty="0" err="1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Isotonix</a:t>
            </a:r>
            <a:r>
              <a:rPr lang="en-US" i="1" dirty="0" smtClean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®</a:t>
            </a:r>
            <a:r>
              <a:rPr lang="zh-TW" altLang="en-US" i="1" dirty="0" smtClean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免</a:t>
            </a:r>
            <a:r>
              <a:rPr lang="zh-TW" altLang="en-US" i="1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疫提升沖飲</a:t>
            </a:r>
            <a:endParaRPr lang="en-US" i="1" dirty="0">
              <a:solidFill>
                <a:srgbClr val="80C1C9"/>
              </a:solidFill>
              <a:latin typeface="+mn-lt"/>
              <a:ea typeface="華康儷中黑" panose="020B0509000000000000" pitchFamily="49" charset="-120"/>
              <a:cs typeface="Seravek"/>
            </a:endParaRPr>
          </a:p>
        </p:txBody>
      </p:sp>
    </p:spTree>
    <p:extLst>
      <p:ext uri="{BB962C8B-B14F-4D97-AF65-F5344CB8AC3E}">
        <p14:creationId xmlns:p14="http://schemas.microsoft.com/office/powerpoint/2010/main" val="45016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4284" y="-1"/>
            <a:ext cx="3257721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459" y="6428603"/>
            <a:ext cx="8810540" cy="27699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Source: https://www.ncbi.nlm.nih.gov/pubmed/15796206/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1003" y="156760"/>
            <a:ext cx="6719887" cy="6244040"/>
            <a:chOff x="381000" y="156760"/>
            <a:chExt cx="6719887" cy="624404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56760"/>
              <a:ext cx="6719887" cy="6244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838200"/>
              <a:ext cx="126682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81000" y="4571999"/>
            <a:ext cx="8991603" cy="2010799"/>
            <a:chOff x="381000" y="4572000"/>
            <a:chExt cx="8991602" cy="2010799"/>
          </a:xfrm>
        </p:grpSpPr>
        <p:grpSp>
          <p:nvGrpSpPr>
            <p:cNvPr id="3" name="Group 2"/>
            <p:cNvGrpSpPr/>
            <p:nvPr/>
          </p:nvGrpSpPr>
          <p:grpSpPr>
            <a:xfrm>
              <a:off x="381000" y="4724400"/>
              <a:ext cx="6705600" cy="685800"/>
              <a:chOff x="381000" y="4724400"/>
              <a:chExt cx="6705600" cy="685800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3262313" y="4724400"/>
                <a:ext cx="3824287" cy="228600"/>
              </a:xfrm>
              <a:prstGeom prst="rect">
                <a:avLst/>
              </a:prstGeom>
              <a:noFill/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81000" y="4953000"/>
                <a:ext cx="6705600" cy="228600"/>
              </a:xfrm>
              <a:prstGeom prst="rect">
                <a:avLst/>
              </a:prstGeom>
              <a:noFill/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81001" y="5181600"/>
                <a:ext cx="2057399" cy="228600"/>
              </a:xfrm>
              <a:prstGeom prst="rect">
                <a:avLst/>
              </a:prstGeom>
              <a:noFill/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115179" y="4572000"/>
              <a:ext cx="2257423" cy="2010799"/>
            </a:xfrm>
            <a:prstGeom prst="rect">
              <a:avLst/>
            </a:prstGeom>
          </p:spPr>
          <p:txBody>
            <a:bodyPr wrap="square" lIns="121914" tIns="60957" rIns="121914" bIns="60957">
              <a:spAutoFit/>
            </a:bodyPr>
            <a:lstStyle>
              <a:defPPr>
                <a:defRPr lang="en-US"/>
              </a:defPPr>
              <a:lvl1pPr marL="342900" indent="-342900">
                <a:spcBef>
                  <a:spcPts val="8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華康儷中黑" panose="020B0509000000000000" pitchFamily="49" charset="-120"/>
                  <a:cs typeface="Seravek Light"/>
                </a:defRPr>
              </a:lvl1pPr>
            </a:lstStyle>
            <a:p>
              <a:pPr marL="0" indent="0">
                <a:buNone/>
              </a:pPr>
              <a:r>
                <a:rPr lang="ja-JP" altLang="en-US" sz="2400" dirty="0">
                  <a:solidFill>
                    <a:schemeClr val="tx1"/>
                  </a:solidFill>
                </a:rPr>
                <a:t>自願使用菠蘿酵素組別的病徵與其他組別相比，明顯較快復原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57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587499" y="235913"/>
            <a:ext cx="7922952" cy="1211889"/>
          </a:xfrm>
          <a:prstGeom prst="rect">
            <a:avLst/>
          </a:prstGeom>
        </p:spPr>
        <p:txBody>
          <a:bodyPr vert="horz" lIns="121912" tIns="60956" rIns="121912" bIns="60956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zh-TW" altLang="en-US" sz="4800" dirty="0">
                <a:solidFill>
                  <a:srgbClr val="A8ADE4"/>
                </a:solidFill>
                <a:latin typeface="+mn-lt"/>
                <a:ea typeface="華康儷中黑" panose="020B0509000000000000" pitchFamily="49" charset="-120"/>
                <a:cs typeface="Florence"/>
              </a:rPr>
              <a:t>產品詳情</a:t>
            </a:r>
            <a:endParaRPr lang="en-US" sz="4800" dirty="0">
              <a:solidFill>
                <a:srgbClr val="A8ADE4"/>
              </a:solidFill>
              <a:latin typeface="+mn-lt"/>
              <a:ea typeface="華康儷中黑" panose="020B0509000000000000" pitchFamily="49" charset="-120"/>
              <a:cs typeface="Florenc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4282" y="-1"/>
            <a:ext cx="3257721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734" y="5686272"/>
            <a:ext cx="851655" cy="8726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7349" y="1827319"/>
            <a:ext cx="7690319" cy="4062645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 marL="457167" indent="-457167" defTabSz="60955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zh-TW" altLang="en-US" sz="32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代號</a:t>
            </a:r>
            <a:endParaRPr lang="en-US" sz="3200" dirty="0">
              <a:solidFill>
                <a:srgbClr val="6C6C6C"/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  <a:p>
            <a:pPr marL="1066720" lvl="1" indent="-457167" defTabSz="609555" fontAlgn="auto"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en-US" sz="32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HK6942</a:t>
            </a:r>
            <a:endParaRPr lang="en-US" sz="3200" dirty="0">
              <a:solidFill>
                <a:srgbClr val="6C6C6C"/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  <a:p>
            <a:pPr marL="457167" lvl="1" indent="-457167" defTabSz="60955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zh-TW" altLang="en-US" sz="32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價格：</a:t>
            </a:r>
            <a:endParaRPr lang="en-US" sz="3200" dirty="0">
              <a:solidFill>
                <a:srgbClr val="6C6C6C"/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  <a:p>
            <a:pPr marL="1066720" lvl="2" indent="-457167" defTabSz="609555" fontAlgn="auto"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en-US" sz="32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UC</a:t>
            </a:r>
            <a:r>
              <a:rPr lang="en-US" sz="32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: </a:t>
            </a:r>
            <a:r>
              <a:rPr lang="en-US" sz="32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HK$150.00</a:t>
            </a:r>
            <a:endParaRPr lang="en-US" sz="3200" dirty="0">
              <a:solidFill>
                <a:srgbClr val="6C6C6C"/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  <a:p>
            <a:pPr marL="1066720" lvl="2" indent="-457167" defTabSz="609555" fontAlgn="auto"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en-US" sz="32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SR: </a:t>
            </a:r>
            <a:r>
              <a:rPr lang="en-US" sz="32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HK$210.00</a:t>
            </a:r>
            <a:endParaRPr lang="en-US" sz="3200" dirty="0">
              <a:solidFill>
                <a:srgbClr val="6C6C6C"/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  <a:p>
            <a:pPr marL="1066720" lvl="2" indent="-457167" defTabSz="609555" fontAlgn="auto"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en-US" sz="32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BV: 10 </a:t>
            </a:r>
          </a:p>
          <a:p>
            <a:pPr marL="457167" lvl="1" indent="-457167" defTabSz="60955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zh-TW" altLang="en-US" sz="32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用法方法：</a:t>
            </a:r>
            <a:endParaRPr lang="en-US" sz="3200" dirty="0">
              <a:solidFill>
                <a:srgbClr val="6C6C6C"/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  <a:p>
            <a:pPr marL="1066720" lvl="2" indent="-457167" defTabSz="609555" fontAlgn="auto"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en-US" altLang="zh-TW" sz="32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4</a:t>
            </a:r>
            <a:r>
              <a:rPr lang="zh-TW" altLang="en-US" sz="32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歲或以上：每日一小瓶蓋</a:t>
            </a:r>
            <a:endParaRPr lang="en-US" sz="3200" dirty="0">
              <a:solidFill>
                <a:srgbClr val="6C6C6C"/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228600" y="7848601"/>
            <a:ext cx="7922952" cy="1211889"/>
          </a:xfrm>
          <a:prstGeom prst="rect">
            <a:avLst/>
          </a:prstGeom>
        </p:spPr>
        <p:txBody>
          <a:bodyPr vert="horz" lIns="121912" tIns="60956" rIns="121912" bIns="60956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400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Code: </a:t>
            </a:r>
            <a:r>
              <a:rPr lang="en-US" sz="2400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HK6946 </a:t>
            </a:r>
            <a:r>
              <a:rPr lang="en-US" sz="2400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| UC: </a:t>
            </a:r>
            <a:r>
              <a:rPr lang="en-US" sz="2400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HK$150.00</a:t>
            </a:r>
            <a:endParaRPr lang="en-US" sz="2400" dirty="0">
              <a:solidFill>
                <a:srgbClr val="80C1C9"/>
              </a:solidFill>
              <a:latin typeface="+mn-lt"/>
              <a:ea typeface="華康儷中黑" panose="020B0509000000000000" pitchFamily="49" charset="-120"/>
              <a:cs typeface="Seravek"/>
            </a:endParaRPr>
          </a:p>
          <a:p>
            <a:pPr algn="l" fontAlgn="auto">
              <a:spcAft>
                <a:spcPts val="0"/>
              </a:spcAft>
            </a:pPr>
            <a:r>
              <a:rPr lang="en-US" sz="2400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SR: </a:t>
            </a:r>
            <a:r>
              <a:rPr lang="en-US" sz="2400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HK$210.00 </a:t>
            </a:r>
            <a:r>
              <a:rPr lang="en-US" sz="2400" dirty="0">
                <a:solidFill>
                  <a:srgbClr val="80C1C9"/>
                </a:solidFill>
                <a:latin typeface="+mn-lt"/>
                <a:ea typeface="華康儷中黑" panose="020B0509000000000000" pitchFamily="49" charset="-120"/>
                <a:cs typeface="Seravek"/>
              </a:rPr>
              <a:t>| BV:10</a:t>
            </a:r>
          </a:p>
        </p:txBody>
      </p:sp>
    </p:spTree>
    <p:extLst>
      <p:ext uri="{BB962C8B-B14F-4D97-AF65-F5344CB8AC3E}">
        <p14:creationId xmlns:p14="http://schemas.microsoft.com/office/powerpoint/2010/main" val="368686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07101" y="3652693"/>
            <a:ext cx="2960699" cy="1600432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DNA</a:t>
            </a:r>
            <a:r>
              <a:rPr lang="zh-TW" altLang="en-US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奇妙系列</a:t>
            </a:r>
            <a:endParaRPr lang="en-US" sz="27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OPC-3</a:t>
            </a:r>
            <a:r>
              <a:rPr lang="zh-TW" altLang="en-US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軟糖</a:t>
            </a:r>
            <a:endParaRPr lang="en-US" sz="27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21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對抗自由基</a:t>
            </a:r>
            <a:endParaRPr lang="en-US" sz="2100" dirty="0">
              <a:solidFill>
                <a:srgbClr val="6C6C6C"/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Code: </a:t>
            </a:r>
            <a:r>
              <a:rPr lang="en-US" sz="21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HK6902</a:t>
            </a:r>
            <a:endParaRPr lang="en-US" sz="2100" dirty="0">
              <a:solidFill>
                <a:srgbClr val="6C6C6C"/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0" y="3634175"/>
            <a:ext cx="3352800" cy="1600432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DNA </a:t>
            </a:r>
            <a:r>
              <a:rPr lang="zh-TW" altLang="en-US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奇妙系列</a:t>
            </a:r>
            <a:r>
              <a:rPr lang="en-US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 </a:t>
            </a:r>
            <a:endParaRPr lang="en-US" sz="27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Isotonix</a:t>
            </a:r>
            <a:r>
              <a:rPr lang="en-US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® </a:t>
            </a:r>
            <a:r>
              <a:rPr lang="en-US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OPC-3 </a:t>
            </a:r>
            <a:r>
              <a:rPr lang="zh-TW" altLang="en-US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沖飲</a:t>
            </a:r>
            <a:endParaRPr lang="en-US" sz="27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21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支援整體健康及成長</a:t>
            </a:r>
            <a:endParaRPr lang="en-US" sz="2100" dirty="0">
              <a:solidFill>
                <a:srgbClr val="6C6C6C"/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Code: </a:t>
            </a:r>
            <a:r>
              <a:rPr lang="en-US" sz="21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HK6939</a:t>
            </a:r>
            <a:endParaRPr lang="en-US" sz="2100" dirty="0">
              <a:solidFill>
                <a:srgbClr val="6C6C6C"/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587499" y="235913"/>
            <a:ext cx="7922952" cy="1211889"/>
          </a:xfrm>
          <a:prstGeom prst="rect">
            <a:avLst/>
          </a:prstGeom>
        </p:spPr>
        <p:txBody>
          <a:bodyPr vert="horz" lIns="121912" tIns="60956" rIns="121912" bIns="60956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zh-TW" altLang="en-US" sz="4800" dirty="0">
                <a:solidFill>
                  <a:srgbClr val="A8ADE4"/>
                </a:solidFill>
                <a:latin typeface="+mn-lt"/>
                <a:ea typeface="華康儷中黑" panose="020B0509000000000000" pitchFamily="49" charset="-120"/>
                <a:cs typeface="Florence"/>
              </a:rPr>
              <a:t>其他營養補充品</a:t>
            </a:r>
            <a:endParaRPr lang="en-US" sz="4800" dirty="0">
              <a:solidFill>
                <a:srgbClr val="A8ADE4"/>
              </a:solidFill>
              <a:latin typeface="+mn-lt"/>
              <a:ea typeface="華康儷中黑" panose="020B0509000000000000" pitchFamily="49" charset="-120"/>
              <a:cs typeface="Florenc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8847" y="1"/>
            <a:ext cx="309315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734" y="5686272"/>
            <a:ext cx="851655" cy="8726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40101" y="4258136"/>
            <a:ext cx="2960699" cy="2015931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DNA</a:t>
            </a:r>
            <a:r>
              <a:rPr lang="zh-TW" altLang="en-US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奇妙系列</a:t>
            </a:r>
            <a:endParaRPr lang="en-US" sz="27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益生菌</a:t>
            </a:r>
            <a:r>
              <a:rPr lang="en-US" altLang="zh-TW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/>
            </a:r>
            <a:br>
              <a:rPr lang="en-US" altLang="zh-TW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華康儷中黑" panose="020B0509000000000000" pitchFamily="49" charset="-120"/>
                <a:cs typeface="Seravek Light"/>
              </a:rPr>
            </a:br>
            <a:r>
              <a:rPr lang="zh-TW" altLang="en-US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（兒童配方）</a:t>
            </a:r>
            <a:endParaRPr lang="en-US" sz="27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21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促進免疫系統健康</a:t>
            </a:r>
            <a:endParaRPr lang="en-US" sz="2100" dirty="0">
              <a:solidFill>
                <a:srgbClr val="6C6C6C"/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  <a:p>
            <a:pPr algn="ctr" defTabSz="609555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Code: </a:t>
            </a:r>
            <a:r>
              <a:rPr lang="en-US" sz="2100" dirty="0">
                <a:solidFill>
                  <a:srgbClr val="6C6C6C"/>
                </a:solidFill>
                <a:latin typeface="+mn-lt"/>
                <a:ea typeface="華康儷中黑" panose="020B0509000000000000" pitchFamily="49" charset="-120"/>
                <a:cs typeface="Seravek Light"/>
              </a:rPr>
              <a:t>HK6940</a:t>
            </a:r>
            <a:endParaRPr lang="en-US" sz="2100" dirty="0">
              <a:solidFill>
                <a:srgbClr val="6C6C6C"/>
              </a:solidFill>
              <a:latin typeface="+mn-lt"/>
              <a:ea typeface="華康儷中黑" panose="020B0509000000000000" pitchFamily="49" charset="-120"/>
              <a:cs typeface="Seravek Light"/>
            </a:endParaRPr>
          </a:p>
        </p:txBody>
      </p:sp>
      <p:pic>
        <p:nvPicPr>
          <p:cNvPr id="3074" name="Picture 2" descr="M:\All Brands\Health &amp; Nutrition\DNA Miracles\OPC-3 Chews\Image\US_ENG_SKU_dnaOPC3FruitChews_071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126" y="1524930"/>
            <a:ext cx="2285071" cy="228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:\All Brands\Health &amp; Nutrition\DNA Miracles\Isotonix OPC3\Image\HK_dnaMiraclesOPC3_300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94" y="1524001"/>
            <a:ext cx="2286111" cy="228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:\All Brands\Health &amp; Nutrition\DNA Miracles\Probiotics\Image\HK_dnaMiraclesChewableProbiotics_15011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29" y="1752469"/>
            <a:ext cx="2743332" cy="274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0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8847" y="1"/>
            <a:ext cx="309315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734" y="5686272"/>
            <a:ext cx="851655" cy="87268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828800"/>
            <a:ext cx="83417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587499" y="726850"/>
            <a:ext cx="7922952" cy="1211889"/>
          </a:xfrm>
          <a:prstGeom prst="rect">
            <a:avLst/>
          </a:prstGeom>
        </p:spPr>
        <p:txBody>
          <a:bodyPr vert="horz" lIns="121912" tIns="60956" rIns="121912" bIns="60956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4800" b="1" dirty="0">
                <a:solidFill>
                  <a:srgbClr val="A8ADE4"/>
                </a:solidFill>
                <a:latin typeface="+mn-lt"/>
                <a:ea typeface="華康儷中黑" panose="020B0509000000000000" pitchFamily="49" charset="-120"/>
                <a:cs typeface="Florence"/>
              </a:rPr>
              <a:t>DNA VS. </a:t>
            </a:r>
            <a:r>
              <a:rPr lang="zh-TW" altLang="en-US" sz="4800" dirty="0">
                <a:solidFill>
                  <a:srgbClr val="A8ADE4"/>
                </a:solidFill>
                <a:latin typeface="+mn-lt"/>
                <a:ea typeface="華康儷中黑" panose="020B0509000000000000" pitchFamily="49" charset="-120"/>
                <a:cs typeface="Florence"/>
              </a:rPr>
              <a:t>市場其他產品</a:t>
            </a:r>
            <a:endParaRPr lang="en-US" sz="4800" dirty="0">
              <a:solidFill>
                <a:srgbClr val="A8ADE4"/>
              </a:solidFill>
              <a:latin typeface="+mn-lt"/>
              <a:ea typeface="華康儷中黑" panose="020B0509000000000000" pitchFamily="49" charset="-120"/>
              <a:cs typeface="Florence"/>
            </a:endParaRPr>
          </a:p>
        </p:txBody>
      </p:sp>
    </p:spTree>
    <p:extLst>
      <p:ext uri="{BB962C8B-B14F-4D97-AF65-F5344CB8AC3E}">
        <p14:creationId xmlns:p14="http://schemas.microsoft.com/office/powerpoint/2010/main" val="251666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1114" y="1"/>
            <a:ext cx="316088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734" y="5686272"/>
            <a:ext cx="851655" cy="872685"/>
          </a:xfrm>
          <a:prstGeom prst="rect">
            <a:avLst/>
          </a:prstGeom>
        </p:spPr>
      </p:pic>
      <p:pic>
        <p:nvPicPr>
          <p:cNvPr id="4098" name="Picture 2" descr="C:\Users\venusy\Downloads\screencapture-hk-shop-DNA-E5-A5-87-E5-A6-99-E7-B3-BB-E5-88-97Isotonix-reg-E5-85-8D-E7-96-AB-E6-8F-90-E5-8D-87-E6-B2-96-E9-A3-B2-1533977400-p-xhtml-149388216291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544"/>
          <a:stretch/>
        </p:blipFill>
        <p:spPr bwMode="auto">
          <a:xfrm>
            <a:off x="-685799" y="-38099"/>
            <a:ext cx="13716001" cy="2676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31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125 -1.9458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9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18" y="2755909"/>
            <a:ext cx="2565169" cy="35021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1200" y="685803"/>
            <a:ext cx="8229600" cy="167737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/>
            <a:r>
              <a:rPr lang="en-US" sz="5500" dirty="0">
                <a:solidFill>
                  <a:schemeClr val="accent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Snap</a:t>
            </a:r>
            <a:r>
              <a:rPr lang="en-US" sz="5500" dirty="0">
                <a:solidFill>
                  <a:schemeClr val="accent1"/>
                </a:solidFill>
                <a:latin typeface="Calibri"/>
                <a:ea typeface="華康儷中黑" panose="020B0509000000000000" pitchFamily="49" charset="-120"/>
              </a:rPr>
              <a:t>®</a:t>
            </a:r>
            <a:r>
              <a:rPr lang="zh-TW" altLang="en-US" sz="4800" dirty="0">
                <a:solidFill>
                  <a:schemeClr val="accent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家</a:t>
            </a:r>
            <a:r>
              <a:rPr lang="zh-TW" altLang="en-US" sz="4800" dirty="0">
                <a:solidFill>
                  <a:schemeClr val="accent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居清潔濃縮包組合</a:t>
            </a:r>
            <a:endParaRPr lang="en-US" sz="4800" dirty="0">
              <a:solidFill>
                <a:schemeClr val="accent1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lvl="0" algn="ctr"/>
            <a:r>
              <a:rPr lang="zh-TW" altLang="en-US" sz="4800" i="1" dirty="0">
                <a:solidFill>
                  <a:schemeClr val="accent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家居必備清潔組合</a:t>
            </a:r>
            <a:endParaRPr lang="en-US" sz="4800" i="1" dirty="0">
              <a:solidFill>
                <a:schemeClr val="accent1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782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9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ea typeface="Arial" charset="0"/>
                <a:cs typeface="Arial" charset="0"/>
              </a:endParaRPr>
            </a:p>
          </p:txBody>
        </p:sp>
      </p:grpSp>
      <p:pic>
        <p:nvPicPr>
          <p:cNvPr id="5" name="Picture 2" descr="C:\Users\venusy\Desktop\衞生防護中心調查兒童感染甲型流感死亡個案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05"/>
          <a:stretch/>
        </p:blipFill>
        <p:spPr bwMode="auto">
          <a:xfrm>
            <a:off x="757579" y="77124"/>
            <a:ext cx="7452204" cy="612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33" y="6200623"/>
            <a:ext cx="12192000" cy="657374"/>
            <a:chOff x="228600" y="7070973"/>
            <a:chExt cx="12192000" cy="657374"/>
          </a:xfrm>
        </p:grpSpPr>
        <p:sp>
          <p:nvSpPr>
            <p:cNvPr id="7" name="Rectangle 6"/>
            <p:cNvSpPr/>
            <p:nvPr/>
          </p:nvSpPr>
          <p:spPr>
            <a:xfrm>
              <a:off x="228600" y="7070973"/>
              <a:ext cx="6096000" cy="2616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Calibri"/>
                </a:rPr>
                <a:t>http://www.info.gov.hk/gia/general/201704/07/P2017040700893.htm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8600" y="7297460"/>
              <a:ext cx="121920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Calibri"/>
                </a:rPr>
                <a:t>https://topick.hket.com/article/1753084/%E6%B8%AF%E7%AB%A5%E6%8E%A7%E5%88%B6%E5%93%AE%E5%96%98%E6%BB%BF%E6%84%8F%E5%BA%A6%E5%83%858%E6%88%90%20%E4%BD%8E%E9%81%8E%E9%84%B0%E8%BF%91%E5%9C%B0%E5%8D%80</a:t>
              </a:r>
            </a:p>
          </p:txBody>
        </p:sp>
      </p:grpSp>
      <p:pic>
        <p:nvPicPr>
          <p:cNvPr id="10" name="Picture 2" descr="C:\Users\venusy\Desktop\港童控制哮喘滿意度僅8成 低過鄰近地區 - 香港經濟日報 - TOPick - 新聞 - 社會 - D1704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7"/>
          <a:stretch/>
        </p:blipFill>
        <p:spPr bwMode="auto">
          <a:xfrm>
            <a:off x="6465834" y="77126"/>
            <a:ext cx="4933951" cy="612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73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8715" y="838201"/>
            <a:ext cx="9329687" cy="1083329"/>
          </a:xfrm>
        </p:spPr>
        <p:txBody>
          <a:bodyPr>
            <a:noAutofit/>
          </a:bodyPr>
          <a:lstStyle/>
          <a:p>
            <a:pPr>
              <a:lnSpc>
                <a:spcPts val="5000"/>
              </a:lnSpc>
            </a:pPr>
            <a:r>
              <a:rPr lang="zh-TW" altLang="en-US" sz="4400" dirty="0">
                <a:latin typeface="Calibri" panose="020F0502020204030204" pitchFamily="34" charset="0"/>
                <a:ea typeface="華康儷中黑" panose="020B0509000000000000" pitchFamily="49" charset="-120"/>
              </a:rPr>
              <a:t>隆重登場</a:t>
            </a:r>
            <a:r>
              <a:rPr lang="en-US" altLang="zh-TW" sz="4400" dirty="0">
                <a:latin typeface="Calibri" panose="020F0502020204030204" pitchFamily="34" charset="0"/>
                <a:ea typeface="華康儷中黑" panose="020B0509000000000000" pitchFamily="49" charset="-120"/>
              </a:rPr>
              <a:t/>
            </a:r>
            <a:br>
              <a:rPr lang="en-US" altLang="zh-TW" sz="4400" dirty="0">
                <a:latin typeface="Calibri" panose="020F0502020204030204" pitchFamily="34" charset="0"/>
                <a:ea typeface="華康儷中黑" panose="020B0509000000000000" pitchFamily="49" charset="-120"/>
              </a:rPr>
            </a:br>
            <a:r>
              <a:rPr lang="en-US" sz="5500" dirty="0">
                <a:latin typeface="Calibri" panose="020F0502020204030204" pitchFamily="34" charset="0"/>
                <a:ea typeface="華康儷中黑" panose="020B0509000000000000" pitchFamily="49" charset="-120"/>
              </a:rPr>
              <a:t>Snap®</a:t>
            </a:r>
            <a:r>
              <a:rPr lang="zh-TW" altLang="en-US" sz="4400" dirty="0">
                <a:latin typeface="Calibri" panose="020F0502020204030204" pitchFamily="34" charset="0"/>
                <a:ea typeface="華康儷中黑" panose="020B0509000000000000" pitchFamily="49" charset="-120"/>
              </a:rPr>
              <a:t>家居清潔濃縮包組</a:t>
            </a:r>
            <a:r>
              <a:rPr lang="zh-TW" altLang="en-US" sz="4400" dirty="0">
                <a:latin typeface="Calibri" panose="020F0502020204030204" pitchFamily="34" charset="0"/>
                <a:ea typeface="華康儷中黑" panose="020B0509000000000000" pitchFamily="49" charset="-120"/>
              </a:rPr>
              <a:t>合</a:t>
            </a:r>
            <a:endParaRPr lang="en-US" sz="44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8" name="Equal 7"/>
          <p:cNvSpPr/>
          <p:nvPr/>
        </p:nvSpPr>
        <p:spPr>
          <a:xfrm>
            <a:off x="5015250" y="3600583"/>
            <a:ext cx="1748532" cy="91440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98133" y="3071126"/>
            <a:ext cx="3312667" cy="193899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6000" dirty="0">
                <a:solidFill>
                  <a:schemeClr val="tx2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15 </a:t>
            </a:r>
            <a:r>
              <a:rPr lang="zh-TW" altLang="en-US" sz="6000" dirty="0">
                <a:solidFill>
                  <a:schemeClr val="tx2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瓶</a:t>
            </a:r>
            <a:endParaRPr lang="en-US" altLang="zh-TW" sz="6000" dirty="0">
              <a:solidFill>
                <a:schemeClr val="tx2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algn="ctr"/>
            <a:r>
              <a:rPr lang="zh-TW" altLang="en-US" sz="6000" dirty="0">
                <a:solidFill>
                  <a:schemeClr val="tx2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清潔用品</a:t>
            </a:r>
            <a:endParaRPr lang="en-US" sz="60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4098" name="Picture 2" descr="M:\All Brands\Home Care\SNAP\Essential Kit\Image\Snap-US-Packet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37" y="1314452"/>
            <a:ext cx="5486665" cy="548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29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7478"/>
            <a:ext cx="10653003" cy="1083329"/>
          </a:xfrm>
        </p:spPr>
        <p:txBody>
          <a:bodyPr>
            <a:noAutofit/>
          </a:bodyPr>
          <a:lstStyle/>
          <a:p>
            <a:r>
              <a:rPr lang="zh-TW" altLang="en-US" sz="55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易於使用</a:t>
            </a:r>
            <a:endParaRPr lang="en-US" sz="55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9525000" cy="2362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3100" dirty="0">
                <a:latin typeface="Calibri" panose="020F0502020204030204" pitchFamily="34" charset="0"/>
                <a:ea typeface="華康儷中黑" panose="020B0509000000000000" pitchFamily="49" charset="-120"/>
              </a:rPr>
              <a:t>本</a:t>
            </a:r>
            <a:r>
              <a:rPr lang="zh-TW" altLang="en-US" sz="3100" dirty="0">
                <a:latin typeface="Calibri" panose="020F0502020204030204" pitchFamily="34" charset="0"/>
                <a:ea typeface="華康儷中黑" panose="020B0509000000000000" pitchFamily="49" charset="-120"/>
              </a:rPr>
              <a:t>產品先進的獨特配方與創新的包</a:t>
            </a:r>
            <a:r>
              <a:rPr lang="zh-TW" altLang="en-US" sz="3100" dirty="0">
                <a:latin typeface="Calibri" panose="020F0502020204030204" pitchFamily="34" charset="0"/>
                <a:ea typeface="華康儷中黑" panose="020B0509000000000000" pitchFamily="49" charset="-120"/>
              </a:rPr>
              <a:t>裝</a:t>
            </a:r>
            <a:r>
              <a:rPr lang="zh-TW" altLang="en-US" sz="3100" dirty="0">
                <a:latin typeface="Calibri" panose="020F0502020204030204" pitchFamily="34" charset="0"/>
                <a:ea typeface="華康儷中黑" panose="020B0509000000000000" pitchFamily="49" charset="-120"/>
              </a:rPr>
              <a:t>，引領未來清潔趨</a:t>
            </a:r>
            <a:r>
              <a:rPr lang="zh-TW" altLang="en-US" sz="3100" dirty="0">
                <a:latin typeface="Calibri" panose="020F0502020204030204" pitchFamily="34" charset="0"/>
                <a:ea typeface="華康儷中黑" panose="020B0509000000000000" pitchFamily="49" charset="-120"/>
              </a:rPr>
              <a:t>勢。</a:t>
            </a:r>
            <a:r>
              <a:rPr lang="zh-TW" altLang="en-US" sz="3100" dirty="0">
                <a:latin typeface="Calibri" panose="020F0502020204030204" pitchFamily="34" charset="0"/>
                <a:ea typeface="華康儷中黑" panose="020B0509000000000000" pitchFamily="49" charset="-120"/>
              </a:rPr>
              <a:t>將罐內的一包濃縮包放入指定的瓶中後注滿清</a:t>
            </a:r>
            <a:r>
              <a:rPr lang="zh-TW" altLang="en-US" sz="3100" dirty="0">
                <a:latin typeface="Calibri" panose="020F0502020204030204" pitchFamily="34" charset="0"/>
                <a:ea typeface="華康儷中黑" panose="020B0509000000000000" pitchFamily="49" charset="-120"/>
              </a:rPr>
              <a:t>水並等待約</a:t>
            </a:r>
            <a:r>
              <a:rPr lang="zh-TW" altLang="en-US" sz="3100" dirty="0">
                <a:latin typeface="Calibri" panose="020F0502020204030204" pitchFamily="34" charset="0"/>
                <a:ea typeface="華康儷中黑" panose="020B0509000000000000" pitchFamily="49" charset="-120"/>
              </a:rPr>
              <a:t>一分</a:t>
            </a:r>
            <a:r>
              <a:rPr lang="zh-TW" altLang="en-US" sz="3100" dirty="0">
                <a:latin typeface="Calibri" panose="020F0502020204030204" pitchFamily="34" charset="0"/>
                <a:ea typeface="華康儷中黑" panose="020B0509000000000000" pitchFamily="49" charset="-120"/>
              </a:rPr>
              <a:t>鐘。搖</a:t>
            </a:r>
            <a:r>
              <a:rPr lang="zh-TW" altLang="en-US" sz="3100" dirty="0">
                <a:latin typeface="Calibri" panose="020F0502020204030204" pitchFamily="34" charset="0"/>
                <a:ea typeface="華康儷中黑" panose="020B0509000000000000" pitchFamily="49" charset="-120"/>
              </a:rPr>
              <a:t>晃瓶身並混</a:t>
            </a:r>
            <a:r>
              <a:rPr lang="zh-TW" altLang="en-US" sz="3100" dirty="0">
                <a:latin typeface="Calibri" panose="020F0502020204030204" pitchFamily="34" charset="0"/>
                <a:ea typeface="華康儷中黑" panose="020B0509000000000000" pitchFamily="49" charset="-120"/>
              </a:rPr>
              <a:t>合</a:t>
            </a:r>
            <a:r>
              <a:rPr lang="zh-TW" altLang="en-US" sz="3100" dirty="0">
                <a:latin typeface="Calibri" panose="020F0502020204030204" pitchFamily="34" charset="0"/>
                <a:ea typeface="華康儷中黑" panose="020B0509000000000000" pitchFamily="49" charset="-120"/>
              </a:rPr>
              <a:t>便能開始清潔了</a:t>
            </a:r>
            <a:r>
              <a:rPr lang="zh-TW" altLang="en-US" sz="3100" dirty="0">
                <a:latin typeface="Calibri" panose="020F0502020204030204" pitchFamily="34" charset="0"/>
                <a:ea typeface="華康儷中黑" panose="020B0509000000000000" pitchFamily="49" charset="-120"/>
              </a:rPr>
              <a:t>！搖動！噴灑！清潔</a:t>
            </a:r>
            <a:r>
              <a:rPr lang="zh-TW" altLang="en-US" sz="3100" dirty="0">
                <a:latin typeface="Calibri" panose="020F0502020204030204" pitchFamily="34" charset="0"/>
                <a:ea typeface="華康儷中黑" panose="020B0509000000000000" pitchFamily="49" charset="-120"/>
              </a:rPr>
              <a:t>！</a:t>
            </a:r>
            <a:endParaRPr lang="en-US" sz="31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/>
          <a:stretch/>
        </p:blipFill>
        <p:spPr bwMode="auto">
          <a:xfrm>
            <a:off x="457200" y="3886201"/>
            <a:ext cx="10427368" cy="282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4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048" y="745473"/>
            <a:ext cx="7989752" cy="1083329"/>
          </a:xfrm>
        </p:spPr>
        <p:txBody>
          <a:bodyPr>
            <a:noAutofit/>
          </a:bodyPr>
          <a:lstStyle/>
          <a:p>
            <a:r>
              <a:rPr lang="zh-TW" altLang="en-US" sz="6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高效、經濟實惠及環保</a:t>
            </a:r>
            <a:endParaRPr lang="en-US" sz="60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pic>
        <p:nvPicPr>
          <p:cNvPr id="5122" name="Picture 2" descr="M:\All Brands\Home Care\SNAP\Essential Kit\Image\HK_New Snap Packages Group Empty-New Nozzle-New-Label-Moc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66"/>
          <a:stretch/>
        </p:blipFill>
        <p:spPr bwMode="auto">
          <a:xfrm>
            <a:off x="1980826" y="-228974"/>
            <a:ext cx="7772775" cy="635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29000" y="6088559"/>
            <a:ext cx="4801315" cy="707887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搖動！噴灑！清潔！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8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8229600" cy="838200"/>
          </a:xfrm>
        </p:spPr>
        <p:txBody>
          <a:bodyPr>
            <a:noAutofit/>
          </a:bodyPr>
          <a:lstStyle/>
          <a:p>
            <a:r>
              <a:rPr lang="en-US" sz="5500" dirty="0">
                <a:latin typeface="Calibri" panose="020F0502020204030204" pitchFamily="34" charset="0"/>
                <a:ea typeface="華康儷中黑" panose="020B0509000000000000" pitchFamily="49" charset="-120"/>
              </a:rPr>
              <a:t>Snap®</a:t>
            </a:r>
            <a:r>
              <a:rPr lang="zh-TW" altLang="en-US" sz="5500" dirty="0">
                <a:latin typeface="Calibri" panose="020F0502020204030204" pitchFamily="34" charset="0"/>
                <a:ea typeface="華康儷中黑" panose="020B0509000000000000" pitchFamily="49" charset="-120"/>
              </a:rPr>
              <a:t>萬用清潔濃縮包</a:t>
            </a:r>
            <a:endParaRPr lang="en-US" sz="55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6146" name="Picture 2" descr="M:\All Brands\Home Care\SNAP\Essential Kit\Image\Snap-US-All-Purpose-Cleaner-Empt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264" y="1828801"/>
            <a:ext cx="5486665" cy="548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11600" y="2255412"/>
            <a:ext cx="6985000" cy="373093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從植物及植物複合物取得的清潔成分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可安全用於不同表</a:t>
            </a: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面</a:t>
            </a:r>
            <a:endParaRPr lang="en-US" altLang="zh-TW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能用於櫃</a:t>
            </a: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台、玻璃、鏡子及家電表面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溶解油脂、污垢及指紋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不含有害的化學物質或煙霧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不含氨、漂白劑或酸性物</a:t>
            </a: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質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685800" y="914401"/>
            <a:ext cx="8229600" cy="704851"/>
          </a:xfrm>
        </p:spPr>
        <p:txBody>
          <a:bodyPr>
            <a:noAutofit/>
          </a:bodyPr>
          <a:lstStyle/>
          <a:p>
            <a:r>
              <a:rPr lang="en-US" sz="5500" dirty="0">
                <a:latin typeface="Calibri" panose="020F0502020204030204" pitchFamily="34" charset="0"/>
                <a:ea typeface="華康儷中黑" panose="020B0509000000000000" pitchFamily="49" charset="-120"/>
              </a:rPr>
              <a:t>Snap®</a:t>
            </a:r>
            <a:r>
              <a:rPr lang="zh-TW" altLang="en-US" sz="5500" dirty="0">
                <a:latin typeface="Calibri" panose="020F0502020204030204" pitchFamily="34" charset="0"/>
                <a:ea typeface="華康儷中黑" panose="020B0509000000000000" pitchFamily="49" charset="-120"/>
              </a:rPr>
              <a:t>浴室清潔濃縮包</a:t>
            </a:r>
            <a:endParaRPr lang="en-US" sz="55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7170" name="Picture 2" descr="M:\All Brands\Home Care\SNAP\Essential Kit\Image\Snap-US-Sanitary-Bathroom-Cleaner-Empt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7526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2239357"/>
            <a:ext cx="7696200" cy="324704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清潔成分取自植物及植物成分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輕鬆去除皂垢、硬水漬及污漬 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不留痕跡、輕鬆去除可水洗表面上的污漬、塵垢、皂垢及油脂 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不</a:t>
            </a: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含有害的化學物質或煙霧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895349"/>
            <a:ext cx="8229600" cy="781051"/>
          </a:xfrm>
        </p:spPr>
        <p:txBody>
          <a:bodyPr>
            <a:noAutofit/>
          </a:bodyPr>
          <a:lstStyle/>
          <a:p>
            <a:r>
              <a:rPr lang="en-US" sz="5500" dirty="0">
                <a:latin typeface="Calibri" panose="020F0502020204030204" pitchFamily="34" charset="0"/>
                <a:ea typeface="華康儷中黑" panose="020B0509000000000000" pitchFamily="49" charset="-120"/>
              </a:rPr>
              <a:t>Snap®</a:t>
            </a:r>
            <a:r>
              <a:rPr lang="zh-TW" altLang="en-US" sz="5500" dirty="0">
                <a:latin typeface="Calibri" panose="020F0502020204030204" pitchFamily="34" charset="0"/>
                <a:ea typeface="華康儷中黑" panose="020B0509000000000000" pitchFamily="49" charset="-120"/>
              </a:rPr>
              <a:t>除味清新濃縮包</a:t>
            </a:r>
            <a:endParaRPr lang="en-US" sz="55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8194" name="Picture 2" descr="M:\All Brands\Home Care\SNAP\Essential Kit\Image\Snap-US-All-Fresh-Empt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828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0" y="2209800"/>
            <a:ext cx="7315200" cy="422337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從植物及植物複合物取得的清潔成分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中和異味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氣味清新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有效改善空氣中的異味、去除衣物、運動器材、寵物及油煙的氣味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可安心使用於所有衣物</a:t>
            </a: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上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不含有害的化學物質或煙霧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:\All Brands\Home Care\SNAP\Essential Kit\Image\Snap-US-Stain-Remover-Empt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7526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85800" y="895349"/>
            <a:ext cx="8229600" cy="781051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500" dirty="0">
                <a:latin typeface="Calibri" panose="020F0502020204030204" pitchFamily="34" charset="0"/>
                <a:ea typeface="華康儷中黑" panose="020B0509000000000000" pitchFamily="49" charset="-120"/>
              </a:rPr>
              <a:t>Snap®</a:t>
            </a:r>
            <a:r>
              <a:rPr lang="zh-TW" altLang="en-US" sz="5500" dirty="0">
                <a:latin typeface="Calibri" panose="020F0502020204030204" pitchFamily="34" charset="0"/>
                <a:ea typeface="華康儷中黑" panose="020B0509000000000000" pitchFamily="49" charset="-120"/>
              </a:rPr>
              <a:t>除漬清潔濃縮包</a:t>
            </a:r>
            <a:endParaRPr lang="en-US" sz="55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2263517"/>
            <a:ext cx="7315200" cy="340948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清潔成分取自植物及植物成分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同時去除異味及頑固污漬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可安全使用於所有衣物</a:t>
            </a: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上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可用於衣物、地毯及飾物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不含有害的化學物質或煙霧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10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M:\All Brands\Home Care\SNAP\Essential Kit\Image\HK_49914_Snap-US-Dishwashing-Liquid-Empty-New-Nozzle-New-Label-Mo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0574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1047749"/>
            <a:ext cx="8229600" cy="781051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dirty="0">
                <a:latin typeface="Calibri" panose="020F0502020204030204" pitchFamily="34" charset="0"/>
                <a:ea typeface="華康儷中黑" panose="020B0509000000000000" pitchFamily="49" charset="-120"/>
              </a:rPr>
              <a:t>Snap®</a:t>
            </a:r>
            <a:r>
              <a:rPr lang="zh-TW" altLang="en-US" sz="6000" dirty="0">
                <a:latin typeface="Calibri" panose="020F0502020204030204" pitchFamily="34" charset="0"/>
                <a:ea typeface="華康儷中黑" panose="020B0509000000000000" pitchFamily="49" charset="-120"/>
              </a:rPr>
              <a:t>洗潔精濃縮包</a:t>
            </a:r>
            <a:endParaRPr lang="en-US" sz="60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86200" y="2514600"/>
            <a:ext cx="7315200" cy="310170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從植物及有機複合物取得的清潔成分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取代傳統洗潔精的最佳選擇 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酸鹼值平衡，溫和呵護雙手 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強效配方徹底去除碗碟上的頑固油漬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285744" indent="-285744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適用於鍋、平底鑊、碗碟及玻璃器皿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50273"/>
            <a:ext cx="7989752" cy="854729"/>
          </a:xfrm>
        </p:spPr>
        <p:txBody>
          <a:bodyPr>
            <a:noAutofit/>
          </a:bodyPr>
          <a:lstStyle/>
          <a:p>
            <a:r>
              <a:rPr lang="en-US" sz="4800" dirty="0">
                <a:latin typeface="Calibri" panose="020F0502020204030204" pitchFamily="34" charset="0"/>
                <a:ea typeface="華康儷中黑" panose="020B0509000000000000" pitchFamily="49" charset="-120"/>
              </a:rPr>
              <a:t>Snap</a:t>
            </a:r>
            <a:r>
              <a:rPr lang="en-US" sz="4800" dirty="0">
                <a:latin typeface="Calibri" panose="020F0502020204030204" pitchFamily="34" charset="0"/>
                <a:ea typeface="華康儷中黑" panose="020B0509000000000000" pitchFamily="49" charset="-120"/>
              </a:rPr>
              <a:t>®</a:t>
            </a:r>
            <a:r>
              <a:rPr lang="zh-TW" altLang="en-US" sz="4000" dirty="0">
                <a:latin typeface="Calibri" panose="020F0502020204030204" pitchFamily="34" charset="0"/>
                <a:ea typeface="華康儷中黑" panose="020B0509000000000000" pitchFamily="49" charset="-120"/>
              </a:rPr>
              <a:t>家居清潔濃縮包組</a:t>
            </a:r>
            <a:r>
              <a:rPr lang="zh-TW" altLang="en-US" sz="4000" dirty="0">
                <a:latin typeface="Calibri" panose="020F0502020204030204" pitchFamily="34" charset="0"/>
                <a:ea typeface="華康儷中黑" panose="020B0509000000000000" pitchFamily="49" charset="-120"/>
              </a:rPr>
              <a:t>合</a:t>
            </a:r>
            <a:r>
              <a:rPr lang="en-US" altLang="zh-TW" sz="4000" dirty="0">
                <a:latin typeface="Calibri" panose="020F0502020204030204" pitchFamily="34" charset="0"/>
                <a:ea typeface="華康儷中黑" panose="020B0509000000000000" pitchFamily="49" charset="-120"/>
              </a:rPr>
              <a:t/>
            </a:r>
            <a:br>
              <a:rPr lang="en-US" altLang="zh-TW" sz="4000" dirty="0">
                <a:latin typeface="Calibri" panose="020F0502020204030204" pitchFamily="34" charset="0"/>
                <a:ea typeface="華康儷中黑" panose="020B0509000000000000" pitchFamily="49" charset="-120"/>
              </a:rPr>
            </a:br>
            <a:r>
              <a:rPr lang="zh-TW" altLang="en-US" sz="4000" dirty="0">
                <a:latin typeface="Calibri" panose="020F0502020204030204" pitchFamily="34" charset="0"/>
                <a:ea typeface="華康儷中黑" panose="020B0509000000000000" pitchFamily="49" charset="-120"/>
              </a:rPr>
              <a:t>讓你節省更多！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6106182"/>
            <a:ext cx="71628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Calibri" pitchFamily="34" charset="0"/>
              </a:rPr>
              <a:t>UC: HK$270.00       SR: HK$378.00       BV: 20</a:t>
            </a:r>
          </a:p>
        </p:txBody>
      </p:sp>
      <p:pic>
        <p:nvPicPr>
          <p:cNvPr id="5" name="Picture 2" descr="M:\All Brands\Home Care\SNAP\Essential Kit\Image\HK_New Snap Packages Group Empty-New Nozzle-New-Label-Moc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95"/>
          <a:stretch/>
        </p:blipFill>
        <p:spPr bwMode="auto">
          <a:xfrm>
            <a:off x="1980826" y="-228974"/>
            <a:ext cx="7772775" cy="633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84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s-49074.png (820×1546)"/>
          <p:cNvSpPr>
            <a:spLocks noChangeAspect="1" noChangeArrowheads="1"/>
          </p:cNvSpPr>
          <p:nvPr/>
        </p:nvSpPr>
        <p:spPr bwMode="auto">
          <a:xfrm>
            <a:off x="155577" y="-136524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2333625"/>
            <a:ext cx="5829300" cy="206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33626"/>
            <a:ext cx="5815013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33912"/>
            <a:ext cx="5815013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420" y="4619626"/>
            <a:ext cx="5815013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23826"/>
            <a:ext cx="58293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7048" y="1066801"/>
            <a:ext cx="7989752" cy="854729"/>
          </a:xfrm>
        </p:spPr>
        <p:txBody>
          <a:bodyPr>
            <a:noAutofit/>
          </a:bodyPr>
          <a:lstStyle/>
          <a:p>
            <a:r>
              <a:rPr lang="en-US" sz="4400" dirty="0">
                <a:latin typeface="+mn-lt"/>
                <a:ea typeface="華康儷中黑" panose="020B0509000000000000" pitchFamily="49" charset="-120"/>
              </a:rPr>
              <a:t/>
            </a:r>
            <a:br>
              <a:rPr lang="en-US" sz="4400" dirty="0">
                <a:latin typeface="+mn-lt"/>
                <a:ea typeface="華康儷中黑" panose="020B0509000000000000" pitchFamily="49" charset="-120"/>
              </a:rPr>
            </a:br>
            <a:r>
              <a:rPr lang="en-US" sz="4400" dirty="0">
                <a:latin typeface="+mn-lt"/>
                <a:ea typeface="華康儷中黑" panose="020B0509000000000000" pitchFamily="49" charset="-120"/>
              </a:rPr>
              <a:t/>
            </a:r>
            <a:br>
              <a:rPr lang="en-US" sz="4400" dirty="0">
                <a:latin typeface="+mn-lt"/>
                <a:ea typeface="華康儷中黑" panose="020B0509000000000000" pitchFamily="49" charset="-120"/>
              </a:rPr>
            </a:br>
            <a:r>
              <a:rPr lang="en-US" sz="4400" dirty="0">
                <a:latin typeface="+mn-lt"/>
                <a:ea typeface="華康儷中黑" panose="020B0509000000000000" pitchFamily="49" charset="-120"/>
              </a:rPr>
              <a:t>SNAP</a:t>
            </a:r>
            <a:br>
              <a:rPr lang="en-US" sz="4400" dirty="0">
                <a:latin typeface="+mn-lt"/>
                <a:ea typeface="華康儷中黑" panose="020B0509000000000000" pitchFamily="49" charset="-120"/>
              </a:rPr>
            </a:br>
            <a:r>
              <a:rPr lang="en-US" sz="4400" dirty="0">
                <a:latin typeface="+mn-lt"/>
                <a:ea typeface="華康儷中黑" panose="020B0509000000000000" pitchFamily="49" charset="-120"/>
              </a:rPr>
              <a:t>VS. </a:t>
            </a:r>
            <a:r>
              <a:rPr lang="zh-TW" altLang="en-US" sz="4400" dirty="0">
                <a:latin typeface="+mn-lt"/>
                <a:ea typeface="華康儷中黑" panose="020B0509000000000000" pitchFamily="49" charset="-120"/>
              </a:rPr>
              <a:t>市場其他產品</a:t>
            </a:r>
            <a:endParaRPr lang="en-US" sz="4400" dirty="0">
              <a:latin typeface="+mn-lt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444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9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0" y="97101"/>
            <a:ext cx="12192000" cy="1325563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藥物吸收途徑</a:t>
            </a:r>
            <a:endParaRPr lang="en-US" altLang="zh-TW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82357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zh-TW" altLang="en-US" sz="40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靜脈注射</a:t>
            </a:r>
            <a:endParaRPr lang="en-US" altLang="zh-TW" sz="40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fontAlgn="auto">
              <a:spcAft>
                <a:spcPts val="0"/>
              </a:spcAft>
            </a:pPr>
            <a:r>
              <a:rPr lang="zh-TW" altLang="en-US" sz="40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吸劑</a:t>
            </a:r>
            <a:endParaRPr lang="en-US" altLang="zh-TW" sz="40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fontAlgn="auto">
              <a:spcAft>
                <a:spcPts val="0"/>
              </a:spcAft>
            </a:pPr>
            <a:r>
              <a:rPr lang="zh-TW" altLang="en-US" sz="40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肌肉注射</a:t>
            </a:r>
            <a:endParaRPr lang="en-US" altLang="zh-TW" sz="40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fontAlgn="auto">
              <a:spcAft>
                <a:spcPts val="0"/>
              </a:spcAft>
            </a:pPr>
            <a:r>
              <a:rPr lang="zh-TW" altLang="en-US" sz="40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皮下注射</a:t>
            </a:r>
            <a:endParaRPr lang="en-US" altLang="zh-TW" sz="40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fontAlgn="auto">
              <a:spcAft>
                <a:spcPts val="0"/>
              </a:spcAft>
            </a:pPr>
            <a:r>
              <a:rPr lang="zh-TW" altLang="en-US" sz="40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口服</a:t>
            </a:r>
            <a:endParaRPr lang="en-US" altLang="zh-TW" sz="40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fontAlgn="auto">
              <a:spcAft>
                <a:spcPts val="0"/>
              </a:spcAft>
            </a:pPr>
            <a:r>
              <a:rPr lang="zh-TW" altLang="en-US" sz="40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皮膚吸收</a:t>
            </a:r>
            <a:endParaRPr lang="en-US" sz="40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25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048" y="762001"/>
            <a:ext cx="9285152" cy="854729"/>
          </a:xfrm>
        </p:spPr>
        <p:txBody>
          <a:bodyPr>
            <a:noAutofit/>
          </a:bodyPr>
          <a:lstStyle/>
          <a:p>
            <a:r>
              <a:rPr lang="en-US" sz="4800" dirty="0">
                <a:latin typeface="Calibri" panose="020F0502020204030204" pitchFamily="34" charset="0"/>
                <a:ea typeface="華康儷中黑" panose="020B0509000000000000" pitchFamily="49" charset="-120"/>
              </a:rPr>
              <a:t>SNAP</a:t>
            </a:r>
            <a:r>
              <a:rPr lang="en-US" sz="4800" dirty="0">
                <a:latin typeface="Calibri" panose="020F0502020204030204" pitchFamily="34" charset="0"/>
                <a:ea typeface="華康儷中黑" panose="020B0509000000000000" pitchFamily="49" charset="-120"/>
              </a:rPr>
              <a:t>®</a:t>
            </a:r>
            <a:r>
              <a:rPr lang="zh-TW" altLang="en-US" sz="4800" dirty="0">
                <a:latin typeface="Calibri" panose="020F0502020204030204" pitchFamily="34" charset="0"/>
                <a:ea typeface="華康儷中黑" panose="020B0509000000000000" pitchFamily="49" charset="-120"/>
              </a:rPr>
              <a:t>家居清潔濃縮包補充</a:t>
            </a:r>
            <a:r>
              <a:rPr lang="zh-TW" altLang="en-US" sz="4800" dirty="0">
                <a:latin typeface="Calibri" panose="020F0502020204030204" pitchFamily="34" charset="0"/>
                <a:ea typeface="華康儷中黑" panose="020B0509000000000000" pitchFamily="49" charset="-120"/>
              </a:rPr>
              <a:t>裝</a:t>
            </a:r>
            <a:endParaRPr lang="en-US" sz="48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1971877"/>
            <a:ext cx="9296400" cy="378545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448800" y="4267200"/>
            <a:ext cx="2438400" cy="2103120"/>
            <a:chOff x="9448800" y="4267200"/>
            <a:chExt cx="2438400" cy="2103120"/>
          </a:xfrm>
        </p:grpSpPr>
        <p:sp>
          <p:nvSpPr>
            <p:cNvPr id="3" name="Oval 2"/>
            <p:cNvSpPr/>
            <p:nvPr/>
          </p:nvSpPr>
          <p:spPr>
            <a:xfrm>
              <a:off x="9601200" y="4267200"/>
              <a:ext cx="2103120" cy="210312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448800" y="4267200"/>
              <a:ext cx="2438400" cy="1754326"/>
            </a:xfrm>
            <a:prstGeom prst="rect">
              <a:avLst/>
            </a:prstGeom>
          </p:spPr>
          <p:txBody>
            <a:bodyPr vert="horz" lIns="91438" tIns="45719" rIns="91438" bIns="45719" rtlCol="0" anchor="b">
              <a:noAutofit/>
            </a:bodyPr>
            <a:lstStyle>
              <a:lvl1pPr defTabSz="457189" eaLnBrk="1" latinLnBrk="0" hangingPunct="1">
                <a:buNone/>
                <a:defRPr sz="5400" b="0" cap="all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>
                <a:defRPr>
                  <a:solidFill>
                    <a:schemeClr val="tx2"/>
                  </a:solidFill>
                </a:defRPr>
              </a:lvl6pPr>
              <a:lvl7pPr>
                <a:defRPr>
                  <a:solidFill>
                    <a:schemeClr val="tx2"/>
                  </a:solidFill>
                </a:defRPr>
              </a:lvl7pPr>
              <a:lvl8pPr>
                <a:defRPr>
                  <a:solidFill>
                    <a:schemeClr val="tx2"/>
                  </a:solidFill>
                </a:defRPr>
              </a:lvl8pPr>
              <a:lvl9pPr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4400" dirty="0"/>
                <a:t>7</a:t>
              </a:r>
              <a:r>
                <a:rPr lang="ja-JP" altLang="en-US" sz="4400" dirty="0"/>
                <a:t>月份</a:t>
              </a:r>
              <a:endParaRPr lang="en-US" altLang="ja-JP" sz="4400" dirty="0"/>
            </a:p>
            <a:p>
              <a:pPr algn="ctr"/>
              <a:r>
                <a:rPr lang="ja-JP" altLang="en-US" sz="4400" dirty="0"/>
                <a:t>登場</a:t>
              </a:r>
              <a:endParaRPr lang="en-US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357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906" tIns="60953" rIns="121906" bIns="60953" rtlCol="0" anchor="ctr">
            <a:noAutofit/>
          </a:bodyPr>
          <a:lstStyle/>
          <a:p>
            <a:pPr algn="ctr"/>
            <a:endParaRPr kumimoji="1" lang="en-US" sz="11700" b="1" dirty="0">
              <a:solidFill>
                <a:prstClr val="white"/>
              </a:solidFill>
              <a:latin typeface="+mn-lt"/>
              <a:ea typeface="華康儷中黑" panose="020B0509000000000000" pitchFamily="49" charset="-120"/>
              <a:cs typeface="Arial" charset="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0" y="364580"/>
            <a:ext cx="12192000" cy="992088"/>
          </a:xfrm>
          <a:prstGeom prst="rect">
            <a:avLst/>
          </a:prstGeom>
        </p:spPr>
        <p:txBody>
          <a:bodyPr vert="horz" lIns="91430" tIns="45718" rIns="91430" bIns="45718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sz="6400" dirty="0">
                <a:solidFill>
                  <a:prstClr val="white"/>
                </a:solidFill>
                <a:latin typeface="+mn-lt"/>
                <a:ea typeface="華康儷中黑" panose="020B0509000000000000" pitchFamily="49" charset="-120"/>
              </a:rPr>
              <a:t>新產品特別訓練</a:t>
            </a:r>
            <a:endParaRPr lang="zh-HK" altLang="en-US" sz="6400" dirty="0">
              <a:solidFill>
                <a:prstClr val="white"/>
              </a:solidFill>
              <a:latin typeface="+mn-lt"/>
              <a:ea typeface="華康儷中黑" panose="020B0509000000000000" pitchFamily="49" charset="-12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609600" y="2006603"/>
            <a:ext cx="6096000" cy="3880556"/>
          </a:xfrm>
          <a:prstGeom prst="rect">
            <a:avLst/>
          </a:prstGeom>
        </p:spPr>
        <p:txBody>
          <a:bodyPr vert="horz" lIns="121904" tIns="60953" rIns="121904" bIns="60953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zh-TW" altLang="en-US" sz="4000" dirty="0">
                <a:solidFill>
                  <a:prstClr val="white"/>
                </a:solidFill>
                <a:ea typeface="華康儷中黑" panose="020B0509000000000000" pitchFamily="49" charset="-120"/>
              </a:rPr>
              <a:t>新</a:t>
            </a:r>
            <a:r>
              <a:rPr lang="zh-TW" altLang="en-US" sz="4000" dirty="0">
                <a:solidFill>
                  <a:prstClr val="white"/>
                </a:solidFill>
                <a:ea typeface="華康儷中黑" panose="020B0509000000000000" pitchFamily="49" charset="-120"/>
              </a:rPr>
              <a:t>產品特別訓</a:t>
            </a:r>
            <a:r>
              <a:rPr lang="zh-TW" altLang="en-US" sz="4000" dirty="0">
                <a:solidFill>
                  <a:prstClr val="white"/>
                </a:solidFill>
                <a:ea typeface="華康儷中黑" panose="020B0509000000000000" pitchFamily="49" charset="-120"/>
              </a:rPr>
              <a:t>練</a:t>
            </a:r>
            <a:endParaRPr lang="en-US" altLang="zh-HK" sz="3700" dirty="0">
              <a:solidFill>
                <a:schemeClr val="bg1"/>
              </a:solidFill>
              <a:ea typeface="華康儷中黑" panose="020B0509000000000000" pitchFamily="49" charset="-120"/>
            </a:endParaRPr>
          </a:p>
          <a:p>
            <a:pPr algn="l" fontAlgn="auto">
              <a:spcAft>
                <a:spcPts val="0"/>
              </a:spcAft>
            </a:pPr>
            <a:r>
              <a:rPr lang="zh-TW" altLang="en-US" sz="3700" dirty="0">
                <a:solidFill>
                  <a:schemeClr val="bg1"/>
                </a:solidFill>
                <a:ea typeface="華康儷中黑" panose="020B0509000000000000" pitchFamily="49" charset="-120"/>
              </a:rPr>
              <a:t>日期：</a:t>
            </a:r>
            <a:r>
              <a:rPr lang="en-US" altLang="zh-TW" sz="3700" dirty="0">
                <a:solidFill>
                  <a:schemeClr val="bg1"/>
                </a:solidFill>
                <a:ea typeface="華康儷中黑" panose="020B0509000000000000" pitchFamily="49" charset="-120"/>
              </a:rPr>
              <a:t>2</a:t>
            </a:r>
            <a:r>
              <a:rPr lang="en-US" altLang="zh-HK" sz="3700" dirty="0">
                <a:solidFill>
                  <a:schemeClr val="bg1"/>
                </a:solidFill>
                <a:ea typeface="華康儷中黑" panose="020B0509000000000000" pitchFamily="49" charset="-120"/>
              </a:rPr>
              <a:t>017</a:t>
            </a:r>
            <a:r>
              <a:rPr lang="zh-TW" altLang="en-US" sz="3700" dirty="0">
                <a:solidFill>
                  <a:schemeClr val="bg1"/>
                </a:solidFill>
                <a:ea typeface="華康儷中黑" panose="020B0509000000000000" pitchFamily="49" charset="-120"/>
              </a:rPr>
              <a:t>年</a:t>
            </a:r>
            <a:r>
              <a:rPr lang="en-US" altLang="zh-TW" sz="3700" dirty="0">
                <a:solidFill>
                  <a:schemeClr val="bg1"/>
                </a:solidFill>
                <a:ea typeface="華康儷中黑" panose="020B0509000000000000" pitchFamily="49" charset="-120"/>
              </a:rPr>
              <a:t>5</a:t>
            </a:r>
            <a:r>
              <a:rPr lang="zh-TW" altLang="en-US" sz="3700" dirty="0">
                <a:solidFill>
                  <a:schemeClr val="bg1"/>
                </a:solidFill>
                <a:ea typeface="華康儷中黑" panose="020B0509000000000000" pitchFamily="49" charset="-120"/>
              </a:rPr>
              <a:t>月</a:t>
            </a:r>
            <a:r>
              <a:rPr lang="en-US" altLang="zh-TW" sz="3700" dirty="0">
                <a:solidFill>
                  <a:schemeClr val="bg1"/>
                </a:solidFill>
                <a:ea typeface="華康儷中黑" panose="020B0509000000000000" pitchFamily="49" charset="-120"/>
              </a:rPr>
              <a:t>9</a:t>
            </a:r>
            <a:r>
              <a:rPr lang="zh-TW" altLang="en-US" sz="3700" dirty="0">
                <a:solidFill>
                  <a:schemeClr val="bg1"/>
                </a:solidFill>
                <a:ea typeface="華康儷中黑" panose="020B0509000000000000" pitchFamily="49" charset="-120"/>
              </a:rPr>
              <a:t>日（二）</a:t>
            </a:r>
            <a:endParaRPr lang="en-US" altLang="zh-HK" sz="3700" dirty="0">
              <a:solidFill>
                <a:schemeClr val="bg1"/>
              </a:solidFill>
              <a:ea typeface="華康儷中黑" panose="020B0509000000000000" pitchFamily="49" charset="-120"/>
            </a:endParaRPr>
          </a:p>
          <a:p>
            <a:pPr algn="l" fontAlgn="auto">
              <a:spcAft>
                <a:spcPts val="0"/>
              </a:spcAft>
            </a:pPr>
            <a:r>
              <a:rPr lang="zh-TW" altLang="en-US" sz="3700" dirty="0">
                <a:solidFill>
                  <a:schemeClr val="bg1"/>
                </a:solidFill>
                <a:ea typeface="華康儷中黑" panose="020B0509000000000000" pitchFamily="49" charset="-120"/>
              </a:rPr>
              <a:t>時間：</a:t>
            </a:r>
            <a:r>
              <a:rPr lang="en-US" altLang="zh-HK" sz="3700" dirty="0">
                <a:solidFill>
                  <a:schemeClr val="bg1"/>
                </a:solidFill>
                <a:ea typeface="華康儷中黑" panose="020B0509000000000000" pitchFamily="49" charset="-120"/>
              </a:rPr>
              <a:t>7:30 </a:t>
            </a:r>
            <a:r>
              <a:rPr lang="en-US" altLang="zh-HK" sz="3700" dirty="0">
                <a:solidFill>
                  <a:schemeClr val="bg1"/>
                </a:solidFill>
                <a:ea typeface="華康儷中黑" panose="020B0509000000000000" pitchFamily="49" charset="-120"/>
              </a:rPr>
              <a:t>– 9:30pm</a:t>
            </a:r>
          </a:p>
          <a:p>
            <a:pPr algn="l" fontAlgn="auto">
              <a:spcAft>
                <a:spcPts val="0"/>
              </a:spcAft>
            </a:pPr>
            <a:r>
              <a:rPr lang="zh-TW" altLang="en-US" sz="3700" dirty="0">
                <a:solidFill>
                  <a:schemeClr val="bg1"/>
                </a:solidFill>
                <a:ea typeface="華康儷中黑" panose="020B0509000000000000" pitchFamily="49" charset="-120"/>
              </a:rPr>
              <a:t>場地：美安生活廊</a:t>
            </a:r>
            <a:endParaRPr lang="en-US" altLang="zh-HK" sz="3700" dirty="0">
              <a:solidFill>
                <a:schemeClr val="bg1"/>
              </a:solidFill>
              <a:ea typeface="華康儷中黑" panose="020B0509000000000000" pitchFamily="49" charset="-120"/>
            </a:endParaRPr>
          </a:p>
          <a:p>
            <a:pPr algn="l" fontAlgn="auto">
              <a:spcAft>
                <a:spcPts val="0"/>
              </a:spcAft>
            </a:pPr>
            <a:r>
              <a:rPr lang="zh-TW" altLang="en-US" sz="3700" dirty="0">
                <a:solidFill>
                  <a:schemeClr val="bg1"/>
                </a:solidFill>
                <a:ea typeface="華康儷中黑" panose="020B0509000000000000" pitchFamily="49" charset="-120"/>
              </a:rPr>
              <a:t>語言：廣東話</a:t>
            </a:r>
            <a:endParaRPr lang="zh-HK" altLang="en-US" sz="3700" dirty="0">
              <a:solidFill>
                <a:schemeClr val="bg1"/>
              </a:solidFill>
              <a:ea typeface="華康儷中黑" panose="020B0509000000000000" pitchFamily="49" charset="-12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604000" y="1905001"/>
            <a:ext cx="5003045" cy="3638373"/>
            <a:chOff x="400070" y="1602956"/>
            <a:chExt cx="3907325" cy="2841528"/>
          </a:xfrm>
        </p:grpSpPr>
        <p:pic>
          <p:nvPicPr>
            <p:cNvPr id="14" name="Picture 13" descr="StephenNgan_2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317" y="1602956"/>
              <a:ext cx="2040830" cy="18260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Rectangle 14"/>
            <p:cNvSpPr/>
            <p:nvPr/>
          </p:nvSpPr>
          <p:spPr>
            <a:xfrm>
              <a:off x="400070" y="3434930"/>
              <a:ext cx="3907325" cy="1009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03880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700" b="1" dirty="0">
                  <a:solidFill>
                    <a:schemeClr val="bg1"/>
                  </a:solidFill>
                  <a:latin typeface="+mn-lt"/>
                  <a:ea typeface="華康儷中黑" panose="020B0509000000000000" pitchFamily="49" charset="-120"/>
                  <a:cs typeface="Arial" pitchFamily="34" charset="0"/>
                </a:rPr>
                <a:t>STEPHEN NGAN</a:t>
              </a:r>
            </a:p>
            <a:p>
              <a:pPr algn="ctr">
                <a:buClr>
                  <a:srgbClr val="DDDDDD"/>
                </a:buClr>
              </a:pPr>
              <a:r>
                <a:rPr lang="en-US" altLang="zh-TW" dirty="0">
                  <a:solidFill>
                    <a:schemeClr val="bg1"/>
                  </a:solidFill>
                  <a:latin typeface="+mn-lt"/>
                  <a:ea typeface="華康儷中黑" panose="020B0509000000000000" pitchFamily="49" charset="-120"/>
                </a:rPr>
                <a:t>JAS &amp; Associates </a:t>
              </a:r>
            </a:p>
            <a:p>
              <a:pPr algn="ctr">
                <a:buClr>
                  <a:srgbClr val="DDDDDD"/>
                </a:buClr>
              </a:pPr>
              <a:r>
                <a:rPr lang="zh-TW" altLang="en-US" dirty="0">
                  <a:solidFill>
                    <a:schemeClr val="bg1"/>
                  </a:solidFill>
                  <a:latin typeface="+mn-lt"/>
                  <a:ea typeface="華康儷中黑" panose="020B0509000000000000" pitchFamily="49" charset="-120"/>
                </a:rPr>
                <a:t>保健營養巿場推廣部主管 </a:t>
              </a:r>
              <a:endParaRPr lang="en-US" altLang="zh-TW" dirty="0">
                <a:solidFill>
                  <a:schemeClr val="bg1"/>
                </a:solidFill>
                <a:latin typeface="+mn-lt"/>
                <a:ea typeface="華康儷中黑" panose="020B0509000000000000" pitchFamily="49" charset="-120"/>
              </a:endParaRPr>
            </a:p>
            <a:p>
              <a:pPr algn="ctr">
                <a:buClr>
                  <a:srgbClr val="DDDDDD"/>
                </a:buClr>
              </a:pPr>
              <a:r>
                <a:rPr lang="en-US" altLang="zh-TW" sz="1500" dirty="0">
                  <a:solidFill>
                    <a:schemeClr val="bg1"/>
                  </a:solidFill>
                  <a:latin typeface="+mn-lt"/>
                  <a:ea typeface="華康儷中黑" panose="020B0509000000000000" pitchFamily="49" charset="-120"/>
                </a:rPr>
                <a:t>Head of Healthcare Marketing</a:t>
              </a:r>
              <a:endParaRPr lang="en-US" altLang="zh-TW" dirty="0">
                <a:solidFill>
                  <a:schemeClr val="bg1"/>
                </a:solidFill>
                <a:latin typeface="+mn-lt"/>
                <a:ea typeface="華康儷中黑" panose="020B0509000000000000" pitchFamily="49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613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9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-5558" y="192323"/>
            <a:ext cx="12197559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altLang="zh-TW" sz="5500" dirty="0" err="1">
                <a:solidFill>
                  <a:prstClr val="white"/>
                </a:solidFill>
                <a:latin typeface="Calibri"/>
                <a:ea typeface="華康儷中黑" pitchFamily="49" charset="-120"/>
              </a:rPr>
              <a:t>Isotonix</a:t>
            </a:r>
            <a:r>
              <a:rPr lang="en-US" altLang="zh-TW" sz="5500" dirty="0">
                <a:solidFill>
                  <a:prstClr val="white"/>
                </a:solidFill>
                <a:latin typeface="Calibri"/>
                <a:ea typeface="華康儷中黑" pitchFamily="49" charset="-120"/>
              </a:rPr>
              <a:t>®</a:t>
            </a:r>
            <a:r>
              <a:rPr lang="zh-TW" altLang="en-US" sz="5500" dirty="0">
                <a:solidFill>
                  <a:prstClr val="white"/>
                </a:solidFill>
                <a:latin typeface="Calibri"/>
                <a:ea typeface="華康儷中黑" pitchFamily="49" charset="-120"/>
              </a:rPr>
              <a:t>：</a:t>
            </a:r>
            <a:r>
              <a:rPr lang="en-US" altLang="zh-TW" sz="5500" dirty="0">
                <a:solidFill>
                  <a:prstClr val="white"/>
                </a:solidFill>
                <a:latin typeface="Calibri"/>
                <a:ea typeface="華康儷中黑" pitchFamily="49" charset="-120"/>
              </a:rPr>
              <a:t>6</a:t>
            </a:r>
            <a:r>
              <a:rPr lang="zh-TW" altLang="en-US" sz="5500" dirty="0">
                <a:solidFill>
                  <a:prstClr val="white"/>
                </a:solidFill>
                <a:latin typeface="Calibri"/>
                <a:ea typeface="華康儷中黑" pitchFamily="49" charset="-120"/>
              </a:rPr>
              <a:t>分鐘的快捷、</a:t>
            </a:r>
            <a:r>
              <a:rPr lang="en-US" altLang="zh-TW" sz="5500" dirty="0">
                <a:solidFill>
                  <a:prstClr val="white"/>
                </a:solidFill>
                <a:latin typeface="Calibri"/>
                <a:ea typeface="華康儷中黑" pitchFamily="49" charset="-120"/>
              </a:rPr>
              <a:t/>
            </a:r>
            <a:br>
              <a:rPr lang="en-US" altLang="zh-TW" sz="5500" dirty="0">
                <a:solidFill>
                  <a:prstClr val="white"/>
                </a:solidFill>
                <a:latin typeface="Calibri"/>
                <a:ea typeface="華康儷中黑" pitchFamily="49" charset="-120"/>
              </a:rPr>
            </a:br>
            <a:r>
              <a:rPr lang="zh-TW" altLang="en-US" sz="5500" dirty="0">
                <a:solidFill>
                  <a:prstClr val="white"/>
                </a:solidFill>
                <a:latin typeface="Calibri"/>
                <a:ea typeface="華康儷中黑" pitchFamily="49" charset="-120"/>
              </a:rPr>
              <a:t>調控傳輸技術</a:t>
            </a:r>
            <a:endParaRPr lang="zh-TW" altLang="en-US" sz="5500" dirty="0">
              <a:solidFill>
                <a:prstClr val="white"/>
              </a:solidFill>
              <a:ea typeface="標楷體" pitchFamily="65" charset="-120"/>
            </a:endParaRPr>
          </a:p>
        </p:txBody>
      </p:sp>
      <p:pic>
        <p:nvPicPr>
          <p:cNvPr id="6" name="Picture 2" descr="M:\All Brands\Health &amp; Nutrition\Isotonix\Image\HK_IsotonicVsStandard_CH_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516" y="1661892"/>
            <a:ext cx="6365408" cy="517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0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9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5" name="標題 1"/>
          <p:cNvSpPr txBox="1">
            <a:spLocks/>
          </p:cNvSpPr>
          <p:nvPr/>
        </p:nvSpPr>
        <p:spPr>
          <a:xfrm>
            <a:off x="-5558" y="60885"/>
            <a:ext cx="12197559" cy="904747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ts val="7000"/>
              </a:lnSpc>
              <a:spcAft>
                <a:spcPts val="0"/>
              </a:spcAft>
            </a:pPr>
            <a:r>
              <a:rPr lang="en-US" altLang="zh-TW" sz="6000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SARS</a:t>
            </a:r>
            <a:r>
              <a:rPr lang="zh-TW" altLang="en-US" sz="6000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及中風生還者見證分享 </a:t>
            </a:r>
            <a:r>
              <a:rPr lang="en-US" altLang="zh-TW" sz="6000" b="1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– </a:t>
            </a:r>
            <a:br>
              <a:rPr lang="en-US" altLang="zh-TW" sz="6000" b="1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</a:br>
            <a:r>
              <a:rPr lang="en-US" altLang="zh-TW" sz="6000" cap="none" dirty="0" err="1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Fion</a:t>
            </a:r>
            <a:r>
              <a:rPr lang="en-US" altLang="zh-TW" sz="6000" cap="none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 Yam</a:t>
            </a:r>
            <a:endParaRPr lang="en-US" sz="6000" cap="none" dirty="0">
              <a:solidFill>
                <a:prstClr val="white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51018" y="1848710"/>
            <a:ext cx="3953535" cy="4786253"/>
            <a:chOff x="8009866" y="1616224"/>
            <a:chExt cx="3953534" cy="4786253"/>
          </a:xfrm>
        </p:grpSpPr>
        <p:pic>
          <p:nvPicPr>
            <p:cNvPr id="7" name="Picture 6" descr="asset-small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009866" y="1616224"/>
              <a:ext cx="3953534" cy="22337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09866" y="3849952"/>
              <a:ext cx="3953534" cy="255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355600" y="1820970"/>
            <a:ext cx="1219200" cy="5847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white"/>
                </a:solidFill>
                <a:latin typeface="Calibri"/>
              </a:rPr>
              <a:t>2003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50000" y="1820970"/>
            <a:ext cx="1219200" cy="5847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white"/>
                </a:solidFill>
                <a:latin typeface="Calibri"/>
              </a:rPr>
              <a:t>2013</a:t>
            </a:r>
          </a:p>
        </p:txBody>
      </p:sp>
      <p:pic>
        <p:nvPicPr>
          <p:cNvPr id="12" name="2D7E5FC8-5B53-44E1-9927-C12502953E74" descr="image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4049" y="1897169"/>
            <a:ext cx="4045499" cy="227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01444777-EE3C-4603-B96B-82777DEB87DD" descr="image.jpe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4049" y="4288880"/>
            <a:ext cx="4045499" cy="227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21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9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723900" y="152405"/>
            <a:ext cx="10721867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zh-TW" altLang="en-US" sz="6000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見證分享 </a:t>
            </a:r>
            <a:r>
              <a:rPr lang="en-US" altLang="zh-TW" sz="6000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–</a:t>
            </a:r>
            <a:r>
              <a:rPr lang="zh-TW" altLang="en-US" sz="6000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r>
              <a:rPr lang="en-US" altLang="zh-TW" sz="6000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C</a:t>
            </a:r>
            <a:r>
              <a:rPr lang="en-US" altLang="zh-TW" sz="6000" dirty="0">
                <a:solidFill>
                  <a:prstClr val="white"/>
                </a:solidFill>
                <a:latin typeface="Calibri"/>
                <a:ea typeface="華康儷中黑" pitchFamily="49" charset="-120"/>
              </a:rPr>
              <a:t>ho </a:t>
            </a:r>
            <a:r>
              <a:rPr lang="en-US" altLang="zh-TW" sz="6000" dirty="0" err="1">
                <a:solidFill>
                  <a:prstClr val="white"/>
                </a:solidFill>
                <a:latin typeface="Calibri"/>
                <a:ea typeface="華康儷中黑" pitchFamily="49" charset="-120"/>
              </a:rPr>
              <a:t>Pui</a:t>
            </a:r>
            <a:r>
              <a:rPr lang="en-US" altLang="zh-TW" sz="6000" dirty="0">
                <a:solidFill>
                  <a:prstClr val="white"/>
                </a:solidFill>
                <a:latin typeface="Calibri"/>
                <a:ea typeface="華康儷中黑" pitchFamily="49" charset="-120"/>
              </a:rPr>
              <a:t> Lam</a:t>
            </a:r>
            <a:endParaRPr lang="zh-TW" altLang="en-US" sz="6000" dirty="0">
              <a:solidFill>
                <a:prstClr val="white"/>
              </a:solidFill>
              <a:latin typeface="Calibri" panose="020F0502020204030204" pitchFamily="34" charset="0"/>
              <a:ea typeface="標楷體" pitchFamily="65" charset="-12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50888" y="1614488"/>
            <a:ext cx="5475179" cy="5091867"/>
            <a:chOff x="5970588" y="1614487"/>
            <a:chExt cx="5475178" cy="509186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0588" y="1614487"/>
              <a:ext cx="5400199" cy="3286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970588" y="4921249"/>
              <a:ext cx="5475178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3600" dirty="0">
                  <a:solidFill>
                    <a:prstClr val="white"/>
                  </a:solidFill>
                  <a:latin typeface="Calibri"/>
                  <a:ea typeface="華康儷中黑" panose="020B0509000000000000" pitchFamily="49" charset="-120"/>
                </a:rPr>
                <a:t>手臂上方與肩膀之間的韌帶撕裂，導致肌肉發炎及腫脹至少</a:t>
              </a:r>
              <a:r>
                <a:rPr lang="en-US" altLang="zh-TW" sz="3600" dirty="0">
                  <a:solidFill>
                    <a:prstClr val="white"/>
                  </a:solidFill>
                  <a:latin typeface="Calibri"/>
                  <a:ea typeface="華康儷中黑" panose="020B0509000000000000" pitchFamily="49" charset="-120"/>
                </a:rPr>
                <a:t>1</a:t>
              </a:r>
              <a:r>
                <a:rPr lang="zh-TW" altLang="en-US" sz="3600" dirty="0">
                  <a:solidFill>
                    <a:prstClr val="white"/>
                  </a:solidFill>
                  <a:latin typeface="Calibri"/>
                  <a:ea typeface="華康儷中黑" panose="020B0509000000000000" pitchFamily="49" charset="-120"/>
                </a:rPr>
                <a:t>吋</a:t>
              </a:r>
              <a:endParaRPr lang="en-US" sz="360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23064" y="1614489"/>
            <a:ext cx="4562475" cy="4888151"/>
            <a:chOff x="690563" y="1614488"/>
            <a:chExt cx="4562475" cy="4888151"/>
          </a:xfrm>
        </p:grpSpPr>
        <p:sp>
          <p:nvSpPr>
            <p:cNvPr id="11" name="TextBox 10"/>
            <p:cNvSpPr txBox="1"/>
            <p:nvPr/>
          </p:nvSpPr>
          <p:spPr>
            <a:xfrm>
              <a:off x="731838" y="4902200"/>
              <a:ext cx="4521200" cy="1600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3200" dirty="0">
                  <a:solidFill>
                    <a:prstClr val="white"/>
                  </a:solidFill>
                  <a:latin typeface="Calibri"/>
                  <a:ea typeface="華康儷中黑" panose="020B0509000000000000" pitchFamily="49" charset="-120"/>
                </a:rPr>
                <a:t>補充</a:t>
              </a:r>
              <a:r>
                <a:rPr lang="en-US" altLang="zh-TW" sz="3200" dirty="0" err="1">
                  <a:solidFill>
                    <a:prstClr val="white"/>
                  </a:solidFill>
                  <a:latin typeface="Calibri"/>
                  <a:ea typeface="華康儷中黑" panose="020B0509000000000000" pitchFamily="49" charset="-120"/>
                </a:rPr>
                <a:t>Isotonix</a:t>
              </a:r>
              <a:r>
                <a:rPr lang="en-US" sz="3200" dirty="0">
                  <a:solidFill>
                    <a:prstClr val="white"/>
                  </a:solidFill>
                  <a:latin typeface="Calibri"/>
                  <a:ea typeface="華康儷中黑" panose="020B0509000000000000" pitchFamily="49" charset="-120"/>
                </a:rPr>
                <a:t>®</a:t>
              </a:r>
              <a:r>
                <a:rPr lang="zh-TW" altLang="en-US" sz="3200" dirty="0">
                  <a:solidFill>
                    <a:prstClr val="white"/>
                  </a:solidFill>
                  <a:latin typeface="Calibri"/>
                  <a:ea typeface="華康儷中黑" panose="020B0509000000000000" pitchFamily="49" charset="-120"/>
                </a:rPr>
                <a:t>全效維他命</a:t>
              </a:r>
              <a:r>
                <a:rPr lang="en-US" altLang="zh-TW" sz="3200" dirty="0">
                  <a:solidFill>
                    <a:prstClr val="white"/>
                  </a:solidFill>
                  <a:latin typeface="Calibri"/>
                  <a:ea typeface="華康儷中黑" panose="020B0509000000000000" pitchFamily="49" charset="-120"/>
                </a:rPr>
                <a:t>B</a:t>
              </a:r>
              <a:r>
                <a:rPr lang="zh-TW" altLang="en-US" sz="3200" dirty="0">
                  <a:solidFill>
                    <a:prstClr val="white"/>
                  </a:solidFill>
                  <a:latin typeface="Calibri"/>
                  <a:ea typeface="華康儷中黑" panose="020B0509000000000000" pitchFamily="49" charset="-120"/>
                </a:rPr>
                <a:t>群沖飲及</a:t>
              </a:r>
              <a:r>
                <a:rPr lang="en-US" altLang="zh-TW" sz="3200" dirty="0" err="1">
                  <a:solidFill>
                    <a:prstClr val="white"/>
                  </a:solidFill>
                  <a:latin typeface="Calibri"/>
                  <a:ea typeface="華康儷中黑" panose="020B0509000000000000" pitchFamily="49" charset="-120"/>
                </a:rPr>
                <a:t>Isotonix</a:t>
              </a:r>
              <a:r>
                <a:rPr lang="en-US" sz="3200" dirty="0">
                  <a:solidFill>
                    <a:prstClr val="white"/>
                  </a:solidFill>
                  <a:latin typeface="Calibri"/>
                  <a:ea typeface="華康儷中黑" panose="020B0509000000000000" pitchFamily="49" charset="-120"/>
                </a:rPr>
                <a:t>®</a:t>
              </a:r>
              <a:r>
                <a:rPr lang="zh-TW" altLang="en-US" sz="3200" dirty="0">
                  <a:solidFill>
                    <a:prstClr val="white"/>
                  </a:solidFill>
                  <a:latin typeface="Calibri"/>
                  <a:ea typeface="華康儷中黑" panose="020B0509000000000000" pitchFamily="49" charset="-120"/>
                </a:rPr>
                <a:t>鈣高效吸收沖飲的效果</a:t>
              </a:r>
              <a:endParaRPr lang="en-US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</a:endParaRPr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1614488"/>
              <a:ext cx="4562475" cy="3286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625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vidend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66F1C100-1D2B-4BEA-AD01-C4F230B3B965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HK_AC2017_PPT_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HK_AC2017_PPT_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28502</TotalTime>
  <Words>3207</Words>
  <Application>Microsoft Office PowerPoint</Application>
  <PresentationFormat>Custom</PresentationFormat>
  <Paragraphs>372</Paragraphs>
  <Slides>61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Custom Design</vt:lpstr>
      <vt:lpstr>Dividend</vt:lpstr>
      <vt:lpstr>1_Office Theme</vt:lpstr>
      <vt:lpstr>HK_AC2017_PPT_Theme</vt:lpstr>
      <vt:lpstr>Office Theme</vt:lpstr>
      <vt:lpstr>Executive</vt:lpstr>
      <vt:lpstr>1_HK_AC2017_PPT_Theme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Strengthen the Immune Health with Wellmune</vt:lpstr>
      <vt:lpstr> Strengthen the Immune Health with Wellmune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隆重登場 Snap®家居清潔濃縮包組合</vt:lpstr>
      <vt:lpstr>易於使用</vt:lpstr>
      <vt:lpstr>高效、經濟實惠及環保</vt:lpstr>
      <vt:lpstr>Snap®萬用清潔濃縮包</vt:lpstr>
      <vt:lpstr>Snap®浴室清潔濃縮包</vt:lpstr>
      <vt:lpstr>Snap®除味清新濃縮包</vt:lpstr>
      <vt:lpstr>PowerPoint Presentation</vt:lpstr>
      <vt:lpstr>PowerPoint Presentation</vt:lpstr>
      <vt:lpstr>Snap®家居清潔濃縮包組合 讓你節省更多！</vt:lpstr>
      <vt:lpstr>  SNAP VS. 市場其他產品</vt:lpstr>
      <vt:lpstr>SNAP®家居清潔濃縮包補充裝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SNAP</dc:title>
  <dc:creator>Jordan Crawford</dc:creator>
  <cp:lastModifiedBy>Emmy Yeung</cp:lastModifiedBy>
  <cp:revision>554</cp:revision>
  <cp:lastPrinted>2017-02-06T20:22:11Z</cp:lastPrinted>
  <dcterms:created xsi:type="dcterms:W3CDTF">2009-07-24T14:26:40Z</dcterms:created>
  <dcterms:modified xsi:type="dcterms:W3CDTF">2017-05-04T14:58:45Z</dcterms:modified>
</cp:coreProperties>
</file>