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32" r:id="rId3"/>
    <p:sldMasterId id="2147483744" r:id="rId4"/>
    <p:sldMasterId id="2147483756" r:id="rId5"/>
    <p:sldMasterId id="2147483768" r:id="rId6"/>
    <p:sldMasterId id="2147483781" r:id="rId7"/>
  </p:sldMasterIdLst>
  <p:notesMasterIdLst>
    <p:notesMasterId r:id="rId54"/>
  </p:notesMasterIdLst>
  <p:handoutMasterIdLst>
    <p:handoutMasterId r:id="rId55"/>
  </p:handoutMasterIdLst>
  <p:sldIdLst>
    <p:sldId id="276" r:id="rId8"/>
    <p:sldId id="280" r:id="rId9"/>
    <p:sldId id="262" r:id="rId10"/>
    <p:sldId id="294" r:id="rId11"/>
    <p:sldId id="319" r:id="rId12"/>
    <p:sldId id="303" r:id="rId13"/>
    <p:sldId id="321" r:id="rId14"/>
    <p:sldId id="322" r:id="rId15"/>
    <p:sldId id="330" r:id="rId16"/>
    <p:sldId id="331" r:id="rId17"/>
    <p:sldId id="333" r:id="rId18"/>
    <p:sldId id="334" r:id="rId19"/>
    <p:sldId id="335" r:id="rId20"/>
    <p:sldId id="336" r:id="rId21"/>
    <p:sldId id="337" r:id="rId22"/>
    <p:sldId id="267" r:id="rId23"/>
    <p:sldId id="338" r:id="rId24"/>
    <p:sldId id="339" r:id="rId25"/>
    <p:sldId id="326" r:id="rId26"/>
    <p:sldId id="343" r:id="rId27"/>
    <p:sldId id="344" r:id="rId28"/>
    <p:sldId id="370" r:id="rId29"/>
    <p:sldId id="345" r:id="rId30"/>
    <p:sldId id="346" r:id="rId31"/>
    <p:sldId id="347" r:id="rId32"/>
    <p:sldId id="348" r:id="rId33"/>
    <p:sldId id="349" r:id="rId34"/>
    <p:sldId id="350" r:id="rId35"/>
    <p:sldId id="351" r:id="rId36"/>
    <p:sldId id="352" r:id="rId37"/>
    <p:sldId id="353" r:id="rId38"/>
    <p:sldId id="354" r:id="rId39"/>
    <p:sldId id="355" r:id="rId40"/>
    <p:sldId id="356" r:id="rId41"/>
    <p:sldId id="357" r:id="rId42"/>
    <p:sldId id="358" r:id="rId43"/>
    <p:sldId id="359" r:id="rId44"/>
    <p:sldId id="360" r:id="rId45"/>
    <p:sldId id="361" r:id="rId46"/>
    <p:sldId id="362" r:id="rId47"/>
    <p:sldId id="363" r:id="rId48"/>
    <p:sldId id="364" r:id="rId49"/>
    <p:sldId id="365" r:id="rId50"/>
    <p:sldId id="366" r:id="rId51"/>
    <p:sldId id="367" r:id="rId52"/>
    <p:sldId id="368" r:id="rId53"/>
  </p:sldIdLst>
  <p:sldSz cx="9144000" cy="5143500" type="screen16x9"/>
  <p:notesSz cx="6858000" cy="9296400"/>
  <p:defaultTextStyle>
    <a:defPPr>
      <a:defRPr lang="en-US"/>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40A"/>
    <a:srgbClr val="660033"/>
    <a:srgbClr val="FF3399"/>
    <a:srgbClr val="FF9900"/>
    <a:srgbClr val="FF9933"/>
    <a:srgbClr val="0099CC"/>
    <a:srgbClr val="9966FF"/>
    <a:srgbClr val="FF0000"/>
    <a:srgbClr val="6600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3" autoAdjust="0"/>
    <p:restoredTop sz="94820" autoAdjust="0"/>
  </p:normalViewPr>
  <p:slideViewPr>
    <p:cSldViewPr>
      <p:cViewPr>
        <p:scale>
          <a:sx n="70" d="100"/>
          <a:sy n="70" d="100"/>
        </p:scale>
        <p:origin x="-1608" y="-762"/>
      </p:cViewPr>
      <p:guideLst>
        <p:guide orient="horz" pos="1620"/>
        <p:guide pos="2880"/>
      </p:guideLst>
    </p:cSldViewPr>
  </p:slideViewPr>
  <p:notesTextViewPr>
    <p:cViewPr>
      <p:scale>
        <a:sx n="1" d="1"/>
        <a:sy n="1" d="1"/>
      </p:scale>
      <p:origin x="0" y="0"/>
    </p:cViewPr>
  </p:notesTextViewPr>
  <p:sorterViewPr>
    <p:cViewPr>
      <p:scale>
        <a:sx n="100" d="100"/>
        <a:sy n="100" d="100"/>
      </p:scale>
      <p:origin x="0" y="30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B29AE0B5-7191-4905-9250-C76E2816CBDD}" type="datetimeFigureOut">
              <a:rPr lang="en-US" smtClean="0"/>
              <a:t>5/10/2017</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8A9ACF24-0C18-4EA7-930C-E3E5E282DD50}" type="slidenum">
              <a:rPr lang="en-US" smtClean="0"/>
              <a:t>‹#›</a:t>
            </a:fld>
            <a:endParaRPr lang="en-US" dirty="0"/>
          </a:p>
        </p:txBody>
      </p:sp>
    </p:spTree>
    <p:extLst>
      <p:ext uri="{BB962C8B-B14F-4D97-AF65-F5344CB8AC3E}">
        <p14:creationId xmlns:p14="http://schemas.microsoft.com/office/powerpoint/2010/main" val="4219373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6D498C86-4D65-4749-8F01-98FF9194339E}" type="datetimeFigureOut">
              <a:rPr lang="en-US" smtClean="0"/>
              <a:t>5/10/2017</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9D9625E4-2965-4F3D-A8D6-951005135838}" type="slidenum">
              <a:rPr lang="en-US" smtClean="0"/>
              <a:t>‹#›</a:t>
            </a:fld>
            <a:endParaRPr lang="en-US" dirty="0"/>
          </a:p>
        </p:txBody>
      </p:sp>
    </p:spTree>
    <p:extLst>
      <p:ext uri="{BB962C8B-B14F-4D97-AF65-F5344CB8AC3E}">
        <p14:creationId xmlns:p14="http://schemas.microsoft.com/office/powerpoint/2010/main" val="2530405077"/>
      </p:ext>
    </p:extLst>
  </p:cSld>
  <p:clrMap bg1="lt1" tx1="dk1" bg2="lt2" tx2="dk2" accent1="accent1" accent2="accent2" accent3="accent3" accent4="accent4" accent5="accent5" accent6="accent6" hlink="hlink" folHlink="folHlink"/>
  <p:notesStyle>
    <a:lvl1pPr marL="0" algn="l" defTabSz="914153" rtl="0" eaLnBrk="1" latinLnBrk="0" hangingPunct="1">
      <a:defRPr sz="1200" kern="1200">
        <a:solidFill>
          <a:schemeClr val="tx1"/>
        </a:solidFill>
        <a:latin typeface="+mn-lt"/>
        <a:ea typeface="+mn-ea"/>
        <a:cs typeface="+mn-cs"/>
      </a:defRPr>
    </a:lvl1pPr>
    <a:lvl2pPr marL="457070" algn="l" defTabSz="914153" rtl="0" eaLnBrk="1" latinLnBrk="0" hangingPunct="1">
      <a:defRPr sz="1200" kern="1200">
        <a:solidFill>
          <a:schemeClr val="tx1"/>
        </a:solidFill>
        <a:latin typeface="+mn-lt"/>
        <a:ea typeface="+mn-ea"/>
        <a:cs typeface="+mn-cs"/>
      </a:defRPr>
    </a:lvl2pPr>
    <a:lvl3pPr marL="914153" algn="l" defTabSz="914153" rtl="0" eaLnBrk="1" latinLnBrk="0" hangingPunct="1">
      <a:defRPr sz="1200" kern="1200">
        <a:solidFill>
          <a:schemeClr val="tx1"/>
        </a:solidFill>
        <a:latin typeface="+mn-lt"/>
        <a:ea typeface="+mn-ea"/>
        <a:cs typeface="+mn-cs"/>
      </a:defRPr>
    </a:lvl3pPr>
    <a:lvl4pPr marL="1371226" algn="l" defTabSz="914153" rtl="0" eaLnBrk="1" latinLnBrk="0" hangingPunct="1">
      <a:defRPr sz="1200" kern="1200">
        <a:solidFill>
          <a:schemeClr val="tx1"/>
        </a:solidFill>
        <a:latin typeface="+mn-lt"/>
        <a:ea typeface="+mn-ea"/>
        <a:cs typeface="+mn-cs"/>
      </a:defRPr>
    </a:lvl4pPr>
    <a:lvl5pPr marL="1828304" algn="l" defTabSz="914153" rtl="0" eaLnBrk="1" latinLnBrk="0" hangingPunct="1">
      <a:defRPr sz="1200" kern="1200">
        <a:solidFill>
          <a:schemeClr val="tx1"/>
        </a:solidFill>
        <a:latin typeface="+mn-lt"/>
        <a:ea typeface="+mn-ea"/>
        <a:cs typeface="+mn-cs"/>
      </a:defRPr>
    </a:lvl5pPr>
    <a:lvl6pPr marL="2285373" algn="l" defTabSz="914153" rtl="0" eaLnBrk="1" latinLnBrk="0" hangingPunct="1">
      <a:defRPr sz="1200" kern="1200">
        <a:solidFill>
          <a:schemeClr val="tx1"/>
        </a:solidFill>
        <a:latin typeface="+mn-lt"/>
        <a:ea typeface="+mn-ea"/>
        <a:cs typeface="+mn-cs"/>
      </a:defRPr>
    </a:lvl6pPr>
    <a:lvl7pPr marL="2742443" algn="l" defTabSz="914153" rtl="0" eaLnBrk="1" latinLnBrk="0" hangingPunct="1">
      <a:defRPr sz="1200" kern="1200">
        <a:solidFill>
          <a:schemeClr val="tx1"/>
        </a:solidFill>
        <a:latin typeface="+mn-lt"/>
        <a:ea typeface="+mn-ea"/>
        <a:cs typeface="+mn-cs"/>
      </a:defRPr>
    </a:lvl7pPr>
    <a:lvl8pPr marL="3199520" algn="l" defTabSz="914153" rtl="0" eaLnBrk="1" latinLnBrk="0" hangingPunct="1">
      <a:defRPr sz="1200" kern="1200">
        <a:solidFill>
          <a:schemeClr val="tx1"/>
        </a:solidFill>
        <a:latin typeface="+mn-lt"/>
        <a:ea typeface="+mn-ea"/>
        <a:cs typeface="+mn-cs"/>
      </a:defRPr>
    </a:lvl8pPr>
    <a:lvl9pPr marL="3656594" algn="l" defTabSz="9141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We need to understand that the lifestyle is the solution, and the good health, vitality and weight loss is a by-product</a:t>
            </a:r>
            <a:endParaRPr lang="en-US" dirty="0"/>
          </a:p>
        </p:txBody>
      </p:sp>
      <p:sp>
        <p:nvSpPr>
          <p:cNvPr id="4" name="Slide Number Placeholder 3"/>
          <p:cNvSpPr>
            <a:spLocks noGrp="1"/>
          </p:cNvSpPr>
          <p:nvPr>
            <p:ph type="sldNum" sz="quarter" idx="10"/>
          </p:nvPr>
        </p:nvSpPr>
        <p:spPr/>
        <p:txBody>
          <a:bodyPr/>
          <a:lstStyle/>
          <a:p>
            <a:fld id="{86B49336-1F02-421A-A0B5-8E9582453395}" type="slidenum">
              <a:rPr lang="en-US">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121276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else needs to be said. Unless you are living in a bubble, you know we have a self inflicted problem called being overweight and having an unusual lifestyle.</a:t>
            </a:r>
            <a:endParaRPr lang="en-US" dirty="0"/>
          </a:p>
        </p:txBody>
      </p:sp>
      <p:sp>
        <p:nvSpPr>
          <p:cNvPr id="4" name="Slide Number Placeholder 3"/>
          <p:cNvSpPr>
            <a:spLocks noGrp="1"/>
          </p:cNvSpPr>
          <p:nvPr>
            <p:ph type="sldNum" sz="quarter" idx="10"/>
          </p:nvPr>
        </p:nvSpPr>
        <p:spPr/>
        <p:txBody>
          <a:bodyPr/>
          <a:lstStyle/>
          <a:p>
            <a:fld id="{9D9625E4-2965-4F3D-A8D6-951005135838}" type="slidenum">
              <a:rPr lang="en-US" smtClean="0"/>
              <a:t>2</a:t>
            </a:fld>
            <a:endParaRPr lang="en-US" dirty="0"/>
          </a:p>
        </p:txBody>
      </p:sp>
    </p:spTree>
    <p:extLst>
      <p:ext uri="{BB962C8B-B14F-4D97-AF65-F5344CB8AC3E}">
        <p14:creationId xmlns:p14="http://schemas.microsoft.com/office/powerpoint/2010/main" val="3043629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has been a pipedream</a:t>
            </a:r>
            <a:r>
              <a:rPr lang="en-US" baseline="0" dirty="0" smtClean="0"/>
              <a:t> forever. There is no magic bullet. We are doubling our knowledge so fast these days and we understand better than ever how our body works and what effects the different kind of foods have on our body chemistry, as well as the activity levels we each have on a daily basis.</a:t>
            </a:r>
            <a:endParaRPr lang="en-US" dirty="0"/>
          </a:p>
        </p:txBody>
      </p:sp>
      <p:sp>
        <p:nvSpPr>
          <p:cNvPr id="4" name="Slide Number Placeholder 3"/>
          <p:cNvSpPr>
            <a:spLocks noGrp="1"/>
          </p:cNvSpPr>
          <p:nvPr>
            <p:ph type="sldNum" sz="quarter" idx="10"/>
          </p:nvPr>
        </p:nvSpPr>
        <p:spPr/>
        <p:txBody>
          <a:bodyPr/>
          <a:lstStyle/>
          <a:p>
            <a:fld id="{9D9625E4-2965-4F3D-A8D6-951005135838}" type="slidenum">
              <a:rPr lang="en-US" smtClean="0"/>
              <a:t>3</a:t>
            </a:fld>
            <a:endParaRPr lang="en-US" dirty="0"/>
          </a:p>
        </p:txBody>
      </p:sp>
    </p:spTree>
    <p:extLst>
      <p:ext uri="{BB962C8B-B14F-4D97-AF65-F5344CB8AC3E}">
        <p14:creationId xmlns:p14="http://schemas.microsoft.com/office/powerpoint/2010/main" val="2170892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Discuss the four components</a:t>
            </a:r>
            <a:r>
              <a:rPr lang="en-US" baseline="0" dirty="0" smtClean="0"/>
              <a:t> and keep it lite and lively. I want to make sure we discuss the supplement section as to why supplements and name the different supplements</a:t>
            </a:r>
            <a:endParaRPr lang="en-US" dirty="0"/>
          </a:p>
        </p:txBody>
      </p:sp>
      <p:sp>
        <p:nvSpPr>
          <p:cNvPr id="4" name="Slide Number Placeholder 3"/>
          <p:cNvSpPr>
            <a:spLocks noGrp="1"/>
          </p:cNvSpPr>
          <p:nvPr>
            <p:ph type="sldNum" sz="quarter" idx="10"/>
          </p:nvPr>
        </p:nvSpPr>
        <p:spPr/>
        <p:txBody>
          <a:bodyPr/>
          <a:lstStyle/>
          <a:p>
            <a:fld id="{FCA55F7B-8217-4A94-930C-1F0F81FB4574}"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478892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We have simplified this site to make it user friendly.  The site is FREE</a:t>
            </a:r>
            <a:r>
              <a:rPr lang="en-US" baseline="0" dirty="0" smtClean="0"/>
              <a:t> and is available to any UFO. Tlsslim.com/____</a:t>
            </a:r>
            <a:endParaRPr lang="en-US" dirty="0"/>
          </a:p>
        </p:txBody>
      </p:sp>
      <p:sp>
        <p:nvSpPr>
          <p:cNvPr id="4" name="Slide Number Placeholder 3"/>
          <p:cNvSpPr>
            <a:spLocks noGrp="1"/>
          </p:cNvSpPr>
          <p:nvPr>
            <p:ph type="sldNum" sz="quarter" idx="10"/>
          </p:nvPr>
        </p:nvSpPr>
        <p:spPr/>
        <p:txBody>
          <a:bodyPr/>
          <a:lstStyle/>
          <a:p>
            <a:fld id="{F3830E1D-3124-7448-87DB-8D6B33C89C22}"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05962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https://www.jmhf.org/jmhf-web/upload_files/journal/113/112.pdf</a:t>
            </a:r>
            <a:endParaRPr lang="en-US" dirty="0"/>
          </a:p>
        </p:txBody>
      </p:sp>
      <p:sp>
        <p:nvSpPr>
          <p:cNvPr id="4" name="Slide Number Placeholder 3"/>
          <p:cNvSpPr>
            <a:spLocks noGrp="1"/>
          </p:cNvSpPr>
          <p:nvPr>
            <p:ph type="sldNum" sz="quarter" idx="10"/>
          </p:nvPr>
        </p:nvSpPr>
        <p:spPr/>
        <p:txBody>
          <a:bodyPr/>
          <a:lstStyle/>
          <a:p>
            <a:fld id="{9D9625E4-2965-4F3D-A8D6-951005135838}" type="slidenum">
              <a:rPr lang="en-US" smtClean="0"/>
              <a:t>10</a:t>
            </a:fld>
            <a:endParaRPr lang="en-US" dirty="0"/>
          </a:p>
        </p:txBody>
      </p:sp>
    </p:spTree>
    <p:extLst>
      <p:ext uri="{BB962C8B-B14F-4D97-AF65-F5344CB8AC3E}">
        <p14:creationId xmlns:p14="http://schemas.microsoft.com/office/powerpoint/2010/main" val="558879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http://edition.cnn.com/2017/02/23/health/stress-weight-gain-study/</a:t>
            </a:r>
            <a:endParaRPr lang="en-US" dirty="0"/>
          </a:p>
        </p:txBody>
      </p:sp>
      <p:sp>
        <p:nvSpPr>
          <p:cNvPr id="4" name="Slide Number Placeholder 3"/>
          <p:cNvSpPr>
            <a:spLocks noGrp="1"/>
          </p:cNvSpPr>
          <p:nvPr>
            <p:ph type="sldNum" sz="quarter" idx="10"/>
          </p:nvPr>
        </p:nvSpPr>
        <p:spPr/>
        <p:txBody>
          <a:bodyPr/>
          <a:lstStyle/>
          <a:p>
            <a:fld id="{9D9625E4-2965-4F3D-A8D6-951005135838}" type="slidenum">
              <a:rPr lang="en-US" smtClean="0"/>
              <a:t>11</a:t>
            </a:fld>
            <a:endParaRPr lang="en-US" dirty="0"/>
          </a:p>
        </p:txBody>
      </p:sp>
    </p:spTree>
    <p:extLst>
      <p:ext uri="{BB962C8B-B14F-4D97-AF65-F5344CB8AC3E}">
        <p14:creationId xmlns:p14="http://schemas.microsoft.com/office/powerpoint/2010/main" val="102776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t>
            </a:r>
            <a:endParaRPr lang="en-US" dirty="0"/>
          </a:p>
        </p:txBody>
      </p:sp>
      <p:sp>
        <p:nvSpPr>
          <p:cNvPr id="4" name="Slide Number Placeholder 3"/>
          <p:cNvSpPr>
            <a:spLocks noGrp="1"/>
          </p:cNvSpPr>
          <p:nvPr>
            <p:ph type="sldNum" sz="quarter" idx="10"/>
          </p:nvPr>
        </p:nvSpPr>
        <p:spPr/>
        <p:txBody>
          <a:bodyPr/>
          <a:lstStyle/>
          <a:p>
            <a:fld id="{0F7169E1-836B-49A4-86A1-5DEFB45AB764}"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686480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4067138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375088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1518094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1803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4066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53" indent="0">
              <a:buNone/>
              <a:defRPr sz="1600">
                <a:solidFill>
                  <a:schemeClr val="tx1">
                    <a:tint val="75000"/>
                  </a:schemeClr>
                </a:solidFill>
              </a:defRPr>
            </a:lvl3pPr>
            <a:lvl4pPr marL="1371226" indent="0">
              <a:buNone/>
              <a:defRPr sz="1400">
                <a:solidFill>
                  <a:schemeClr val="tx1">
                    <a:tint val="75000"/>
                  </a:schemeClr>
                </a:solidFill>
              </a:defRPr>
            </a:lvl4pPr>
            <a:lvl5pPr marL="1828304" indent="0">
              <a:buNone/>
              <a:defRPr sz="1400">
                <a:solidFill>
                  <a:schemeClr val="tx1">
                    <a:tint val="75000"/>
                  </a:schemeClr>
                </a:solidFill>
              </a:defRPr>
            </a:lvl5pPr>
            <a:lvl6pPr marL="2285373" indent="0">
              <a:buNone/>
              <a:defRPr sz="1400">
                <a:solidFill>
                  <a:schemeClr val="tx1">
                    <a:tint val="75000"/>
                  </a:schemeClr>
                </a:solidFill>
              </a:defRPr>
            </a:lvl6pPr>
            <a:lvl7pPr marL="2742443" indent="0">
              <a:buNone/>
              <a:defRPr sz="1400">
                <a:solidFill>
                  <a:schemeClr val="tx1">
                    <a:tint val="75000"/>
                  </a:schemeClr>
                </a:solidFill>
              </a:defRPr>
            </a:lvl7pPr>
            <a:lvl8pPr marL="3199520" indent="0">
              <a:buNone/>
              <a:defRPr sz="1400">
                <a:solidFill>
                  <a:schemeClr val="tx1">
                    <a:tint val="75000"/>
                  </a:schemeClr>
                </a:solidFill>
              </a:defRPr>
            </a:lvl8pPr>
            <a:lvl9pPr marL="36565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0770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7217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151335"/>
            <a:ext cx="4041775"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5436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70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433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6361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4281732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70" indent="0">
              <a:buNone/>
              <a:defRPr sz="2800"/>
            </a:lvl2pPr>
            <a:lvl3pPr marL="914153" indent="0">
              <a:buNone/>
              <a:defRPr sz="2400"/>
            </a:lvl3pPr>
            <a:lvl4pPr marL="1371226" indent="0">
              <a:buNone/>
              <a:defRPr sz="2000"/>
            </a:lvl4pPr>
            <a:lvl5pPr marL="1828304" indent="0">
              <a:buNone/>
              <a:defRPr sz="2000"/>
            </a:lvl5pPr>
            <a:lvl6pPr marL="2285373" indent="0">
              <a:buNone/>
              <a:defRPr sz="2000"/>
            </a:lvl6pPr>
            <a:lvl7pPr marL="2742443" indent="0">
              <a:buNone/>
              <a:defRPr sz="2000"/>
            </a:lvl7pPr>
            <a:lvl8pPr marL="3199520" indent="0">
              <a:buNone/>
              <a:defRPr sz="2000"/>
            </a:lvl8pPr>
            <a:lvl9pPr marL="3656594" indent="0">
              <a:buNone/>
              <a:defRPr sz="2000"/>
            </a:lvl9pPr>
          </a:lstStyle>
          <a:p>
            <a:endParaRPr lang="en-US" dirty="0"/>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672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6310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3576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2701531"/>
            <a:ext cx="6858000" cy="1241822"/>
          </a:xfrm>
        </p:spPr>
        <p:txBody>
          <a:bodyPr/>
          <a:lstStyle>
            <a:lvl1pPr marL="0" indent="0" algn="ctr">
              <a:buNone/>
              <a:defRPr sz="1800"/>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68275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7267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7"/>
            <a:ext cx="7886700" cy="2139553"/>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3442102"/>
            <a:ext cx="7886700" cy="1125140"/>
          </a:xfrm>
        </p:spPr>
        <p:txBody>
          <a:bodyPr/>
          <a:lstStyle>
            <a:lvl1pPr marL="0" indent="0">
              <a:buNone/>
              <a:defRPr sz="1800">
                <a:solidFill>
                  <a:schemeClr val="tx1">
                    <a:tint val="75000"/>
                  </a:schemeClr>
                </a:solidFill>
              </a:defRPr>
            </a:lvl1pPr>
            <a:lvl2pPr marL="342803" indent="0">
              <a:buNone/>
              <a:defRPr sz="1500">
                <a:solidFill>
                  <a:schemeClr val="tx1">
                    <a:tint val="75000"/>
                  </a:schemeClr>
                </a:solidFill>
              </a:defRPr>
            </a:lvl2pPr>
            <a:lvl3pPr marL="685613" indent="0">
              <a:buNone/>
              <a:defRPr sz="1400">
                <a:solidFill>
                  <a:schemeClr val="tx1">
                    <a:tint val="75000"/>
                  </a:schemeClr>
                </a:solidFill>
              </a:defRPr>
            </a:lvl3pPr>
            <a:lvl4pPr marL="1028420" indent="0">
              <a:buNone/>
              <a:defRPr sz="1200">
                <a:solidFill>
                  <a:schemeClr val="tx1">
                    <a:tint val="75000"/>
                  </a:schemeClr>
                </a:solidFill>
              </a:defRPr>
            </a:lvl4pPr>
            <a:lvl5pPr marL="1371226" indent="0">
              <a:buNone/>
              <a:defRPr sz="1200">
                <a:solidFill>
                  <a:schemeClr val="tx1">
                    <a:tint val="75000"/>
                  </a:schemeClr>
                </a:solidFill>
              </a:defRPr>
            </a:lvl5pPr>
            <a:lvl6pPr marL="1714037" indent="0">
              <a:buNone/>
              <a:defRPr sz="1200">
                <a:solidFill>
                  <a:schemeClr val="tx1">
                    <a:tint val="75000"/>
                  </a:schemeClr>
                </a:solidFill>
              </a:defRPr>
            </a:lvl6pPr>
            <a:lvl7pPr marL="2056838" indent="0">
              <a:buNone/>
              <a:defRPr sz="1200">
                <a:solidFill>
                  <a:schemeClr val="tx1">
                    <a:tint val="75000"/>
                  </a:schemeClr>
                </a:solidFill>
              </a:defRPr>
            </a:lvl7pPr>
            <a:lvl8pPr marL="2399640" indent="0">
              <a:buNone/>
              <a:defRPr sz="1200">
                <a:solidFill>
                  <a:schemeClr val="tx1">
                    <a:tint val="75000"/>
                  </a:schemeClr>
                </a:solidFill>
              </a:defRPr>
            </a:lvl8pPr>
            <a:lvl9pPr marL="2742443"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76568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20574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08361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89870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65002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53" indent="0">
              <a:buNone/>
              <a:defRPr sz="1600">
                <a:solidFill>
                  <a:schemeClr val="tx1">
                    <a:tint val="75000"/>
                  </a:schemeClr>
                </a:solidFill>
              </a:defRPr>
            </a:lvl3pPr>
            <a:lvl4pPr marL="1371226" indent="0">
              <a:buNone/>
              <a:defRPr sz="1400">
                <a:solidFill>
                  <a:schemeClr val="tx1">
                    <a:tint val="75000"/>
                  </a:schemeClr>
                </a:solidFill>
              </a:defRPr>
            </a:lvl4pPr>
            <a:lvl5pPr marL="1828304" indent="0">
              <a:buNone/>
              <a:defRPr sz="1400">
                <a:solidFill>
                  <a:schemeClr val="tx1">
                    <a:tint val="75000"/>
                  </a:schemeClr>
                </a:solidFill>
              </a:defRPr>
            </a:lvl5pPr>
            <a:lvl6pPr marL="2285373" indent="0">
              <a:buNone/>
              <a:defRPr sz="1400">
                <a:solidFill>
                  <a:schemeClr val="tx1">
                    <a:tint val="75000"/>
                  </a:schemeClr>
                </a:solidFill>
              </a:defRPr>
            </a:lvl6pPr>
            <a:lvl7pPr marL="2742443" indent="0">
              <a:buNone/>
              <a:defRPr sz="1400">
                <a:solidFill>
                  <a:schemeClr val="tx1">
                    <a:tint val="75000"/>
                  </a:schemeClr>
                </a:solidFill>
              </a:defRPr>
            </a:lvl7pPr>
            <a:lvl8pPr marL="3199520" indent="0">
              <a:buNone/>
              <a:defRPr sz="1400">
                <a:solidFill>
                  <a:schemeClr val="tx1">
                    <a:tint val="75000"/>
                  </a:schemeClr>
                </a:solidFill>
              </a:defRPr>
            </a:lvl8pPr>
            <a:lvl9pPr marL="36565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3225104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74059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97126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740591"/>
            <a:ext cx="4629150" cy="3655219"/>
          </a:xfrm>
        </p:spPr>
        <p:txBody>
          <a:bodyPr/>
          <a:lstStyle>
            <a:lvl1pPr marL="0" indent="0">
              <a:buNone/>
              <a:defRPr sz="2400"/>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endParaRPr lang="en-GB"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67356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716244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7"/>
            <a:ext cx="1971675" cy="435887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61" y="273867"/>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589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2917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93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53" indent="0">
              <a:buNone/>
              <a:defRPr sz="1600">
                <a:solidFill>
                  <a:schemeClr val="tx1">
                    <a:tint val="75000"/>
                  </a:schemeClr>
                </a:solidFill>
              </a:defRPr>
            </a:lvl3pPr>
            <a:lvl4pPr marL="1371226" indent="0">
              <a:buNone/>
              <a:defRPr sz="1400">
                <a:solidFill>
                  <a:schemeClr val="tx1">
                    <a:tint val="75000"/>
                  </a:schemeClr>
                </a:solidFill>
              </a:defRPr>
            </a:lvl4pPr>
            <a:lvl5pPr marL="1828304" indent="0">
              <a:buNone/>
              <a:defRPr sz="1400">
                <a:solidFill>
                  <a:schemeClr val="tx1">
                    <a:tint val="75000"/>
                  </a:schemeClr>
                </a:solidFill>
              </a:defRPr>
            </a:lvl5pPr>
            <a:lvl6pPr marL="2285373" indent="0">
              <a:buNone/>
              <a:defRPr sz="1400">
                <a:solidFill>
                  <a:schemeClr val="tx1">
                    <a:tint val="75000"/>
                  </a:schemeClr>
                </a:solidFill>
              </a:defRPr>
            </a:lvl6pPr>
            <a:lvl7pPr marL="2742443" indent="0">
              <a:buNone/>
              <a:defRPr sz="1400">
                <a:solidFill>
                  <a:schemeClr val="tx1">
                    <a:tint val="75000"/>
                  </a:schemeClr>
                </a:solidFill>
              </a:defRPr>
            </a:lvl7pPr>
            <a:lvl8pPr marL="3199520" indent="0">
              <a:buNone/>
              <a:defRPr sz="1400">
                <a:solidFill>
                  <a:schemeClr val="tx1">
                    <a:tint val="75000"/>
                  </a:schemeClr>
                </a:solidFill>
              </a:defRPr>
            </a:lvl8pPr>
            <a:lvl9pPr marL="36565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0865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1486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151335"/>
            <a:ext cx="4041775"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4188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3506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2846353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51857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5897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70" indent="0">
              <a:buNone/>
              <a:defRPr sz="2800"/>
            </a:lvl2pPr>
            <a:lvl3pPr marL="914153" indent="0">
              <a:buNone/>
              <a:defRPr sz="2400"/>
            </a:lvl3pPr>
            <a:lvl4pPr marL="1371226" indent="0">
              <a:buNone/>
              <a:defRPr sz="2000"/>
            </a:lvl4pPr>
            <a:lvl5pPr marL="1828304" indent="0">
              <a:buNone/>
              <a:defRPr sz="2000"/>
            </a:lvl5pPr>
            <a:lvl6pPr marL="2285373" indent="0">
              <a:buNone/>
              <a:defRPr sz="2000"/>
            </a:lvl6pPr>
            <a:lvl7pPr marL="2742443" indent="0">
              <a:buNone/>
              <a:defRPr sz="2000"/>
            </a:lvl7pPr>
            <a:lvl8pPr marL="3199520" indent="0">
              <a:buNone/>
              <a:defRPr sz="2000"/>
            </a:lvl8pPr>
            <a:lvl9pPr marL="3656594" indent="0">
              <a:buNone/>
              <a:defRPr sz="2000"/>
            </a:lvl9pPr>
          </a:lstStyle>
          <a:p>
            <a:endParaRPr lang="en-US" dirty="0"/>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3208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5543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52203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2148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07098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69405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97694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8662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151335"/>
            <a:ext cx="4041775"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40857507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8101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8226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099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33099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24966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0576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650" y="1200150"/>
            <a:ext cx="7886700" cy="1680210"/>
          </a:xfrm>
        </p:spPr>
        <p:txBody>
          <a:bodyPr anchor="b">
            <a:normAutofit/>
          </a:bodyPr>
          <a:lstStyle>
            <a:lvl1pPr algn="ctr">
              <a:defRPr sz="440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28650" y="2890994"/>
            <a:ext cx="7886700" cy="857250"/>
          </a:xfrm>
        </p:spPr>
        <p:txBody>
          <a:bodyPr>
            <a:normAutofit/>
          </a:bodyPr>
          <a:lstStyle>
            <a:lvl1pPr marL="0" indent="0" algn="ctr">
              <a:buNone/>
              <a:defRPr sz="2000" cap="all" spc="50" baseline="0">
                <a:solidFill>
                  <a:schemeClr val="bg1"/>
                </a:solidFill>
              </a:defRPr>
            </a:lvl1pPr>
            <a:lvl2pPr marL="457142" indent="0" algn="ctr">
              <a:buNone/>
              <a:defRPr sz="2000"/>
            </a:lvl2pPr>
            <a:lvl3pPr marL="914288" indent="0" algn="ctr">
              <a:buNone/>
              <a:defRPr sz="1800"/>
            </a:lvl3pPr>
            <a:lvl4pPr marL="1371430" indent="0" algn="ctr">
              <a:buNone/>
              <a:defRPr sz="1600"/>
            </a:lvl4pPr>
            <a:lvl5pPr marL="1828574" indent="0" algn="ctr">
              <a:buNone/>
              <a:defRPr sz="1600"/>
            </a:lvl5pPr>
            <a:lvl6pPr marL="2285715"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en-US" smtClean="0"/>
              <a:t>Click to edit Master subtitle style</a:t>
            </a:r>
            <a:endParaRPr lang="en-US" dirty="0"/>
          </a:p>
        </p:txBody>
      </p:sp>
      <p:sp>
        <p:nvSpPr>
          <p:cNvPr id="7" name="Rectangle 6"/>
          <p:cNvSpPr/>
          <p:nvPr userDrawn="1"/>
        </p:nvSpPr>
        <p:spPr>
          <a:xfrm>
            <a:off x="228600" y="228600"/>
            <a:ext cx="8686800" cy="46863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1058523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3600450"/>
            <a:ext cx="9144000" cy="1543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latin typeface="Trebuchet MS" panose="020B0603020202020204" pitchFamily="34" charset="0"/>
            </a:endParaRPr>
          </a:p>
        </p:txBody>
      </p:sp>
      <p:sp>
        <p:nvSpPr>
          <p:cNvPr id="2" name="Title 1"/>
          <p:cNvSpPr>
            <a:spLocks noGrp="1"/>
          </p:cNvSpPr>
          <p:nvPr>
            <p:ph type="ctrTitle"/>
          </p:nvPr>
        </p:nvSpPr>
        <p:spPr>
          <a:xfrm>
            <a:off x="400050" y="3836742"/>
            <a:ext cx="8343900" cy="685800"/>
          </a:xfrm>
        </p:spPr>
        <p:txBody>
          <a:bodyPr anchor="b">
            <a:normAutofit/>
          </a:bodyPr>
          <a:lstStyle>
            <a:lvl1pPr algn="ctr">
              <a:defRPr sz="4400" spc="-50" baseline="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400050" y="4532342"/>
            <a:ext cx="8343900" cy="428625"/>
          </a:xfrm>
        </p:spPr>
        <p:txBody>
          <a:bodyPr>
            <a:normAutofit/>
          </a:bodyPr>
          <a:lstStyle>
            <a:lvl1pPr marL="0" indent="0" algn="ctr">
              <a:spcBef>
                <a:spcPts val="0"/>
              </a:spcBef>
              <a:buNone/>
              <a:defRPr sz="2000" cap="all" spc="50" baseline="0">
                <a:solidFill>
                  <a:schemeClr val="bg1"/>
                </a:solidFill>
              </a:defRPr>
            </a:lvl1pPr>
            <a:lvl2pPr marL="457142" indent="0" algn="ctr">
              <a:buNone/>
              <a:defRPr sz="2000"/>
            </a:lvl2pPr>
            <a:lvl3pPr marL="914288" indent="0" algn="ctr">
              <a:buNone/>
              <a:defRPr sz="1800"/>
            </a:lvl3pPr>
            <a:lvl4pPr marL="1371430" indent="0" algn="ctr">
              <a:buNone/>
              <a:defRPr sz="1600"/>
            </a:lvl4pPr>
            <a:lvl5pPr marL="1828574" indent="0" algn="ctr">
              <a:buNone/>
              <a:defRPr sz="1600"/>
            </a:lvl5pPr>
            <a:lvl6pPr marL="2285715"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en-US" smtClean="0"/>
              <a:t>Click to edit Master subtitle style</a:t>
            </a:r>
            <a:endParaRPr lang="en-US"/>
          </a:p>
        </p:txBody>
      </p:sp>
      <p:sp>
        <p:nvSpPr>
          <p:cNvPr id="9" name="Picture Placeholder 2"/>
          <p:cNvSpPr>
            <a:spLocks noGrp="1"/>
          </p:cNvSpPr>
          <p:nvPr>
            <p:ph type="pic" idx="10"/>
          </p:nvPr>
        </p:nvSpPr>
        <p:spPr>
          <a:xfrm>
            <a:off x="1" y="1"/>
            <a:ext cx="3017520" cy="3559302"/>
          </a:xfrm>
        </p:spPr>
        <p:txBody>
          <a:bodyPr tIns="457142">
            <a:normAutofit/>
          </a:bodyPr>
          <a:lstStyle>
            <a:lvl1pPr marL="0" indent="0" algn="ctr">
              <a:buNone/>
              <a:defRPr sz="20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smtClean="0"/>
              <a:t>Click icon to add picture</a:t>
            </a:r>
            <a:endParaRPr lang="en-US" dirty="0"/>
          </a:p>
        </p:txBody>
      </p:sp>
      <p:sp>
        <p:nvSpPr>
          <p:cNvPr id="13" name="Picture Placeholder 2"/>
          <p:cNvSpPr>
            <a:spLocks noGrp="1"/>
          </p:cNvSpPr>
          <p:nvPr>
            <p:ph type="pic" idx="11"/>
          </p:nvPr>
        </p:nvSpPr>
        <p:spPr>
          <a:xfrm>
            <a:off x="3063240" y="1"/>
            <a:ext cx="3017520" cy="3559302"/>
          </a:xfrm>
        </p:spPr>
        <p:txBody>
          <a:bodyPr tIns="457142">
            <a:normAutofit/>
          </a:bodyPr>
          <a:lstStyle>
            <a:lvl1pPr marL="0" indent="0" algn="ctr">
              <a:buNone/>
              <a:defRPr sz="20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smtClean="0"/>
              <a:t>Click icon to add picture</a:t>
            </a:r>
            <a:endParaRPr lang="en-US" dirty="0"/>
          </a:p>
        </p:txBody>
      </p:sp>
      <p:sp>
        <p:nvSpPr>
          <p:cNvPr id="14" name="Picture Placeholder 2"/>
          <p:cNvSpPr>
            <a:spLocks noGrp="1"/>
          </p:cNvSpPr>
          <p:nvPr>
            <p:ph type="pic" idx="12"/>
          </p:nvPr>
        </p:nvSpPr>
        <p:spPr>
          <a:xfrm>
            <a:off x="6126480" y="1"/>
            <a:ext cx="3017520" cy="3559302"/>
          </a:xfrm>
        </p:spPr>
        <p:txBody>
          <a:bodyPr tIns="457142">
            <a:normAutofit/>
          </a:bodyPr>
          <a:lstStyle>
            <a:lvl1pPr marL="0" indent="0" algn="ctr">
              <a:buNone/>
              <a:defRPr sz="20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smtClean="0"/>
              <a:t>Click icon to add picture</a:t>
            </a:r>
            <a:endParaRPr lang="en-US" dirty="0"/>
          </a:p>
        </p:txBody>
      </p:sp>
    </p:spTree>
    <p:extLst>
      <p:ext uri="{BB962C8B-B14F-4D97-AF65-F5344CB8AC3E}">
        <p14:creationId xmlns:p14="http://schemas.microsoft.com/office/powerpoint/2010/main" val="37903402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solidFill>
                  <a:prstClr val="white"/>
                </a:solidFill>
              </a:rPr>
              <a:pPr/>
              <a:t>5/10/2017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1205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7" name="Rectangle 6"/>
          <p:cNvSpPr/>
          <p:nvPr userDrawn="1"/>
        </p:nvSpPr>
        <p:spPr>
          <a:xfrm>
            <a:off x="228600" y="228600"/>
            <a:ext cx="8686800" cy="46863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latin typeface="Trebuchet MS" panose="020B0603020202020204" pitchFamily="34" charset="0"/>
            </a:endParaRPr>
          </a:p>
        </p:txBody>
      </p:sp>
      <p:sp>
        <p:nvSpPr>
          <p:cNvPr id="2" name="Title 1"/>
          <p:cNvSpPr>
            <a:spLocks noGrp="1"/>
          </p:cNvSpPr>
          <p:nvPr>
            <p:ph type="title"/>
          </p:nvPr>
        </p:nvSpPr>
        <p:spPr>
          <a:xfrm>
            <a:off x="623888" y="1885950"/>
            <a:ext cx="7886700" cy="2057400"/>
          </a:xfrm>
        </p:spPr>
        <p:txBody>
          <a:bodyPr anchor="b">
            <a:normAutofit/>
          </a:bodyPr>
          <a:lstStyle>
            <a:lvl1pPr algn="ctr">
              <a:defRPr sz="4400" spc="-50" baseline="0">
                <a:solidFill>
                  <a:schemeClr val="bg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623888" y="3943350"/>
            <a:ext cx="7886700" cy="685800"/>
          </a:xfrm>
        </p:spPr>
        <p:txBody>
          <a:bodyPr>
            <a:normAutofit/>
          </a:bodyPr>
          <a:lstStyle>
            <a:lvl1pPr marL="0" indent="0" algn="ctr">
              <a:spcBef>
                <a:spcPts val="0"/>
              </a:spcBef>
              <a:buNone/>
              <a:defRPr sz="2000" cap="all" spc="50" baseline="0">
                <a:solidFill>
                  <a:schemeClr val="bg1"/>
                </a:solidFill>
              </a:defRPr>
            </a:lvl1pPr>
            <a:lvl2pPr marL="457142" indent="0">
              <a:buNone/>
              <a:defRPr sz="2000"/>
            </a:lvl2pPr>
            <a:lvl3pPr marL="914288" indent="0">
              <a:buNone/>
              <a:defRPr sz="1800"/>
            </a:lvl3pPr>
            <a:lvl4pPr marL="1371430" indent="0">
              <a:buNone/>
              <a:defRPr sz="1600"/>
            </a:lvl4pPr>
            <a:lvl5pPr marL="1828574" indent="0">
              <a:buNone/>
              <a:defRPr sz="1600"/>
            </a:lvl5pPr>
            <a:lvl6pPr marL="2285715" indent="0">
              <a:buNone/>
              <a:defRPr sz="1600"/>
            </a:lvl6pPr>
            <a:lvl7pPr marL="2742857" indent="0">
              <a:buNone/>
              <a:defRPr sz="1600"/>
            </a:lvl7pPr>
            <a:lvl8pPr marL="3200000" indent="0">
              <a:buNone/>
              <a:defRPr sz="1600"/>
            </a:lvl8pPr>
            <a:lvl9pPr marL="3657143" indent="0">
              <a:buNone/>
              <a:defRPr sz="1600"/>
            </a:lvl9pPr>
          </a:lstStyle>
          <a:p>
            <a:pPr lvl="0"/>
            <a:r>
              <a:rPr lang="en-US" smtClean="0"/>
              <a:t>Click to edit Master text styles</a:t>
            </a:r>
          </a:p>
        </p:txBody>
      </p:sp>
    </p:spTree>
    <p:extLst>
      <p:ext uri="{BB962C8B-B14F-4D97-AF65-F5344CB8AC3E}">
        <p14:creationId xmlns:p14="http://schemas.microsoft.com/office/powerpoint/2010/main" val="1002602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37420253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285875"/>
            <a:ext cx="3371850" cy="334670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285875"/>
            <a:ext cx="3371850" cy="334670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solidFill>
                  <a:prstClr val="white"/>
                </a:solidFill>
              </a:rPr>
              <a:pPr/>
              <a:t>5/10/2017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5520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145286" y="1299872"/>
            <a:ext cx="3374136" cy="514350"/>
          </a:xfrm>
        </p:spPr>
        <p:txBody>
          <a:bodyPr anchor="b">
            <a:normAutofit/>
          </a:bodyPr>
          <a:lstStyle>
            <a:lvl1pPr marL="0" indent="0">
              <a:spcBef>
                <a:spcPts val="0"/>
              </a:spcBef>
              <a:buNone/>
              <a:defRPr sz="1800" b="1" cap="all" baseline="0">
                <a:latin typeface="Trebuchet MS" panose="020B0603020202020204" pitchFamily="34" charset="0"/>
              </a:defRPr>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145286" y="1861463"/>
            <a:ext cx="3374136" cy="2767693"/>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99872"/>
            <a:ext cx="3374136" cy="514350"/>
          </a:xfrm>
        </p:spPr>
        <p:txBody>
          <a:bodyPr anchor="b">
            <a:normAutofit/>
          </a:bodyPr>
          <a:lstStyle>
            <a:lvl1pPr marL="0" indent="0">
              <a:spcBef>
                <a:spcPts val="0"/>
              </a:spcBef>
              <a:buNone/>
              <a:defRPr sz="1800" b="1" cap="all" baseline="0">
                <a:latin typeface="Trebuchet MS" panose="020B0603020202020204" pitchFamily="34" charset="0"/>
              </a:defRPr>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0" y="1861463"/>
            <a:ext cx="3374136" cy="2767693"/>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CC0096-1860-4642-9CD2-0079EA5E7CD1}" type="datetimeFigureOut">
              <a:rPr lang="en-US" smtClean="0">
                <a:solidFill>
                  <a:prstClr val="white"/>
                </a:solidFill>
              </a:rPr>
              <a:pPr/>
              <a:t>5/10/2017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E31375A4-56A4-47D6-9801-1991572033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9572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CC0096-1860-4642-9CD2-0079EA5E7CD1}" type="datetimeFigureOut">
              <a:rPr lang="en-US" smtClean="0">
                <a:solidFill>
                  <a:prstClr val="white"/>
                </a:solidFill>
              </a:rPr>
              <a:pPr/>
              <a:t>5/10/2017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E31375A4-56A4-47D6-9801-1991572033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708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63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3861" y="1285874"/>
            <a:ext cx="2630091" cy="2160270"/>
          </a:xfrm>
        </p:spPr>
        <p:txBody>
          <a:bodyPr anchor="b">
            <a:normAutofit/>
          </a:bodyPr>
          <a:lstStyle>
            <a:lvl1pPr>
              <a:defRPr sz="3000"/>
            </a:lvl1pPr>
          </a:lstStyle>
          <a:p>
            <a:r>
              <a:rPr lang="en-US" smtClean="0"/>
              <a:t>Click to edit Master title style</a:t>
            </a:r>
            <a:endParaRPr lang="en-US" dirty="0"/>
          </a:p>
        </p:txBody>
      </p:sp>
      <p:sp>
        <p:nvSpPr>
          <p:cNvPr id="3" name="Content Placeholder 2"/>
          <p:cNvSpPr>
            <a:spLocks noGrp="1"/>
          </p:cNvSpPr>
          <p:nvPr>
            <p:ph idx="1"/>
          </p:nvPr>
        </p:nvSpPr>
        <p:spPr>
          <a:xfrm>
            <a:off x="397771" y="342900"/>
            <a:ext cx="5431583" cy="428625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113861" y="3442716"/>
            <a:ext cx="2635923" cy="1186434"/>
          </a:xfrm>
        </p:spPr>
        <p:txBody>
          <a:bodyPr/>
          <a:lstStyle>
            <a:lvl1pPr marL="0" indent="0">
              <a:spcBef>
                <a:spcPts val="800"/>
              </a:spcBef>
              <a:buNone/>
              <a:defRPr sz="1600"/>
            </a:lvl1pPr>
            <a:lvl2pPr marL="457142" indent="0">
              <a:buNone/>
              <a:defRPr sz="1400"/>
            </a:lvl2pPr>
            <a:lvl3pPr marL="914288" indent="0">
              <a:buNone/>
              <a:defRPr sz="1200"/>
            </a:lvl3pPr>
            <a:lvl4pPr marL="1371430" indent="0">
              <a:buNone/>
              <a:defRPr sz="1000"/>
            </a:lvl4pPr>
            <a:lvl5pPr marL="1828574" indent="0">
              <a:buNone/>
              <a:defRPr sz="1000"/>
            </a:lvl5pPr>
            <a:lvl6pPr marL="2285715" indent="0">
              <a:buNone/>
              <a:defRPr sz="1000"/>
            </a:lvl6pPr>
            <a:lvl7pPr marL="2742857" indent="0">
              <a:buNone/>
              <a:defRPr sz="1000"/>
            </a:lvl7pPr>
            <a:lvl8pPr marL="3200000" indent="0">
              <a:buNone/>
              <a:defRPr sz="1000"/>
            </a:lvl8pPr>
            <a:lvl9pPr marL="365714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solidFill>
                  <a:prstClr val="white"/>
                </a:solidFill>
              </a:rPr>
              <a:pPr/>
              <a:t>5/10/2017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6489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6115050" y="0"/>
            <a:ext cx="302895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latin typeface="Trebuchet MS" panose="020B0603020202020204" pitchFamily="34" charset="0"/>
            </a:endParaRPr>
          </a:p>
        </p:txBody>
      </p:sp>
      <p:sp>
        <p:nvSpPr>
          <p:cNvPr id="4" name="Text Placeholder 3"/>
          <p:cNvSpPr>
            <a:spLocks noGrp="1"/>
          </p:cNvSpPr>
          <p:nvPr>
            <p:ph type="body" sz="half" idx="2"/>
          </p:nvPr>
        </p:nvSpPr>
        <p:spPr>
          <a:xfrm>
            <a:off x="6399610" y="3443821"/>
            <a:ext cx="2344340" cy="1185330"/>
          </a:xfrm>
        </p:spPr>
        <p:txBody>
          <a:bodyPr/>
          <a:lstStyle>
            <a:lvl1pPr marL="0" indent="0">
              <a:spcBef>
                <a:spcPts val="800"/>
              </a:spcBef>
              <a:buNone/>
              <a:defRPr sz="1600">
                <a:solidFill>
                  <a:schemeClr val="bg1"/>
                </a:solidFill>
              </a:defRPr>
            </a:lvl1pPr>
            <a:lvl2pPr marL="457142" indent="0">
              <a:buNone/>
              <a:defRPr sz="1400"/>
            </a:lvl2pPr>
            <a:lvl3pPr marL="914288" indent="0">
              <a:buNone/>
              <a:defRPr sz="1200"/>
            </a:lvl3pPr>
            <a:lvl4pPr marL="1371430" indent="0">
              <a:buNone/>
              <a:defRPr sz="1000"/>
            </a:lvl4pPr>
            <a:lvl5pPr marL="1828574" indent="0">
              <a:buNone/>
              <a:defRPr sz="1000"/>
            </a:lvl5pPr>
            <a:lvl6pPr marL="2285715" indent="0">
              <a:buNone/>
              <a:defRPr sz="1000"/>
            </a:lvl6pPr>
            <a:lvl7pPr marL="2742857" indent="0">
              <a:buNone/>
              <a:defRPr sz="1000"/>
            </a:lvl7pPr>
            <a:lvl8pPr marL="3200000" indent="0">
              <a:buNone/>
              <a:defRPr sz="1000"/>
            </a:lvl8pPr>
            <a:lvl9pPr marL="3657143" indent="0">
              <a:buNone/>
              <a:defRPr sz="1000"/>
            </a:lvl9pPr>
          </a:lstStyle>
          <a:p>
            <a:pPr lvl="0"/>
            <a:r>
              <a:rPr lang="en-US" smtClean="0"/>
              <a:t>Click to edit Master text styles</a:t>
            </a:r>
          </a:p>
        </p:txBody>
      </p:sp>
      <p:sp>
        <p:nvSpPr>
          <p:cNvPr id="2" name="Title 1"/>
          <p:cNvSpPr>
            <a:spLocks noGrp="1"/>
          </p:cNvSpPr>
          <p:nvPr>
            <p:ph type="title"/>
          </p:nvPr>
        </p:nvSpPr>
        <p:spPr>
          <a:xfrm>
            <a:off x="6399610" y="1285877"/>
            <a:ext cx="2344340" cy="2157945"/>
          </a:xfrm>
        </p:spPr>
        <p:txBody>
          <a:bodyPr anchor="b">
            <a:normAutofit/>
          </a:bodyPr>
          <a:lstStyle>
            <a:lvl1pPr>
              <a:defRPr sz="3000">
                <a:solidFill>
                  <a:schemeClr val="bg1"/>
                </a:solidFill>
              </a:defRPr>
            </a:lvl1pPr>
          </a:lstStyle>
          <a:p>
            <a:r>
              <a:rPr lang="en-US" smtClean="0"/>
              <a:t>Click to edit Master title style</a:t>
            </a:r>
            <a:endParaRPr lang="en-US"/>
          </a:p>
        </p:txBody>
      </p:sp>
      <p:sp>
        <p:nvSpPr>
          <p:cNvPr id="6" name="Picture Placeholder 2"/>
          <p:cNvSpPr>
            <a:spLocks noGrp="1"/>
          </p:cNvSpPr>
          <p:nvPr>
            <p:ph type="pic" idx="1"/>
          </p:nvPr>
        </p:nvSpPr>
        <p:spPr>
          <a:xfrm>
            <a:off x="0" y="6"/>
            <a:ext cx="6076188" cy="5143499"/>
          </a:xfrm>
        </p:spPr>
        <p:txBody>
          <a:bodyPr tIns="457142">
            <a:normAutofit/>
          </a:bodyPr>
          <a:lstStyle>
            <a:lvl1pPr marL="0" indent="0" algn="ctr">
              <a:buNone/>
              <a:defRPr sz="20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smtClean="0"/>
              <a:t>Click icon to add picture</a:t>
            </a:r>
            <a:endParaRPr lang="en-US" dirty="0"/>
          </a:p>
        </p:txBody>
      </p:sp>
    </p:spTree>
    <p:extLst>
      <p:ext uri="{BB962C8B-B14F-4D97-AF65-F5344CB8AC3E}">
        <p14:creationId xmlns:p14="http://schemas.microsoft.com/office/powerpoint/2010/main" val="172772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solidFill>
                  <a:prstClr val="white"/>
                </a:solidFill>
              </a:rPr>
              <a:pPr/>
              <a:t>5/10/2017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6286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42901"/>
            <a:ext cx="1457325" cy="428982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2" y="342901"/>
            <a:ext cx="5286375" cy="42898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solidFill>
                  <a:prstClr val="white"/>
                </a:solidFill>
              </a:rPr>
              <a:pPr/>
              <a:t>5/10/2017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2005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144000" cy="5143500"/>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Tree>
    <p:extLst>
      <p:ext uri="{BB962C8B-B14F-4D97-AF65-F5344CB8AC3E}">
        <p14:creationId xmlns:p14="http://schemas.microsoft.com/office/powerpoint/2010/main" val="3323256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137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32112182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854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8150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3897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0918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9294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3238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1334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1952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567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345346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70" indent="0">
              <a:buNone/>
              <a:defRPr sz="2800"/>
            </a:lvl2pPr>
            <a:lvl3pPr marL="914153" indent="0">
              <a:buNone/>
              <a:defRPr sz="2400"/>
            </a:lvl3pPr>
            <a:lvl4pPr marL="1371226" indent="0">
              <a:buNone/>
              <a:defRPr sz="2000"/>
            </a:lvl4pPr>
            <a:lvl5pPr marL="1828304" indent="0">
              <a:buNone/>
              <a:defRPr sz="2000"/>
            </a:lvl5pPr>
            <a:lvl6pPr marL="2285373" indent="0">
              <a:buNone/>
              <a:defRPr sz="2000"/>
            </a:lvl6pPr>
            <a:lvl7pPr marL="2742443" indent="0">
              <a:buNone/>
              <a:defRPr sz="2000"/>
            </a:lvl7pPr>
            <a:lvl8pPr marL="3199520" indent="0">
              <a:buNone/>
              <a:defRPr sz="2000"/>
            </a:lvl8pPr>
            <a:lvl9pPr marL="3656594" indent="0">
              <a:buNone/>
              <a:defRPr sz="2000"/>
            </a:lvl9pPr>
          </a:lstStyle>
          <a:p>
            <a:endParaRPr lang="en-US" dirty="0"/>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3945748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8" tIns="45709" rIns="91418" bIns="45709" rtlCol="0" anchor="ctr"/>
          <a:lstStyle>
            <a:lvl1pPr algn="l">
              <a:defRPr sz="1200">
                <a:solidFill>
                  <a:schemeClr val="tx1">
                    <a:tint val="75000"/>
                  </a:schemeClr>
                </a:solidFill>
              </a:defRPr>
            </a:lvl1pPr>
          </a:lstStyle>
          <a:p>
            <a:fld id="{D88594AC-D5E3-403F-AB18-7FB9967B59BC}" type="datetimeFigureOut">
              <a:rPr lang="en-US" smtClean="0"/>
              <a:t>5/10/2017</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8" tIns="45709" rIns="91418" bIns="45709"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8" tIns="45709" rIns="91418" bIns="45709" rtlCol="0" anchor="ctr"/>
          <a:lstStyle>
            <a:lvl1pPr algn="r">
              <a:defRPr sz="1200">
                <a:solidFill>
                  <a:schemeClr val="tx1">
                    <a:tint val="75000"/>
                  </a:schemeClr>
                </a:solidFill>
              </a:defRPr>
            </a:lvl1pPr>
          </a:lstStyle>
          <a:p>
            <a:fld id="{FA7AE55E-2A5D-4322-ADFB-2DEDA50BA17E}" type="slidenum">
              <a:rPr lang="en-US" smtClean="0"/>
              <a:t>‹#›</a:t>
            </a:fld>
            <a:endParaRPr lang="en-US" dirty="0"/>
          </a:p>
        </p:txBody>
      </p:sp>
    </p:spTree>
    <p:extLst>
      <p:ext uri="{BB962C8B-B14F-4D97-AF65-F5344CB8AC3E}">
        <p14:creationId xmlns:p14="http://schemas.microsoft.com/office/powerpoint/2010/main" val="55053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153" rtl="0" eaLnBrk="1" latinLnBrk="0" hangingPunct="1">
        <a:spcBef>
          <a:spcPct val="0"/>
        </a:spcBef>
        <a:buNone/>
        <a:defRPr sz="4400" kern="1200">
          <a:solidFill>
            <a:schemeClr val="tx1"/>
          </a:solidFill>
          <a:latin typeface="+mj-lt"/>
          <a:ea typeface="+mj-ea"/>
          <a:cs typeface="+mj-cs"/>
        </a:defRPr>
      </a:lvl1pPr>
    </p:titleStyle>
    <p:bodyStyle>
      <a:lvl1pPr marL="342803" indent="-342803" algn="l" defTabSz="9141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51" indent="-285673" algn="l" defTabSz="9141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87" indent="-228534" algn="l" defTabSz="9141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7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38"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07"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86"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0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133"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457070"/>
            <a:fld id="{3BAB87F0-32C1-7544-95A5-C8E86745FD1D}" type="datetimeFigureOut">
              <a:rPr lang="en-US" smtClean="0">
                <a:solidFill>
                  <a:prstClr val="black">
                    <a:tint val="75000"/>
                  </a:prstClr>
                </a:solidFill>
              </a:rPr>
              <a:pPr defTabSz="457070"/>
              <a:t>5/10/2017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45707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457070"/>
            <a:fld id="{55F9A28A-D3D7-6149-A701-3D3F57E28C13}" type="slidenum">
              <a:rPr lang="en-US" smtClean="0">
                <a:solidFill>
                  <a:prstClr val="black">
                    <a:tint val="75000"/>
                  </a:prstClr>
                </a:solidFill>
              </a:rPr>
              <a:pPr defTabSz="457070"/>
              <a:t>‹#›</a:t>
            </a:fld>
            <a:endParaRPr lang="en-US" dirty="0">
              <a:solidFill>
                <a:prstClr val="black">
                  <a:tint val="75000"/>
                </a:prstClr>
              </a:solidFill>
            </a:endParaRPr>
          </a:p>
        </p:txBody>
      </p:sp>
    </p:spTree>
    <p:extLst>
      <p:ext uri="{BB962C8B-B14F-4D97-AF65-F5344CB8AC3E}">
        <p14:creationId xmlns:p14="http://schemas.microsoft.com/office/powerpoint/2010/main" val="82797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070" rtl="0" eaLnBrk="1" latinLnBrk="0" hangingPunct="1">
        <a:spcBef>
          <a:spcPct val="0"/>
        </a:spcBef>
        <a:buNone/>
        <a:defRPr sz="4400" kern="1200">
          <a:solidFill>
            <a:schemeClr val="tx1"/>
          </a:solidFill>
          <a:latin typeface="+mj-lt"/>
          <a:ea typeface="+mj-ea"/>
          <a:cs typeface="+mj-cs"/>
        </a:defRPr>
      </a:lvl1pPr>
    </p:titleStyle>
    <p:bodyStyle>
      <a:lvl1pPr marL="342803" indent="-342803" algn="l" defTabSz="457070" rtl="0" eaLnBrk="1" latinLnBrk="0" hangingPunct="1">
        <a:spcBef>
          <a:spcPct val="20000"/>
        </a:spcBef>
        <a:buFont typeface="Arial"/>
        <a:buChar char="•"/>
        <a:defRPr sz="3200" kern="1200">
          <a:solidFill>
            <a:schemeClr val="tx1"/>
          </a:solidFill>
          <a:latin typeface="+mn-lt"/>
          <a:ea typeface="+mn-ea"/>
          <a:cs typeface="+mn-cs"/>
        </a:defRPr>
      </a:lvl1pPr>
      <a:lvl2pPr marL="742751" indent="-285673" algn="l" defTabSz="457070" rtl="0" eaLnBrk="1" latinLnBrk="0" hangingPunct="1">
        <a:spcBef>
          <a:spcPct val="20000"/>
        </a:spcBef>
        <a:buFont typeface="Arial"/>
        <a:buChar char="–"/>
        <a:defRPr sz="2800" kern="1200">
          <a:solidFill>
            <a:schemeClr val="tx1"/>
          </a:solidFill>
          <a:latin typeface="+mn-lt"/>
          <a:ea typeface="+mn-ea"/>
          <a:cs typeface="+mn-cs"/>
        </a:defRPr>
      </a:lvl2pPr>
      <a:lvl3pPr marL="1142687" indent="-228534" algn="l" defTabSz="457070" rtl="0" eaLnBrk="1" latinLnBrk="0" hangingPunct="1">
        <a:spcBef>
          <a:spcPct val="20000"/>
        </a:spcBef>
        <a:buFont typeface="Arial"/>
        <a:buChar char="•"/>
        <a:defRPr sz="2400" kern="1200">
          <a:solidFill>
            <a:schemeClr val="tx1"/>
          </a:solidFill>
          <a:latin typeface="+mn-lt"/>
          <a:ea typeface="+mn-ea"/>
          <a:cs typeface="+mn-cs"/>
        </a:defRPr>
      </a:lvl3pPr>
      <a:lvl4pPr marL="1599760" indent="-228534" algn="l" defTabSz="457070" rtl="0" eaLnBrk="1" latinLnBrk="0" hangingPunct="1">
        <a:spcBef>
          <a:spcPct val="20000"/>
        </a:spcBef>
        <a:buFont typeface="Arial"/>
        <a:buChar char="–"/>
        <a:defRPr sz="2000" kern="1200">
          <a:solidFill>
            <a:schemeClr val="tx1"/>
          </a:solidFill>
          <a:latin typeface="+mn-lt"/>
          <a:ea typeface="+mn-ea"/>
          <a:cs typeface="+mn-cs"/>
        </a:defRPr>
      </a:lvl4pPr>
      <a:lvl5pPr marL="2056838" indent="-228534" algn="l" defTabSz="457070" rtl="0" eaLnBrk="1" latinLnBrk="0" hangingPunct="1">
        <a:spcBef>
          <a:spcPct val="20000"/>
        </a:spcBef>
        <a:buFont typeface="Arial"/>
        <a:buChar char="»"/>
        <a:defRPr sz="2000" kern="1200">
          <a:solidFill>
            <a:schemeClr val="tx1"/>
          </a:solidFill>
          <a:latin typeface="+mn-lt"/>
          <a:ea typeface="+mn-ea"/>
          <a:cs typeface="+mn-cs"/>
        </a:defRPr>
      </a:lvl5pPr>
      <a:lvl6pPr marL="2513907" indent="-228534" algn="l" defTabSz="457070" rtl="0" eaLnBrk="1" latinLnBrk="0" hangingPunct="1">
        <a:spcBef>
          <a:spcPct val="20000"/>
        </a:spcBef>
        <a:buFont typeface="Arial"/>
        <a:buChar char="•"/>
        <a:defRPr sz="2000" kern="1200">
          <a:solidFill>
            <a:schemeClr val="tx1"/>
          </a:solidFill>
          <a:latin typeface="+mn-lt"/>
          <a:ea typeface="+mn-ea"/>
          <a:cs typeface="+mn-cs"/>
        </a:defRPr>
      </a:lvl6pPr>
      <a:lvl7pPr marL="2970986" indent="-228534" algn="l" defTabSz="457070" rtl="0" eaLnBrk="1" latinLnBrk="0" hangingPunct="1">
        <a:spcBef>
          <a:spcPct val="20000"/>
        </a:spcBef>
        <a:buFont typeface="Arial"/>
        <a:buChar char="•"/>
        <a:defRPr sz="2000" kern="1200">
          <a:solidFill>
            <a:schemeClr val="tx1"/>
          </a:solidFill>
          <a:latin typeface="+mn-lt"/>
          <a:ea typeface="+mn-ea"/>
          <a:cs typeface="+mn-cs"/>
        </a:defRPr>
      </a:lvl7pPr>
      <a:lvl8pPr marL="3428060" indent="-228534"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133" indent="-228534"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53" algn="l" defTabSz="457070" rtl="0" eaLnBrk="1" latinLnBrk="0" hangingPunct="1">
        <a:defRPr sz="1800" kern="1200">
          <a:solidFill>
            <a:schemeClr val="tx1"/>
          </a:solidFill>
          <a:latin typeface="+mn-lt"/>
          <a:ea typeface="+mn-ea"/>
          <a:cs typeface="+mn-cs"/>
        </a:defRPr>
      </a:lvl3pPr>
      <a:lvl4pPr marL="1371226" algn="l" defTabSz="457070" rtl="0" eaLnBrk="1" latinLnBrk="0" hangingPunct="1">
        <a:defRPr sz="1800" kern="1200">
          <a:solidFill>
            <a:schemeClr val="tx1"/>
          </a:solidFill>
          <a:latin typeface="+mn-lt"/>
          <a:ea typeface="+mn-ea"/>
          <a:cs typeface="+mn-cs"/>
        </a:defRPr>
      </a:lvl4pPr>
      <a:lvl5pPr marL="1828304" algn="l" defTabSz="457070" rtl="0" eaLnBrk="1" latinLnBrk="0" hangingPunct="1">
        <a:defRPr sz="1800" kern="1200">
          <a:solidFill>
            <a:schemeClr val="tx1"/>
          </a:solidFill>
          <a:latin typeface="+mn-lt"/>
          <a:ea typeface="+mn-ea"/>
          <a:cs typeface="+mn-cs"/>
        </a:defRPr>
      </a:lvl5pPr>
      <a:lvl6pPr marL="2285373" algn="l" defTabSz="457070" rtl="0" eaLnBrk="1" latinLnBrk="0" hangingPunct="1">
        <a:defRPr sz="1800" kern="1200">
          <a:solidFill>
            <a:schemeClr val="tx1"/>
          </a:solidFill>
          <a:latin typeface="+mn-lt"/>
          <a:ea typeface="+mn-ea"/>
          <a:cs typeface="+mn-cs"/>
        </a:defRPr>
      </a:lvl6pPr>
      <a:lvl7pPr marL="2742443" algn="l" defTabSz="457070" rtl="0" eaLnBrk="1" latinLnBrk="0" hangingPunct="1">
        <a:defRPr sz="1800" kern="1200">
          <a:solidFill>
            <a:schemeClr val="tx1"/>
          </a:solidFill>
          <a:latin typeface="+mn-lt"/>
          <a:ea typeface="+mn-ea"/>
          <a:cs typeface="+mn-cs"/>
        </a:defRPr>
      </a:lvl7pPr>
      <a:lvl8pPr marL="3199520" algn="l" defTabSz="457070" rtl="0" eaLnBrk="1" latinLnBrk="0" hangingPunct="1">
        <a:defRPr sz="1800" kern="1200">
          <a:solidFill>
            <a:schemeClr val="tx1"/>
          </a:solidFill>
          <a:latin typeface="+mn-lt"/>
          <a:ea typeface="+mn-ea"/>
          <a:cs typeface="+mn-cs"/>
        </a:defRPr>
      </a:lvl8pPr>
      <a:lvl9pPr marL="3656594" algn="l" defTabSz="45707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68564" tIns="34289" rIns="68564" bIns="34289"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68564" tIns="34289" rIns="68564"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4767267"/>
            <a:ext cx="2057400" cy="273844"/>
          </a:xfrm>
          <a:prstGeom prst="rect">
            <a:avLst/>
          </a:prstGeom>
        </p:spPr>
        <p:txBody>
          <a:bodyPr vert="horz" lIns="68564" tIns="34289" rIns="68564" bIns="34289" rtlCol="0" anchor="ctr"/>
          <a:lstStyle>
            <a:lvl1pPr algn="l">
              <a:defRPr sz="900">
                <a:solidFill>
                  <a:schemeClr val="tx1">
                    <a:tint val="75000"/>
                  </a:schemeClr>
                </a:solidFill>
              </a:defRPr>
            </a:lvl1pPr>
          </a:lstStyle>
          <a:p>
            <a:pPr defTabSz="685613"/>
            <a:fld id="{CA593D96-894A-43B7-9913-97D40CEF8367}" type="datetimeFigureOut">
              <a:rPr lang="en-GB" smtClean="0">
                <a:solidFill>
                  <a:prstClr val="black">
                    <a:tint val="75000"/>
                  </a:prstClr>
                </a:solidFill>
              </a:rPr>
              <a:pPr defTabSz="685613"/>
              <a:t>10/05/2017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4767267"/>
            <a:ext cx="3086100" cy="273844"/>
          </a:xfrm>
          <a:prstGeom prst="rect">
            <a:avLst/>
          </a:prstGeom>
        </p:spPr>
        <p:txBody>
          <a:bodyPr vert="horz" lIns="68564" tIns="34289" rIns="68564" bIns="34289" rtlCol="0" anchor="ctr"/>
          <a:lstStyle>
            <a:lvl1pPr algn="ctr">
              <a:defRPr sz="900">
                <a:solidFill>
                  <a:schemeClr val="tx1">
                    <a:tint val="75000"/>
                  </a:schemeClr>
                </a:solidFill>
              </a:defRPr>
            </a:lvl1pPr>
          </a:lstStyle>
          <a:p>
            <a:pPr defTabSz="685613"/>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4767267"/>
            <a:ext cx="2057400" cy="273844"/>
          </a:xfrm>
          <a:prstGeom prst="rect">
            <a:avLst/>
          </a:prstGeom>
        </p:spPr>
        <p:txBody>
          <a:bodyPr vert="horz" lIns="68564" tIns="34289" rIns="68564" bIns="34289" rtlCol="0" anchor="ctr"/>
          <a:lstStyle>
            <a:lvl1pPr algn="r">
              <a:defRPr sz="900">
                <a:solidFill>
                  <a:schemeClr val="tx1">
                    <a:tint val="75000"/>
                  </a:schemeClr>
                </a:solidFill>
              </a:defRPr>
            </a:lvl1pPr>
          </a:lstStyle>
          <a:p>
            <a:pPr defTabSz="685613"/>
            <a:fld id="{C11B2F66-A9DB-499E-BCAF-C4DCD1EB84A0}" type="slidenum">
              <a:rPr lang="en-GB" smtClean="0">
                <a:solidFill>
                  <a:prstClr val="black">
                    <a:tint val="75000"/>
                  </a:prstClr>
                </a:solidFill>
              </a:rPr>
              <a:pPr defTabSz="685613"/>
              <a:t>‹#›</a:t>
            </a:fld>
            <a:endParaRPr lang="en-GB" dirty="0">
              <a:solidFill>
                <a:prstClr val="black">
                  <a:tint val="75000"/>
                </a:prstClr>
              </a:solidFill>
            </a:endParaRPr>
          </a:p>
        </p:txBody>
      </p:sp>
    </p:spTree>
    <p:extLst>
      <p:ext uri="{BB962C8B-B14F-4D97-AF65-F5344CB8AC3E}">
        <p14:creationId xmlns:p14="http://schemas.microsoft.com/office/powerpoint/2010/main" val="151279625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8" tIns="45709" rIns="91418" bIns="45709" rtlCol="0" anchor="ctr"/>
          <a:lstStyle>
            <a:lvl1pPr algn="l">
              <a:defRPr sz="1200">
                <a:solidFill>
                  <a:schemeClr val="tx1">
                    <a:tint val="75000"/>
                  </a:schemeClr>
                </a:solidFill>
              </a:defRPr>
            </a:lvl1p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8" tIns="45709" rIns="91418" bIns="45709"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8" tIns="45709" rIns="91418" bIns="45709" rtlCol="0" anchor="ctr"/>
          <a:lstStyle>
            <a:lvl1pPr algn="r">
              <a:defRPr sz="1200">
                <a:solidFill>
                  <a:schemeClr val="tx1">
                    <a:tint val="75000"/>
                  </a:schemeClr>
                </a:solidFill>
              </a:defRPr>
            </a:lvl1p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288388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153" rtl="0" eaLnBrk="1" latinLnBrk="0" hangingPunct="1">
        <a:spcBef>
          <a:spcPct val="0"/>
        </a:spcBef>
        <a:buNone/>
        <a:defRPr sz="4400" kern="1200">
          <a:solidFill>
            <a:schemeClr val="tx1"/>
          </a:solidFill>
          <a:latin typeface="+mj-lt"/>
          <a:ea typeface="+mj-ea"/>
          <a:cs typeface="+mj-cs"/>
        </a:defRPr>
      </a:lvl1pPr>
    </p:titleStyle>
    <p:bodyStyle>
      <a:lvl1pPr marL="342803" indent="-342803" algn="l" defTabSz="9141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51" indent="-285673" algn="l" defTabSz="9141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87" indent="-228534" algn="l" defTabSz="9141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7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38"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07"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86"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0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133"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C9CD76B2-D0ED-4D5C-900F-E1ACA6EC9E9C}" type="datetimeFigureOut">
              <a:rPr lang="en-US" smtClean="0">
                <a:solidFill>
                  <a:prstClr val="black">
                    <a:tint val="75000"/>
                  </a:prstClr>
                </a:solidFill>
              </a:rPr>
              <a:pPr defTabSz="914288"/>
              <a:t>5/10/2017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010AEC8B-3CB1-46DF-9745-BA784CF71D4E}" type="slidenum">
              <a:rPr lang="en-US" smtClean="0">
                <a:solidFill>
                  <a:prstClr val="black">
                    <a:tint val="75000"/>
                  </a:prstClr>
                </a:solidFill>
              </a:rPr>
              <a:pPr defTabSz="914288"/>
              <a:t>‹#›</a:t>
            </a:fld>
            <a:endParaRPr lang="en-US" dirty="0">
              <a:solidFill>
                <a:prstClr val="black">
                  <a:tint val="75000"/>
                </a:prstClr>
              </a:solidFill>
            </a:endParaRPr>
          </a:p>
        </p:txBody>
      </p:sp>
    </p:spTree>
    <p:extLst>
      <p:ext uri="{BB962C8B-B14F-4D97-AF65-F5344CB8AC3E}">
        <p14:creationId xmlns:p14="http://schemas.microsoft.com/office/powerpoint/2010/main" val="391386559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937760"/>
            <a:ext cx="9144000" cy="20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latin typeface="Trebuchet MS" panose="020B0603020202020204" pitchFamily="34" charset="0"/>
            </a:endParaRPr>
          </a:p>
        </p:txBody>
      </p:sp>
      <p:sp>
        <p:nvSpPr>
          <p:cNvPr id="2" name="Title Placeholder 1"/>
          <p:cNvSpPr>
            <a:spLocks noGrp="1"/>
          </p:cNvSpPr>
          <p:nvPr>
            <p:ph type="title"/>
          </p:nvPr>
        </p:nvSpPr>
        <p:spPr>
          <a:xfrm>
            <a:off x="1143000" y="342900"/>
            <a:ext cx="6858000" cy="857250"/>
          </a:xfrm>
          <a:prstGeom prst="rect">
            <a:avLst/>
          </a:prstGeom>
        </p:spPr>
        <p:txBody>
          <a:bodyPr vert="horz" lIns="91430" tIns="45715" rIns="91430" bIns="45715"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43000" y="1285877"/>
            <a:ext cx="6858000" cy="3343275"/>
          </a:xfrm>
          <a:prstGeom prst="rect">
            <a:avLst/>
          </a:prstGeom>
        </p:spPr>
        <p:txBody>
          <a:bodyPr vert="horz" lIns="91430" tIns="45715" rIns="91430" bIns="457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40931" y="4951167"/>
            <a:ext cx="1150548" cy="171450"/>
          </a:xfrm>
          <a:prstGeom prst="rect">
            <a:avLst/>
          </a:prstGeom>
        </p:spPr>
        <p:txBody>
          <a:bodyPr vert="horz" lIns="91430" tIns="45715" rIns="91430" bIns="45715" rtlCol="0" anchor="ctr"/>
          <a:lstStyle>
            <a:lvl1pPr algn="r">
              <a:defRPr sz="800">
                <a:solidFill>
                  <a:schemeClr val="bg1"/>
                </a:solidFill>
                <a:latin typeface="Trebuchet MS" panose="020B0603020202020204" pitchFamily="34" charset="0"/>
              </a:defRPr>
            </a:lvl1pPr>
          </a:lstStyle>
          <a:p>
            <a:pPr defTabSz="914288"/>
            <a:fld id="{37CC0096-1860-4642-9CD2-0079EA5E7CD1}" type="datetimeFigureOut">
              <a:rPr lang="en-US" smtClean="0">
                <a:solidFill>
                  <a:prstClr val="white"/>
                </a:solidFill>
              </a:rPr>
              <a:pPr defTabSz="914288"/>
              <a:t>5/10/2017</a:t>
            </a:fld>
            <a:endParaRPr lang="en-US" dirty="0">
              <a:solidFill>
                <a:prstClr val="white"/>
              </a:solidFill>
            </a:endParaRPr>
          </a:p>
        </p:txBody>
      </p:sp>
      <p:sp>
        <p:nvSpPr>
          <p:cNvPr id="5" name="Footer Placeholder 4"/>
          <p:cNvSpPr>
            <a:spLocks noGrp="1"/>
          </p:cNvSpPr>
          <p:nvPr>
            <p:ph type="ftr" sz="quarter" idx="3"/>
          </p:nvPr>
        </p:nvSpPr>
        <p:spPr>
          <a:xfrm>
            <a:off x="1143000" y="4951167"/>
            <a:ext cx="4868536" cy="171450"/>
          </a:xfrm>
          <a:prstGeom prst="rect">
            <a:avLst/>
          </a:prstGeom>
        </p:spPr>
        <p:txBody>
          <a:bodyPr vert="horz" lIns="91430" tIns="45715" rIns="91430" bIns="45715" rtlCol="0" anchor="ctr"/>
          <a:lstStyle>
            <a:lvl1pPr algn="l">
              <a:defRPr sz="800">
                <a:solidFill>
                  <a:schemeClr val="bg1"/>
                </a:solidFill>
                <a:latin typeface="Trebuchet MS" panose="020B0603020202020204" pitchFamily="34" charset="0"/>
              </a:defRPr>
            </a:lvl1pPr>
          </a:lstStyle>
          <a:p>
            <a:pPr defTabSz="914288"/>
            <a:endParaRPr lang="en-US" dirty="0">
              <a:solidFill>
                <a:prstClr val="white"/>
              </a:solidFill>
            </a:endParaRPr>
          </a:p>
        </p:txBody>
      </p:sp>
      <p:sp>
        <p:nvSpPr>
          <p:cNvPr id="6" name="Slide Number Placeholder 5"/>
          <p:cNvSpPr>
            <a:spLocks noGrp="1"/>
          </p:cNvSpPr>
          <p:nvPr>
            <p:ph type="sldNum" sz="quarter" idx="4"/>
          </p:nvPr>
        </p:nvSpPr>
        <p:spPr>
          <a:xfrm>
            <a:off x="7420880" y="4951167"/>
            <a:ext cx="580127" cy="171450"/>
          </a:xfrm>
          <a:prstGeom prst="rect">
            <a:avLst/>
          </a:prstGeom>
        </p:spPr>
        <p:txBody>
          <a:bodyPr vert="horz" lIns="91430" tIns="45715" rIns="91430" bIns="45715" rtlCol="0" anchor="ctr"/>
          <a:lstStyle>
            <a:lvl1pPr algn="r">
              <a:defRPr sz="800">
                <a:solidFill>
                  <a:schemeClr val="bg1"/>
                </a:solidFill>
                <a:latin typeface="Trebuchet MS" panose="020B0603020202020204" pitchFamily="34" charset="0"/>
              </a:defRPr>
            </a:lvl1pPr>
          </a:lstStyle>
          <a:p>
            <a:pPr defTabSz="914288"/>
            <a:fld id="{E31375A4-56A4-47D6-9801-1991572033F7}" type="slidenum">
              <a:rPr lang="en-US" smtClean="0">
                <a:solidFill>
                  <a:prstClr val="white"/>
                </a:solidFill>
              </a:rPr>
              <a:pPr defTabSz="914288"/>
              <a:t>‹#›</a:t>
            </a:fld>
            <a:endParaRPr lang="en-US" dirty="0">
              <a:solidFill>
                <a:prstClr val="white"/>
              </a:solidFill>
            </a:endParaRPr>
          </a:p>
        </p:txBody>
      </p:sp>
    </p:spTree>
    <p:extLst>
      <p:ext uri="{BB962C8B-B14F-4D97-AF65-F5344CB8AC3E}">
        <p14:creationId xmlns:p14="http://schemas.microsoft.com/office/powerpoint/2010/main" val="312847665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288" rtl="0" eaLnBrk="1" latinLnBrk="0" hangingPunct="1">
        <a:lnSpc>
          <a:spcPct val="90000"/>
        </a:lnSpc>
        <a:spcBef>
          <a:spcPct val="0"/>
        </a:spcBef>
        <a:buNone/>
        <a:defRPr sz="3400" kern="1200" cap="all" baseline="0">
          <a:solidFill>
            <a:schemeClr val="accent1"/>
          </a:solidFill>
          <a:latin typeface="Trebuchet MS" panose="020B0603020202020204" pitchFamily="34" charset="0"/>
          <a:ea typeface="+mj-ea"/>
          <a:cs typeface="+mj-cs"/>
        </a:defRPr>
      </a:lvl1pPr>
    </p:titleStyle>
    <p:bodyStyle>
      <a:lvl1pPr marL="274289" indent="-228570" algn="l" defTabSz="914288" rtl="0" eaLnBrk="1" latinLnBrk="0" hangingPunct="1">
        <a:lnSpc>
          <a:spcPct val="90000"/>
        </a:lnSpc>
        <a:spcBef>
          <a:spcPts val="1800"/>
        </a:spcBef>
        <a:buClr>
          <a:schemeClr val="accent1"/>
        </a:buClr>
        <a:buSzPct val="100000"/>
        <a:buFont typeface="Arial" pitchFamily="34" charset="0"/>
        <a:buChar char="▪"/>
        <a:defRPr sz="2000" kern="1200">
          <a:solidFill>
            <a:schemeClr val="tx1"/>
          </a:solidFill>
          <a:latin typeface="Trebuchet MS" panose="020B0603020202020204" pitchFamily="34" charset="0"/>
          <a:ea typeface="+mn-ea"/>
          <a:cs typeface="+mn-cs"/>
        </a:defRPr>
      </a:lvl1pPr>
      <a:lvl2pPr marL="594285" indent="-228570" algn="l" defTabSz="914288" rtl="0" eaLnBrk="1" latinLnBrk="0" hangingPunct="1">
        <a:lnSpc>
          <a:spcPct val="90000"/>
        </a:lnSpc>
        <a:spcBef>
          <a:spcPts val="800"/>
        </a:spcBef>
        <a:buClr>
          <a:schemeClr val="accent1"/>
        </a:buClr>
        <a:buSzPct val="100000"/>
        <a:buFont typeface="Arial" pitchFamily="34" charset="0"/>
        <a:buChar char="▪"/>
        <a:defRPr sz="1800" kern="1200">
          <a:solidFill>
            <a:schemeClr val="tx1"/>
          </a:solidFill>
          <a:latin typeface="Trebuchet MS" panose="020B0603020202020204" pitchFamily="34" charset="0"/>
          <a:ea typeface="+mn-ea"/>
          <a:cs typeface="+mn-cs"/>
        </a:defRPr>
      </a:lvl2pPr>
      <a:lvl3pPr marL="914288" indent="-228570" algn="l" defTabSz="914288" rtl="0" eaLnBrk="1" latinLnBrk="0" hangingPunct="1">
        <a:lnSpc>
          <a:spcPct val="90000"/>
        </a:lnSpc>
        <a:spcBef>
          <a:spcPts val="800"/>
        </a:spcBef>
        <a:buClr>
          <a:schemeClr val="accent1"/>
        </a:buClr>
        <a:buSzPct val="100000"/>
        <a:buFont typeface="Arial" pitchFamily="34" charset="0"/>
        <a:buChar char="▪"/>
        <a:defRPr sz="1600" kern="1200">
          <a:solidFill>
            <a:schemeClr val="tx1"/>
          </a:solidFill>
          <a:latin typeface="Trebuchet MS" panose="020B0603020202020204" pitchFamily="34" charset="0"/>
          <a:ea typeface="+mn-ea"/>
          <a:cs typeface="+mn-cs"/>
        </a:defRPr>
      </a:lvl3pPr>
      <a:lvl4pPr marL="1188570" indent="-182858" algn="l" defTabSz="914288"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Trebuchet MS" panose="020B0603020202020204" pitchFamily="34" charset="0"/>
          <a:ea typeface="+mn-ea"/>
          <a:cs typeface="+mn-cs"/>
        </a:defRPr>
      </a:lvl4pPr>
      <a:lvl5pPr marL="1462859" indent="-182858" algn="l" defTabSz="914288"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Trebuchet MS" panose="020B0603020202020204" pitchFamily="34" charset="0"/>
          <a:ea typeface="+mn-ea"/>
          <a:cs typeface="+mn-cs"/>
        </a:defRPr>
      </a:lvl5pPr>
      <a:lvl6pPr marL="1691430" indent="-182858" algn="l" defTabSz="914288"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6pPr>
      <a:lvl7pPr marL="1920000" indent="-182858" algn="l" defTabSz="914288"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7pPr>
      <a:lvl8pPr marL="2148570" indent="-182858" algn="l" defTabSz="914288"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8pPr>
      <a:lvl9pPr marL="2377142" indent="-182858" algn="l" defTabSz="914288"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userDrawn="1">
          <p15:clr>
            <a:srgbClr val="F26B43"/>
          </p15:clr>
        </p15:guide>
        <p15:guide id="4" orient="horz" pos="216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fld id="{028158E8-B49B-434B-8811-56E44C93349C}" type="datetimeFigureOut">
              <a:rPr lang="en-US" smtClean="0">
                <a:solidFill>
                  <a:prstClr val="black">
                    <a:tint val="75000"/>
                  </a:prstClr>
                </a:solidFill>
              </a:rPr>
              <a:pPr defTabSz="685783"/>
              <a:t>5/10/2017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fld id="{DD4D4A78-DA80-0545-B937-FB97F1A41B2C}" type="slidenum">
              <a:rPr lang="en-US" smtClean="0">
                <a:solidFill>
                  <a:prstClr val="black">
                    <a:tint val="75000"/>
                  </a:prstClr>
                </a:solidFill>
              </a:rPr>
              <a:pPr defTabSz="685783"/>
              <a:t>‹#›</a:t>
            </a:fld>
            <a:endParaRPr lang="en-US">
              <a:solidFill>
                <a:prstClr val="black">
                  <a:tint val="75000"/>
                </a:prstClr>
              </a:solidFill>
            </a:endParaRPr>
          </a:p>
        </p:txBody>
      </p:sp>
      <p:grpSp>
        <p:nvGrpSpPr>
          <p:cNvPr id="7" name="Group 6"/>
          <p:cNvGrpSpPr/>
          <p:nvPr userDrawn="1"/>
        </p:nvGrpSpPr>
        <p:grpSpPr>
          <a:xfrm>
            <a:off x="4158" y="-11853"/>
            <a:ext cx="9143999" cy="5143500"/>
            <a:chOff x="0" y="0"/>
            <a:chExt cx="12191999" cy="6858000"/>
          </a:xfrm>
        </p:grpSpPr>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0" y="0"/>
              <a:ext cx="12191999" cy="6858000"/>
            </a:xfrm>
            <a:prstGeom prst="rect">
              <a:avLst/>
            </a:prstGeom>
            <a:solidFill>
              <a:schemeClr val="tx1">
                <a:alpha val="30000"/>
              </a:schemeClr>
            </a:solidFill>
          </p:spPr>
          <p:txBody>
            <a:bodyPr wrap="square" rtlCol="0" anchor="ctr">
              <a:noAutofit/>
            </a:bodyPr>
            <a:lstStyle/>
            <a:p>
              <a:pPr algn="ctr" defTabSz="685783"/>
              <a:endParaRPr lang="en-US" sz="6600" b="1" dirty="0">
                <a:solidFill>
                  <a:prstClr val="white"/>
                </a:solidFill>
                <a:latin typeface="微軟正黑體" panose="020B0604030504040204" pitchFamily="34" charset="-120"/>
                <a:ea typeface="微軟正黑體" panose="020B0604030504040204" pitchFamily="34" charset="-120"/>
                <a:cs typeface="Arial" charset="0"/>
              </a:endParaRPr>
            </a:p>
          </p:txBody>
        </p:sp>
      </p:grpSp>
    </p:spTree>
    <p:extLst>
      <p:ext uri="{BB962C8B-B14F-4D97-AF65-F5344CB8AC3E}">
        <p14:creationId xmlns:p14="http://schemas.microsoft.com/office/powerpoint/2010/main" val="303616797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13.png"/><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5.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jpe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1.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1.xml"/><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ls-maic-presentation-slide-14.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 y="0"/>
            <a:ext cx="9144000" cy="5143500"/>
          </a:xfrm>
          <a:prstGeom prst="rect">
            <a:avLst/>
          </a:prstGeom>
        </p:spPr>
      </p:pic>
      <p:sp>
        <p:nvSpPr>
          <p:cNvPr id="8" name="TextBox 7"/>
          <p:cNvSpPr txBox="1"/>
          <p:nvPr/>
        </p:nvSpPr>
        <p:spPr>
          <a:xfrm>
            <a:off x="1909266" y="2023770"/>
            <a:ext cx="5494300" cy="400097"/>
          </a:xfrm>
          <a:prstGeom prst="rect">
            <a:avLst/>
          </a:prstGeom>
          <a:noFill/>
        </p:spPr>
        <p:txBody>
          <a:bodyPr wrap="none" lIns="91418" tIns="45709" rIns="91418" bIns="45709" rtlCol="0">
            <a:spAutoFit/>
          </a:bodyPr>
          <a:lstStyle/>
          <a:p>
            <a:pPr algn="ctr" defTabSz="457070"/>
            <a:r>
              <a:rPr lang="en-US" sz="2000" kern="900" spc="180" dirty="0">
                <a:solidFill>
                  <a:prstClr val="white"/>
                </a:solidFill>
                <a:effectLst>
                  <a:outerShdw blurRad="38100" dist="38100" dir="2700000" algn="tl">
                    <a:srgbClr val="000000">
                      <a:alpha val="43137"/>
                    </a:srgbClr>
                  </a:outerShdw>
                </a:effectLst>
                <a:cs typeface="Gill Sans"/>
              </a:rPr>
              <a:t>TLS</a:t>
            </a:r>
            <a:r>
              <a:rPr lang="en-US" sz="2000" kern="900" spc="180" baseline="30000" dirty="0">
                <a:solidFill>
                  <a:prstClr val="white"/>
                </a:solidFill>
                <a:effectLst>
                  <a:outerShdw blurRad="38100" dist="38100" dir="2700000" algn="tl">
                    <a:srgbClr val="000000">
                      <a:alpha val="43137"/>
                    </a:srgbClr>
                  </a:outerShdw>
                </a:effectLst>
                <a:cs typeface="Gill Sans"/>
              </a:rPr>
              <a:t>®</a:t>
            </a:r>
            <a:r>
              <a:rPr lang="en-US" sz="2000" kern="900" spc="180" dirty="0">
                <a:solidFill>
                  <a:prstClr val="white"/>
                </a:solidFill>
                <a:effectLst>
                  <a:outerShdw blurRad="38100" dist="38100" dir="2700000" algn="tl">
                    <a:srgbClr val="000000">
                      <a:alpha val="43137"/>
                    </a:srgbClr>
                  </a:outerShdw>
                </a:effectLst>
                <a:cs typeface="Gill Sans"/>
              </a:rPr>
              <a:t> stands for Transition Lifestyle System</a:t>
            </a:r>
          </a:p>
        </p:txBody>
      </p:sp>
      <p:pic>
        <p:nvPicPr>
          <p:cNvPr id="9" name="Picture 8" descr="tls-logo-2015.psd"/>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320044" y="310882"/>
            <a:ext cx="2164076" cy="466315"/>
          </a:xfrm>
          <a:prstGeom prst="rect">
            <a:avLst/>
          </a:prstGeom>
        </p:spPr>
      </p:pic>
      <p:sp>
        <p:nvSpPr>
          <p:cNvPr id="6" name="TextBox 5"/>
          <p:cNvSpPr txBox="1"/>
          <p:nvPr/>
        </p:nvSpPr>
        <p:spPr>
          <a:xfrm>
            <a:off x="1974072" y="2724156"/>
            <a:ext cx="5180713" cy="646331"/>
          </a:xfrm>
          <a:prstGeom prst="rect">
            <a:avLst/>
          </a:prstGeom>
          <a:noFill/>
        </p:spPr>
        <p:txBody>
          <a:bodyPr wrap="none" lIns="91418" tIns="45709" rIns="91418" bIns="45709" rtlCol="0">
            <a:spAutoFit/>
          </a:bodyPr>
          <a:lstStyle/>
          <a:p>
            <a:pPr algn="ctr" defTabSz="457070"/>
            <a:r>
              <a:rPr lang="en-US" sz="3600" i="1" spc="-150" dirty="0">
                <a:solidFill>
                  <a:srgbClr val="FFFFFF"/>
                </a:solidFill>
                <a:effectLst>
                  <a:outerShdw blurRad="38100" dist="38100" dir="2700000" algn="tl">
                    <a:srgbClr val="000000">
                      <a:alpha val="43137"/>
                    </a:srgbClr>
                  </a:outerShdw>
                </a:effectLst>
                <a:cs typeface="Gill Sans SemiBold"/>
              </a:rPr>
              <a:t>Diets don't work, lifestyles do!</a:t>
            </a:r>
          </a:p>
        </p:txBody>
      </p:sp>
    </p:spTree>
    <p:extLst>
      <p:ext uri="{BB962C8B-B14F-4D97-AF65-F5344CB8AC3E}">
        <p14:creationId xmlns:p14="http://schemas.microsoft.com/office/powerpoint/2010/main" val="4265031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349"/>
            <a:ext cx="8186416" cy="514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95400" y="35064"/>
            <a:ext cx="7010400" cy="707886"/>
          </a:xfrm>
          <a:prstGeom prst="rect">
            <a:avLst/>
          </a:prstGeom>
          <a:noFill/>
        </p:spPr>
        <p:txBody>
          <a:bodyPr wrap="square" lIns="91430" tIns="45715" rIns="91430" bIns="45715" rtlCol="0">
            <a:spAutoFit/>
          </a:bodyPr>
          <a:lstStyle/>
          <a:p>
            <a:pPr>
              <a:lnSpc>
                <a:spcPts val="1600"/>
              </a:lnSpc>
            </a:pPr>
            <a:r>
              <a:rPr lang="en-US" b="1" dirty="0" smtClean="0">
                <a:solidFill>
                  <a:srgbClr val="F4740A"/>
                </a:solidFill>
                <a:latin typeface="Calibri" pitchFamily="34" charset="0"/>
                <a:cs typeface="Times New Roman" panose="02020603050405020304" pitchFamily="18" charset="0"/>
              </a:rPr>
              <a:t>Stress Index in Hong Kong Reaches a </a:t>
            </a:r>
            <a:r>
              <a:rPr lang="en-US" b="1" dirty="0">
                <a:solidFill>
                  <a:srgbClr val="F4740A"/>
                </a:solidFill>
                <a:latin typeface="Calibri" pitchFamily="34" charset="0"/>
                <a:cs typeface="Times New Roman" panose="02020603050405020304" pitchFamily="18" charset="0"/>
              </a:rPr>
              <a:t>N</a:t>
            </a:r>
            <a:r>
              <a:rPr lang="en-US" b="1" dirty="0" smtClean="0">
                <a:solidFill>
                  <a:srgbClr val="F4740A"/>
                </a:solidFill>
                <a:latin typeface="Calibri" pitchFamily="34" charset="0"/>
                <a:cs typeface="Times New Roman" panose="02020603050405020304" pitchFamily="18" charset="0"/>
              </a:rPr>
              <a:t>ew High</a:t>
            </a:r>
          </a:p>
          <a:p>
            <a:pPr>
              <a:lnSpc>
                <a:spcPts val="1600"/>
              </a:lnSpc>
            </a:pPr>
            <a:r>
              <a:rPr lang="en-US" sz="1400" b="1" dirty="0">
                <a:solidFill>
                  <a:schemeClr val="accent1"/>
                </a:solidFill>
                <a:latin typeface="Calibri" pitchFamily="34" charset="0"/>
                <a:cs typeface="Times New Roman" panose="02020603050405020304" pitchFamily="18" charset="0"/>
              </a:rPr>
              <a:t>“Hong Kong Living Pressure Index Survey Research 2015”</a:t>
            </a:r>
          </a:p>
          <a:p>
            <a:pPr>
              <a:lnSpc>
                <a:spcPts val="1600"/>
              </a:lnSpc>
            </a:pPr>
            <a:r>
              <a:rPr lang="en-US" b="1" dirty="0" smtClean="0">
                <a:solidFill>
                  <a:srgbClr val="F4740A"/>
                </a:solidFill>
                <a:latin typeface="Calibri" pitchFamily="34" charset="0"/>
                <a:cs typeface="Times New Roman" panose="02020603050405020304" pitchFamily="18" charset="0"/>
              </a:rPr>
              <a:t>     </a:t>
            </a:r>
            <a:endParaRPr lang="en-US" b="1" dirty="0">
              <a:solidFill>
                <a:srgbClr val="F4740A"/>
              </a:solidFill>
              <a:latin typeface="Calibri" pitchFamily="34" charset="0"/>
              <a:cs typeface="Times New Roman" panose="02020603050405020304" pitchFamily="18" charset="0"/>
            </a:endParaRPr>
          </a:p>
        </p:txBody>
      </p:sp>
    </p:spTree>
    <p:extLst>
      <p:ext uri="{BB962C8B-B14F-4D97-AF65-F5344CB8AC3E}">
        <p14:creationId xmlns:p14="http://schemas.microsoft.com/office/powerpoint/2010/main" val="923980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496198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590550"/>
            <a:ext cx="4986802"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962400" y="2343150"/>
            <a:ext cx="4876800" cy="457200"/>
            <a:chOff x="3962400" y="2343150"/>
            <a:chExt cx="4876800" cy="457200"/>
          </a:xfrm>
        </p:grpSpPr>
        <p:sp>
          <p:nvSpPr>
            <p:cNvPr id="4" name="Rectangle 3"/>
            <p:cNvSpPr/>
            <p:nvPr/>
          </p:nvSpPr>
          <p:spPr>
            <a:xfrm>
              <a:off x="3962400" y="2343150"/>
              <a:ext cx="4876800" cy="228600"/>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62400" y="2571750"/>
              <a:ext cx="2667000" cy="228600"/>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457200" y="3181352"/>
            <a:ext cx="3581400" cy="611703"/>
          </a:xfrm>
          <a:prstGeom prst="rect">
            <a:avLst/>
          </a:prstGeom>
          <a:noFill/>
        </p:spPr>
        <p:txBody>
          <a:bodyPr wrap="square" lIns="91430" tIns="45715" rIns="91430" bIns="45715" rtlCol="0">
            <a:spAutoFit/>
          </a:bodyPr>
          <a:lstStyle/>
          <a:p>
            <a:r>
              <a:rPr lang="en-US" sz="1100" dirty="0"/>
              <a:t>Source: http://edition.cnn.com/2017/02/23/health/stress-weight-gain-study/</a:t>
            </a:r>
          </a:p>
          <a:p>
            <a:endParaRPr lang="en-US" sz="1100" dirty="0">
              <a:latin typeface="Calibri" pitchFamily="34" charset="0"/>
            </a:endParaRPr>
          </a:p>
        </p:txBody>
      </p:sp>
    </p:spTree>
    <p:extLst>
      <p:ext uri="{BB962C8B-B14F-4D97-AF65-F5344CB8AC3E}">
        <p14:creationId xmlns:p14="http://schemas.microsoft.com/office/powerpoint/2010/main" val="395911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5800" y="1200151"/>
            <a:ext cx="4419600" cy="3394472"/>
          </a:xfrm>
        </p:spPr>
        <p:txBody>
          <a:bodyPr>
            <a:normAutofit fontScale="55000" lnSpcReduction="20000"/>
          </a:bodyPr>
          <a:lstStyle/>
          <a:p>
            <a:pPr marL="0" indent="0" fontAlgn="base">
              <a:buNone/>
            </a:pPr>
            <a:r>
              <a:rPr lang="en-US" sz="3600" dirty="0">
                <a:solidFill>
                  <a:schemeClr val="accent1">
                    <a:lumMod val="75000"/>
                  </a:schemeClr>
                </a:solidFill>
              </a:rPr>
              <a:t>Benefits:</a:t>
            </a:r>
          </a:p>
          <a:p>
            <a:pPr lvl="0" fontAlgn="base"/>
            <a:r>
              <a:rPr lang="en-US" sz="3600" dirty="0">
                <a:solidFill>
                  <a:schemeClr val="accent1">
                    <a:lumMod val="75000"/>
                  </a:schemeClr>
                </a:solidFill>
              </a:rPr>
              <a:t>Helps the body adapt to stress</a:t>
            </a:r>
          </a:p>
          <a:p>
            <a:pPr lvl="0" fontAlgn="base"/>
            <a:r>
              <a:rPr lang="en-US" sz="3600" dirty="0">
                <a:solidFill>
                  <a:schemeClr val="accent1">
                    <a:lumMod val="75000"/>
                  </a:schemeClr>
                </a:solidFill>
              </a:rPr>
              <a:t>Helps support better emotional responses to stress</a:t>
            </a:r>
          </a:p>
          <a:p>
            <a:pPr lvl="0" fontAlgn="base"/>
            <a:r>
              <a:rPr lang="en-US" sz="3600" dirty="0">
                <a:solidFill>
                  <a:schemeClr val="accent1">
                    <a:lumMod val="75000"/>
                  </a:schemeClr>
                </a:solidFill>
              </a:rPr>
              <a:t>May help in minimizing stress-related issues </a:t>
            </a:r>
          </a:p>
          <a:p>
            <a:pPr lvl="0" fontAlgn="base"/>
            <a:r>
              <a:rPr lang="en-US" sz="3600" dirty="0">
                <a:solidFill>
                  <a:schemeClr val="accent1">
                    <a:lumMod val="75000"/>
                  </a:schemeClr>
                </a:solidFill>
              </a:rPr>
              <a:t>Helps to support better mood changes</a:t>
            </a:r>
          </a:p>
          <a:p>
            <a:pPr lvl="0" fontAlgn="base"/>
            <a:r>
              <a:rPr lang="en-US" sz="3600" dirty="0">
                <a:solidFill>
                  <a:schemeClr val="accent1">
                    <a:lumMod val="75000"/>
                  </a:schemeClr>
                </a:solidFill>
              </a:rPr>
              <a:t>May help reduce occasional fatigue associated with stress</a:t>
            </a:r>
          </a:p>
          <a:p>
            <a:pPr lvl="0"/>
            <a:r>
              <a:rPr lang="en-US" sz="3600" dirty="0">
                <a:solidFill>
                  <a:schemeClr val="accent1">
                    <a:lumMod val="75000"/>
                  </a:schemeClr>
                </a:solidFill>
              </a:rPr>
              <a:t>Supports mental clarity in times of stress</a:t>
            </a:r>
          </a:p>
        </p:txBody>
      </p:sp>
      <p:sp>
        <p:nvSpPr>
          <p:cNvPr id="6" name="Rectangle 5"/>
          <p:cNvSpPr/>
          <p:nvPr/>
        </p:nvSpPr>
        <p:spPr>
          <a:xfrm>
            <a:off x="22"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a:spLocks noGrp="1"/>
          </p:cNvSpPr>
          <p:nvPr>
            <p:ph type="title"/>
          </p:nvPr>
        </p:nvSpPr>
        <p:spPr>
          <a:xfrm>
            <a:off x="457200" y="133350"/>
            <a:ext cx="8229600" cy="857250"/>
          </a:xfrm>
        </p:spPr>
        <p:txBody>
          <a:bodyPr anchor="t">
            <a:norm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TLS</a:t>
            </a:r>
            <a:r>
              <a:rPr lang="en-US" dirty="0" smtClean="0">
                <a:solidFill>
                  <a:schemeClr val="bg1"/>
                </a:solidFill>
              </a:rPr>
              <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ACTS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7" name="Group 6"/>
          <p:cNvGrpSpPr/>
          <p:nvPr/>
        </p:nvGrpSpPr>
        <p:grpSpPr>
          <a:xfrm>
            <a:off x="304800" y="971550"/>
            <a:ext cx="3886200" cy="3962400"/>
            <a:chOff x="304800" y="971550"/>
            <a:chExt cx="3886200" cy="3962400"/>
          </a:xfrm>
        </p:grpSpPr>
        <p:pic>
          <p:nvPicPr>
            <p:cNvPr id="10" name="Picture 2" descr="M:\All Brands\TLS Weight Loss Solution\ACTS\Image\TLS-HKG-Acts_1702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47750"/>
              <a:ext cx="3886200"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590800" y="971550"/>
              <a:ext cx="949753" cy="949751"/>
              <a:chOff x="7110643" y="1804741"/>
              <a:chExt cx="949753" cy="949751"/>
            </a:xfrm>
          </p:grpSpPr>
          <p:sp>
            <p:nvSpPr>
              <p:cNvPr id="12" name="Oval 11"/>
              <p:cNvSpPr/>
              <p:nvPr/>
            </p:nvSpPr>
            <p:spPr>
              <a:xfrm>
                <a:off x="7110645" y="1804741"/>
                <a:ext cx="949751" cy="949751"/>
              </a:xfrm>
              <a:prstGeom prst="ellips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21914" tIns="60957" rIns="121914" bIns="60957" rtlCol="0" anchor="ctr"/>
              <a:lstStyle/>
              <a:p>
                <a:pPr algn="ctr" defTabSz="609495"/>
                <a:endParaRPr lang="en-US">
                  <a:solidFill>
                    <a:prstClr val="white"/>
                  </a:solidFill>
                  <a:latin typeface="Calibri" pitchFamily="34" charset="0"/>
                </a:endParaRPr>
              </a:p>
            </p:txBody>
          </p:sp>
          <p:sp>
            <p:nvSpPr>
              <p:cNvPr id="13" name="TextBox 12"/>
              <p:cNvSpPr txBox="1"/>
              <p:nvPr/>
            </p:nvSpPr>
            <p:spPr>
              <a:xfrm>
                <a:off x="7110643" y="2022164"/>
                <a:ext cx="937208" cy="492436"/>
              </a:xfrm>
              <a:prstGeom prst="rect">
                <a:avLst/>
              </a:prstGeom>
              <a:noFill/>
            </p:spPr>
            <p:txBody>
              <a:bodyPr wrap="square" lIns="121914" tIns="60957" rIns="121914" bIns="60957" rtlCol="0">
                <a:spAutoFit/>
              </a:bodyPr>
              <a:lstStyle/>
              <a:p>
                <a:pPr algn="ctr" defTabSz="609495"/>
                <a:r>
                  <a:rPr lang="en-US" sz="2400" b="1" dirty="0">
                    <a:solidFill>
                      <a:prstClr val="white"/>
                    </a:solidFill>
                    <a:latin typeface="Calibri" pitchFamily="34" charset="0"/>
                    <a:cs typeface="Seravek Light"/>
                  </a:rPr>
                  <a:t>NEW</a:t>
                </a:r>
              </a:p>
            </p:txBody>
          </p:sp>
        </p:grpSp>
      </p:grpSp>
    </p:spTree>
    <p:extLst>
      <p:ext uri="{BB962C8B-B14F-4D97-AF65-F5344CB8AC3E}">
        <p14:creationId xmlns:p14="http://schemas.microsoft.com/office/powerpoint/2010/main" val="4782187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5800" y="1200151"/>
            <a:ext cx="4419600" cy="3394472"/>
          </a:xfrm>
        </p:spPr>
        <p:txBody>
          <a:bodyPr>
            <a:normAutofit/>
          </a:bodyPr>
          <a:lstStyle/>
          <a:p>
            <a:pPr marL="0" indent="0" fontAlgn="base">
              <a:spcBef>
                <a:spcPts val="0"/>
              </a:spcBef>
              <a:buNone/>
            </a:pPr>
            <a:r>
              <a:rPr lang="en-US" sz="2400" dirty="0">
                <a:solidFill>
                  <a:schemeClr val="accent1">
                    <a:lumMod val="75000"/>
                  </a:schemeClr>
                </a:solidFill>
              </a:rPr>
              <a:t>Ingredients:</a:t>
            </a:r>
          </a:p>
          <a:p>
            <a:pPr fontAlgn="base">
              <a:spcBef>
                <a:spcPts val="0"/>
              </a:spcBef>
            </a:pPr>
            <a:r>
              <a:rPr lang="en-US" sz="2400" dirty="0" err="1">
                <a:solidFill>
                  <a:schemeClr val="accent1">
                    <a:lumMod val="75000"/>
                  </a:schemeClr>
                </a:solidFill>
              </a:rPr>
              <a:t>Eleuthero</a:t>
            </a:r>
            <a:r>
              <a:rPr lang="en-US" sz="2400" dirty="0">
                <a:solidFill>
                  <a:schemeClr val="accent1">
                    <a:lumMod val="75000"/>
                  </a:schemeClr>
                </a:solidFill>
              </a:rPr>
              <a:t> Root</a:t>
            </a:r>
          </a:p>
          <a:p>
            <a:pPr fontAlgn="base">
              <a:spcBef>
                <a:spcPts val="0"/>
              </a:spcBef>
            </a:pPr>
            <a:r>
              <a:rPr lang="en-US" sz="2400" dirty="0" err="1">
                <a:solidFill>
                  <a:schemeClr val="accent1">
                    <a:lumMod val="75000"/>
                  </a:schemeClr>
                </a:solidFill>
              </a:rPr>
              <a:t>Panax</a:t>
            </a:r>
            <a:r>
              <a:rPr lang="en-US" sz="2400" dirty="0">
                <a:solidFill>
                  <a:schemeClr val="accent1">
                    <a:lumMod val="75000"/>
                  </a:schemeClr>
                </a:solidFill>
              </a:rPr>
              <a:t> ginseng Extract </a:t>
            </a:r>
          </a:p>
          <a:p>
            <a:pPr fontAlgn="base">
              <a:spcBef>
                <a:spcPts val="0"/>
              </a:spcBef>
            </a:pPr>
            <a:r>
              <a:rPr lang="en-US" sz="2400" dirty="0" err="1">
                <a:solidFill>
                  <a:schemeClr val="accent1">
                    <a:lumMod val="75000"/>
                  </a:schemeClr>
                </a:solidFill>
              </a:rPr>
              <a:t>Ashwagandha</a:t>
            </a:r>
            <a:r>
              <a:rPr lang="en-US" sz="2400" dirty="0">
                <a:solidFill>
                  <a:schemeClr val="accent1">
                    <a:lumMod val="75000"/>
                  </a:schemeClr>
                </a:solidFill>
              </a:rPr>
              <a:t> Extract (</a:t>
            </a:r>
            <a:r>
              <a:rPr lang="en-US" sz="2400" dirty="0" err="1">
                <a:solidFill>
                  <a:schemeClr val="accent1">
                    <a:lumMod val="75000"/>
                  </a:schemeClr>
                </a:solidFill>
              </a:rPr>
              <a:t>Sensoril</a:t>
            </a:r>
            <a:r>
              <a:rPr lang="en-US" sz="2400" dirty="0">
                <a:solidFill>
                  <a:schemeClr val="accent1">
                    <a:lumMod val="75000"/>
                  </a:schemeClr>
                </a:solidFill>
              </a:rPr>
              <a:t>™) </a:t>
            </a:r>
          </a:p>
          <a:p>
            <a:pPr fontAlgn="base">
              <a:spcBef>
                <a:spcPts val="0"/>
              </a:spcBef>
            </a:pPr>
            <a:r>
              <a:rPr lang="en-US" sz="2400" dirty="0">
                <a:solidFill>
                  <a:schemeClr val="accent1">
                    <a:lumMod val="75000"/>
                  </a:schemeClr>
                </a:solidFill>
              </a:rPr>
              <a:t>Passionflower Extract </a:t>
            </a:r>
          </a:p>
          <a:p>
            <a:pPr fontAlgn="base">
              <a:spcBef>
                <a:spcPts val="0"/>
              </a:spcBef>
            </a:pPr>
            <a:r>
              <a:rPr lang="en-US" sz="2400" dirty="0" err="1">
                <a:solidFill>
                  <a:schemeClr val="accent1">
                    <a:lumMod val="75000"/>
                  </a:schemeClr>
                </a:solidFill>
              </a:rPr>
              <a:t>Rhodiola</a:t>
            </a:r>
            <a:r>
              <a:rPr lang="en-US" sz="2400" dirty="0">
                <a:solidFill>
                  <a:schemeClr val="accent1">
                    <a:lumMod val="75000"/>
                  </a:schemeClr>
                </a:solidFill>
              </a:rPr>
              <a:t> </a:t>
            </a:r>
            <a:r>
              <a:rPr lang="en-US" sz="2400" dirty="0" err="1">
                <a:solidFill>
                  <a:schemeClr val="accent1">
                    <a:lumMod val="75000"/>
                  </a:schemeClr>
                </a:solidFill>
              </a:rPr>
              <a:t>rosea</a:t>
            </a:r>
            <a:r>
              <a:rPr lang="en-US" sz="2400" dirty="0">
                <a:solidFill>
                  <a:schemeClr val="accent1">
                    <a:lumMod val="75000"/>
                  </a:schemeClr>
                </a:solidFill>
              </a:rPr>
              <a:t> Extract</a:t>
            </a:r>
          </a:p>
          <a:p>
            <a:pPr fontAlgn="base">
              <a:spcBef>
                <a:spcPts val="0"/>
              </a:spcBef>
            </a:pPr>
            <a:r>
              <a:rPr lang="en-US" sz="2400" dirty="0" err="1">
                <a:solidFill>
                  <a:schemeClr val="accent1">
                    <a:lumMod val="75000"/>
                  </a:schemeClr>
                </a:solidFill>
              </a:rPr>
              <a:t>Schisandra</a:t>
            </a:r>
            <a:r>
              <a:rPr lang="en-US" sz="2400" dirty="0">
                <a:solidFill>
                  <a:schemeClr val="accent1">
                    <a:lumMod val="75000"/>
                  </a:schemeClr>
                </a:solidFill>
              </a:rPr>
              <a:t> </a:t>
            </a:r>
            <a:r>
              <a:rPr lang="en-US" sz="2400" dirty="0" err="1">
                <a:solidFill>
                  <a:schemeClr val="accent1">
                    <a:lumMod val="75000"/>
                  </a:schemeClr>
                </a:solidFill>
              </a:rPr>
              <a:t>chinensis</a:t>
            </a:r>
            <a:r>
              <a:rPr lang="en-US" sz="2400" dirty="0">
                <a:solidFill>
                  <a:schemeClr val="accent1">
                    <a:lumMod val="75000"/>
                  </a:schemeClr>
                </a:solidFill>
              </a:rPr>
              <a:t> Fruit Extract </a:t>
            </a:r>
          </a:p>
          <a:p>
            <a:pPr fontAlgn="base">
              <a:spcBef>
                <a:spcPts val="0"/>
              </a:spcBef>
            </a:pPr>
            <a:endParaRPr lang="en-US" sz="2400" dirty="0">
              <a:solidFill>
                <a:schemeClr val="accent1">
                  <a:lumMod val="75000"/>
                </a:schemeClr>
              </a:solidFill>
            </a:endParaRPr>
          </a:p>
        </p:txBody>
      </p:sp>
      <p:sp>
        <p:nvSpPr>
          <p:cNvPr id="6" name="Rectangle 5"/>
          <p:cNvSpPr/>
          <p:nvPr/>
        </p:nvSpPr>
        <p:spPr>
          <a:xfrm>
            <a:off x="22"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a:spLocks noGrp="1"/>
          </p:cNvSpPr>
          <p:nvPr>
            <p:ph type="title"/>
          </p:nvPr>
        </p:nvSpPr>
        <p:spPr>
          <a:xfrm>
            <a:off x="457200" y="133350"/>
            <a:ext cx="8229600" cy="857250"/>
          </a:xfrm>
        </p:spPr>
        <p:txBody>
          <a:bodyPr anchor="t">
            <a:norm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TLS</a:t>
            </a:r>
            <a:r>
              <a:rPr lang="en-US" dirty="0">
                <a:solidFill>
                  <a:schemeClr val="bg1"/>
                </a:solidFill>
              </a:rPr>
              <a:t>®</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ACTS</a:t>
            </a:r>
          </a:p>
        </p:txBody>
      </p:sp>
      <p:grpSp>
        <p:nvGrpSpPr>
          <p:cNvPr id="7" name="Group 6"/>
          <p:cNvGrpSpPr/>
          <p:nvPr/>
        </p:nvGrpSpPr>
        <p:grpSpPr>
          <a:xfrm>
            <a:off x="304800" y="971550"/>
            <a:ext cx="3886200" cy="3962400"/>
            <a:chOff x="304800" y="971550"/>
            <a:chExt cx="3886200" cy="3962400"/>
          </a:xfrm>
        </p:grpSpPr>
        <p:pic>
          <p:nvPicPr>
            <p:cNvPr id="10" name="Picture 2" descr="M:\All Brands\TLS Weight Loss Solution\ACTS\Image\TLS-HKG-Acts_1702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47750"/>
              <a:ext cx="3886200"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590800" y="971550"/>
              <a:ext cx="949753" cy="949751"/>
              <a:chOff x="7110643" y="1804741"/>
              <a:chExt cx="949753" cy="949751"/>
            </a:xfrm>
          </p:grpSpPr>
          <p:sp>
            <p:nvSpPr>
              <p:cNvPr id="12" name="Oval 11"/>
              <p:cNvSpPr/>
              <p:nvPr/>
            </p:nvSpPr>
            <p:spPr>
              <a:xfrm>
                <a:off x="7110645" y="1804741"/>
                <a:ext cx="949751" cy="949751"/>
              </a:xfrm>
              <a:prstGeom prst="ellips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21914" tIns="60957" rIns="121914" bIns="60957" rtlCol="0" anchor="ctr"/>
              <a:lstStyle/>
              <a:p>
                <a:pPr algn="ctr" defTabSz="609495"/>
                <a:endParaRPr lang="en-US">
                  <a:solidFill>
                    <a:prstClr val="white"/>
                  </a:solidFill>
                  <a:latin typeface="Calibri" pitchFamily="34" charset="0"/>
                </a:endParaRPr>
              </a:p>
            </p:txBody>
          </p:sp>
          <p:sp>
            <p:nvSpPr>
              <p:cNvPr id="13" name="TextBox 12"/>
              <p:cNvSpPr txBox="1"/>
              <p:nvPr/>
            </p:nvSpPr>
            <p:spPr>
              <a:xfrm>
                <a:off x="7110643" y="2022164"/>
                <a:ext cx="937208" cy="492436"/>
              </a:xfrm>
              <a:prstGeom prst="rect">
                <a:avLst/>
              </a:prstGeom>
              <a:noFill/>
            </p:spPr>
            <p:txBody>
              <a:bodyPr wrap="square" lIns="121914" tIns="60957" rIns="121914" bIns="60957" rtlCol="0">
                <a:spAutoFit/>
              </a:bodyPr>
              <a:lstStyle/>
              <a:p>
                <a:pPr algn="ctr" defTabSz="609495"/>
                <a:r>
                  <a:rPr lang="en-US" sz="2400" b="1" dirty="0">
                    <a:solidFill>
                      <a:prstClr val="white"/>
                    </a:solidFill>
                    <a:latin typeface="Calibri" pitchFamily="34" charset="0"/>
                    <a:cs typeface="Seravek Light"/>
                  </a:rPr>
                  <a:t>NEW</a:t>
                </a:r>
              </a:p>
            </p:txBody>
          </p:sp>
        </p:grpSp>
      </p:grpSp>
    </p:spTree>
    <p:extLst>
      <p:ext uri="{BB962C8B-B14F-4D97-AF65-F5344CB8AC3E}">
        <p14:creationId xmlns:p14="http://schemas.microsoft.com/office/powerpoint/2010/main" val="3269913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5800" y="1200151"/>
            <a:ext cx="4419600" cy="3394472"/>
          </a:xfrm>
        </p:spPr>
        <p:txBody>
          <a:bodyPr>
            <a:normAutofit/>
          </a:bodyPr>
          <a:lstStyle/>
          <a:p>
            <a:pPr marL="0" indent="0" fontAlgn="base">
              <a:spcBef>
                <a:spcPts val="0"/>
              </a:spcBef>
              <a:buNone/>
            </a:pPr>
            <a:r>
              <a:rPr lang="en-US" sz="2800" dirty="0">
                <a:solidFill>
                  <a:schemeClr val="accent1">
                    <a:lumMod val="75000"/>
                  </a:schemeClr>
                </a:solidFill>
              </a:rPr>
              <a:t>Product Information</a:t>
            </a:r>
          </a:p>
          <a:p>
            <a:pPr fontAlgn="base">
              <a:spcBef>
                <a:spcPts val="0"/>
              </a:spcBef>
            </a:pPr>
            <a:r>
              <a:rPr lang="en-US" sz="2800" dirty="0">
                <a:solidFill>
                  <a:schemeClr val="accent1">
                    <a:lumMod val="75000"/>
                  </a:schemeClr>
                </a:solidFill>
              </a:rPr>
              <a:t>Code: HK6460</a:t>
            </a:r>
          </a:p>
          <a:p>
            <a:pPr fontAlgn="base">
              <a:spcBef>
                <a:spcPts val="0"/>
              </a:spcBef>
            </a:pPr>
            <a:r>
              <a:rPr lang="en-US" sz="2800" dirty="0">
                <a:solidFill>
                  <a:schemeClr val="accent1">
                    <a:lumMod val="75000"/>
                  </a:schemeClr>
                </a:solidFill>
              </a:rPr>
              <a:t>UC: HK$382.00</a:t>
            </a:r>
          </a:p>
          <a:p>
            <a:pPr fontAlgn="base">
              <a:spcBef>
                <a:spcPts val="0"/>
              </a:spcBef>
            </a:pPr>
            <a:r>
              <a:rPr lang="en-US" sz="2800" dirty="0">
                <a:solidFill>
                  <a:schemeClr val="accent1">
                    <a:lumMod val="75000"/>
                  </a:schemeClr>
                </a:solidFill>
              </a:rPr>
              <a:t>SR: HK$535.00</a:t>
            </a:r>
          </a:p>
          <a:p>
            <a:pPr fontAlgn="base">
              <a:spcBef>
                <a:spcPts val="0"/>
              </a:spcBef>
            </a:pPr>
            <a:r>
              <a:rPr lang="en-US" sz="2800" dirty="0">
                <a:solidFill>
                  <a:schemeClr val="accent1">
                    <a:lumMod val="75000"/>
                  </a:schemeClr>
                </a:solidFill>
              </a:rPr>
              <a:t>BV: 36</a:t>
            </a:r>
          </a:p>
          <a:p>
            <a:pPr fontAlgn="base">
              <a:spcBef>
                <a:spcPts val="0"/>
              </a:spcBef>
            </a:pPr>
            <a:r>
              <a:rPr lang="en-US" sz="2800" dirty="0">
                <a:solidFill>
                  <a:schemeClr val="accent1">
                    <a:lumMod val="75000"/>
                  </a:schemeClr>
                </a:solidFill>
              </a:rPr>
              <a:t>Use: Take 2 tablets once daily with 240 ml of water</a:t>
            </a:r>
          </a:p>
          <a:p>
            <a:pPr fontAlgn="base">
              <a:spcBef>
                <a:spcPts val="0"/>
              </a:spcBef>
            </a:pPr>
            <a:endParaRPr lang="en-US" sz="2800" dirty="0">
              <a:solidFill>
                <a:schemeClr val="accent1">
                  <a:lumMod val="75000"/>
                </a:schemeClr>
              </a:solidFill>
            </a:endParaRPr>
          </a:p>
        </p:txBody>
      </p:sp>
      <p:sp>
        <p:nvSpPr>
          <p:cNvPr id="6" name="Rectangle 5"/>
          <p:cNvSpPr/>
          <p:nvPr/>
        </p:nvSpPr>
        <p:spPr>
          <a:xfrm>
            <a:off x="22"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a:spLocks noGrp="1"/>
          </p:cNvSpPr>
          <p:nvPr>
            <p:ph type="title"/>
          </p:nvPr>
        </p:nvSpPr>
        <p:spPr>
          <a:xfrm>
            <a:off x="457200" y="133350"/>
            <a:ext cx="8229600" cy="857250"/>
          </a:xfrm>
        </p:spPr>
        <p:txBody>
          <a:bodyPr anchor="t">
            <a:norm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TLS</a:t>
            </a:r>
            <a:r>
              <a:rPr lang="en-US" dirty="0">
                <a:solidFill>
                  <a:schemeClr val="bg1"/>
                </a:solidFill>
              </a:rPr>
              <a:t>®</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ACTS</a:t>
            </a:r>
          </a:p>
        </p:txBody>
      </p:sp>
      <p:grpSp>
        <p:nvGrpSpPr>
          <p:cNvPr id="2" name="Group 1"/>
          <p:cNvGrpSpPr/>
          <p:nvPr/>
        </p:nvGrpSpPr>
        <p:grpSpPr>
          <a:xfrm>
            <a:off x="304800" y="971550"/>
            <a:ext cx="3886200" cy="3962400"/>
            <a:chOff x="304800" y="971550"/>
            <a:chExt cx="3886200" cy="3962400"/>
          </a:xfrm>
        </p:grpSpPr>
        <p:pic>
          <p:nvPicPr>
            <p:cNvPr id="1026" name="Picture 2" descr="M:\All Brands\TLS Weight Loss Solution\ACTS\Image\TLS-HKG-Acts_1702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47750"/>
              <a:ext cx="3886200"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590800" y="971550"/>
              <a:ext cx="949753" cy="949751"/>
              <a:chOff x="7110643" y="1804741"/>
              <a:chExt cx="949753" cy="949751"/>
            </a:xfrm>
          </p:grpSpPr>
          <p:sp>
            <p:nvSpPr>
              <p:cNvPr id="10" name="Oval 9"/>
              <p:cNvSpPr/>
              <p:nvPr/>
            </p:nvSpPr>
            <p:spPr>
              <a:xfrm>
                <a:off x="7110645" y="1804741"/>
                <a:ext cx="949751" cy="949751"/>
              </a:xfrm>
              <a:prstGeom prst="ellips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21914" tIns="60957" rIns="121914" bIns="60957" rtlCol="0" anchor="ctr"/>
              <a:lstStyle/>
              <a:p>
                <a:pPr algn="ctr" defTabSz="609495"/>
                <a:endParaRPr lang="en-US">
                  <a:solidFill>
                    <a:prstClr val="white"/>
                  </a:solidFill>
                  <a:latin typeface="Calibri" pitchFamily="34" charset="0"/>
                </a:endParaRPr>
              </a:p>
            </p:txBody>
          </p:sp>
          <p:sp>
            <p:nvSpPr>
              <p:cNvPr id="11" name="TextBox 10"/>
              <p:cNvSpPr txBox="1"/>
              <p:nvPr/>
            </p:nvSpPr>
            <p:spPr>
              <a:xfrm>
                <a:off x="7110643" y="2022164"/>
                <a:ext cx="937208" cy="492436"/>
              </a:xfrm>
              <a:prstGeom prst="rect">
                <a:avLst/>
              </a:prstGeom>
              <a:noFill/>
            </p:spPr>
            <p:txBody>
              <a:bodyPr wrap="square" lIns="121914" tIns="60957" rIns="121914" bIns="60957" rtlCol="0">
                <a:spAutoFit/>
              </a:bodyPr>
              <a:lstStyle/>
              <a:p>
                <a:pPr algn="ctr" defTabSz="609495"/>
                <a:r>
                  <a:rPr lang="en-US" sz="2400" b="1" dirty="0">
                    <a:solidFill>
                      <a:prstClr val="white"/>
                    </a:solidFill>
                    <a:latin typeface="Calibri" pitchFamily="34" charset="0"/>
                    <a:cs typeface="Seravek Light"/>
                  </a:rPr>
                  <a:t>NEW</a:t>
                </a:r>
              </a:p>
            </p:txBody>
          </p:sp>
        </p:grpSp>
      </p:grpSp>
    </p:spTree>
    <p:extLst>
      <p:ext uri="{BB962C8B-B14F-4D97-AF65-F5344CB8AC3E}">
        <p14:creationId xmlns:p14="http://schemas.microsoft.com/office/powerpoint/2010/main" val="1013374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a:spLocks noGrp="1"/>
          </p:cNvSpPr>
          <p:nvPr>
            <p:ph type="title"/>
          </p:nvPr>
        </p:nvSpPr>
        <p:spPr>
          <a:xfrm>
            <a:off x="457200" y="133350"/>
            <a:ext cx="8229600" cy="857250"/>
          </a:xfrm>
        </p:spPr>
        <p:txBody>
          <a:bodyPr anchor="t">
            <a:norm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TLS</a:t>
            </a:r>
            <a:r>
              <a:rPr lang="en-US" dirty="0" smtClean="0">
                <a:solidFill>
                  <a:schemeClr val="bg1"/>
                </a:solidFill>
              </a:rPr>
              <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ACTS vs. Competitors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3" y="933450"/>
            <a:ext cx="7800975"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34081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a:spLocks noGrp="1"/>
          </p:cNvSpPr>
          <p:nvPr>
            <p:ph type="title"/>
          </p:nvPr>
        </p:nvSpPr>
        <p:spPr>
          <a:xfrm>
            <a:off x="457200" y="133350"/>
            <a:ext cx="8229600" cy="857250"/>
          </a:xfrm>
        </p:spPr>
        <p:txBody>
          <a:bodyPr anchor="t">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New Tools, Coming Soon…</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Content Placeholder 2"/>
          <p:cNvSpPr>
            <a:spLocks noGrp="1"/>
          </p:cNvSpPr>
          <p:nvPr>
            <p:ph idx="1"/>
          </p:nvPr>
        </p:nvSpPr>
        <p:spPr>
          <a:xfrm>
            <a:off x="381000" y="971551"/>
            <a:ext cx="8382000" cy="3394472"/>
          </a:xfrm>
        </p:spPr>
        <p:txBody>
          <a:bodyPr>
            <a:normAutofit/>
          </a:bodyPr>
          <a:lstStyle/>
          <a:p>
            <a:pPr marL="0" indent="0" fontAlgn="base">
              <a:spcBef>
                <a:spcPts val="0"/>
              </a:spcBef>
              <a:buNone/>
            </a:pPr>
            <a:r>
              <a:rPr lang="en-US" sz="2800" dirty="0">
                <a:solidFill>
                  <a:schemeClr val="accent1">
                    <a:lumMod val="75000"/>
                  </a:schemeClr>
                </a:solidFill>
              </a:rPr>
              <a:t>Business Guide, Coach Guide and Recipes…</a:t>
            </a:r>
          </a:p>
          <a:p>
            <a:pPr fontAlgn="base">
              <a:spcBef>
                <a:spcPts val="0"/>
              </a:spcBef>
            </a:pPr>
            <a:endParaRPr lang="en-US" sz="2800" dirty="0">
              <a:solidFill>
                <a:schemeClr val="accent1">
                  <a:lumMod val="75000"/>
                </a:schemeClr>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695" t="16667" r="42332" b="7820"/>
          <a:stretch/>
        </p:blipFill>
        <p:spPr bwMode="auto">
          <a:xfrm>
            <a:off x="6126207" y="1428750"/>
            <a:ext cx="2613558"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473" t="15333" r="44167" b="17333"/>
          <a:stretch/>
        </p:blipFill>
        <p:spPr bwMode="auto">
          <a:xfrm>
            <a:off x="3352800" y="1443378"/>
            <a:ext cx="2566978" cy="333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896" r="50000" b="5333"/>
          <a:stretch/>
        </p:blipFill>
        <p:spPr bwMode="auto">
          <a:xfrm>
            <a:off x="246417" y="1443378"/>
            <a:ext cx="2801584" cy="333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4342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a:spLocks noGrp="1"/>
          </p:cNvSpPr>
          <p:nvPr>
            <p:ph type="title"/>
          </p:nvPr>
        </p:nvSpPr>
        <p:spPr>
          <a:xfrm>
            <a:off x="0" y="133350"/>
            <a:ext cx="9144016" cy="857250"/>
          </a:xfrm>
        </p:spPr>
        <p:txBody>
          <a:bodyPr anchor="t">
            <a:noAutofit/>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The New TLS</a:t>
            </a:r>
            <a:r>
              <a:rPr lang="en-US" sz="3600" dirty="0">
                <a:solidFill>
                  <a:schemeClr val="bg1"/>
                </a:solidFill>
              </a:rPr>
              <a:t>®</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Health Guide, Coming Soon…</a:t>
            </a: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22" t="16666" r="39752" b="8222"/>
          <a:stretch/>
        </p:blipFill>
        <p:spPr bwMode="auto">
          <a:xfrm>
            <a:off x="304801" y="1094471"/>
            <a:ext cx="2743200" cy="338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3888489" y="1346587"/>
            <a:ext cx="4505591" cy="3321986"/>
            <a:chOff x="7802802" y="5917273"/>
            <a:chExt cx="4160598" cy="3050700"/>
          </a:xfrm>
        </p:grpSpPr>
        <p:pic>
          <p:nvPicPr>
            <p:cNvPr id="11"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25555" t="16956" r="42778" b="12222"/>
            <a:stretch/>
          </p:blipFill>
          <p:spPr bwMode="auto">
            <a:xfrm>
              <a:off x="9878993" y="5959746"/>
              <a:ext cx="2084407" cy="2970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25417" t="20000" r="42639" b="12000"/>
            <a:stretch/>
          </p:blipFill>
          <p:spPr bwMode="auto">
            <a:xfrm>
              <a:off x="7802802" y="5917273"/>
              <a:ext cx="2218516" cy="305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3821168" y="1353551"/>
            <a:ext cx="4631325" cy="3351801"/>
            <a:chOff x="7781924" y="3238500"/>
            <a:chExt cx="4181476" cy="2879753"/>
          </a:xfrm>
        </p:grpSpPr>
        <p:pic>
          <p:nvPicPr>
            <p:cNvPr id="1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4011" t="18644" r="42090" b="11526"/>
            <a:stretch/>
          </p:blipFill>
          <p:spPr bwMode="auto">
            <a:xfrm>
              <a:off x="9829800" y="3257550"/>
              <a:ext cx="2133600" cy="2747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l="25556" t="20000" r="42639" b="12223"/>
            <a:stretch/>
          </p:blipFill>
          <p:spPr bwMode="auto">
            <a:xfrm>
              <a:off x="7781924" y="3238500"/>
              <a:ext cx="2162175" cy="2879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3813365" y="1283032"/>
            <a:ext cx="4664533" cy="3344159"/>
            <a:chOff x="8467724" y="-1876850"/>
            <a:chExt cx="4486276" cy="3086079"/>
          </a:xfrm>
        </p:grpSpPr>
        <p:pic>
          <p:nvPicPr>
            <p:cNvPr id="1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23056" t="20000" r="41944" b="8889"/>
            <a:stretch/>
          </p:blipFill>
          <p:spPr bwMode="auto">
            <a:xfrm>
              <a:off x="10698614" y="-1876849"/>
              <a:ext cx="2255386" cy="304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l="24513" t="19778" r="42609" b="10889"/>
            <a:stretch/>
          </p:blipFill>
          <p:spPr bwMode="auto">
            <a:xfrm>
              <a:off x="8467724" y="-1876850"/>
              <a:ext cx="2230890" cy="3086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3862464" y="1228742"/>
            <a:ext cx="4847429" cy="3452737"/>
            <a:chOff x="8467724" y="1201012"/>
            <a:chExt cx="4407687" cy="2985970"/>
          </a:xfrm>
        </p:grpSpPr>
        <p:pic>
          <p:nvPicPr>
            <p:cNvPr id="20"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l="23889" t="20000" r="41805" b="10444"/>
            <a:stretch/>
          </p:blipFill>
          <p:spPr bwMode="auto">
            <a:xfrm>
              <a:off x="10680583" y="1201012"/>
              <a:ext cx="2194828" cy="2869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2"/>
            <p:cNvPicPr>
              <a:picLocks noChangeAspect="1" noChangeArrowheads="1"/>
            </p:cNvPicPr>
            <p:nvPr/>
          </p:nvPicPr>
          <p:blipFill rotWithShape="1">
            <a:blip r:embed="rId11">
              <a:extLst>
                <a:ext uri="{28A0092B-C50C-407E-A947-70E740481C1C}">
                  <a14:useLocalDpi xmlns:a14="http://schemas.microsoft.com/office/drawing/2010/main" val="0"/>
                </a:ext>
              </a:extLst>
            </a:blip>
            <a:srcRect l="25417" t="20000" r="42639" b="11778"/>
            <a:stretch/>
          </p:blipFill>
          <p:spPr bwMode="auto">
            <a:xfrm>
              <a:off x="8467724" y="1209229"/>
              <a:ext cx="2230890" cy="2977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Group 21"/>
          <p:cNvGrpSpPr/>
          <p:nvPr/>
        </p:nvGrpSpPr>
        <p:grpSpPr>
          <a:xfrm>
            <a:off x="3912005" y="1307545"/>
            <a:ext cx="4622399" cy="3265481"/>
            <a:chOff x="3221413" y="3309937"/>
            <a:chExt cx="4467225" cy="2943225"/>
          </a:xfrm>
        </p:grpSpPr>
        <p:pic>
          <p:nvPicPr>
            <p:cNvPr id="23" name="Picture 7"/>
            <p:cNvPicPr>
              <a:picLocks noChangeAspect="1" noChangeArrowheads="1"/>
            </p:cNvPicPr>
            <p:nvPr/>
          </p:nvPicPr>
          <p:blipFill rotWithShape="1">
            <a:blip r:embed="rId12">
              <a:extLst>
                <a:ext uri="{28A0092B-C50C-407E-A947-70E740481C1C}">
                  <a14:useLocalDpi xmlns:a14="http://schemas.microsoft.com/office/drawing/2010/main" val="0"/>
                </a:ext>
              </a:extLst>
            </a:blip>
            <a:srcRect l="25000" t="20000" r="42639" b="11333"/>
            <a:stretch/>
          </p:blipFill>
          <p:spPr bwMode="auto">
            <a:xfrm>
              <a:off x="5469313" y="3309937"/>
              <a:ext cx="2219325"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p:cNvPicPr>
              <a:picLocks noChangeAspect="1" noChangeArrowheads="1"/>
            </p:cNvPicPr>
            <p:nvPr/>
          </p:nvPicPr>
          <p:blipFill rotWithShape="1">
            <a:blip r:embed="rId13">
              <a:extLst>
                <a:ext uri="{28A0092B-C50C-407E-A947-70E740481C1C}">
                  <a14:useLocalDpi xmlns:a14="http://schemas.microsoft.com/office/drawing/2010/main" val="0"/>
                </a:ext>
              </a:extLst>
            </a:blip>
            <a:srcRect l="24583" t="20000" r="42778" b="11778"/>
            <a:stretch/>
          </p:blipFill>
          <p:spPr bwMode="auto">
            <a:xfrm>
              <a:off x="3221413" y="3309937"/>
              <a:ext cx="2247900" cy="2936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a:off x="3953897" y="1283027"/>
            <a:ext cx="4674120" cy="3301398"/>
            <a:chOff x="3305513" y="1094472"/>
            <a:chExt cx="4695064" cy="2997066"/>
          </a:xfrm>
        </p:grpSpPr>
        <p:pic>
          <p:nvPicPr>
            <p:cNvPr id="26" name="Picture 4"/>
            <p:cNvPicPr>
              <a:picLocks noChangeAspect="1" noChangeArrowheads="1"/>
            </p:cNvPicPr>
            <p:nvPr/>
          </p:nvPicPr>
          <p:blipFill rotWithShape="1">
            <a:blip r:embed="rId14">
              <a:extLst>
                <a:ext uri="{28A0092B-C50C-407E-A947-70E740481C1C}">
                  <a14:useLocalDpi xmlns:a14="http://schemas.microsoft.com/office/drawing/2010/main" val="0"/>
                </a:ext>
              </a:extLst>
            </a:blip>
            <a:srcRect l="26389" t="21650" r="43889" b="15111"/>
            <a:stretch/>
          </p:blipFill>
          <p:spPr bwMode="auto">
            <a:xfrm>
              <a:off x="3305513" y="1116724"/>
              <a:ext cx="2393891" cy="297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rotWithShape="1">
            <a:blip r:embed="rId15">
              <a:extLst>
                <a:ext uri="{28A0092B-C50C-407E-A947-70E740481C1C}">
                  <a14:useLocalDpi xmlns:a14="http://schemas.microsoft.com/office/drawing/2010/main" val="0"/>
                </a:ext>
              </a:extLst>
            </a:blip>
            <a:srcRect l="25000" t="20001" r="42778" b="10888"/>
            <a:stretch/>
          </p:blipFill>
          <p:spPr bwMode="auto">
            <a:xfrm>
              <a:off x="5699404" y="1094472"/>
              <a:ext cx="2301173" cy="299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Group 27"/>
          <p:cNvGrpSpPr/>
          <p:nvPr/>
        </p:nvGrpSpPr>
        <p:grpSpPr>
          <a:xfrm>
            <a:off x="3912005" y="1307541"/>
            <a:ext cx="4660099" cy="3321610"/>
            <a:chOff x="3333750" y="-1877329"/>
            <a:chExt cx="4538052" cy="2971801"/>
          </a:xfrm>
        </p:grpSpPr>
        <p:pic>
          <p:nvPicPr>
            <p:cNvPr id="29"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26389" t="22665" r="43611" b="13334"/>
            <a:stretch/>
          </p:blipFill>
          <p:spPr bwMode="auto">
            <a:xfrm>
              <a:off x="3333750" y="-1877329"/>
              <a:ext cx="222885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rotWithShape="1">
            <a:blip r:embed="rId17">
              <a:extLst>
                <a:ext uri="{28A0092B-C50C-407E-A947-70E740481C1C}">
                  <a14:useLocalDpi xmlns:a14="http://schemas.microsoft.com/office/drawing/2010/main" val="0"/>
                </a:ext>
              </a:extLst>
            </a:blip>
            <a:srcRect l="24999" t="20000" r="41112" b="10667"/>
            <a:stretch/>
          </p:blipFill>
          <p:spPr bwMode="auto">
            <a:xfrm>
              <a:off x="5562600" y="-1877329"/>
              <a:ext cx="2309202" cy="2971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277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18" presetClass="exit" presetSubtype="12" fill="hold" nodeType="afterEffect">
                                  <p:stCondLst>
                                    <p:cond delay="0"/>
                                  </p:stCondLst>
                                  <p:childTnLst>
                                    <p:animEffect transition="out" filter="strips(downLeft)">
                                      <p:cBhvr>
                                        <p:cTn id="10" dur="500"/>
                                        <p:tgtEl>
                                          <p:spTgt spid="25"/>
                                        </p:tgtEl>
                                      </p:cBhvr>
                                    </p:animEffect>
                                    <p:set>
                                      <p:cBhvr>
                                        <p:cTn id="11" dur="1" fill="hold">
                                          <p:stCondLst>
                                            <p:cond delay="499"/>
                                          </p:stCondLst>
                                        </p:cTn>
                                        <p:tgtEl>
                                          <p:spTgt spid="25"/>
                                        </p:tgtEl>
                                        <p:attrNameLst>
                                          <p:attrName>style.visibility</p:attrName>
                                        </p:attrNameLst>
                                      </p:cBhvr>
                                      <p:to>
                                        <p:strVal val="hidden"/>
                                      </p:to>
                                    </p:set>
                                  </p:childTnLst>
                                </p:cTn>
                              </p:par>
                            </p:childTnLst>
                          </p:cTn>
                        </p:par>
                        <p:par>
                          <p:cTn id="12" fill="hold">
                            <p:stCondLst>
                              <p:cond delay="1000"/>
                            </p:stCondLst>
                            <p:childTnLst>
                              <p:par>
                                <p:cTn id="13" presetID="18" presetClass="exit" presetSubtype="12" fill="hold" nodeType="afterEffect">
                                  <p:stCondLst>
                                    <p:cond delay="0"/>
                                  </p:stCondLst>
                                  <p:childTnLst>
                                    <p:animEffect transition="out" filter="strips(downLeft)">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childTnLst>
                          </p:cTn>
                        </p:par>
                        <p:par>
                          <p:cTn id="16" fill="hold">
                            <p:stCondLst>
                              <p:cond delay="1500"/>
                            </p:stCondLst>
                            <p:childTnLst>
                              <p:par>
                                <p:cTn id="17" presetID="18" presetClass="exit" presetSubtype="12" fill="hold" nodeType="afterEffect">
                                  <p:stCondLst>
                                    <p:cond delay="0"/>
                                  </p:stCondLst>
                                  <p:childTnLst>
                                    <p:animEffect transition="out" filter="strips(downLeft)">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par>
                          <p:cTn id="20" fill="hold">
                            <p:stCondLst>
                              <p:cond delay="2000"/>
                            </p:stCondLst>
                            <p:childTnLst>
                              <p:par>
                                <p:cTn id="21" presetID="18" presetClass="exit" presetSubtype="12" fill="hold" nodeType="afterEffect">
                                  <p:stCondLst>
                                    <p:cond delay="0"/>
                                  </p:stCondLst>
                                  <p:childTnLst>
                                    <p:animEffect transition="out" filter="strips(downLeft)">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par>
                          <p:cTn id="24" fill="hold">
                            <p:stCondLst>
                              <p:cond delay="2500"/>
                            </p:stCondLst>
                            <p:childTnLst>
                              <p:par>
                                <p:cTn id="25" presetID="18" presetClass="exit" presetSubtype="12" fill="hold" nodeType="afterEffect">
                                  <p:stCondLst>
                                    <p:cond delay="0"/>
                                  </p:stCondLst>
                                  <p:childTnLst>
                                    <p:animEffect transition="out" filter="strips(downLeft)">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a:spLocks noGrp="1"/>
          </p:cNvSpPr>
          <p:nvPr>
            <p:ph type="title"/>
          </p:nvPr>
        </p:nvSpPr>
        <p:spPr>
          <a:xfrm>
            <a:off x="457200" y="133350"/>
            <a:ext cx="8229600" cy="857250"/>
          </a:xfrm>
        </p:spPr>
        <p:txBody>
          <a:bodyPr anchor="t">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New TLS</a:t>
            </a:r>
            <a:r>
              <a:rPr lang="en-US" dirty="0" smtClean="0">
                <a:solidFill>
                  <a:schemeClr val="bg1"/>
                </a:solidFill>
              </a:rPr>
              <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Activity…</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Content Placeholder 2"/>
          <p:cNvSpPr>
            <a:spLocks noGrp="1"/>
          </p:cNvSpPr>
          <p:nvPr>
            <p:ph idx="1"/>
          </p:nvPr>
        </p:nvSpPr>
        <p:spPr>
          <a:xfrm>
            <a:off x="4343400" y="1310878"/>
            <a:ext cx="4191016" cy="3394472"/>
          </a:xfrm>
        </p:spPr>
        <p:txBody>
          <a:bodyPr>
            <a:normAutofit/>
          </a:bodyPr>
          <a:lstStyle/>
          <a:p>
            <a:pPr marL="0" indent="0" fontAlgn="base">
              <a:spcBef>
                <a:spcPts val="0"/>
              </a:spcBef>
              <a:buNone/>
            </a:pPr>
            <a:r>
              <a:rPr lang="en-US" sz="2000" dirty="0"/>
              <a:t>Date: May 24, 2017 (Wednesday)</a:t>
            </a:r>
          </a:p>
          <a:p>
            <a:pPr marL="0" indent="0" fontAlgn="base">
              <a:spcBef>
                <a:spcPts val="0"/>
              </a:spcBef>
              <a:buNone/>
            </a:pPr>
            <a:r>
              <a:rPr lang="en-US" sz="2000" dirty="0"/>
              <a:t>Time: 6:30 – 8:00pm</a:t>
            </a:r>
          </a:p>
          <a:p>
            <a:pPr marL="0" indent="0" fontAlgn="base">
              <a:spcBef>
                <a:spcPts val="0"/>
              </a:spcBef>
              <a:buNone/>
            </a:pPr>
            <a:r>
              <a:rPr lang="en-US" sz="2000" dirty="0"/>
              <a:t>Venue: </a:t>
            </a:r>
            <a:r>
              <a:rPr lang="en-US" sz="2000" dirty="0" err="1"/>
              <a:t>mhk</a:t>
            </a:r>
            <a:r>
              <a:rPr lang="en-US" sz="2000" dirty="0"/>
              <a:t> showcase</a:t>
            </a:r>
          </a:p>
          <a:p>
            <a:pPr marL="0" indent="0" fontAlgn="base">
              <a:spcBef>
                <a:spcPts val="0"/>
              </a:spcBef>
              <a:buNone/>
            </a:pPr>
            <a:r>
              <a:rPr lang="en-US" sz="2000" dirty="0"/>
              <a:t>Free Admission</a:t>
            </a:r>
          </a:p>
          <a:p>
            <a:pPr marL="0" indent="0" fontAlgn="base">
              <a:spcBef>
                <a:spcPts val="0"/>
              </a:spcBef>
              <a:buNone/>
            </a:pPr>
            <a:endParaRPr lang="en-US" sz="2000" dirty="0"/>
          </a:p>
          <a:p>
            <a:pPr marL="0" indent="0" fontAlgn="base">
              <a:spcBef>
                <a:spcPts val="0"/>
              </a:spcBef>
              <a:buNone/>
            </a:pPr>
            <a:r>
              <a:rPr lang="en-US" sz="2000" dirty="0"/>
              <a:t>Welcome everyone who is interested in wellness and weight management. TLS Certified Coaches will be there to provide you with all the information you need for healthy weight loss. </a:t>
            </a:r>
          </a:p>
          <a:p>
            <a:pPr marL="0" indent="0" fontAlgn="base">
              <a:spcBef>
                <a:spcPts val="0"/>
              </a:spcBef>
              <a:buNone/>
            </a:pPr>
            <a:endParaRPr lang="en-US" sz="2000" dirty="0"/>
          </a:p>
          <a:p>
            <a:pPr marL="0" indent="0" fontAlgn="base">
              <a:spcBef>
                <a:spcPts val="0"/>
              </a:spcBef>
              <a:buNone/>
            </a:pPr>
            <a:endParaRPr lang="en-US" sz="2000" dirty="0"/>
          </a:p>
          <a:p>
            <a:pPr fontAlgn="base">
              <a:spcBef>
                <a:spcPts val="0"/>
              </a:spcBef>
            </a:pPr>
            <a:endParaRPr lang="en-US" sz="2000" dirty="0"/>
          </a:p>
        </p:txBody>
      </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83" t="19351" r="47360" b="13316"/>
          <a:stretch/>
        </p:blipFill>
        <p:spPr bwMode="auto">
          <a:xfrm>
            <a:off x="926756" y="926220"/>
            <a:ext cx="2807043" cy="4136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7119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dirty="0"/>
              <a:t>New TLS Trainings – TLS 101 &amp; 201 (3.5 hours &amp; HK$125 each)</a:t>
            </a:r>
          </a:p>
          <a:p>
            <a:pPr marL="0" indent="0">
              <a:buNone/>
            </a:pPr>
            <a:endParaRPr lang="en-US" sz="2400" dirty="0"/>
          </a:p>
          <a:p>
            <a:pPr marL="0" indent="0">
              <a:buNone/>
            </a:pPr>
            <a:r>
              <a:rPr lang="en-US" sz="2400" dirty="0"/>
              <a:t>TLS 101 - Learning the Basics to Living the TLS Weight Loss Solution Lifestyle</a:t>
            </a:r>
          </a:p>
          <a:p>
            <a:pPr marL="0" indent="0">
              <a:buNone/>
            </a:pPr>
            <a:endParaRPr lang="en-US" sz="2400" dirty="0"/>
          </a:p>
          <a:p>
            <a:pPr marL="0" indent="0">
              <a:buNone/>
            </a:pPr>
            <a:r>
              <a:rPr lang="en-US" sz="2400" dirty="0"/>
              <a:t>TLS 201 Learning How to Build your </a:t>
            </a:r>
            <a:r>
              <a:rPr lang="en-US" sz="2400" dirty="0" err="1"/>
              <a:t>UnFranchise</a:t>
            </a:r>
            <a:r>
              <a:rPr lang="en-US" sz="2400" dirty="0"/>
              <a:t> Business through the TLS Weight Loss Solution </a:t>
            </a:r>
          </a:p>
          <a:p>
            <a:pPr marL="0" indent="0">
              <a:buNone/>
            </a:pPr>
            <a:endParaRPr lang="en-US" sz="2400" dirty="0"/>
          </a:p>
          <a:p>
            <a:pPr marL="0" indent="0">
              <a:buNone/>
            </a:pPr>
            <a:endParaRPr lang="en-US" sz="2400" dirty="0"/>
          </a:p>
        </p:txBody>
      </p:sp>
      <p:sp>
        <p:nvSpPr>
          <p:cNvPr id="6" name="Rectangle 5"/>
          <p:cNvSpPr/>
          <p:nvPr/>
        </p:nvSpPr>
        <p:spPr>
          <a:xfrm>
            <a:off x="22"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dirty="0">
              <a:solidFill>
                <a:prstClr val="white"/>
              </a:solidFill>
            </a:endParaRPr>
          </a:p>
        </p:txBody>
      </p:sp>
      <p:sp>
        <p:nvSpPr>
          <p:cNvPr id="7" name="Title 4"/>
          <p:cNvSpPr>
            <a:spLocks noGrp="1"/>
          </p:cNvSpPr>
          <p:nvPr>
            <p:ph type="title"/>
          </p:nvPr>
        </p:nvSpPr>
        <p:spPr>
          <a:xfrm>
            <a:off x="457200" y="133350"/>
            <a:ext cx="8229600" cy="857250"/>
          </a:xfrm>
        </p:spPr>
        <p:txBody>
          <a:bodyPr anchor="t">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TLS</a:t>
            </a:r>
            <a:r>
              <a:rPr lang="en-US" dirty="0" smtClean="0">
                <a:solidFill>
                  <a:schemeClr val="bg1"/>
                </a:solidFill>
              </a:rPr>
              <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2017 will be a better year!</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Tree>
    <p:extLst>
      <p:ext uri="{BB962C8B-B14F-4D97-AF65-F5344CB8AC3E}">
        <p14:creationId xmlns:p14="http://schemas.microsoft.com/office/powerpoint/2010/main" val="3306334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global obe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4191000" cy="29260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Picture 2" descr="Image result for global obe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18" y="2653487"/>
            <a:ext cx="3543851" cy="2377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2876550"/>
            <a:ext cx="5486400" cy="2123658"/>
          </a:xfrm>
          <a:prstGeom prst="rect">
            <a:avLst/>
          </a:prstGeom>
          <a:noFill/>
        </p:spPr>
        <p:txBody>
          <a:bodyPr wrap="square" lIns="91418" tIns="45709" rIns="91418" bIns="45709" rtlCol="0">
            <a:spAutoFit/>
          </a:bodyPr>
          <a:lstStyle/>
          <a:p>
            <a:pPr algn="ctr"/>
            <a:r>
              <a:rPr lang="en-US" sz="2800" dirty="0"/>
              <a:t>The Obesity Epidemic is </a:t>
            </a:r>
            <a:r>
              <a:rPr lang="en-US" sz="3600" b="1" dirty="0">
                <a:solidFill>
                  <a:srgbClr val="0070C0"/>
                </a:solidFill>
              </a:rPr>
              <a:t>GLOBAL</a:t>
            </a:r>
            <a:r>
              <a:rPr lang="en-US" sz="3200" dirty="0"/>
              <a:t>.</a:t>
            </a:r>
            <a:endParaRPr lang="en-US" sz="2800" dirty="0"/>
          </a:p>
          <a:p>
            <a:pPr algn="ctr"/>
            <a:r>
              <a:rPr lang="en-US" sz="2800" dirty="0"/>
              <a:t>Nearly 30% of the world population is overweight...</a:t>
            </a:r>
          </a:p>
          <a:p>
            <a:pPr algn="ctr"/>
            <a:r>
              <a:rPr lang="en-US" sz="4000" b="1" dirty="0">
                <a:solidFill>
                  <a:srgbClr val="0070C0"/>
                </a:solidFill>
              </a:rPr>
              <a:t>2.1 Billion People!</a:t>
            </a:r>
          </a:p>
        </p:txBody>
      </p:sp>
      <p:pic>
        <p:nvPicPr>
          <p:cNvPr id="7"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366"/>
            <a:ext cx="4953000" cy="2677853"/>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8" y="2653506"/>
            <a:ext cx="9126279" cy="4571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endParaRPr lang="en-US" dirty="0"/>
          </a:p>
        </p:txBody>
      </p:sp>
    </p:spTree>
    <p:extLst>
      <p:ext uri="{BB962C8B-B14F-4D97-AF65-F5344CB8AC3E}">
        <p14:creationId xmlns:p14="http://schemas.microsoft.com/office/powerpoint/2010/main" val="4203697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00151"/>
            <a:ext cx="4114816" cy="3394472"/>
          </a:xfrm>
        </p:spPr>
        <p:txBody>
          <a:bodyPr>
            <a:normAutofit/>
          </a:bodyPr>
          <a:lstStyle/>
          <a:p>
            <a:pPr marL="0" indent="0">
              <a:buNone/>
            </a:pPr>
            <a:r>
              <a:rPr lang="en-US" sz="2000" dirty="0"/>
              <a:t>TLS 101 Training:</a:t>
            </a:r>
          </a:p>
          <a:p>
            <a:pPr marL="0" indent="0">
              <a:buNone/>
            </a:pPr>
            <a:r>
              <a:rPr lang="en-US" sz="2000" dirty="0"/>
              <a:t>Date: May 28, 2017 (Sunday)</a:t>
            </a:r>
          </a:p>
          <a:p>
            <a:pPr marL="0" indent="0">
              <a:buNone/>
            </a:pPr>
            <a:r>
              <a:rPr lang="en-US" sz="2000" dirty="0"/>
              <a:t>Time: 9:30am – 1:00pm </a:t>
            </a:r>
          </a:p>
          <a:p>
            <a:pPr marL="0" indent="0">
              <a:buNone/>
            </a:pPr>
            <a:r>
              <a:rPr lang="en-US" sz="2000" dirty="0"/>
              <a:t>Ticket Price: HK$125.00</a:t>
            </a:r>
          </a:p>
          <a:p>
            <a:pPr marL="0" indent="0">
              <a:buNone/>
            </a:pPr>
            <a:endParaRPr lang="en-US" sz="2000" dirty="0"/>
          </a:p>
          <a:p>
            <a:pPr marL="0" indent="0">
              <a:buNone/>
            </a:pPr>
            <a:r>
              <a:rPr lang="en-US" sz="2000" dirty="0"/>
              <a:t>TLS 201 Training:</a:t>
            </a:r>
          </a:p>
          <a:p>
            <a:pPr marL="0" indent="0">
              <a:buNone/>
            </a:pPr>
            <a:r>
              <a:rPr lang="en-US" sz="2000" dirty="0"/>
              <a:t>Date: May 28, 2017 (Sunday)</a:t>
            </a:r>
          </a:p>
          <a:p>
            <a:pPr marL="0" indent="0">
              <a:buNone/>
            </a:pPr>
            <a:r>
              <a:rPr lang="en-US" sz="2000" dirty="0"/>
              <a:t>Time: 2:30pm – 6:00pm </a:t>
            </a:r>
          </a:p>
          <a:p>
            <a:pPr marL="0" indent="0">
              <a:buNone/>
            </a:pPr>
            <a:r>
              <a:rPr lang="en-US" sz="2000" dirty="0"/>
              <a:t>Ticket Price: HK$125.00</a:t>
            </a:r>
          </a:p>
          <a:p>
            <a:pPr marL="0" indent="0">
              <a:buNone/>
            </a:pPr>
            <a:endParaRPr lang="en-US" sz="2000" dirty="0"/>
          </a:p>
          <a:p>
            <a:pPr marL="0" indent="0">
              <a:buNone/>
            </a:pPr>
            <a:endParaRPr lang="en-US" sz="2000" dirty="0"/>
          </a:p>
        </p:txBody>
      </p:sp>
      <p:sp>
        <p:nvSpPr>
          <p:cNvPr id="6" name="Rectangle 5"/>
          <p:cNvSpPr/>
          <p:nvPr/>
        </p:nvSpPr>
        <p:spPr>
          <a:xfrm>
            <a:off x="22"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dirty="0">
              <a:solidFill>
                <a:prstClr val="white"/>
              </a:solidFill>
            </a:endParaRPr>
          </a:p>
        </p:txBody>
      </p:sp>
      <p:sp>
        <p:nvSpPr>
          <p:cNvPr id="7" name="Title 4"/>
          <p:cNvSpPr>
            <a:spLocks noGrp="1"/>
          </p:cNvSpPr>
          <p:nvPr>
            <p:ph type="title"/>
          </p:nvPr>
        </p:nvSpPr>
        <p:spPr>
          <a:xfrm>
            <a:off x="457200" y="133350"/>
            <a:ext cx="8229600" cy="857250"/>
          </a:xfrm>
        </p:spPr>
        <p:txBody>
          <a:bodyPr anchor="t">
            <a:norm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New TLS 101 &amp; 201 Trainings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TextBox 1"/>
          <p:cNvSpPr txBox="1"/>
          <p:nvPr/>
        </p:nvSpPr>
        <p:spPr>
          <a:xfrm>
            <a:off x="3886200" y="4070692"/>
            <a:ext cx="5105400" cy="715577"/>
          </a:xfrm>
          <a:prstGeom prst="rect">
            <a:avLst/>
          </a:prstGeom>
          <a:noFill/>
        </p:spPr>
        <p:txBody>
          <a:bodyPr wrap="square" lIns="91430" tIns="45715" rIns="91430" bIns="45715" rtlCol="0">
            <a:spAutoFit/>
          </a:bodyPr>
          <a:lstStyle/>
          <a:p>
            <a:pPr algn="ctr"/>
            <a:r>
              <a:rPr lang="en-US" sz="2000" dirty="0"/>
              <a:t>Be the first to learn about the new trainings. Details are located at hk.unfranchise.com!</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5" y="1504955"/>
            <a:ext cx="1774093" cy="2260937"/>
          </a:xfrm>
          <a:prstGeom prst="rect">
            <a:avLst/>
          </a:prstGeom>
          <a:ln>
            <a:noFill/>
          </a:ln>
          <a:effectLst>
            <a:softEdge rad="112500"/>
          </a:effectLst>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7997"/>
          <a:stretch/>
        </p:blipFill>
        <p:spPr>
          <a:xfrm>
            <a:off x="5639178" y="1504950"/>
            <a:ext cx="1638300" cy="2260938"/>
          </a:xfrm>
          <a:prstGeom prst="rect">
            <a:avLst/>
          </a:prstGeom>
          <a:ln>
            <a:noFill/>
          </a:ln>
          <a:effectLst>
            <a:softEdge rad="112500"/>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651" y="1504951"/>
            <a:ext cx="1647951" cy="2197268"/>
          </a:xfrm>
          <a:prstGeom prst="rect">
            <a:avLst/>
          </a:prstGeom>
          <a:ln>
            <a:noFill/>
          </a:ln>
          <a:effectLst>
            <a:softEdge rad="112500"/>
          </a:effectLst>
        </p:spPr>
      </p:pic>
      <p:sp>
        <p:nvSpPr>
          <p:cNvPr id="12" name="Pentagon 11"/>
          <p:cNvSpPr/>
          <p:nvPr/>
        </p:nvSpPr>
        <p:spPr>
          <a:xfrm flipH="1">
            <a:off x="5486400" y="3409955"/>
            <a:ext cx="1828422" cy="601735"/>
          </a:xfrm>
          <a:prstGeom prst="homePlate">
            <a:avLst/>
          </a:prstGeom>
          <a:gradFill>
            <a:gsLst>
              <a:gs pos="0">
                <a:schemeClr val="bg1">
                  <a:alpha val="0"/>
                </a:schemeClr>
              </a:gs>
              <a:gs pos="100000">
                <a:schemeClr val="bg1">
                  <a:lumMod val="65000"/>
                  <a:alpha val="62000"/>
                </a:schemeClr>
              </a:gs>
              <a:gs pos="31000">
                <a:schemeClr val="bg1">
                  <a:lumMod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r">
              <a:buNone/>
            </a:pPr>
            <a:r>
              <a:rPr lang="en-US" altLang="zh-TW" sz="2000" b="1" dirty="0">
                <a:solidFill>
                  <a:schemeClr val="tx1"/>
                </a:solidFill>
                <a:ea typeface="華康儷中黑" panose="020B0509000000000000" pitchFamily="49" charset="-120"/>
              </a:rPr>
              <a:t>Helen Lin &amp; Luk Ka Wai </a:t>
            </a:r>
          </a:p>
        </p:txBody>
      </p:sp>
      <p:sp>
        <p:nvSpPr>
          <p:cNvPr id="13" name="Pentagon 12"/>
          <p:cNvSpPr/>
          <p:nvPr/>
        </p:nvSpPr>
        <p:spPr>
          <a:xfrm flipH="1">
            <a:off x="7162800" y="3409955"/>
            <a:ext cx="1828422" cy="449335"/>
          </a:xfrm>
          <a:prstGeom prst="homePlate">
            <a:avLst/>
          </a:prstGeom>
          <a:gradFill>
            <a:gsLst>
              <a:gs pos="0">
                <a:schemeClr val="bg1">
                  <a:alpha val="0"/>
                </a:schemeClr>
              </a:gs>
              <a:gs pos="100000">
                <a:schemeClr val="bg1">
                  <a:lumMod val="65000"/>
                  <a:alpha val="62000"/>
                </a:schemeClr>
              </a:gs>
              <a:gs pos="31000">
                <a:schemeClr val="bg1">
                  <a:lumMod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r">
              <a:buNone/>
            </a:pPr>
            <a:r>
              <a:rPr lang="en-US" altLang="zh-TW" sz="2000" b="1" dirty="0">
                <a:solidFill>
                  <a:schemeClr val="tx1"/>
                </a:solidFill>
                <a:ea typeface="華康儷中黑" panose="020B0509000000000000" pitchFamily="49" charset="-120"/>
              </a:rPr>
              <a:t>Maggie Su</a:t>
            </a:r>
          </a:p>
        </p:txBody>
      </p:sp>
      <p:sp>
        <p:nvSpPr>
          <p:cNvPr id="14" name="Pentagon 13"/>
          <p:cNvSpPr/>
          <p:nvPr/>
        </p:nvSpPr>
        <p:spPr>
          <a:xfrm flipH="1">
            <a:off x="3657600" y="3409956"/>
            <a:ext cx="1828422" cy="449335"/>
          </a:xfrm>
          <a:prstGeom prst="homePlate">
            <a:avLst/>
          </a:prstGeom>
          <a:gradFill>
            <a:gsLst>
              <a:gs pos="0">
                <a:schemeClr val="bg1">
                  <a:alpha val="0"/>
                </a:schemeClr>
              </a:gs>
              <a:gs pos="100000">
                <a:schemeClr val="bg1">
                  <a:lumMod val="65000"/>
                  <a:alpha val="62000"/>
                </a:schemeClr>
              </a:gs>
              <a:gs pos="31000">
                <a:schemeClr val="bg1">
                  <a:lumMod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r">
              <a:buNone/>
            </a:pPr>
            <a:r>
              <a:rPr lang="en-US" altLang="zh-TW" sz="2000" b="1" dirty="0">
                <a:solidFill>
                  <a:schemeClr val="tx1"/>
                </a:solidFill>
                <a:ea typeface="華康儷中黑" panose="020B0509000000000000" pitchFamily="49" charset="-120"/>
              </a:rPr>
              <a:t>Calvin </a:t>
            </a:r>
            <a:r>
              <a:rPr lang="en-US" altLang="zh-TW" sz="2000" b="1" dirty="0" err="1">
                <a:solidFill>
                  <a:schemeClr val="tx1"/>
                </a:solidFill>
                <a:ea typeface="華康儷中黑" panose="020B0509000000000000" pitchFamily="49" charset="-120"/>
              </a:rPr>
              <a:t>Ip</a:t>
            </a:r>
            <a:endParaRPr lang="en-US" altLang="zh-TW" sz="2000" b="1" dirty="0">
              <a:solidFill>
                <a:schemeClr val="tx1"/>
              </a:solidFill>
              <a:ea typeface="華康儷中黑" panose="020B0509000000000000" pitchFamily="49" charset="-120"/>
            </a:endParaRPr>
          </a:p>
        </p:txBody>
      </p:sp>
    </p:spTree>
    <p:extLst>
      <p:ext uri="{BB962C8B-B14F-4D97-AF65-F5344CB8AC3E}">
        <p14:creationId xmlns:p14="http://schemas.microsoft.com/office/powerpoint/2010/main" val="3193570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dirty="0">
              <a:solidFill>
                <a:prstClr val="white"/>
              </a:solidFill>
            </a:endParaRPr>
          </a:p>
        </p:txBody>
      </p:sp>
      <p:sp>
        <p:nvSpPr>
          <p:cNvPr id="7" name="Title 4"/>
          <p:cNvSpPr>
            <a:spLocks noGrp="1"/>
          </p:cNvSpPr>
          <p:nvPr>
            <p:ph type="title"/>
          </p:nvPr>
        </p:nvSpPr>
        <p:spPr>
          <a:xfrm>
            <a:off x="457200" y="133350"/>
            <a:ext cx="8229600" cy="857250"/>
          </a:xfrm>
        </p:spPr>
        <p:txBody>
          <a:bodyPr anchor="t">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Learn more about TLS at the Breakout</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內容版面配置區 2"/>
          <p:cNvSpPr txBox="1">
            <a:spLocks/>
          </p:cNvSpPr>
          <p:nvPr/>
        </p:nvSpPr>
        <p:spPr>
          <a:xfrm>
            <a:off x="457200" y="1504952"/>
            <a:ext cx="4572000" cy="2910417"/>
          </a:xfrm>
          <a:prstGeom prst="rect">
            <a:avLst/>
          </a:prstGeom>
        </p:spPr>
        <p:txBody>
          <a:bodyPr vert="horz" lIns="91424" tIns="45713" rIns="91424" bIns="45713" rtlCol="0">
            <a:norm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4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r>
              <a:rPr lang="en-US" altLang="zh-HK" sz="2800" dirty="0"/>
              <a:t>New Product Breakout</a:t>
            </a:r>
          </a:p>
          <a:p>
            <a:pPr algn="l"/>
            <a:r>
              <a:rPr lang="en-US" altLang="zh-HK" sz="2800" dirty="0"/>
              <a:t>Date: Tuesday, May 9, 2017</a:t>
            </a:r>
          </a:p>
          <a:p>
            <a:pPr algn="l"/>
            <a:r>
              <a:rPr lang="en-US" altLang="zh-HK" sz="2800" dirty="0"/>
              <a:t>Time: 7:30 – 9:30pm</a:t>
            </a:r>
          </a:p>
          <a:p>
            <a:pPr algn="l"/>
            <a:r>
              <a:rPr lang="en-US" altLang="zh-HK" sz="2800" dirty="0"/>
              <a:t>Venue: </a:t>
            </a:r>
            <a:r>
              <a:rPr lang="en-US" altLang="zh-HK" sz="2800" dirty="0" err="1"/>
              <a:t>mhk</a:t>
            </a:r>
            <a:r>
              <a:rPr lang="en-US" altLang="zh-HK" sz="2800" dirty="0"/>
              <a:t> showcase</a:t>
            </a:r>
          </a:p>
          <a:p>
            <a:pPr algn="l"/>
            <a:r>
              <a:rPr lang="en-US" altLang="zh-HK" sz="2800" dirty="0"/>
              <a:t>Language: Cantonese</a:t>
            </a:r>
            <a:endParaRPr lang="zh-HK" altLang="en-US" sz="2800" dirty="0"/>
          </a:p>
        </p:txBody>
      </p:sp>
      <p:grpSp>
        <p:nvGrpSpPr>
          <p:cNvPr id="5" name="Group 4"/>
          <p:cNvGrpSpPr/>
          <p:nvPr/>
        </p:nvGrpSpPr>
        <p:grpSpPr>
          <a:xfrm>
            <a:off x="4953000" y="1428750"/>
            <a:ext cx="3752284" cy="2544113"/>
            <a:chOff x="400070" y="1602956"/>
            <a:chExt cx="3907325" cy="2649232"/>
          </a:xfrm>
        </p:grpSpPr>
        <p:pic>
          <p:nvPicPr>
            <p:cNvPr id="8" name="Picture 7" descr="StephenNgan_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317" y="1602956"/>
              <a:ext cx="2040830" cy="1826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400070" y="3434930"/>
              <a:ext cx="3907325" cy="817258"/>
            </a:xfrm>
            <a:prstGeom prst="rect">
              <a:avLst/>
            </a:prstGeom>
          </p:spPr>
          <p:txBody>
            <a:bodyPr wrap="square">
              <a:spAutoFit/>
            </a:bodyPr>
            <a:lstStyle/>
            <a:p>
              <a:pPr algn="ctr" defTabSz="779066"/>
              <a:r>
                <a:rPr lang="en-US" altLang="zh-TW" sz="2000" b="1" dirty="0">
                  <a:latin typeface="Calibri" pitchFamily="34" charset="0"/>
                  <a:ea typeface="華康儷中黑" pitchFamily="49" charset="-120"/>
                  <a:cs typeface="Arial" pitchFamily="34" charset="0"/>
                </a:rPr>
                <a:t>STEPHEN NGAN</a:t>
              </a:r>
            </a:p>
            <a:p>
              <a:pPr algn="ctr" defTabSz="779066">
                <a:lnSpc>
                  <a:spcPts val="1500"/>
                </a:lnSpc>
              </a:pPr>
              <a:r>
                <a:rPr lang="en-US" altLang="zh-TW" dirty="0">
                  <a:latin typeface="Calibri" pitchFamily="34" charset="0"/>
                  <a:ea typeface="華康儷中黑" pitchFamily="49" charset="-120"/>
                  <a:cs typeface="Arial" pitchFamily="34" charset="0"/>
                </a:rPr>
                <a:t>JAS &amp; Associates </a:t>
              </a:r>
              <a:br>
                <a:rPr lang="en-US" altLang="zh-TW" dirty="0">
                  <a:latin typeface="Calibri" pitchFamily="34" charset="0"/>
                  <a:ea typeface="華康儷中黑" pitchFamily="49" charset="-120"/>
                  <a:cs typeface="Arial" pitchFamily="34" charset="0"/>
                </a:rPr>
              </a:br>
              <a:r>
                <a:rPr lang="en-US" altLang="zh-TW" dirty="0">
                  <a:latin typeface="Calibri" pitchFamily="34" charset="0"/>
                  <a:ea typeface="華康儷中黑" pitchFamily="49" charset="-120"/>
                  <a:cs typeface="Arial" pitchFamily="34" charset="0"/>
                </a:rPr>
                <a:t>Head of </a:t>
              </a:r>
              <a:r>
                <a:rPr lang="en-US" altLang="zh-TW" dirty="0" smtClean="0">
                  <a:latin typeface="Calibri" pitchFamily="34" charset="0"/>
                  <a:ea typeface="華康儷中黑" pitchFamily="49" charset="-120"/>
                  <a:cs typeface="Arial" pitchFamily="34" charset="0"/>
                </a:rPr>
                <a:t>Healthcare </a:t>
              </a:r>
              <a:r>
                <a:rPr lang="en-US" altLang="zh-TW" dirty="0">
                  <a:latin typeface="Calibri" pitchFamily="34" charset="0"/>
                  <a:ea typeface="華康儷中黑" pitchFamily="49" charset="-120"/>
                  <a:cs typeface="Arial" pitchFamily="34" charset="0"/>
                </a:rPr>
                <a:t>Marketing</a:t>
              </a:r>
            </a:p>
          </p:txBody>
        </p:sp>
      </p:grpSp>
    </p:spTree>
    <p:extLst>
      <p:ext uri="{BB962C8B-B14F-4D97-AF65-F5344CB8AC3E}">
        <p14:creationId xmlns:p14="http://schemas.microsoft.com/office/powerpoint/2010/main" val="3388414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 y="1635781"/>
            <a:ext cx="9143999" cy="1805063"/>
          </a:xfrm>
          <a:prstGeom prst="rect">
            <a:avLst/>
          </a:prstGeom>
          <a:noFill/>
        </p:spPr>
        <p:txBody>
          <a:bodyPr wrap="square" lIns="68577" tIns="34289" rIns="68577" bIns="34289" rtlCol="0" anchor="ctr">
            <a:noAutofit/>
          </a:bodyPr>
          <a:lstStyle/>
          <a:p>
            <a:pPr algn="ctr" defTabSz="685766"/>
            <a:endParaRPr lang="en-US" sz="6600" b="1" dirty="0">
              <a:solidFill>
                <a:prstClr val="white"/>
              </a:solidFill>
              <a:latin typeface="微軟正黑體" panose="020B0604030504040204" pitchFamily="34" charset="-120"/>
              <a:ea typeface="微軟正黑體" panose="020B0604030504040204" pitchFamily="34" charset="-120"/>
              <a:cs typeface="Arial" charset="0"/>
            </a:endParaRPr>
          </a:p>
        </p:txBody>
      </p:sp>
    </p:spTree>
    <p:extLst>
      <p:ext uri="{BB962C8B-B14F-4D97-AF65-F5344CB8AC3E}">
        <p14:creationId xmlns:p14="http://schemas.microsoft.com/office/powerpoint/2010/main" val="360257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050" name="Picture 2" descr="C:\Users\yvonnel\AppData\Local\Microsoft\Windows\Temporary Internet Files\Content.Outlook\WC916TMT\Y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2835" y="19050"/>
            <a:ext cx="4971166" cy="5143500"/>
          </a:xfrm>
          <a:prstGeom prst="upArrow">
            <a:avLst/>
          </a:prstGeom>
          <a:noFill/>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542986" y="3028950"/>
            <a:ext cx="4343400" cy="914400"/>
          </a:xfrm>
          <a:prstGeom prst="rect">
            <a:avLst/>
          </a:prstGeom>
          <a:no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sz="2000" dirty="0">
              <a:solidFill>
                <a:prstClr val="white"/>
              </a:solidFill>
              <a:latin typeface="Gill Sans MT" panose="020B0502020104020203" pitchFamily="34" charset="0"/>
            </a:endParaRPr>
          </a:p>
        </p:txBody>
      </p:sp>
      <p:sp>
        <p:nvSpPr>
          <p:cNvPr id="2" name="TextBox 1"/>
          <p:cNvSpPr txBox="1"/>
          <p:nvPr/>
        </p:nvSpPr>
        <p:spPr>
          <a:xfrm>
            <a:off x="843436" y="2419351"/>
            <a:ext cx="2865272" cy="830997"/>
          </a:xfrm>
          <a:prstGeom prst="rect">
            <a:avLst/>
          </a:prstGeom>
          <a:noFill/>
          <a:ln>
            <a:noFill/>
          </a:ln>
        </p:spPr>
        <p:txBody>
          <a:bodyPr wrap="none" lIns="91430" tIns="45715" rIns="91430" bIns="45715" rtlCol="0" anchor="ctr">
            <a:spAutoFit/>
          </a:bodyPr>
          <a:lstStyle/>
          <a:p>
            <a:pPr algn="ctr" defTabSz="914288"/>
            <a:r>
              <a:rPr lang="en-US" sz="2400" dirty="0">
                <a:solidFill>
                  <a:prstClr val="white"/>
                </a:solidFill>
                <a:effectLst>
                  <a:glow rad="101600">
                    <a:srgbClr val="9BBB59">
                      <a:satMod val="175000"/>
                      <a:alpha val="40000"/>
                    </a:srgbClr>
                  </a:glow>
                </a:effectLst>
                <a:latin typeface="Gill Sans MT" panose="020B0502020104020203" pitchFamily="34" charset="0"/>
              </a:rPr>
              <a:t>Taking Your Business </a:t>
            </a:r>
          </a:p>
          <a:p>
            <a:pPr algn="ctr" defTabSz="914288"/>
            <a:r>
              <a:rPr lang="en-US" sz="2400" dirty="0">
                <a:solidFill>
                  <a:prstClr val="white"/>
                </a:solidFill>
                <a:effectLst>
                  <a:glow rad="101600">
                    <a:srgbClr val="9BBB59">
                      <a:satMod val="175000"/>
                      <a:alpha val="40000"/>
                    </a:srgbClr>
                  </a:glow>
                </a:effectLst>
                <a:latin typeface="Gill Sans MT" panose="020B0502020104020203" pitchFamily="34" charset="0"/>
              </a:rPr>
              <a:t>to Director or Above</a:t>
            </a:r>
          </a:p>
        </p:txBody>
      </p:sp>
      <p:sp>
        <p:nvSpPr>
          <p:cNvPr id="5" name="TextBox 4"/>
          <p:cNvSpPr txBox="1"/>
          <p:nvPr/>
        </p:nvSpPr>
        <p:spPr>
          <a:xfrm>
            <a:off x="912411" y="3867151"/>
            <a:ext cx="2727329" cy="888702"/>
          </a:xfrm>
          <a:prstGeom prst="rect">
            <a:avLst/>
          </a:prstGeom>
          <a:noFill/>
        </p:spPr>
        <p:txBody>
          <a:bodyPr wrap="none" lIns="91430" tIns="45715" rIns="91430" bIns="45715" rtlCol="0">
            <a:spAutoFit/>
          </a:bodyPr>
          <a:lstStyle/>
          <a:p>
            <a:pPr algn="ctr" defTabSz="914288"/>
            <a:r>
              <a:rPr lang="en-US" sz="1700" dirty="0">
                <a:solidFill>
                  <a:prstClr val="white"/>
                </a:solidFill>
                <a:latin typeface="Gill Sans MT" panose="020B0502020104020203" pitchFamily="34" charset="0"/>
              </a:rPr>
              <a:t>“Information you can afford </a:t>
            </a:r>
            <a:br>
              <a:rPr lang="en-US" sz="1700" dirty="0">
                <a:solidFill>
                  <a:prstClr val="white"/>
                </a:solidFill>
                <a:latin typeface="Gill Sans MT" panose="020B0502020104020203" pitchFamily="34" charset="0"/>
              </a:rPr>
            </a:br>
            <a:r>
              <a:rPr lang="en-US" sz="1700" dirty="0">
                <a:solidFill>
                  <a:prstClr val="white"/>
                </a:solidFill>
                <a:latin typeface="Gill Sans MT" panose="020B0502020104020203" pitchFamily="34" charset="0"/>
              </a:rPr>
              <a:t>to pay attention to!” </a:t>
            </a:r>
          </a:p>
          <a:p>
            <a:pPr algn="ctr" defTabSz="914288"/>
            <a:r>
              <a:rPr lang="en-US" sz="1700" dirty="0">
                <a:solidFill>
                  <a:prstClr val="white"/>
                </a:solidFill>
                <a:latin typeface="Gill Sans MT" panose="020B0502020104020203" pitchFamily="34" charset="0"/>
              </a:rPr>
              <a:t>– Dennis Franks</a:t>
            </a:r>
          </a:p>
        </p:txBody>
      </p:sp>
      <p:sp>
        <p:nvSpPr>
          <p:cNvPr id="6" name="Rectangle 5"/>
          <p:cNvSpPr/>
          <p:nvPr/>
        </p:nvSpPr>
        <p:spPr>
          <a:xfrm>
            <a:off x="355912" y="438150"/>
            <a:ext cx="3758893" cy="1754326"/>
          </a:xfrm>
          <a:prstGeom prst="rect">
            <a:avLst/>
          </a:prstGeom>
        </p:spPr>
        <p:txBody>
          <a:bodyPr wrap="square" lIns="91430" tIns="45715" rIns="91430" bIns="45715">
            <a:spAutoFit/>
          </a:bodyPr>
          <a:lstStyle/>
          <a:p>
            <a:pPr algn="ctr" defTabSz="914288"/>
            <a:r>
              <a:rPr lang="en-US" sz="3600" dirty="0">
                <a:solidFill>
                  <a:prstClr val="white"/>
                </a:solidFill>
                <a:latin typeface="Gill Sans MT" panose="020B0502020104020203" pitchFamily="34" charset="0"/>
              </a:rPr>
              <a:t>TLS</a:t>
            </a:r>
            <a:r>
              <a:rPr lang="en-US" sz="3600" baseline="30000" dirty="0">
                <a:solidFill>
                  <a:prstClr val="white"/>
                </a:solidFill>
                <a:latin typeface="Gill Sans MT" panose="020B0502020104020203" pitchFamily="34" charset="0"/>
              </a:rPr>
              <a:t>®</a:t>
            </a:r>
            <a:r>
              <a:rPr lang="en-US" sz="3600" dirty="0">
                <a:solidFill>
                  <a:prstClr val="white"/>
                </a:solidFill>
                <a:latin typeface="Gill Sans MT" panose="020B0502020104020203" pitchFamily="34" charset="0"/>
              </a:rPr>
              <a:t> </a:t>
            </a:r>
          </a:p>
          <a:p>
            <a:pPr algn="ctr" defTabSz="914288"/>
            <a:r>
              <a:rPr lang="en-US" sz="3600" dirty="0">
                <a:solidFill>
                  <a:prstClr val="white"/>
                </a:solidFill>
                <a:latin typeface="Gill Sans MT" panose="020B0502020104020203" pitchFamily="34" charset="0"/>
              </a:rPr>
              <a:t>WEIGHT LOSS </a:t>
            </a:r>
          </a:p>
          <a:p>
            <a:pPr algn="ctr" defTabSz="914288"/>
            <a:r>
              <a:rPr lang="en-US" sz="3600" dirty="0">
                <a:solidFill>
                  <a:prstClr val="white"/>
                </a:solidFill>
                <a:latin typeface="Gill Sans MT" panose="020B0502020104020203" pitchFamily="34" charset="0"/>
              </a:rPr>
              <a:t>SOLUTION</a:t>
            </a:r>
          </a:p>
        </p:txBody>
      </p:sp>
    </p:spTree>
    <p:extLst>
      <p:ext uri="{BB962C8B-B14F-4D97-AF65-F5344CB8AC3E}">
        <p14:creationId xmlns:p14="http://schemas.microsoft.com/office/powerpoint/2010/main" val="3748945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yvonnel\Downloads\shutterstock_264460277.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38600" y="505711"/>
            <a:ext cx="5364480" cy="40233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57200" y="57150"/>
            <a:ext cx="8229600" cy="857250"/>
          </a:xfrm>
          <a:prstGeom prst="rect">
            <a:avLst/>
          </a:prstGeom>
        </p:spPr>
        <p:txBody>
          <a:bodyPr lIns="91430" tIns="45715" rIns="91430" bIns="45715">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prstClr val="white"/>
                </a:solidFill>
              </a:rPr>
              <a:t>Get Your Head Right… </a:t>
            </a:r>
            <a:br>
              <a:rPr lang="en-US" sz="4000" dirty="0">
                <a:solidFill>
                  <a:prstClr val="white"/>
                </a:solidFill>
              </a:rPr>
            </a:br>
            <a:r>
              <a:rPr lang="en-US" sz="2400" dirty="0">
                <a:solidFill>
                  <a:srgbClr val="4F81BD">
                    <a:lumMod val="40000"/>
                    <a:lumOff val="60000"/>
                  </a:srgbClr>
                </a:solidFill>
              </a:rPr>
              <a:t>solidify your mind set!</a:t>
            </a:r>
            <a:br>
              <a:rPr lang="en-US" sz="2400" dirty="0">
                <a:solidFill>
                  <a:srgbClr val="4F81BD">
                    <a:lumMod val="40000"/>
                    <a:lumOff val="60000"/>
                  </a:srgbClr>
                </a:solidFill>
              </a:rPr>
            </a:br>
            <a:endParaRPr lang="en-US" sz="2400" dirty="0">
              <a:solidFill>
                <a:srgbClr val="4F81BD">
                  <a:lumMod val="40000"/>
                  <a:lumOff val="60000"/>
                </a:srgbClr>
              </a:solidFill>
            </a:endParaRPr>
          </a:p>
        </p:txBody>
      </p:sp>
      <p:sp>
        <p:nvSpPr>
          <p:cNvPr id="4" name="Content Placeholder 2"/>
          <p:cNvSpPr txBox="1">
            <a:spLocks/>
          </p:cNvSpPr>
          <p:nvPr/>
        </p:nvSpPr>
        <p:spPr>
          <a:xfrm>
            <a:off x="228600" y="1581150"/>
            <a:ext cx="4267200" cy="2743200"/>
          </a:xfrm>
          <a:prstGeom prst="rect">
            <a:avLst/>
          </a:prstGeom>
          <a:effectLst/>
        </p:spPr>
        <p:txBody>
          <a:bodyPr lIns="91430" tIns="45715" rIns="91430" bIns="45715">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prstClr val="white"/>
                </a:solidFill>
              </a:rPr>
              <a:t>Identify your “WHY”</a:t>
            </a:r>
          </a:p>
          <a:p>
            <a:r>
              <a:rPr lang="en-US" sz="1800" dirty="0">
                <a:solidFill>
                  <a:prstClr val="white"/>
                </a:solidFill>
              </a:rPr>
              <a:t>Make the Decision</a:t>
            </a:r>
          </a:p>
          <a:p>
            <a:r>
              <a:rPr lang="en-US" sz="1800" dirty="0">
                <a:solidFill>
                  <a:prstClr val="white"/>
                </a:solidFill>
              </a:rPr>
              <a:t>Set Your Time Line…Determine your short, (90 days) intermediate, (12 Months) and long-term goals (5 years)</a:t>
            </a:r>
          </a:p>
          <a:p>
            <a:r>
              <a:rPr lang="en-US" sz="1800" dirty="0">
                <a:solidFill>
                  <a:prstClr val="white"/>
                </a:solidFill>
              </a:rPr>
              <a:t>Determine your weekly hours and when you will work your business </a:t>
            </a:r>
          </a:p>
          <a:p>
            <a:r>
              <a:rPr lang="en-US" sz="1800" dirty="0">
                <a:solidFill>
                  <a:prstClr val="white"/>
                </a:solidFill>
              </a:rPr>
              <a:t>Build Your Action Plan for each (Daily, Weekly and Monthly)</a:t>
            </a:r>
          </a:p>
        </p:txBody>
      </p:sp>
      <p:sp>
        <p:nvSpPr>
          <p:cNvPr id="6" name="Rectangle 5"/>
          <p:cNvSpPr/>
          <p:nvPr/>
        </p:nvSpPr>
        <p:spPr>
          <a:xfrm>
            <a:off x="3429000" y="4324352"/>
            <a:ext cx="5486400" cy="584775"/>
          </a:xfrm>
          <a:prstGeom prst="rect">
            <a:avLst/>
          </a:prstGeom>
        </p:spPr>
        <p:txBody>
          <a:bodyPr wrap="square" lIns="91430" tIns="45715" rIns="91430" bIns="45715">
            <a:spAutoFit/>
          </a:bodyPr>
          <a:lstStyle/>
          <a:p>
            <a:pPr algn="r" defTabSz="914288"/>
            <a:r>
              <a:rPr lang="en-US" sz="1600" dirty="0">
                <a:solidFill>
                  <a:prstClr val="white"/>
                </a:solidFill>
              </a:rPr>
              <a:t>“ Goals are all about being able to focus on the details of your action plan” 			 - Dennis Franks</a:t>
            </a:r>
          </a:p>
        </p:txBody>
      </p:sp>
    </p:spTree>
    <p:extLst>
      <p:ext uri="{BB962C8B-B14F-4D97-AF65-F5344CB8AC3E}">
        <p14:creationId xmlns:p14="http://schemas.microsoft.com/office/powerpoint/2010/main" val="34480096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4267200" y="0"/>
            <a:ext cx="4876800" cy="51435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6" name="Title 1"/>
          <p:cNvSpPr txBox="1">
            <a:spLocks/>
          </p:cNvSpPr>
          <p:nvPr/>
        </p:nvSpPr>
        <p:spPr>
          <a:xfrm>
            <a:off x="838200" y="962025"/>
            <a:ext cx="2819400" cy="3219450"/>
          </a:xfrm>
          <a:prstGeom prst="rect">
            <a:avLst/>
          </a:prstGeom>
        </p:spPr>
        <p:txBody>
          <a:bodyPr lIns="91430" tIns="45715" rIns="91430" bIns="45715">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rPr>
              <a:t>SET </a:t>
            </a:r>
          </a:p>
          <a:p>
            <a:r>
              <a:rPr lang="en-US" sz="720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rPr>
              <a:t>THE </a:t>
            </a:r>
          </a:p>
          <a:p>
            <a:r>
              <a:rPr lang="en-US" sz="720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rPr>
              <a:t>BAR</a:t>
            </a:r>
          </a:p>
        </p:txBody>
      </p:sp>
      <p:sp>
        <p:nvSpPr>
          <p:cNvPr id="10" name="Content Placeholder 2"/>
          <p:cNvSpPr txBox="1">
            <a:spLocks/>
          </p:cNvSpPr>
          <p:nvPr/>
        </p:nvSpPr>
        <p:spPr>
          <a:xfrm>
            <a:off x="4572000" y="361950"/>
            <a:ext cx="4267200" cy="4343400"/>
          </a:xfrm>
          <a:prstGeom prst="rect">
            <a:avLst/>
          </a:prstGeom>
        </p:spPr>
        <p:txBody>
          <a:bodyPr lIns="91430" tIns="45715" rIns="91430" bIns="45715">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en-US" sz="1600" dirty="0">
                <a:solidFill>
                  <a:prstClr val="white"/>
                </a:solidFill>
              </a:rPr>
              <a:t>Measure and Monitor to achieve desired outcome</a:t>
            </a:r>
          </a:p>
          <a:p>
            <a:pPr>
              <a:lnSpc>
                <a:spcPct val="120000"/>
              </a:lnSpc>
            </a:pPr>
            <a:endParaRPr lang="en-US" sz="100" dirty="0">
              <a:solidFill>
                <a:prstClr val="white"/>
              </a:solidFill>
            </a:endParaRPr>
          </a:p>
          <a:p>
            <a:pPr>
              <a:lnSpc>
                <a:spcPct val="120000"/>
              </a:lnSpc>
            </a:pPr>
            <a:r>
              <a:rPr lang="en-US" sz="1600" dirty="0">
                <a:solidFill>
                  <a:prstClr val="white"/>
                </a:solidFill>
              </a:rPr>
              <a:t>Your business needs to produce 500 BV or more each month</a:t>
            </a:r>
          </a:p>
          <a:p>
            <a:pPr>
              <a:lnSpc>
                <a:spcPct val="120000"/>
              </a:lnSpc>
            </a:pPr>
            <a:endParaRPr lang="en-US" sz="100" dirty="0">
              <a:solidFill>
                <a:prstClr val="white"/>
              </a:solidFill>
            </a:endParaRPr>
          </a:p>
          <a:p>
            <a:pPr>
              <a:lnSpc>
                <a:spcPct val="120000"/>
              </a:lnSpc>
            </a:pPr>
            <a:r>
              <a:rPr lang="en-US" sz="1600" dirty="0">
                <a:solidFill>
                  <a:prstClr val="white"/>
                </a:solidFill>
              </a:rPr>
              <a:t>Your business needs to produce 200 IBV or more each month</a:t>
            </a:r>
          </a:p>
          <a:p>
            <a:pPr>
              <a:lnSpc>
                <a:spcPct val="120000"/>
              </a:lnSpc>
            </a:pPr>
            <a:endParaRPr lang="en-US" sz="100" dirty="0">
              <a:solidFill>
                <a:prstClr val="white"/>
              </a:solidFill>
            </a:endParaRPr>
          </a:p>
          <a:p>
            <a:pPr>
              <a:lnSpc>
                <a:spcPct val="120000"/>
              </a:lnSpc>
            </a:pPr>
            <a:r>
              <a:rPr lang="en-US" sz="1600" dirty="0">
                <a:solidFill>
                  <a:prstClr val="white"/>
                </a:solidFill>
              </a:rPr>
              <a:t>Your Resources…TLS Products, Programs, TLS Kits, Related MA Branded Products (Isotonix, Prime Products, Motives Products, Skin Care Products etc.) </a:t>
            </a:r>
            <a:r>
              <a:rPr lang="en-US" sz="1600" dirty="0" err="1">
                <a:solidFill>
                  <a:prstClr val="white"/>
                </a:solidFill>
              </a:rPr>
              <a:t>HK.Shop.com</a:t>
            </a:r>
            <a:r>
              <a:rPr lang="en-US" sz="1600" dirty="0">
                <a:solidFill>
                  <a:prstClr val="white"/>
                </a:solidFill>
              </a:rPr>
              <a:t> TLS-Friendly Partner Stores ( Foods, all clothing and fitness stores, electronic stores etc., Shopping Annuity)                                    </a:t>
            </a:r>
          </a:p>
          <a:p>
            <a:pPr>
              <a:lnSpc>
                <a:spcPct val="120000"/>
              </a:lnSpc>
            </a:pPr>
            <a:endParaRPr lang="en-US" sz="1600" dirty="0">
              <a:solidFill>
                <a:prstClr val="white"/>
              </a:solidFill>
            </a:endParaRPr>
          </a:p>
        </p:txBody>
      </p:sp>
    </p:spTree>
    <p:extLst>
      <p:ext uri="{BB962C8B-B14F-4D97-AF65-F5344CB8AC3E}">
        <p14:creationId xmlns:p14="http://schemas.microsoft.com/office/powerpoint/2010/main" val="2850925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4267200" y="0"/>
            <a:ext cx="4876800" cy="51435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10" name="Content Placeholder 2"/>
          <p:cNvSpPr txBox="1">
            <a:spLocks/>
          </p:cNvSpPr>
          <p:nvPr/>
        </p:nvSpPr>
        <p:spPr>
          <a:xfrm>
            <a:off x="4419600" y="438150"/>
            <a:ext cx="4724400" cy="4343400"/>
          </a:xfrm>
          <a:prstGeom prst="rect">
            <a:avLst/>
          </a:prstGeom>
        </p:spPr>
        <p:txBody>
          <a:bodyPr lIns="91430" tIns="45715" rIns="91430" bIns="45715">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dirty="0">
                <a:solidFill>
                  <a:prstClr val="white"/>
                </a:solidFill>
              </a:rPr>
              <a:t>Maintain your efforts daily, weekly and monthly</a:t>
            </a:r>
          </a:p>
          <a:p>
            <a:pPr>
              <a:spcBef>
                <a:spcPts val="0"/>
              </a:spcBef>
            </a:pPr>
            <a:r>
              <a:rPr lang="en-US" dirty="0">
                <a:solidFill>
                  <a:prstClr val="white"/>
                </a:solidFill>
              </a:rPr>
              <a:t>Utilize the Momentum Sheets - (Found on unfranchisetraining.com )</a:t>
            </a:r>
          </a:p>
          <a:p>
            <a:pPr>
              <a:spcBef>
                <a:spcPts val="0"/>
              </a:spcBef>
            </a:pPr>
            <a:r>
              <a:rPr lang="en-US" dirty="0">
                <a:solidFill>
                  <a:prstClr val="white"/>
                </a:solidFill>
              </a:rPr>
              <a:t>New UnFranchise Owner Training (NUOT) Tracking Sheet</a:t>
            </a:r>
          </a:p>
          <a:p>
            <a:pPr>
              <a:spcBef>
                <a:spcPts val="0"/>
              </a:spcBef>
            </a:pPr>
            <a:r>
              <a:rPr lang="en-US" dirty="0">
                <a:solidFill>
                  <a:prstClr val="white"/>
                </a:solidFill>
              </a:rPr>
              <a:t>Daily or weekly calls with your Sponsor or Mentor</a:t>
            </a:r>
          </a:p>
          <a:p>
            <a:pPr>
              <a:spcBef>
                <a:spcPts val="0"/>
              </a:spcBef>
            </a:pPr>
            <a:r>
              <a:rPr lang="en-US" dirty="0">
                <a:solidFill>
                  <a:prstClr val="white"/>
                </a:solidFill>
              </a:rPr>
              <a:t>The little things you do daily, add up to the big things you desire!</a:t>
            </a:r>
          </a:p>
        </p:txBody>
      </p:sp>
      <p:sp>
        <p:nvSpPr>
          <p:cNvPr id="5" name="Title 1"/>
          <p:cNvSpPr txBox="1">
            <a:spLocks/>
          </p:cNvSpPr>
          <p:nvPr/>
        </p:nvSpPr>
        <p:spPr>
          <a:xfrm>
            <a:off x="838200" y="962025"/>
            <a:ext cx="2819400" cy="3219450"/>
          </a:xfrm>
          <a:prstGeom prst="rect">
            <a:avLst/>
          </a:prstGeom>
        </p:spPr>
        <p:txBody>
          <a:bodyPr lIns="91430" tIns="45715" rIns="91430" bIns="45715">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rPr>
              <a:t>SET </a:t>
            </a:r>
          </a:p>
          <a:p>
            <a:r>
              <a:rPr lang="en-US" sz="720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rPr>
              <a:t>THE </a:t>
            </a:r>
          </a:p>
          <a:p>
            <a:r>
              <a:rPr lang="en-US" sz="720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rPr>
              <a:t>BAR</a:t>
            </a:r>
          </a:p>
        </p:txBody>
      </p:sp>
    </p:spTree>
    <p:extLst>
      <p:ext uri="{BB962C8B-B14F-4D97-AF65-F5344CB8AC3E}">
        <p14:creationId xmlns:p14="http://schemas.microsoft.com/office/powerpoint/2010/main" val="442844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Oval Callout 3"/>
          <p:cNvSpPr/>
          <p:nvPr/>
        </p:nvSpPr>
        <p:spPr>
          <a:xfrm>
            <a:off x="2389909" y="133350"/>
            <a:ext cx="1554480" cy="1188720"/>
          </a:xfrm>
          <a:prstGeom prst="wedgeEllipseCallout">
            <a:avLst/>
          </a:prstGeom>
          <a:solidFill>
            <a:srgbClr val="FF99FF">
              <a:alpha val="8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r>
              <a:rPr lang="en-US" dirty="0" smtClean="0">
                <a:solidFill>
                  <a:prstClr val="white"/>
                </a:solidFill>
              </a:rPr>
              <a:t>Base 10, Seven Strong</a:t>
            </a:r>
            <a:endParaRPr lang="en-US" dirty="0">
              <a:solidFill>
                <a:prstClr val="white"/>
              </a:solidFill>
            </a:endParaRPr>
          </a:p>
        </p:txBody>
      </p:sp>
      <p:sp>
        <p:nvSpPr>
          <p:cNvPr id="6" name="Cloud Callout 5"/>
          <p:cNvSpPr/>
          <p:nvPr/>
        </p:nvSpPr>
        <p:spPr>
          <a:xfrm>
            <a:off x="152400" y="212045"/>
            <a:ext cx="2011680" cy="1371600"/>
          </a:xfrm>
          <a:prstGeom prst="cloudCallout">
            <a:avLst>
              <a:gd name="adj1" fmla="val 44303"/>
              <a:gd name="adj2" fmla="val 6370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r>
              <a:rPr lang="en-US" dirty="0" smtClean="0">
                <a:solidFill>
                  <a:prstClr val="white"/>
                </a:solidFill>
              </a:rPr>
              <a:t>Become A Shopping Annuity Member</a:t>
            </a:r>
            <a:endParaRPr lang="en-US" dirty="0">
              <a:solidFill>
                <a:prstClr val="white"/>
              </a:solidFill>
            </a:endParaRPr>
          </a:p>
        </p:txBody>
      </p:sp>
      <p:sp>
        <p:nvSpPr>
          <p:cNvPr id="7" name="Rectangle 6"/>
          <p:cNvSpPr/>
          <p:nvPr/>
        </p:nvSpPr>
        <p:spPr>
          <a:xfrm>
            <a:off x="5257800" y="1578070"/>
            <a:ext cx="3352800" cy="1938992"/>
          </a:xfrm>
          <a:prstGeom prst="rect">
            <a:avLst/>
          </a:prstGeom>
        </p:spPr>
        <p:txBody>
          <a:bodyPr wrap="square" lIns="91430" tIns="45715" rIns="91430" bIns="45715">
            <a:spAutoFit/>
          </a:bodyPr>
          <a:lstStyle/>
          <a:p>
            <a:pPr algn="ctr" defTabSz="914288"/>
            <a:r>
              <a:rPr lang="en-US" sz="2800" dirty="0">
                <a:solidFill>
                  <a:prstClr val="white"/>
                </a:solidFill>
              </a:rPr>
              <a:t>Business Building Fundamentals...   </a:t>
            </a:r>
          </a:p>
          <a:p>
            <a:pPr algn="ctr" defTabSz="914288"/>
            <a:r>
              <a:rPr lang="en-US" sz="3600" dirty="0">
                <a:solidFill>
                  <a:prstClr val="white"/>
                </a:solidFill>
              </a:rPr>
              <a:t>DO NOT </a:t>
            </a:r>
          </a:p>
          <a:p>
            <a:pPr algn="ctr" defTabSz="914288"/>
            <a:r>
              <a:rPr lang="en-US" sz="2800" dirty="0">
                <a:solidFill>
                  <a:prstClr val="white"/>
                </a:solidFill>
              </a:rPr>
              <a:t>re-create the wheel!</a:t>
            </a:r>
          </a:p>
        </p:txBody>
      </p:sp>
      <p:sp>
        <p:nvSpPr>
          <p:cNvPr id="8" name="Rounded Rectangular Callout 7"/>
          <p:cNvSpPr/>
          <p:nvPr/>
        </p:nvSpPr>
        <p:spPr>
          <a:xfrm rot="691615">
            <a:off x="3904880" y="1029428"/>
            <a:ext cx="1463040" cy="1097280"/>
          </a:xfrm>
          <a:prstGeom prst="wedgeRoundRectCallout">
            <a:avLst>
              <a:gd name="adj1" fmla="val -64093"/>
              <a:gd name="adj2" fmla="val 57123"/>
              <a:gd name="adj3" fmla="val 16667"/>
            </a:avLst>
          </a:prstGeom>
          <a:solidFill>
            <a:schemeClr val="accent6">
              <a:lumMod val="75000"/>
              <a:alpha val="74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r>
              <a:rPr lang="en-US" dirty="0" smtClean="0">
                <a:solidFill>
                  <a:prstClr val="white"/>
                </a:solidFill>
              </a:rPr>
              <a:t>Build Your Shopping Annuity</a:t>
            </a:r>
            <a:endParaRPr lang="en-US" dirty="0">
              <a:solidFill>
                <a:prstClr val="white"/>
              </a:solidFill>
            </a:endParaRPr>
          </a:p>
        </p:txBody>
      </p:sp>
    </p:spTree>
    <p:extLst>
      <p:ext uri="{BB962C8B-B14F-4D97-AF65-F5344CB8AC3E}">
        <p14:creationId xmlns:p14="http://schemas.microsoft.com/office/powerpoint/2010/main" val="32991928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Oval Callout 3"/>
          <p:cNvSpPr/>
          <p:nvPr/>
        </p:nvSpPr>
        <p:spPr>
          <a:xfrm>
            <a:off x="2389909" y="133350"/>
            <a:ext cx="1554480" cy="1188720"/>
          </a:xfrm>
          <a:prstGeom prst="wedgeEllipseCallout">
            <a:avLst/>
          </a:prstGeom>
          <a:solidFill>
            <a:srgbClr val="FF99FF">
              <a:alpha val="8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5" name="Rounded Rectangular Callout 4"/>
          <p:cNvSpPr/>
          <p:nvPr/>
        </p:nvSpPr>
        <p:spPr>
          <a:xfrm rot="691615">
            <a:off x="3904880" y="1029428"/>
            <a:ext cx="1463040" cy="1097280"/>
          </a:xfrm>
          <a:prstGeom prst="wedgeRoundRectCallout">
            <a:avLst>
              <a:gd name="adj1" fmla="val -64093"/>
              <a:gd name="adj2" fmla="val 57123"/>
              <a:gd name="adj3" fmla="val 16667"/>
            </a:avLst>
          </a:prstGeom>
          <a:solidFill>
            <a:schemeClr val="accent6">
              <a:lumMod val="75000"/>
              <a:alpha val="74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r>
              <a:rPr lang="en-US" dirty="0" smtClean="0">
                <a:solidFill>
                  <a:prstClr val="white"/>
                </a:solidFill>
              </a:rPr>
              <a:t>Become a Certified TLS Coach</a:t>
            </a:r>
            <a:endParaRPr lang="en-US" dirty="0">
              <a:solidFill>
                <a:prstClr val="white"/>
              </a:solidFill>
            </a:endParaRPr>
          </a:p>
        </p:txBody>
      </p:sp>
      <p:sp>
        <p:nvSpPr>
          <p:cNvPr id="6" name="Cloud Callout 5"/>
          <p:cNvSpPr/>
          <p:nvPr/>
        </p:nvSpPr>
        <p:spPr>
          <a:xfrm>
            <a:off x="150412" y="204160"/>
            <a:ext cx="2011680" cy="1371600"/>
          </a:xfrm>
          <a:prstGeom prst="cloudCallout">
            <a:avLst>
              <a:gd name="adj1" fmla="val 44303"/>
              <a:gd name="adj2" fmla="val 6370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r>
              <a:rPr lang="en-US" dirty="0" smtClean="0">
                <a:solidFill>
                  <a:prstClr val="white"/>
                </a:solidFill>
                <a:effectLst>
                  <a:outerShdw blurRad="38100" dist="38100" dir="2700000" algn="tl">
                    <a:srgbClr val="000000">
                      <a:alpha val="43137"/>
                    </a:srgbClr>
                  </a:outerShdw>
                </a:effectLst>
              </a:rPr>
              <a:t>Become A </a:t>
            </a:r>
            <a:r>
              <a:rPr lang="en-US" b="1" dirty="0" smtClean="0">
                <a:solidFill>
                  <a:srgbClr val="F79646">
                    <a:lumMod val="60000"/>
                    <a:lumOff val="40000"/>
                  </a:srgbClr>
                </a:solidFill>
                <a:effectLst>
                  <a:outerShdw blurRad="38100" dist="38100" dir="2700000" algn="tl">
                    <a:srgbClr val="000000">
                      <a:alpha val="43137"/>
                    </a:srgbClr>
                  </a:outerShdw>
                </a:effectLst>
              </a:rPr>
              <a:t>Master</a:t>
            </a:r>
            <a:r>
              <a:rPr lang="en-US" dirty="0" smtClean="0">
                <a:solidFill>
                  <a:prstClr val="white"/>
                </a:solidFill>
                <a:effectLst>
                  <a:outerShdw blurRad="38100" dist="38100" dir="2700000" algn="tl">
                    <a:srgbClr val="000000">
                      <a:alpha val="43137"/>
                    </a:srgbClr>
                  </a:outerShdw>
                </a:effectLst>
              </a:rPr>
              <a:t> </a:t>
            </a:r>
            <a:r>
              <a:rPr lang="en-US" sz="1200" dirty="0">
                <a:solidFill>
                  <a:prstClr val="white"/>
                </a:solidFill>
                <a:effectLst>
                  <a:outerShdw blurRad="38100" dist="38100" dir="2700000" algn="tl">
                    <a:srgbClr val="000000">
                      <a:alpha val="43137"/>
                    </a:srgbClr>
                  </a:outerShdw>
                </a:effectLst>
              </a:rPr>
              <a:t>Shopping Annuity </a:t>
            </a:r>
            <a:r>
              <a:rPr lang="en-US" dirty="0" smtClean="0">
                <a:solidFill>
                  <a:prstClr val="white"/>
                </a:solidFill>
                <a:effectLst>
                  <a:outerShdw blurRad="38100" dist="38100" dir="2700000" algn="tl">
                    <a:srgbClr val="000000">
                      <a:alpha val="43137"/>
                    </a:srgbClr>
                  </a:outerShdw>
                </a:effectLst>
              </a:rPr>
              <a:t>Member</a:t>
            </a:r>
            <a:endParaRPr lang="en-US" dirty="0">
              <a:solidFill>
                <a:prstClr val="white"/>
              </a:solidFill>
              <a:effectLst>
                <a:outerShdw blurRad="38100" dist="38100" dir="2700000" algn="tl">
                  <a:srgbClr val="000000">
                    <a:alpha val="43137"/>
                  </a:srgbClr>
                </a:outerShdw>
              </a:effectLst>
            </a:endParaRPr>
          </a:p>
        </p:txBody>
      </p:sp>
      <p:grpSp>
        <p:nvGrpSpPr>
          <p:cNvPr id="8" name="Group 4"/>
          <p:cNvGrpSpPr>
            <a:grpSpLocks/>
          </p:cNvGrpSpPr>
          <p:nvPr/>
        </p:nvGrpSpPr>
        <p:grpSpPr bwMode="auto">
          <a:xfrm rot="566883">
            <a:off x="2572789" y="285190"/>
            <a:ext cx="1188720" cy="822960"/>
            <a:chOff x="2112" y="1922"/>
            <a:chExt cx="1336" cy="910"/>
          </a:xfrm>
          <a:effectLst>
            <a:outerShdw blurRad="50800" dist="38100" algn="l" rotWithShape="0">
              <a:prstClr val="black">
                <a:alpha val="40000"/>
              </a:prstClr>
            </a:outerShdw>
          </a:effectLst>
        </p:grpSpPr>
        <p:grpSp>
          <p:nvGrpSpPr>
            <p:cNvPr id="9" name="Group 5"/>
            <p:cNvGrpSpPr>
              <a:grpSpLocks/>
            </p:cNvGrpSpPr>
            <p:nvPr/>
          </p:nvGrpSpPr>
          <p:grpSpPr bwMode="auto">
            <a:xfrm>
              <a:off x="2112" y="1922"/>
              <a:ext cx="1336" cy="910"/>
              <a:chOff x="2112" y="1920"/>
              <a:chExt cx="1336" cy="910"/>
            </a:xfrm>
          </p:grpSpPr>
          <p:pic>
            <p:nvPicPr>
              <p:cNvPr id="11" name="Picture 6" descr="UFOPIN_06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2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tangle 24"/>
          <p:cNvSpPr/>
          <p:nvPr/>
        </p:nvSpPr>
        <p:spPr>
          <a:xfrm>
            <a:off x="5257800" y="1578070"/>
            <a:ext cx="3352800" cy="1938992"/>
          </a:xfrm>
          <a:prstGeom prst="rect">
            <a:avLst/>
          </a:prstGeom>
        </p:spPr>
        <p:txBody>
          <a:bodyPr wrap="square" lIns="91430" tIns="45715" rIns="91430" bIns="45715">
            <a:spAutoFit/>
          </a:bodyPr>
          <a:lstStyle/>
          <a:p>
            <a:pPr algn="ctr" defTabSz="914288"/>
            <a:r>
              <a:rPr lang="en-US" sz="2800" dirty="0">
                <a:solidFill>
                  <a:prstClr val="white"/>
                </a:solidFill>
              </a:rPr>
              <a:t>Business Building Fundamentals...   </a:t>
            </a:r>
          </a:p>
          <a:p>
            <a:pPr algn="ctr" defTabSz="914288"/>
            <a:r>
              <a:rPr lang="en-US" sz="3600" dirty="0">
                <a:solidFill>
                  <a:prstClr val="white"/>
                </a:solidFill>
              </a:rPr>
              <a:t>DO NOT </a:t>
            </a:r>
          </a:p>
          <a:p>
            <a:pPr algn="ctr" defTabSz="914288"/>
            <a:r>
              <a:rPr lang="en-US" sz="2800" dirty="0">
                <a:solidFill>
                  <a:prstClr val="white"/>
                </a:solidFill>
              </a:rPr>
              <a:t>re-create the wheel!</a:t>
            </a:r>
          </a:p>
        </p:txBody>
      </p:sp>
    </p:spTree>
    <p:extLst>
      <p:ext uri="{BB962C8B-B14F-4D97-AF65-F5344CB8AC3E}">
        <p14:creationId xmlns:p14="http://schemas.microsoft.com/office/powerpoint/2010/main" val="6998619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grayscl/>
          </a:blip>
          <a:srcRect/>
          <a:stretch>
            <a:fillRect l="-8000" r="-8000"/>
          </a:stretch>
        </a:blipFill>
        <a:effectLst/>
      </p:bgPr>
    </p:bg>
    <p:spTree>
      <p:nvGrpSpPr>
        <p:cNvPr id="1" name=""/>
        <p:cNvGrpSpPr/>
        <p:nvPr/>
      </p:nvGrpSpPr>
      <p:grpSpPr>
        <a:xfrm>
          <a:off x="0" y="0"/>
          <a:ext cx="0" cy="0"/>
          <a:chOff x="0" y="0"/>
          <a:chExt cx="0" cy="0"/>
        </a:xfrm>
      </p:grpSpPr>
      <p:sp>
        <p:nvSpPr>
          <p:cNvPr id="6" name="Rectangle 5"/>
          <p:cNvSpPr/>
          <p:nvPr/>
        </p:nvSpPr>
        <p:spPr>
          <a:xfrm>
            <a:off x="0" y="3"/>
            <a:ext cx="9144000" cy="5143943"/>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3" name="Title 1"/>
          <p:cNvSpPr txBox="1">
            <a:spLocks/>
          </p:cNvSpPr>
          <p:nvPr/>
        </p:nvSpPr>
        <p:spPr>
          <a:xfrm>
            <a:off x="304800" y="571500"/>
            <a:ext cx="8229600" cy="857250"/>
          </a:xfrm>
          <a:prstGeom prst="rect">
            <a:avLst/>
          </a:prstGeom>
        </p:spPr>
        <p:txBody>
          <a:bodyPr lIns="91430" tIns="45715" rIns="91430" bIns="45715">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n w="18415" cmpd="sng">
                  <a:solidFill>
                    <a:srgbClr val="FFFFFF"/>
                  </a:solidFill>
                  <a:prstDash val="solid"/>
                </a:ln>
                <a:solidFill>
                  <a:srgbClr val="FFFFFF"/>
                </a:solidFill>
                <a:effectLst>
                  <a:glow rad="139700">
                    <a:srgbClr val="C0504D">
                      <a:satMod val="175000"/>
                      <a:alpha val="40000"/>
                    </a:srgbClr>
                  </a:glow>
                  <a:outerShdw blurRad="63500" dir="3600000" algn="tl" rotWithShape="0">
                    <a:srgbClr val="000000">
                      <a:alpha val="70000"/>
                    </a:srgbClr>
                  </a:outerShdw>
                </a:effectLst>
              </a:rPr>
              <a:t>Building A Sales Organization</a:t>
            </a:r>
          </a:p>
          <a:p>
            <a:r>
              <a:rPr lang="en-US" sz="2400" b="1" dirty="0">
                <a:solidFill>
                  <a:prstClr val="white"/>
                </a:solidFill>
              </a:rPr>
              <a:t>Know The Mechanics To Master The Plan</a:t>
            </a:r>
          </a:p>
        </p:txBody>
      </p:sp>
      <p:sp>
        <p:nvSpPr>
          <p:cNvPr id="7" name="Flowchart: Process 6"/>
          <p:cNvSpPr/>
          <p:nvPr/>
        </p:nvSpPr>
        <p:spPr>
          <a:xfrm>
            <a:off x="-76200" y="2114550"/>
            <a:ext cx="9220200" cy="1828800"/>
          </a:xfrm>
          <a:prstGeom prst="flowChartProcess">
            <a:avLst/>
          </a:prstGeom>
          <a:solidFill>
            <a:srgbClr val="C0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5" name="Rectangle 4"/>
          <p:cNvSpPr/>
          <p:nvPr/>
        </p:nvSpPr>
        <p:spPr>
          <a:xfrm>
            <a:off x="838200" y="2438226"/>
            <a:ext cx="7239000" cy="1200329"/>
          </a:xfrm>
          <a:prstGeom prst="rect">
            <a:avLst/>
          </a:prstGeom>
        </p:spPr>
        <p:txBody>
          <a:bodyPr wrap="square" lIns="91430" tIns="45715" rIns="91430" bIns="45715">
            <a:spAutoFit/>
          </a:bodyPr>
          <a:lstStyle/>
          <a:p>
            <a:pPr algn="ctr" defTabSz="914288"/>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The objective is to have 4 Sales Organizations (Legs) feeding 3 Business Development Centers (BDCs) each producing 5000 BV each week and 5000 IBV each week.</a:t>
            </a:r>
          </a:p>
        </p:txBody>
      </p:sp>
    </p:spTree>
    <p:extLst>
      <p:ext uri="{BB962C8B-B14F-4D97-AF65-F5344CB8AC3E}">
        <p14:creationId xmlns:p14="http://schemas.microsoft.com/office/powerpoint/2010/main" val="616845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3" descr="C:\Users\yvonnel\Downloads\shutterstock_457838917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5916"/>
            <a:ext cx="5867400" cy="5143500"/>
          </a:xfrm>
          <a:prstGeom prst="rect">
            <a:avLst/>
          </a:prstGeom>
          <a:noFill/>
          <a:effectLst>
            <a:innerShdw blurRad="63500" dist="50800" dir="10800000">
              <a:prstClr val="black">
                <a:alpha val="50000"/>
              </a:prstClr>
            </a:innerShd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3033" y="2279868"/>
            <a:ext cx="3886200" cy="2000548"/>
          </a:xfrm>
          <a:prstGeom prst="rect">
            <a:avLst/>
          </a:prstGeom>
          <a:noFill/>
        </p:spPr>
        <p:txBody>
          <a:bodyPr wrap="square" lIns="91418" tIns="45709" rIns="91418" bIns="45709" rtlCol="0">
            <a:spAutoFit/>
          </a:bodyPr>
          <a:lstStyle/>
          <a:p>
            <a:pPr algn="ctr"/>
            <a:r>
              <a:rPr lang="en-US" sz="2800" dirty="0">
                <a:solidFill>
                  <a:schemeClr val="bg1"/>
                </a:solidFill>
              </a:rPr>
              <a:t>Weight loss is not magic. It’s just science.</a:t>
            </a:r>
          </a:p>
          <a:p>
            <a:pPr algn="ctr"/>
            <a:r>
              <a:rPr lang="en-US" sz="2800" dirty="0">
                <a:solidFill>
                  <a:schemeClr val="bg1"/>
                </a:solidFill>
              </a:rPr>
              <a:t>TLS® has made it                  </a:t>
            </a:r>
            <a:r>
              <a:rPr lang="en-US" sz="4000" dirty="0">
                <a:solidFill>
                  <a:schemeClr val="tx2">
                    <a:lumMod val="20000"/>
                    <a:lumOff val="80000"/>
                  </a:schemeClr>
                </a:solidFill>
              </a:rPr>
              <a:t>easy and simple!</a:t>
            </a:r>
            <a:endParaRPr lang="en-US" sz="3200" dirty="0">
              <a:solidFill>
                <a:schemeClr val="tx2">
                  <a:lumMod val="20000"/>
                  <a:lumOff val="80000"/>
                </a:schemeClr>
              </a:solidFill>
            </a:endParaRPr>
          </a:p>
        </p:txBody>
      </p:sp>
      <p:pic>
        <p:nvPicPr>
          <p:cNvPr id="4" name="Picture 3" descr="H:\PowerPoint\CONVENTION 2014\TLS_Logo.pn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5433" y="590550"/>
            <a:ext cx="3581400" cy="11887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14811" y="-19051"/>
            <a:ext cx="45719" cy="5172075"/>
          </a:xfrm>
          <a:prstGeom prst="rect">
            <a:avLst/>
          </a:prstGeom>
          <a:solidFill>
            <a:schemeClr val="accent1">
              <a:lumMod val="75000"/>
            </a:scheme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457070"/>
            <a:endParaRPr lang="en-US" dirty="0">
              <a:solidFill>
                <a:prstClr val="white"/>
              </a:solidFill>
            </a:endParaRPr>
          </a:p>
        </p:txBody>
      </p:sp>
    </p:spTree>
    <p:extLst>
      <p:ext uri="{BB962C8B-B14F-4D97-AF65-F5344CB8AC3E}">
        <p14:creationId xmlns:p14="http://schemas.microsoft.com/office/powerpoint/2010/main" val="30000416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grayscl/>
          </a:blip>
          <a:srcRect/>
          <a:stretch>
            <a:fillRect l="-8000" r="-8000"/>
          </a:stretch>
        </a:blipFill>
        <a:effectLst/>
      </p:bgPr>
    </p:bg>
    <p:spTree>
      <p:nvGrpSpPr>
        <p:cNvPr id="1" name=""/>
        <p:cNvGrpSpPr/>
        <p:nvPr/>
      </p:nvGrpSpPr>
      <p:grpSpPr>
        <a:xfrm>
          <a:off x="0" y="0"/>
          <a:ext cx="0" cy="0"/>
          <a:chOff x="0" y="0"/>
          <a:chExt cx="0" cy="0"/>
        </a:xfrm>
      </p:grpSpPr>
      <p:sp>
        <p:nvSpPr>
          <p:cNvPr id="6" name="Rectangle 5"/>
          <p:cNvSpPr/>
          <p:nvPr/>
        </p:nvSpPr>
        <p:spPr>
          <a:xfrm>
            <a:off x="0" y="3"/>
            <a:ext cx="9144000" cy="5143943"/>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3" name="Title 1"/>
          <p:cNvSpPr txBox="1">
            <a:spLocks/>
          </p:cNvSpPr>
          <p:nvPr/>
        </p:nvSpPr>
        <p:spPr>
          <a:xfrm>
            <a:off x="304800" y="571500"/>
            <a:ext cx="8229600" cy="857250"/>
          </a:xfrm>
          <a:prstGeom prst="rect">
            <a:avLst/>
          </a:prstGeom>
        </p:spPr>
        <p:txBody>
          <a:bodyPr lIns="91430" tIns="45715" rIns="91430" bIns="45715">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n w="18415" cmpd="sng">
                  <a:solidFill>
                    <a:srgbClr val="FFFFFF"/>
                  </a:solidFill>
                  <a:prstDash val="solid"/>
                </a:ln>
                <a:solidFill>
                  <a:srgbClr val="FFFFFF"/>
                </a:solidFill>
                <a:effectLst>
                  <a:glow rad="139700">
                    <a:srgbClr val="C0504D">
                      <a:satMod val="175000"/>
                      <a:alpha val="40000"/>
                    </a:srgbClr>
                  </a:glow>
                  <a:outerShdw blurRad="63500" dir="3600000" algn="tl" rotWithShape="0">
                    <a:srgbClr val="000000">
                      <a:alpha val="70000"/>
                    </a:srgbClr>
                  </a:outerShdw>
                </a:effectLst>
              </a:rPr>
              <a:t>Building A Sales Organization</a:t>
            </a:r>
          </a:p>
          <a:p>
            <a:r>
              <a:rPr lang="en-US" sz="2400" b="1" dirty="0">
                <a:solidFill>
                  <a:prstClr val="white"/>
                </a:solidFill>
              </a:rPr>
              <a:t>Know The Mechanics To Master The Plan</a:t>
            </a:r>
          </a:p>
        </p:txBody>
      </p:sp>
      <p:sp>
        <p:nvSpPr>
          <p:cNvPr id="7" name="Flowchart: Process 6"/>
          <p:cNvSpPr/>
          <p:nvPr/>
        </p:nvSpPr>
        <p:spPr>
          <a:xfrm>
            <a:off x="-76200" y="2114550"/>
            <a:ext cx="9220200" cy="1828800"/>
          </a:xfrm>
          <a:prstGeom prst="flowChartProcess">
            <a:avLst/>
          </a:prstGeom>
          <a:solidFill>
            <a:srgbClr val="C0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5" name="Rectangle 4"/>
          <p:cNvSpPr/>
          <p:nvPr/>
        </p:nvSpPr>
        <p:spPr>
          <a:xfrm>
            <a:off x="228600" y="2038351"/>
            <a:ext cx="8610600" cy="1938992"/>
          </a:xfrm>
          <a:prstGeom prst="rect">
            <a:avLst/>
          </a:prstGeom>
        </p:spPr>
        <p:txBody>
          <a:bodyPr wrap="square" lIns="91430" tIns="45715" rIns="91430" bIns="45715">
            <a:spAutoFit/>
          </a:bodyPr>
          <a:lstStyle/>
          <a:p>
            <a:pPr algn="ctr" defTabSz="914288"/>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Each organization must have 40 UFOs who each do on average 500 BV per month of any MA Branded Products (much of this volume is TLS Branded Product) and 40 UFOs committed to complete the Shopping Annuity averaging a minimum of HK$160,000 in HK.SHOP.COM purchases averaging 5% IBV. (40,000 IBV )</a:t>
            </a:r>
          </a:p>
        </p:txBody>
      </p:sp>
    </p:spTree>
    <p:extLst>
      <p:ext uri="{BB962C8B-B14F-4D97-AF65-F5344CB8AC3E}">
        <p14:creationId xmlns:p14="http://schemas.microsoft.com/office/powerpoint/2010/main" val="41240984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172" y="-19050"/>
            <a:ext cx="9151172" cy="5162550"/>
            <a:chOff x="0" y="1"/>
            <a:chExt cx="9151172" cy="5162550"/>
          </a:xfrm>
        </p:grpSpPr>
        <p:pic>
          <p:nvPicPr>
            <p:cNvPr id="15362" name="Picture 2" descr="http://www.proctorgallagherinstitute.com/wp-content/uploads/2016/05/A-Foolproof-Way-to-Reach-Goals-and-Control-Your-Destiny-860x478.jp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0" y="2581275"/>
              <a:ext cx="9151172" cy="25812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proctorgallagherinstitute.com/wp-content/uploads/2016/05/A-Foolproof-Way-to-Reach-Goals-and-Control-Your-Destiny-860x478.jpg"/>
            <p:cNvPicPr>
              <a:picLocks noChangeAspect="1" noChangeArrowheads="1"/>
            </p:cNvPicPr>
            <p:nvPr/>
          </p:nvPicPr>
          <p:blipFill rotWithShape="1">
            <a:blip r:embed="rId2">
              <a:extLst>
                <a:ext uri="{28A0092B-C50C-407E-A947-70E740481C1C}">
                  <a14:useLocalDpi xmlns:a14="http://schemas.microsoft.com/office/drawing/2010/main" val="0"/>
                </a:ext>
              </a:extLst>
            </a:blip>
            <a:srcRect b="72387"/>
            <a:stretch/>
          </p:blipFill>
          <p:spPr bwMode="auto">
            <a:xfrm>
              <a:off x="0" y="1"/>
              <a:ext cx="9151172" cy="1425547"/>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Process 3"/>
            <p:cNvSpPr/>
            <p:nvPr/>
          </p:nvSpPr>
          <p:spPr>
            <a:xfrm>
              <a:off x="0" y="1425548"/>
              <a:ext cx="9151172" cy="1204067"/>
            </a:xfrm>
            <a:prstGeom prst="flowChartProcess">
              <a:avLst/>
            </a:prstGeom>
            <a:solidFill>
              <a:schemeClr val="tx2">
                <a:lumMod val="60000"/>
                <a:lumOff val="40000"/>
              </a:schemeClr>
            </a:solidFill>
            <a:ln>
              <a:noFill/>
            </a:ln>
            <a:effectLst>
              <a:glow rad="228600">
                <a:schemeClr val="accent1">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8"/>
              <a:endParaRPr lang="en-US" i="1" dirty="0">
                <a:solidFill>
                  <a:prstClr val="white"/>
                </a:solidFill>
              </a:endParaRPr>
            </a:p>
          </p:txBody>
        </p:sp>
      </p:grpSp>
      <p:sp>
        <p:nvSpPr>
          <p:cNvPr id="6" name="TextBox 5"/>
          <p:cNvSpPr txBox="1"/>
          <p:nvPr/>
        </p:nvSpPr>
        <p:spPr>
          <a:xfrm>
            <a:off x="1447800" y="1696824"/>
            <a:ext cx="5964390" cy="646331"/>
          </a:xfrm>
          <a:prstGeom prst="rect">
            <a:avLst/>
          </a:prstGeom>
          <a:noFill/>
        </p:spPr>
        <p:txBody>
          <a:bodyPr wrap="none" lIns="91430" tIns="45715" rIns="91430" bIns="45715" rtlCol="0">
            <a:spAutoFit/>
          </a:bodyPr>
          <a:lstStyle/>
          <a:p>
            <a:pPr defTabSz="914288"/>
            <a:r>
              <a:rPr lang="en-US" sz="3600" dirty="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rPr>
              <a:t>CONTROL YOUR OWN DESTINY</a:t>
            </a:r>
          </a:p>
        </p:txBody>
      </p:sp>
      <p:sp>
        <p:nvSpPr>
          <p:cNvPr id="11" name="Rectangle 10"/>
          <p:cNvSpPr/>
          <p:nvPr/>
        </p:nvSpPr>
        <p:spPr>
          <a:xfrm>
            <a:off x="-7172" y="2562225"/>
            <a:ext cx="9144000" cy="2600326"/>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8" name="TextBox 7"/>
          <p:cNvSpPr txBox="1"/>
          <p:nvPr/>
        </p:nvSpPr>
        <p:spPr>
          <a:xfrm>
            <a:off x="433246" y="3486155"/>
            <a:ext cx="8024954" cy="1200329"/>
          </a:xfrm>
          <a:prstGeom prst="rect">
            <a:avLst/>
          </a:prstGeom>
          <a:noFill/>
        </p:spPr>
        <p:txBody>
          <a:bodyPr wrap="none" lIns="91430" tIns="45715" rIns="91430" bIns="45715" rtlCol="0">
            <a:spAutoFit/>
          </a:bodyPr>
          <a:lstStyle/>
          <a:p>
            <a:pPr algn="ctr" defTabSz="914288"/>
            <a:r>
              <a:rPr lang="en-US" sz="2400" b="1" dirty="0">
                <a:solidFill>
                  <a:prstClr val="white"/>
                </a:solidFill>
                <a:effectLst>
                  <a:glow rad="228600">
                    <a:prstClr val="black">
                      <a:lumMod val="95000"/>
                      <a:lumOff val="5000"/>
                      <a:alpha val="40000"/>
                    </a:prstClr>
                  </a:glow>
                </a:effectLst>
              </a:rPr>
              <a:t>Master the Basic 5</a:t>
            </a:r>
          </a:p>
          <a:p>
            <a:pPr algn="ctr" defTabSz="914288"/>
            <a:r>
              <a:rPr lang="en-US" sz="2400" b="1" dirty="0">
                <a:solidFill>
                  <a:prstClr val="white"/>
                </a:solidFill>
                <a:effectLst>
                  <a:glow rad="228600">
                    <a:prstClr val="black">
                      <a:lumMod val="95000"/>
                      <a:lumOff val="5000"/>
                      <a:alpha val="40000"/>
                    </a:prstClr>
                  </a:glow>
                </a:effectLst>
              </a:rPr>
              <a:t>Doing All 5 Components - Daily</a:t>
            </a:r>
          </a:p>
          <a:p>
            <a:pPr algn="ctr" defTabSz="914288"/>
            <a:r>
              <a:rPr lang="en-US" sz="2400" b="1" dirty="0">
                <a:solidFill>
                  <a:prstClr val="white"/>
                </a:solidFill>
                <a:effectLst>
                  <a:glow rad="228600">
                    <a:prstClr val="black">
                      <a:lumMod val="95000"/>
                      <a:lumOff val="5000"/>
                      <a:alpha val="40000"/>
                    </a:prstClr>
                  </a:glow>
                </a:effectLst>
              </a:rPr>
              <a:t>Excelling at the Follow Up and The ABC Pattern of Duplication</a:t>
            </a:r>
          </a:p>
        </p:txBody>
      </p:sp>
      <p:sp>
        <p:nvSpPr>
          <p:cNvPr id="13" name="Rectangle 12"/>
          <p:cNvSpPr/>
          <p:nvPr/>
        </p:nvSpPr>
        <p:spPr>
          <a:xfrm>
            <a:off x="0" y="-38098"/>
            <a:ext cx="9144000" cy="144459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Tree>
    <p:extLst>
      <p:ext uri="{BB962C8B-B14F-4D97-AF65-F5344CB8AC3E}">
        <p14:creationId xmlns:p14="http://schemas.microsoft.com/office/powerpoint/2010/main" val="36189523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33000"/>
                    </a14:imgEffect>
                  </a14:imgLayer>
                </a14:imgProps>
              </a:ext>
            </a:extLst>
          </a:blip>
          <a:srcRect/>
          <a:stretch>
            <a:fillRect l="-28000" r="-28000"/>
          </a:stretch>
        </a:blipFill>
        <a:effectLst/>
      </p:bgPr>
    </p:bg>
    <p:spTree>
      <p:nvGrpSpPr>
        <p:cNvPr id="1" name=""/>
        <p:cNvGrpSpPr/>
        <p:nvPr/>
      </p:nvGrpSpPr>
      <p:grpSpPr>
        <a:xfrm>
          <a:off x="0" y="0"/>
          <a:ext cx="0" cy="0"/>
          <a:chOff x="0" y="0"/>
          <a:chExt cx="0" cy="0"/>
        </a:xfrm>
      </p:grpSpPr>
      <p:sp>
        <p:nvSpPr>
          <p:cNvPr id="4" name="Rectangle 3"/>
          <p:cNvSpPr/>
          <p:nvPr/>
        </p:nvSpPr>
        <p:spPr>
          <a:xfrm>
            <a:off x="0" y="3"/>
            <a:ext cx="9144000" cy="5143943"/>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2" name="Title 1"/>
          <p:cNvSpPr>
            <a:spLocks noGrp="1"/>
          </p:cNvSpPr>
          <p:nvPr>
            <p:ph type="title"/>
          </p:nvPr>
        </p:nvSpPr>
        <p:spPr/>
        <p:txBody>
          <a:bodyPr/>
          <a:lstStyle/>
          <a:p>
            <a:r>
              <a:rPr lang="en-US" dirty="0" smtClean="0">
                <a:solidFill>
                  <a:schemeClr val="bg1"/>
                </a:solidFill>
                <a:effectLst>
                  <a:glow rad="139700">
                    <a:schemeClr val="accent1">
                      <a:satMod val="175000"/>
                      <a:alpha val="40000"/>
                    </a:schemeClr>
                  </a:glow>
                </a:effectLst>
              </a:rPr>
              <a:t>Thinking About The Fundamentals</a:t>
            </a:r>
            <a:endParaRPr lang="en-US" dirty="0">
              <a:solidFill>
                <a:schemeClr val="bg1"/>
              </a:solidFill>
              <a:effectLst>
                <a:glow rad="139700">
                  <a:schemeClr val="accent1">
                    <a:satMod val="175000"/>
                    <a:alpha val="40000"/>
                  </a:schemeClr>
                </a:glow>
              </a:effectLst>
            </a:endParaRPr>
          </a:p>
        </p:txBody>
      </p:sp>
      <p:sp>
        <p:nvSpPr>
          <p:cNvPr id="3" name="Content Placeholder 2"/>
          <p:cNvSpPr>
            <a:spLocks noGrp="1"/>
          </p:cNvSpPr>
          <p:nvPr>
            <p:ph idx="1"/>
          </p:nvPr>
        </p:nvSpPr>
        <p:spPr>
          <a:xfrm>
            <a:off x="457200" y="1047751"/>
            <a:ext cx="8229600" cy="3394472"/>
          </a:xfrm>
        </p:spPr>
        <p:txBody>
          <a:bodyPr>
            <a:noAutofit/>
          </a:bodyPr>
          <a:lstStyle/>
          <a:p>
            <a:r>
              <a:rPr lang="en-US" sz="2400" dirty="0">
                <a:solidFill>
                  <a:schemeClr val="bg1"/>
                </a:solidFill>
                <a:effectLst>
                  <a:outerShdw blurRad="38100" dist="38100" dir="2700000" algn="tl">
                    <a:srgbClr val="000000">
                      <a:alpha val="43137"/>
                    </a:srgbClr>
                  </a:outerShdw>
                </a:effectLst>
              </a:rPr>
              <a:t>Each organization needs six UFOs building out Base 10, Seven Strong - (Producing a minimum of 500 BV and becoming a Master Shopping Annuity Member). </a:t>
            </a:r>
          </a:p>
          <a:p>
            <a:r>
              <a:rPr lang="en-US" sz="2400" dirty="0">
                <a:solidFill>
                  <a:schemeClr val="bg1"/>
                </a:solidFill>
                <a:effectLst>
                  <a:outerShdw blurRad="38100" dist="38100" dir="2700000" algn="tl">
                    <a:srgbClr val="000000">
                      <a:alpha val="43137"/>
                    </a:srgbClr>
                  </a:outerShdw>
                </a:effectLst>
              </a:rPr>
              <a:t>Building four sales organizations, you would need a total of 42 UFOs per leg, or a total of 24 UFOs building out Base 10, Seven Strong (Total of 168 UFOs, 24 x7) averaging 500 BV a month.</a:t>
            </a:r>
          </a:p>
          <a:p>
            <a:r>
              <a:rPr lang="en-US" sz="2400" dirty="0">
                <a:solidFill>
                  <a:schemeClr val="bg1"/>
                </a:solidFill>
                <a:effectLst>
                  <a:outerShdw blurRad="38100" dist="38100" dir="2700000" algn="tl">
                    <a:srgbClr val="000000">
                      <a:alpha val="43137"/>
                    </a:srgbClr>
                  </a:outerShdw>
                </a:effectLst>
              </a:rPr>
              <a:t>Hitting the Shopping Annuity with annual average purchases of $20,000. This would yield a range of $405,000 to $561,000 of residual income.</a:t>
            </a:r>
          </a:p>
          <a:p>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09222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0" y="-7044"/>
            <a:ext cx="9220200" cy="5143943"/>
          </a:xfrm>
          <a:prstGeom prst="rect">
            <a:avLst/>
          </a:prstGeom>
          <a:solidFill>
            <a:schemeClr val="accent2">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grpSp>
        <p:nvGrpSpPr>
          <p:cNvPr id="583" name="Group 582"/>
          <p:cNvGrpSpPr/>
          <p:nvPr/>
        </p:nvGrpSpPr>
        <p:grpSpPr>
          <a:xfrm>
            <a:off x="1171156" y="809112"/>
            <a:ext cx="4990916" cy="3564113"/>
            <a:chOff x="1181284" y="1039050"/>
            <a:chExt cx="4990916" cy="4752150"/>
          </a:xfrm>
        </p:grpSpPr>
        <p:grpSp>
          <p:nvGrpSpPr>
            <p:cNvPr id="584" name="Group 583"/>
            <p:cNvGrpSpPr/>
            <p:nvPr/>
          </p:nvGrpSpPr>
          <p:grpSpPr>
            <a:xfrm>
              <a:off x="1181284" y="1039050"/>
              <a:ext cx="4990916" cy="4733312"/>
              <a:chOff x="1176224" y="1057276"/>
              <a:chExt cx="4990916" cy="4733312"/>
            </a:xfrm>
          </p:grpSpPr>
          <p:cxnSp>
            <p:nvCxnSpPr>
              <p:cNvPr id="613" name="Straight Connector 612"/>
              <p:cNvCxnSpPr/>
              <p:nvPr/>
            </p:nvCxnSpPr>
            <p:spPr>
              <a:xfrm>
                <a:off x="5614035" y="1563137"/>
                <a:ext cx="154249" cy="230449"/>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14" name="Straight Connector 613"/>
              <p:cNvCxnSpPr>
                <a:stCxn id="591" idx="7"/>
              </p:cNvCxnSpPr>
              <p:nvPr/>
            </p:nvCxnSpPr>
            <p:spPr>
              <a:xfrm flipH="1">
                <a:off x="5970271" y="1529827"/>
                <a:ext cx="175147" cy="287711"/>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15" name="Straight Connector 614"/>
              <p:cNvCxnSpPr/>
              <p:nvPr/>
            </p:nvCxnSpPr>
            <p:spPr>
              <a:xfrm>
                <a:off x="5033010" y="2229887"/>
                <a:ext cx="154249" cy="230449"/>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16" name="Straight Connector 615"/>
              <p:cNvCxnSpPr>
                <a:stCxn id="594" idx="7"/>
              </p:cNvCxnSpPr>
              <p:nvPr/>
            </p:nvCxnSpPr>
            <p:spPr>
              <a:xfrm flipH="1">
                <a:off x="5389246" y="2196577"/>
                <a:ext cx="175147" cy="287711"/>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a:off x="4442460" y="2896637"/>
                <a:ext cx="154249" cy="230449"/>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18" name="Straight Connector 617"/>
              <p:cNvCxnSpPr>
                <a:stCxn id="597" idx="7"/>
              </p:cNvCxnSpPr>
              <p:nvPr/>
            </p:nvCxnSpPr>
            <p:spPr>
              <a:xfrm flipH="1">
                <a:off x="4798696" y="2863327"/>
                <a:ext cx="175147" cy="287711"/>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a:off x="3851910" y="3534812"/>
                <a:ext cx="154249" cy="230449"/>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0" name="Straight Connector 619"/>
              <p:cNvCxnSpPr>
                <a:stCxn id="600" idx="7"/>
              </p:cNvCxnSpPr>
              <p:nvPr/>
            </p:nvCxnSpPr>
            <p:spPr>
              <a:xfrm flipH="1">
                <a:off x="4208146" y="3501502"/>
                <a:ext cx="175147" cy="287711"/>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a:off x="2375535" y="4153937"/>
                <a:ext cx="154249" cy="230449"/>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2" name="Straight Connector 621"/>
              <p:cNvCxnSpPr>
                <a:stCxn id="602" idx="7"/>
              </p:cNvCxnSpPr>
              <p:nvPr/>
            </p:nvCxnSpPr>
            <p:spPr>
              <a:xfrm flipH="1">
                <a:off x="2731771" y="4083352"/>
                <a:ext cx="175147" cy="287711"/>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3" name="Straight Connector 622"/>
              <p:cNvCxnSpPr/>
              <p:nvPr/>
            </p:nvCxnSpPr>
            <p:spPr>
              <a:xfrm>
                <a:off x="1975485" y="4706387"/>
                <a:ext cx="154249" cy="230449"/>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4" name="Straight Connector 623"/>
              <p:cNvCxnSpPr/>
              <p:nvPr/>
            </p:nvCxnSpPr>
            <p:spPr>
              <a:xfrm flipH="1">
                <a:off x="2331721" y="4655941"/>
                <a:ext cx="175147" cy="287711"/>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5" name="Straight Connector 624"/>
              <p:cNvCxnSpPr/>
              <p:nvPr/>
            </p:nvCxnSpPr>
            <p:spPr>
              <a:xfrm>
                <a:off x="1575435" y="5287412"/>
                <a:ext cx="154249" cy="230449"/>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6" name="Straight Connector 625"/>
              <p:cNvCxnSpPr>
                <a:stCxn id="609" idx="4"/>
                <a:endCxn id="666" idx="0"/>
              </p:cNvCxnSpPr>
              <p:nvPr/>
            </p:nvCxnSpPr>
            <p:spPr>
              <a:xfrm flipH="1">
                <a:off x="1879589" y="5400676"/>
                <a:ext cx="111791" cy="64190"/>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7" name="Straight Connector 626"/>
              <p:cNvCxnSpPr>
                <a:stCxn id="612" idx="7"/>
              </p:cNvCxnSpPr>
              <p:nvPr/>
            </p:nvCxnSpPr>
            <p:spPr>
              <a:xfrm flipH="1">
                <a:off x="3265401" y="3526406"/>
                <a:ext cx="199857" cy="311893"/>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8" name="Straight Connector 627"/>
              <p:cNvCxnSpPr/>
              <p:nvPr/>
            </p:nvCxnSpPr>
            <p:spPr>
              <a:xfrm flipH="1">
                <a:off x="5557540" y="1389826"/>
                <a:ext cx="261153" cy="390693"/>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9" name="Straight Connector 628"/>
              <p:cNvCxnSpPr/>
              <p:nvPr/>
            </p:nvCxnSpPr>
            <p:spPr>
              <a:xfrm>
                <a:off x="5608975" y="1057276"/>
                <a:ext cx="558165" cy="702945"/>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0" name="Straight Connector 629"/>
              <p:cNvCxnSpPr>
                <a:stCxn id="592" idx="3"/>
              </p:cNvCxnSpPr>
              <p:nvPr/>
            </p:nvCxnSpPr>
            <p:spPr>
              <a:xfrm flipH="1">
                <a:off x="4892697" y="2088793"/>
                <a:ext cx="284011" cy="393423"/>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1" name="Straight Connector 630"/>
              <p:cNvCxnSpPr/>
              <p:nvPr/>
            </p:nvCxnSpPr>
            <p:spPr>
              <a:xfrm>
                <a:off x="5018425" y="1695451"/>
                <a:ext cx="567690" cy="731520"/>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2" name="Straight Connector 631"/>
              <p:cNvCxnSpPr>
                <a:stCxn id="595" idx="3"/>
              </p:cNvCxnSpPr>
              <p:nvPr/>
            </p:nvCxnSpPr>
            <p:spPr>
              <a:xfrm flipH="1">
                <a:off x="4302146" y="2765068"/>
                <a:ext cx="284012" cy="383898"/>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3" name="Straight Connector 632"/>
              <p:cNvCxnSpPr/>
              <p:nvPr/>
            </p:nvCxnSpPr>
            <p:spPr>
              <a:xfrm>
                <a:off x="4370725" y="2266951"/>
                <a:ext cx="624840" cy="826770"/>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4" name="Straight Connector 633"/>
              <p:cNvCxnSpPr>
                <a:stCxn id="598" idx="3"/>
              </p:cNvCxnSpPr>
              <p:nvPr/>
            </p:nvCxnSpPr>
            <p:spPr>
              <a:xfrm flipH="1">
                <a:off x="3711596" y="3403243"/>
                <a:ext cx="284012" cy="383898"/>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3694450" y="2914651"/>
                <a:ext cx="710565" cy="817245"/>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6" name="Straight Connector 635"/>
              <p:cNvCxnSpPr/>
              <p:nvPr/>
            </p:nvCxnSpPr>
            <p:spPr>
              <a:xfrm>
                <a:off x="2599075" y="3971926"/>
                <a:ext cx="329565" cy="379095"/>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7" name="Straight Connector 636"/>
              <p:cNvCxnSpPr/>
              <p:nvPr/>
            </p:nvCxnSpPr>
            <p:spPr>
              <a:xfrm>
                <a:off x="2199025" y="4524376"/>
                <a:ext cx="329565" cy="379095"/>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8" name="Straight Connector 637"/>
              <p:cNvCxnSpPr>
                <a:stCxn id="607" idx="3"/>
              </p:cNvCxnSpPr>
              <p:nvPr/>
            </p:nvCxnSpPr>
            <p:spPr>
              <a:xfrm flipH="1">
                <a:off x="1176224" y="5155843"/>
                <a:ext cx="542909" cy="634745"/>
              </a:xfrm>
              <a:prstGeom prst="line">
                <a:avLst/>
              </a:prstGeom>
              <a:solidFill>
                <a:srgbClr val="00B0F0"/>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639" name="Straight Connector 638"/>
              <p:cNvCxnSpPr/>
              <p:nvPr/>
            </p:nvCxnSpPr>
            <p:spPr>
              <a:xfrm>
                <a:off x="1798975" y="5105401"/>
                <a:ext cx="329565" cy="379095"/>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40" name="Straight Connector 639"/>
              <p:cNvCxnSpPr/>
              <p:nvPr/>
            </p:nvCxnSpPr>
            <p:spPr>
              <a:xfrm>
                <a:off x="2836293" y="3627875"/>
                <a:ext cx="180468" cy="264417"/>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41" name="Straight Connector 640"/>
              <p:cNvCxnSpPr/>
              <p:nvPr/>
            </p:nvCxnSpPr>
            <p:spPr>
              <a:xfrm>
                <a:off x="3114894" y="3398366"/>
                <a:ext cx="385584" cy="434974"/>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grpSp>
        <p:grpSp>
          <p:nvGrpSpPr>
            <p:cNvPr id="585" name="Group 584"/>
            <p:cNvGrpSpPr/>
            <p:nvPr/>
          </p:nvGrpSpPr>
          <p:grpSpPr>
            <a:xfrm>
              <a:off x="1181284" y="1179195"/>
              <a:ext cx="4990916" cy="4612005"/>
              <a:chOff x="1125798" y="1190626"/>
              <a:chExt cx="4990916" cy="4612005"/>
            </a:xfrm>
          </p:grpSpPr>
          <p:cxnSp>
            <p:nvCxnSpPr>
              <p:cNvPr id="586" name="Straight Connector 585"/>
              <p:cNvCxnSpPr/>
              <p:nvPr/>
            </p:nvCxnSpPr>
            <p:spPr>
              <a:xfrm flipH="1">
                <a:off x="2235223" y="3067051"/>
                <a:ext cx="1104716" cy="1339215"/>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587" name="Straight Connector 586"/>
              <p:cNvCxnSpPr>
                <a:endCxn id="675" idx="7"/>
              </p:cNvCxnSpPr>
              <p:nvPr/>
            </p:nvCxnSpPr>
            <p:spPr>
              <a:xfrm flipH="1">
                <a:off x="1125798" y="4568023"/>
                <a:ext cx="970527" cy="1234608"/>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grpSp>
            <p:nvGrpSpPr>
              <p:cNvPr id="588" name="Group 587"/>
              <p:cNvGrpSpPr/>
              <p:nvPr/>
            </p:nvGrpSpPr>
            <p:grpSpPr>
              <a:xfrm>
                <a:off x="1457084" y="1190626"/>
                <a:ext cx="4659630" cy="4231005"/>
                <a:chOff x="1457084" y="1190626"/>
                <a:chExt cx="4659630" cy="4231005"/>
              </a:xfrm>
            </p:grpSpPr>
            <p:sp>
              <p:nvSpPr>
                <p:cNvPr id="589" name="Oval 588"/>
                <p:cNvSpPr>
                  <a:spLocks noChangeAspect="1"/>
                </p:cNvSpPr>
                <p:nvPr/>
              </p:nvSpPr>
              <p:spPr>
                <a:xfrm>
                  <a:off x="5667134" y="1190626"/>
                  <a:ext cx="274320" cy="27432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0" name="Oval 589"/>
                <p:cNvSpPr>
                  <a:spLocks noChangeAspect="1"/>
                </p:cNvSpPr>
                <p:nvPr/>
              </p:nvSpPr>
              <p:spPr>
                <a:xfrm>
                  <a:off x="5495684" y="151447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1" name="Oval 590"/>
                <p:cNvSpPr>
                  <a:spLocks noChangeAspect="1"/>
                </p:cNvSpPr>
                <p:nvPr/>
              </p:nvSpPr>
              <p:spPr>
                <a:xfrm>
                  <a:off x="5933834" y="151447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2" name="Oval 591"/>
                <p:cNvSpPr>
                  <a:spLocks noChangeAspect="1"/>
                </p:cNvSpPr>
                <p:nvPr/>
              </p:nvSpPr>
              <p:spPr>
                <a:xfrm>
                  <a:off x="5086109" y="1847851"/>
                  <a:ext cx="274320" cy="27432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3" name="Oval 592"/>
                <p:cNvSpPr>
                  <a:spLocks noChangeAspect="1"/>
                </p:cNvSpPr>
                <p:nvPr/>
              </p:nvSpPr>
              <p:spPr>
                <a:xfrm>
                  <a:off x="4914659" y="218122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4" name="Oval 593"/>
                <p:cNvSpPr>
                  <a:spLocks noChangeAspect="1"/>
                </p:cNvSpPr>
                <p:nvPr/>
              </p:nvSpPr>
              <p:spPr>
                <a:xfrm>
                  <a:off x="5352809" y="218122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5" name="Oval 594"/>
                <p:cNvSpPr>
                  <a:spLocks noChangeAspect="1"/>
                </p:cNvSpPr>
                <p:nvPr/>
              </p:nvSpPr>
              <p:spPr>
                <a:xfrm>
                  <a:off x="4495559" y="2524126"/>
                  <a:ext cx="274320" cy="27432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6" name="Oval 595"/>
                <p:cNvSpPr>
                  <a:spLocks noChangeAspect="1"/>
                </p:cNvSpPr>
                <p:nvPr/>
              </p:nvSpPr>
              <p:spPr>
                <a:xfrm>
                  <a:off x="4324109" y="284797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7" name="Oval 596"/>
                <p:cNvSpPr>
                  <a:spLocks noChangeAspect="1"/>
                </p:cNvSpPr>
                <p:nvPr/>
              </p:nvSpPr>
              <p:spPr>
                <a:xfrm>
                  <a:off x="4762259" y="284797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8" name="Oval 597"/>
                <p:cNvSpPr>
                  <a:spLocks noChangeAspect="1"/>
                </p:cNvSpPr>
                <p:nvPr/>
              </p:nvSpPr>
              <p:spPr>
                <a:xfrm>
                  <a:off x="3905009" y="3162301"/>
                  <a:ext cx="274320" cy="27432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9" name="Oval 598"/>
                <p:cNvSpPr>
                  <a:spLocks noChangeAspect="1"/>
                </p:cNvSpPr>
                <p:nvPr/>
              </p:nvSpPr>
              <p:spPr>
                <a:xfrm>
                  <a:off x="3733559" y="3486151"/>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0" name="Oval 599"/>
                <p:cNvSpPr>
                  <a:spLocks noChangeAspect="1"/>
                </p:cNvSpPr>
                <p:nvPr/>
              </p:nvSpPr>
              <p:spPr>
                <a:xfrm>
                  <a:off x="4171709" y="3486151"/>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1" name="Oval 600"/>
                <p:cNvSpPr>
                  <a:spLocks noChangeAspect="1"/>
                </p:cNvSpPr>
                <p:nvPr/>
              </p:nvSpPr>
              <p:spPr>
                <a:xfrm>
                  <a:off x="2257184" y="410527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2" name="Oval 601"/>
                <p:cNvSpPr>
                  <a:spLocks noChangeAspect="1"/>
                </p:cNvSpPr>
                <p:nvPr/>
              </p:nvSpPr>
              <p:spPr>
                <a:xfrm>
                  <a:off x="2695334" y="4068001"/>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3" name="Oval 602"/>
                <p:cNvSpPr>
                  <a:spLocks noChangeAspect="1"/>
                </p:cNvSpPr>
                <p:nvPr/>
              </p:nvSpPr>
              <p:spPr>
                <a:xfrm>
                  <a:off x="2428634" y="3781426"/>
                  <a:ext cx="274320" cy="27432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4" name="Oval 603"/>
                <p:cNvSpPr>
                  <a:spLocks noChangeAspect="1"/>
                </p:cNvSpPr>
                <p:nvPr/>
              </p:nvSpPr>
              <p:spPr>
                <a:xfrm>
                  <a:off x="2028584" y="4333876"/>
                  <a:ext cx="274320" cy="27432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5" name="Oval 604"/>
                <p:cNvSpPr>
                  <a:spLocks noChangeAspect="1"/>
                </p:cNvSpPr>
                <p:nvPr/>
              </p:nvSpPr>
              <p:spPr>
                <a:xfrm>
                  <a:off x="1857134" y="465772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6" name="Oval 605"/>
                <p:cNvSpPr>
                  <a:spLocks noChangeAspect="1"/>
                </p:cNvSpPr>
                <p:nvPr/>
              </p:nvSpPr>
              <p:spPr>
                <a:xfrm>
                  <a:off x="2295284" y="4631881"/>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7" name="Oval 606"/>
                <p:cNvSpPr>
                  <a:spLocks noChangeAspect="1"/>
                </p:cNvSpPr>
                <p:nvPr/>
              </p:nvSpPr>
              <p:spPr>
                <a:xfrm>
                  <a:off x="1628534" y="4914901"/>
                  <a:ext cx="274320" cy="27432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8" name="Oval 607"/>
                <p:cNvSpPr>
                  <a:spLocks noChangeAspect="1"/>
                </p:cNvSpPr>
                <p:nvPr/>
              </p:nvSpPr>
              <p:spPr>
                <a:xfrm>
                  <a:off x="1457084" y="5238751"/>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9" name="Oval 608"/>
                <p:cNvSpPr>
                  <a:spLocks noChangeAspect="1"/>
                </p:cNvSpPr>
                <p:nvPr/>
              </p:nvSpPr>
              <p:spPr>
                <a:xfrm>
                  <a:off x="1849514" y="5211001"/>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10" name="Oval 609"/>
                <p:cNvSpPr>
                  <a:spLocks noChangeAspect="1"/>
                </p:cNvSpPr>
                <p:nvPr/>
              </p:nvSpPr>
              <p:spPr>
                <a:xfrm>
                  <a:off x="2920168" y="3179786"/>
                  <a:ext cx="320948" cy="314755"/>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11" name="Oval 610"/>
                <p:cNvSpPr>
                  <a:spLocks noChangeAspect="1"/>
                </p:cNvSpPr>
                <p:nvPr/>
              </p:nvSpPr>
              <p:spPr>
                <a:xfrm>
                  <a:off x="2719575" y="3551372"/>
                  <a:ext cx="213965" cy="209837"/>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12" name="Oval 611"/>
                <p:cNvSpPr>
                  <a:spLocks noChangeAspect="1"/>
                </p:cNvSpPr>
                <p:nvPr/>
              </p:nvSpPr>
              <p:spPr>
                <a:xfrm>
                  <a:off x="3232201" y="3488881"/>
                  <a:ext cx="213965" cy="209837"/>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grpSp>
        </p:grpSp>
      </p:grpSp>
      <p:grpSp>
        <p:nvGrpSpPr>
          <p:cNvPr id="579" name="Group 578"/>
          <p:cNvGrpSpPr/>
          <p:nvPr/>
        </p:nvGrpSpPr>
        <p:grpSpPr>
          <a:xfrm>
            <a:off x="3276601" y="57156"/>
            <a:ext cx="5758574" cy="2277919"/>
            <a:chOff x="3276600" y="76200"/>
            <a:chExt cx="5758574" cy="3037225"/>
          </a:xfrm>
        </p:grpSpPr>
        <p:cxnSp>
          <p:nvCxnSpPr>
            <p:cNvPr id="284" name="Straight Connector 283"/>
            <p:cNvCxnSpPr/>
            <p:nvPr/>
          </p:nvCxnSpPr>
          <p:spPr>
            <a:xfrm>
              <a:off x="6038609" y="476251"/>
              <a:ext cx="2910840" cy="2400300"/>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6333884" y="665499"/>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sz="1600" dirty="0">
                  <a:solidFill>
                    <a:srgbClr val="000000">
                      <a:lumMod val="95000"/>
                      <a:lumOff val="5000"/>
                    </a:srgbClr>
                  </a:solidFill>
                </a:rPr>
                <a:t>1</a:t>
              </a:r>
            </a:p>
          </p:txBody>
        </p:sp>
        <p:sp>
          <p:nvSpPr>
            <p:cNvPr id="287" name="Rectangle 286"/>
            <p:cNvSpPr/>
            <p:nvPr/>
          </p:nvSpPr>
          <p:spPr>
            <a:xfrm>
              <a:off x="7886459" y="1913274"/>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sz="1600" dirty="0">
                  <a:solidFill>
                    <a:srgbClr val="000000">
                      <a:lumMod val="95000"/>
                      <a:lumOff val="5000"/>
                    </a:srgbClr>
                  </a:solidFill>
                </a:rPr>
                <a:t>3</a:t>
              </a:r>
            </a:p>
          </p:txBody>
        </p:sp>
        <p:sp>
          <p:nvSpPr>
            <p:cNvPr id="288" name="Rectangle 287"/>
            <p:cNvSpPr/>
            <p:nvPr/>
          </p:nvSpPr>
          <p:spPr>
            <a:xfrm>
              <a:off x="7124459" y="1265574"/>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sz="1600" dirty="0">
                  <a:solidFill>
                    <a:srgbClr val="000000">
                      <a:lumMod val="95000"/>
                      <a:lumOff val="5000"/>
                    </a:srgbClr>
                  </a:solidFill>
                </a:rPr>
                <a:t>2</a:t>
              </a:r>
            </a:p>
          </p:txBody>
        </p:sp>
        <p:sp>
          <p:nvSpPr>
            <p:cNvPr id="289" name="Rectangle 288"/>
            <p:cNvSpPr/>
            <p:nvPr/>
          </p:nvSpPr>
          <p:spPr>
            <a:xfrm>
              <a:off x="8486534" y="2656225"/>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sz="1600" dirty="0">
                  <a:solidFill>
                    <a:srgbClr val="000000">
                      <a:lumMod val="95000"/>
                      <a:lumOff val="5000"/>
                    </a:srgbClr>
                  </a:solidFill>
                </a:rPr>
                <a:t>4</a:t>
              </a:r>
            </a:p>
          </p:txBody>
        </p:sp>
        <p:cxnSp>
          <p:nvCxnSpPr>
            <p:cNvPr id="295" name="Straight Connector 294"/>
            <p:cNvCxnSpPr/>
            <p:nvPr/>
          </p:nvCxnSpPr>
          <p:spPr>
            <a:xfrm flipH="1">
              <a:off x="3339183" y="342902"/>
              <a:ext cx="2547028" cy="2687954"/>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sp>
          <p:nvSpPr>
            <p:cNvPr id="285" name="Rectangle 284"/>
            <p:cNvSpPr/>
            <p:nvPr/>
          </p:nvSpPr>
          <p:spPr>
            <a:xfrm>
              <a:off x="5562600" y="76200"/>
              <a:ext cx="68580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sz="1600" b="1" dirty="0">
                  <a:solidFill>
                    <a:srgbClr val="DDDDDD">
                      <a:lumMod val="10000"/>
                    </a:srgbClr>
                  </a:solidFill>
                </a:rPr>
                <a:t>YOU</a:t>
              </a:r>
            </a:p>
          </p:txBody>
        </p:sp>
        <p:sp>
          <p:nvSpPr>
            <p:cNvPr id="280" name="Rectangle 279"/>
            <p:cNvSpPr/>
            <p:nvPr/>
          </p:nvSpPr>
          <p:spPr>
            <a:xfrm>
              <a:off x="5067059" y="675024"/>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sz="1600" dirty="0">
                  <a:solidFill>
                    <a:srgbClr val="000000">
                      <a:lumMod val="95000"/>
                      <a:lumOff val="5000"/>
                    </a:srgbClr>
                  </a:solidFill>
                </a:rPr>
                <a:t>1</a:t>
              </a:r>
            </a:p>
          </p:txBody>
        </p:sp>
        <p:sp>
          <p:nvSpPr>
            <p:cNvPr id="281" name="Rectangle 280"/>
            <p:cNvSpPr/>
            <p:nvPr/>
          </p:nvSpPr>
          <p:spPr>
            <a:xfrm>
              <a:off x="4556760" y="1294149"/>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sz="1600" dirty="0">
                  <a:solidFill>
                    <a:srgbClr val="000000">
                      <a:lumMod val="95000"/>
                      <a:lumOff val="5000"/>
                    </a:srgbClr>
                  </a:solidFill>
                </a:rPr>
                <a:t>2</a:t>
              </a:r>
            </a:p>
          </p:txBody>
        </p:sp>
        <p:sp>
          <p:nvSpPr>
            <p:cNvPr id="282" name="Rectangle 281"/>
            <p:cNvSpPr/>
            <p:nvPr/>
          </p:nvSpPr>
          <p:spPr>
            <a:xfrm>
              <a:off x="3947160" y="1922799"/>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sz="1600" b="1" dirty="0">
                  <a:solidFill>
                    <a:srgbClr val="000000">
                      <a:lumMod val="95000"/>
                      <a:lumOff val="5000"/>
                    </a:srgbClr>
                  </a:solidFill>
                </a:rPr>
                <a:t>3</a:t>
              </a:r>
            </a:p>
          </p:txBody>
        </p:sp>
        <p:sp>
          <p:nvSpPr>
            <p:cNvPr id="283" name="Rectangle 282"/>
            <p:cNvSpPr/>
            <p:nvPr/>
          </p:nvSpPr>
          <p:spPr>
            <a:xfrm>
              <a:off x="3276600" y="2590800"/>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sz="1600" dirty="0">
                  <a:solidFill>
                    <a:srgbClr val="000000">
                      <a:lumMod val="95000"/>
                      <a:lumOff val="5000"/>
                    </a:srgbClr>
                  </a:solidFill>
                </a:rPr>
                <a:t>4</a:t>
              </a:r>
            </a:p>
          </p:txBody>
        </p:sp>
      </p:grpSp>
      <p:sp>
        <p:nvSpPr>
          <p:cNvPr id="565" name="TextBox 564"/>
          <p:cNvSpPr txBox="1"/>
          <p:nvPr/>
        </p:nvSpPr>
        <p:spPr>
          <a:xfrm>
            <a:off x="4003840" y="3306130"/>
            <a:ext cx="4215252" cy="923328"/>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30" tIns="45715" rIns="91430" bIns="45715" rtlCol="0">
            <a:spAutoFit/>
          </a:bodyPr>
          <a:lstStyle/>
          <a:p>
            <a:pPr algn="ctr" defTabSz="914288"/>
            <a:r>
              <a:rPr lang="en-US" dirty="0" smtClean="0">
                <a:solidFill>
                  <a:srgbClr val="000000">
                    <a:lumMod val="95000"/>
                    <a:lumOff val="5000"/>
                  </a:srgbClr>
                </a:solidFill>
              </a:rPr>
              <a:t>Each Leg, Build </a:t>
            </a:r>
            <a:r>
              <a:rPr lang="en-US" dirty="0">
                <a:solidFill>
                  <a:srgbClr val="000000">
                    <a:lumMod val="95000"/>
                    <a:lumOff val="5000"/>
                  </a:srgbClr>
                </a:solidFill>
              </a:rPr>
              <a:t>out Base 10, Seven Strong</a:t>
            </a:r>
          </a:p>
          <a:p>
            <a:pPr algn="ctr" defTabSz="914288"/>
            <a:r>
              <a:rPr lang="en-US" dirty="0">
                <a:solidFill>
                  <a:srgbClr val="000000">
                    <a:lumMod val="95000"/>
                    <a:lumOff val="5000"/>
                  </a:srgbClr>
                </a:solidFill>
              </a:rPr>
              <a:t>f</a:t>
            </a:r>
            <a:r>
              <a:rPr lang="en-US" dirty="0" smtClean="0">
                <a:solidFill>
                  <a:srgbClr val="000000">
                    <a:lumMod val="95000"/>
                    <a:lumOff val="5000"/>
                  </a:srgbClr>
                </a:solidFill>
              </a:rPr>
              <a:t>or 6 Personally Sponsored x 7 or 42 UFOs </a:t>
            </a:r>
          </a:p>
          <a:p>
            <a:pPr algn="ctr" defTabSz="914288"/>
            <a:r>
              <a:rPr lang="en-US" dirty="0" smtClean="0">
                <a:solidFill>
                  <a:srgbClr val="000000">
                    <a:lumMod val="95000"/>
                    <a:lumOff val="5000"/>
                  </a:srgbClr>
                </a:solidFill>
              </a:rPr>
              <a:t>averaging 500 BV and 200 IBV each Month </a:t>
            </a:r>
            <a:endParaRPr lang="en-US" dirty="0">
              <a:solidFill>
                <a:srgbClr val="000000">
                  <a:lumMod val="95000"/>
                  <a:lumOff val="5000"/>
                </a:srgbClr>
              </a:solidFill>
            </a:endParaRPr>
          </a:p>
        </p:txBody>
      </p:sp>
      <p:grpSp>
        <p:nvGrpSpPr>
          <p:cNvPr id="642" name="Group 641"/>
          <p:cNvGrpSpPr/>
          <p:nvPr/>
        </p:nvGrpSpPr>
        <p:grpSpPr>
          <a:xfrm>
            <a:off x="1101100" y="1314452"/>
            <a:ext cx="5147300" cy="3121041"/>
            <a:chOff x="1058949" y="1724026"/>
            <a:chExt cx="5147300" cy="4161388"/>
          </a:xfrm>
        </p:grpSpPr>
        <p:sp>
          <p:nvSpPr>
            <p:cNvPr id="643" name="Oval 642"/>
            <p:cNvSpPr>
              <a:spLocks noChangeAspect="1"/>
            </p:cNvSpPr>
            <p:nvPr/>
          </p:nvSpPr>
          <p:spPr>
            <a:xfrm>
              <a:off x="5657609" y="17335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44" name="Oval 643"/>
            <p:cNvSpPr>
              <a:spLocks noChangeAspect="1"/>
            </p:cNvSpPr>
            <p:nvPr/>
          </p:nvSpPr>
          <p:spPr>
            <a:xfrm>
              <a:off x="5471160" y="17240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45" name="Oval 644"/>
            <p:cNvSpPr>
              <a:spLocks noChangeAspect="1"/>
            </p:cNvSpPr>
            <p:nvPr/>
          </p:nvSpPr>
          <p:spPr>
            <a:xfrm>
              <a:off x="5867159" y="17335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46" name="Oval 645"/>
            <p:cNvSpPr>
              <a:spLocks noChangeAspect="1"/>
            </p:cNvSpPr>
            <p:nvPr/>
          </p:nvSpPr>
          <p:spPr>
            <a:xfrm>
              <a:off x="6114809" y="174307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47" name="Oval 646"/>
            <p:cNvSpPr>
              <a:spLocks noChangeAspect="1"/>
            </p:cNvSpPr>
            <p:nvPr/>
          </p:nvSpPr>
          <p:spPr>
            <a:xfrm>
              <a:off x="5067059" y="240030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48" name="Oval 647"/>
            <p:cNvSpPr>
              <a:spLocks noChangeAspect="1"/>
            </p:cNvSpPr>
            <p:nvPr/>
          </p:nvSpPr>
          <p:spPr>
            <a:xfrm>
              <a:off x="4834649" y="239077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49" name="Oval 648"/>
            <p:cNvSpPr>
              <a:spLocks noChangeAspect="1"/>
            </p:cNvSpPr>
            <p:nvPr/>
          </p:nvSpPr>
          <p:spPr>
            <a:xfrm>
              <a:off x="5286134" y="240030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0" name="Oval 649"/>
            <p:cNvSpPr>
              <a:spLocks noChangeAspect="1"/>
            </p:cNvSpPr>
            <p:nvPr/>
          </p:nvSpPr>
          <p:spPr>
            <a:xfrm>
              <a:off x="5533784" y="24098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1" name="Oval 650"/>
            <p:cNvSpPr>
              <a:spLocks noChangeAspect="1"/>
            </p:cNvSpPr>
            <p:nvPr/>
          </p:nvSpPr>
          <p:spPr>
            <a:xfrm>
              <a:off x="4514609" y="30670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2" name="Oval 651"/>
            <p:cNvSpPr>
              <a:spLocks noChangeAspect="1"/>
            </p:cNvSpPr>
            <p:nvPr/>
          </p:nvSpPr>
          <p:spPr>
            <a:xfrm>
              <a:off x="4243251" y="30575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3" name="Oval 652"/>
            <p:cNvSpPr>
              <a:spLocks noChangeAspect="1"/>
            </p:cNvSpPr>
            <p:nvPr/>
          </p:nvSpPr>
          <p:spPr>
            <a:xfrm>
              <a:off x="4695584" y="30670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4" name="Oval 653"/>
            <p:cNvSpPr>
              <a:spLocks noChangeAspect="1"/>
            </p:cNvSpPr>
            <p:nvPr/>
          </p:nvSpPr>
          <p:spPr>
            <a:xfrm>
              <a:off x="4943234" y="307657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5" name="Oval 654"/>
            <p:cNvSpPr>
              <a:spLocks noChangeAspect="1"/>
            </p:cNvSpPr>
            <p:nvPr/>
          </p:nvSpPr>
          <p:spPr>
            <a:xfrm>
              <a:off x="3885959" y="37052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6" name="Oval 655"/>
            <p:cNvSpPr>
              <a:spLocks noChangeAspect="1"/>
            </p:cNvSpPr>
            <p:nvPr/>
          </p:nvSpPr>
          <p:spPr>
            <a:xfrm>
              <a:off x="3657600" y="369570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7" name="Oval 656"/>
            <p:cNvSpPr>
              <a:spLocks noChangeAspect="1"/>
            </p:cNvSpPr>
            <p:nvPr/>
          </p:nvSpPr>
          <p:spPr>
            <a:xfrm>
              <a:off x="4105034" y="37052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8" name="Oval 657"/>
            <p:cNvSpPr>
              <a:spLocks noChangeAspect="1"/>
            </p:cNvSpPr>
            <p:nvPr/>
          </p:nvSpPr>
          <p:spPr>
            <a:xfrm>
              <a:off x="4352684" y="37147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9" name="Oval 658"/>
            <p:cNvSpPr>
              <a:spLocks noChangeAspect="1"/>
            </p:cNvSpPr>
            <p:nvPr/>
          </p:nvSpPr>
          <p:spPr>
            <a:xfrm>
              <a:off x="2457209" y="43243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0" name="Oval 659"/>
            <p:cNvSpPr>
              <a:spLocks noChangeAspect="1"/>
            </p:cNvSpPr>
            <p:nvPr/>
          </p:nvSpPr>
          <p:spPr>
            <a:xfrm>
              <a:off x="2651760" y="43243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1" name="Oval 660"/>
            <p:cNvSpPr>
              <a:spLocks noChangeAspect="1"/>
            </p:cNvSpPr>
            <p:nvPr/>
          </p:nvSpPr>
          <p:spPr>
            <a:xfrm>
              <a:off x="2876309" y="433387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2" name="Oval 661"/>
            <p:cNvSpPr>
              <a:spLocks noChangeAspect="1"/>
            </p:cNvSpPr>
            <p:nvPr/>
          </p:nvSpPr>
          <p:spPr>
            <a:xfrm>
              <a:off x="2076209" y="490918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3" name="Oval 662"/>
            <p:cNvSpPr>
              <a:spLocks noChangeAspect="1"/>
            </p:cNvSpPr>
            <p:nvPr/>
          </p:nvSpPr>
          <p:spPr>
            <a:xfrm>
              <a:off x="2243849" y="4876800"/>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4" name="Oval 663"/>
            <p:cNvSpPr>
              <a:spLocks noChangeAspect="1"/>
            </p:cNvSpPr>
            <p:nvPr/>
          </p:nvSpPr>
          <p:spPr>
            <a:xfrm>
              <a:off x="2476259" y="48863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5" name="Oval 664"/>
            <p:cNvSpPr>
              <a:spLocks noChangeAspect="1"/>
            </p:cNvSpPr>
            <p:nvPr/>
          </p:nvSpPr>
          <p:spPr>
            <a:xfrm>
              <a:off x="1609484" y="54578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6" name="Oval 665"/>
            <p:cNvSpPr>
              <a:spLocks noChangeAspect="1"/>
            </p:cNvSpPr>
            <p:nvPr/>
          </p:nvSpPr>
          <p:spPr>
            <a:xfrm>
              <a:off x="1786649" y="54578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7" name="Oval 666"/>
            <p:cNvSpPr>
              <a:spLocks noChangeAspect="1"/>
            </p:cNvSpPr>
            <p:nvPr/>
          </p:nvSpPr>
          <p:spPr>
            <a:xfrm>
              <a:off x="2076209" y="54673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8" name="Oval 667"/>
            <p:cNvSpPr>
              <a:spLocks noChangeAspect="1"/>
            </p:cNvSpPr>
            <p:nvPr/>
          </p:nvSpPr>
          <p:spPr>
            <a:xfrm>
              <a:off x="2941017" y="3857482"/>
              <a:ext cx="106983" cy="10491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9" name="Oval 668"/>
            <p:cNvSpPr>
              <a:spLocks noChangeAspect="1"/>
            </p:cNvSpPr>
            <p:nvPr/>
          </p:nvSpPr>
          <p:spPr>
            <a:xfrm>
              <a:off x="3169617" y="3781426"/>
              <a:ext cx="106983" cy="10491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70" name="Oval 669"/>
            <p:cNvSpPr>
              <a:spLocks noChangeAspect="1"/>
            </p:cNvSpPr>
            <p:nvPr/>
          </p:nvSpPr>
          <p:spPr>
            <a:xfrm>
              <a:off x="3432266" y="3781426"/>
              <a:ext cx="106983" cy="10491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grpSp>
          <p:nvGrpSpPr>
            <p:cNvPr id="671" name="Group 670"/>
            <p:cNvGrpSpPr/>
            <p:nvPr/>
          </p:nvGrpSpPr>
          <p:grpSpPr>
            <a:xfrm rot="363264">
              <a:off x="1058949" y="5428214"/>
              <a:ext cx="365760" cy="457200"/>
              <a:chOff x="0" y="0"/>
              <a:chExt cx="601980" cy="840105"/>
            </a:xfrm>
            <a:solidFill>
              <a:srgbClr val="00B0F0"/>
            </a:solidFill>
          </p:grpSpPr>
          <p:sp>
            <p:nvSpPr>
              <p:cNvPr id="672" name="Oval 671"/>
              <p:cNvSpPr>
                <a:spLocks noChangeAspect="1"/>
              </p:cNvSpPr>
              <p:nvPr/>
            </p:nvSpPr>
            <p:spPr>
              <a:xfrm>
                <a:off x="419100" y="0"/>
                <a:ext cx="182880" cy="18288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dirty="0">
                  <a:solidFill>
                    <a:prstClr val="white"/>
                  </a:solidFill>
                </a:endParaRPr>
              </a:p>
            </p:txBody>
          </p:sp>
          <p:sp>
            <p:nvSpPr>
              <p:cNvPr id="673" name="Oval 672"/>
              <p:cNvSpPr>
                <a:spLocks noChangeAspect="1"/>
              </p:cNvSpPr>
              <p:nvPr/>
            </p:nvSpPr>
            <p:spPr>
              <a:xfrm>
                <a:off x="276225" y="209550"/>
                <a:ext cx="182880" cy="18288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dirty="0">
                  <a:solidFill>
                    <a:prstClr val="white"/>
                  </a:solidFill>
                </a:endParaRPr>
              </a:p>
            </p:txBody>
          </p:sp>
          <p:sp>
            <p:nvSpPr>
              <p:cNvPr id="674" name="Oval 673"/>
              <p:cNvSpPr>
                <a:spLocks noChangeAspect="1"/>
              </p:cNvSpPr>
              <p:nvPr/>
            </p:nvSpPr>
            <p:spPr>
              <a:xfrm>
                <a:off x="133350" y="438150"/>
                <a:ext cx="182880" cy="18288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dirty="0">
                  <a:solidFill>
                    <a:prstClr val="white"/>
                  </a:solidFill>
                </a:endParaRPr>
              </a:p>
            </p:txBody>
          </p:sp>
          <p:sp>
            <p:nvSpPr>
              <p:cNvPr id="675" name="Oval 674"/>
              <p:cNvSpPr>
                <a:spLocks noChangeAspect="1"/>
              </p:cNvSpPr>
              <p:nvPr/>
            </p:nvSpPr>
            <p:spPr>
              <a:xfrm>
                <a:off x="0" y="657225"/>
                <a:ext cx="182880" cy="18288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dirty="0">
                  <a:solidFill>
                    <a:prstClr val="white"/>
                  </a:solidFill>
                </a:endParaRPr>
              </a:p>
            </p:txBody>
          </p:sp>
        </p:grpSp>
      </p:grpSp>
      <p:sp>
        <p:nvSpPr>
          <p:cNvPr id="108" name="Rectangle 107"/>
          <p:cNvSpPr/>
          <p:nvPr/>
        </p:nvSpPr>
        <p:spPr>
          <a:xfrm>
            <a:off x="2842260" y="2383672"/>
            <a:ext cx="434340" cy="264278"/>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0" tIns="45715" rIns="91430" bIns="45715"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sz="1600" dirty="0">
                <a:solidFill>
                  <a:srgbClr val="000000">
                    <a:lumMod val="95000"/>
                    <a:lumOff val="5000"/>
                  </a:srgbClr>
                </a:solidFill>
              </a:rPr>
              <a:t>5</a:t>
            </a:r>
          </a:p>
        </p:txBody>
      </p:sp>
      <p:sp>
        <p:nvSpPr>
          <p:cNvPr id="110" name="Rectangle 109"/>
          <p:cNvSpPr/>
          <p:nvPr/>
        </p:nvSpPr>
        <p:spPr>
          <a:xfrm>
            <a:off x="1981200" y="3279419"/>
            <a:ext cx="365760" cy="206733"/>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0" tIns="45715" rIns="91430" bIns="45715"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sz="1600" dirty="0">
                <a:solidFill>
                  <a:srgbClr val="000000">
                    <a:lumMod val="95000"/>
                    <a:lumOff val="5000"/>
                  </a:srgbClr>
                </a:solidFill>
              </a:rPr>
              <a:t>6</a:t>
            </a:r>
          </a:p>
        </p:txBody>
      </p:sp>
      <p:sp>
        <p:nvSpPr>
          <p:cNvPr id="112" name="TextBox 111"/>
          <p:cNvSpPr txBox="1"/>
          <p:nvPr/>
        </p:nvSpPr>
        <p:spPr>
          <a:xfrm>
            <a:off x="516108" y="787775"/>
            <a:ext cx="2395912" cy="83099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30" tIns="45715" rIns="91430" bIns="45715" rtlCol="0">
            <a:spAutoFit/>
          </a:bodyPr>
          <a:lstStyle/>
          <a:p>
            <a:pPr algn="ctr" defTabSz="914288"/>
            <a:r>
              <a:rPr lang="en-US" sz="2400" dirty="0">
                <a:solidFill>
                  <a:srgbClr val="000000">
                    <a:lumMod val="95000"/>
                    <a:lumOff val="5000"/>
                  </a:srgbClr>
                </a:solidFill>
              </a:rPr>
              <a:t>Your Organization</a:t>
            </a:r>
          </a:p>
          <a:p>
            <a:pPr algn="ctr" defTabSz="914288"/>
            <a:r>
              <a:rPr lang="en-US" sz="2400" dirty="0">
                <a:solidFill>
                  <a:srgbClr val="000000">
                    <a:lumMod val="95000"/>
                    <a:lumOff val="5000"/>
                  </a:srgbClr>
                </a:solidFill>
              </a:rPr>
              <a:t>to DIRECTOR!</a:t>
            </a:r>
          </a:p>
        </p:txBody>
      </p:sp>
    </p:spTree>
    <p:extLst>
      <p:ext uri="{BB962C8B-B14F-4D97-AF65-F5344CB8AC3E}">
        <p14:creationId xmlns:p14="http://schemas.microsoft.com/office/powerpoint/2010/main" val="51290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0" y="3"/>
            <a:ext cx="9144000" cy="5143943"/>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3" name="Content Placeholder 2"/>
          <p:cNvSpPr>
            <a:spLocks noGrp="1"/>
          </p:cNvSpPr>
          <p:nvPr>
            <p:ph idx="1"/>
          </p:nvPr>
        </p:nvSpPr>
        <p:spPr>
          <a:xfrm>
            <a:off x="457200" y="1082278"/>
            <a:ext cx="8229600" cy="3394472"/>
          </a:xfrm>
        </p:spPr>
        <p:txBody>
          <a:bodyPr>
            <a:noAutofit/>
          </a:bodyPr>
          <a:lstStyle/>
          <a:p>
            <a:r>
              <a:rPr lang="en-US" sz="2400" dirty="0">
                <a:solidFill>
                  <a:schemeClr val="bg1"/>
                </a:solidFill>
                <a:effectLst>
                  <a:outerShdw blurRad="38100" dist="38100" dir="2700000" algn="tl">
                    <a:srgbClr val="000000">
                      <a:alpha val="43137"/>
                    </a:srgbClr>
                  </a:outerShdw>
                </a:effectLst>
              </a:rPr>
              <a:t>Personal Sponsoring Goal:  2 new UFOs per quarter, 8 Personally sponsored a year. (Key commitment of the new UFO is to build Base 10, Seven Strong in the first 4-6 months.)</a:t>
            </a:r>
          </a:p>
          <a:p>
            <a:r>
              <a:rPr lang="en-US" sz="2400" dirty="0">
                <a:solidFill>
                  <a:schemeClr val="bg1"/>
                </a:solidFill>
                <a:effectLst>
                  <a:outerShdw blurRad="38100" dist="38100" dir="2700000" algn="tl">
                    <a:srgbClr val="000000">
                      <a:alpha val="43137"/>
                    </a:srgbClr>
                  </a:outerShdw>
                </a:effectLst>
              </a:rPr>
              <a:t>Determine your success (mathematical) formula.</a:t>
            </a:r>
          </a:p>
          <a:p>
            <a:r>
              <a:rPr lang="en-US" sz="2400" dirty="0">
                <a:solidFill>
                  <a:schemeClr val="bg1"/>
                </a:solidFill>
                <a:effectLst>
                  <a:outerShdw blurRad="38100" dist="38100" dir="2700000" algn="tl">
                    <a:srgbClr val="000000">
                      <a:alpha val="43137"/>
                    </a:srgbClr>
                  </a:outerShdw>
                </a:effectLst>
              </a:rPr>
              <a:t>Call 3 Prospects a day Monday through Friday. Catch up on the weekends. </a:t>
            </a:r>
          </a:p>
          <a:p>
            <a:r>
              <a:rPr lang="en-US" sz="2400" dirty="0">
                <a:solidFill>
                  <a:schemeClr val="bg1"/>
                </a:solidFill>
                <a:effectLst>
                  <a:outerShdw blurRad="38100" dist="38100" dir="2700000" algn="tl">
                    <a:srgbClr val="000000">
                      <a:alpha val="43137"/>
                    </a:srgbClr>
                  </a:outerShdw>
                </a:effectLst>
              </a:rPr>
              <a:t>Show the Plan twice each week - (8 new Plans a month)</a:t>
            </a:r>
          </a:p>
          <a:p>
            <a:r>
              <a:rPr lang="en-US" sz="2400" dirty="0">
                <a:solidFill>
                  <a:schemeClr val="bg1"/>
                </a:solidFill>
                <a:effectLst>
                  <a:outerShdw blurRad="38100" dist="38100" dir="2700000" algn="tl">
                    <a:srgbClr val="000000">
                      <a:alpha val="43137"/>
                    </a:srgbClr>
                  </a:outerShdw>
                </a:effectLst>
              </a:rPr>
              <a:t>Book your follow up calls according to your appointments and always follow up. Do what you say!</a:t>
            </a:r>
          </a:p>
        </p:txBody>
      </p:sp>
      <p:sp>
        <p:nvSpPr>
          <p:cNvPr id="5" name="Title 1"/>
          <p:cNvSpPr>
            <a:spLocks noGrp="1"/>
          </p:cNvSpPr>
          <p:nvPr>
            <p:ph type="title"/>
          </p:nvPr>
        </p:nvSpPr>
        <p:spPr>
          <a:xfrm>
            <a:off x="457200" y="205979"/>
            <a:ext cx="8229600" cy="857250"/>
          </a:xfrm>
        </p:spPr>
        <p:txBody>
          <a:bodyPr/>
          <a:lstStyle/>
          <a:p>
            <a:r>
              <a:rPr lang="en-US" dirty="0" smtClean="0">
                <a:solidFill>
                  <a:schemeClr val="bg1"/>
                </a:solidFill>
                <a:effectLst>
                  <a:glow rad="139700">
                    <a:schemeClr val="accent1">
                      <a:satMod val="175000"/>
                      <a:alpha val="40000"/>
                    </a:schemeClr>
                  </a:glow>
                </a:effectLst>
              </a:rPr>
              <a:t>Building A Sales Organization</a:t>
            </a:r>
            <a:endParaRPr lang="en-US" dirty="0">
              <a:solidFill>
                <a:schemeClr val="bg1"/>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34992161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3"/>
            <a:ext cx="9144000" cy="5143943"/>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3" name="Content Placeholder 2"/>
          <p:cNvSpPr>
            <a:spLocks noGrp="1"/>
          </p:cNvSpPr>
          <p:nvPr>
            <p:ph idx="1"/>
          </p:nvPr>
        </p:nvSpPr>
        <p:spPr/>
        <p:txBody>
          <a:bodyPr>
            <a:normAutofit/>
          </a:bodyPr>
          <a:lstStyle/>
          <a:p>
            <a:r>
              <a:rPr lang="en-US" sz="2400" dirty="0">
                <a:solidFill>
                  <a:schemeClr val="bg1"/>
                </a:solidFill>
                <a:effectLst>
                  <a:outerShdw blurRad="38100" dist="38100" dir="2700000" algn="tl">
                    <a:srgbClr val="000000">
                      <a:alpha val="43137"/>
                    </a:srgbClr>
                  </a:outerShdw>
                </a:effectLst>
              </a:rPr>
              <a:t>Identify their “WHY” before Showing the Plan… “Assuming what I share with you today will work for you, what amount of income on a monthly basis, in addition to what you currently earn, would put you where you want to be financially 5 years from now?”</a:t>
            </a:r>
          </a:p>
          <a:p>
            <a:pPr lvl="0"/>
            <a:r>
              <a:rPr lang="en-US" sz="2400" dirty="0">
                <a:solidFill>
                  <a:schemeClr val="bg1"/>
                </a:solidFill>
                <a:effectLst>
                  <a:outerShdw blurRad="38100" dist="38100" dir="2700000" algn="tl">
                    <a:srgbClr val="000000">
                      <a:alpha val="43137"/>
                    </a:srgbClr>
                  </a:outerShdw>
                </a:effectLst>
              </a:rPr>
              <a:t>Be interactive with your Prospect throughout the Showing of The Plan.</a:t>
            </a:r>
          </a:p>
          <a:p>
            <a:endParaRPr lang="en-US" sz="2400" dirty="0">
              <a:solidFill>
                <a:schemeClr val="bg1"/>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457200" y="205979"/>
            <a:ext cx="8229600" cy="857250"/>
          </a:xfrm>
        </p:spPr>
        <p:txBody>
          <a:bodyPr/>
          <a:lstStyle/>
          <a:p>
            <a:r>
              <a:rPr lang="en-US" dirty="0" smtClean="0">
                <a:solidFill>
                  <a:schemeClr val="bg1"/>
                </a:solidFill>
                <a:effectLst>
                  <a:glow rad="139700">
                    <a:schemeClr val="accent1">
                      <a:satMod val="175000"/>
                      <a:alpha val="40000"/>
                    </a:schemeClr>
                  </a:glow>
                </a:effectLst>
              </a:rPr>
              <a:t>Building A Sales Organization</a:t>
            </a:r>
            <a:endParaRPr lang="en-US" dirty="0">
              <a:solidFill>
                <a:schemeClr val="bg1"/>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24792246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95249"/>
            <a:ext cx="9144000" cy="52578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3" name="Content Placeholder 2"/>
          <p:cNvSpPr>
            <a:spLocks noGrp="1"/>
          </p:cNvSpPr>
          <p:nvPr>
            <p:ph idx="1"/>
          </p:nvPr>
        </p:nvSpPr>
        <p:spPr>
          <a:xfrm>
            <a:off x="457200" y="1047751"/>
            <a:ext cx="8229600" cy="3394472"/>
          </a:xfrm>
        </p:spPr>
        <p:txBody>
          <a:bodyPr>
            <a:noAutofit/>
          </a:bodyPr>
          <a:lstStyle/>
          <a:p>
            <a:pPr marL="0" indent="0">
              <a:buNone/>
            </a:pPr>
            <a:r>
              <a:rPr lang="en-US" sz="2800" dirty="0">
                <a:solidFill>
                  <a:schemeClr val="bg1"/>
                </a:solidFill>
                <a:effectLst>
                  <a:outerShdw blurRad="38100" dist="38100" dir="2700000" algn="tl">
                    <a:srgbClr val="000000">
                      <a:alpha val="43137"/>
                    </a:srgbClr>
                  </a:outerShdw>
                </a:effectLst>
              </a:rPr>
              <a:t>At the completion be sure to...</a:t>
            </a:r>
          </a:p>
          <a:p>
            <a:pPr lvl="0"/>
            <a:r>
              <a:rPr lang="en-US" sz="2400" dirty="0">
                <a:solidFill>
                  <a:schemeClr val="bg1"/>
                </a:solidFill>
                <a:effectLst>
                  <a:outerShdw blurRad="38100" dist="38100" dir="2700000" algn="tl">
                    <a:srgbClr val="000000">
                      <a:alpha val="43137"/>
                    </a:srgbClr>
                  </a:outerShdw>
                </a:effectLst>
              </a:rPr>
              <a:t>Ask them what they liked best.</a:t>
            </a:r>
          </a:p>
          <a:p>
            <a:pPr lvl="0"/>
            <a:r>
              <a:rPr lang="en-US" sz="2400" dirty="0">
                <a:solidFill>
                  <a:schemeClr val="bg1"/>
                </a:solidFill>
                <a:effectLst>
                  <a:outerShdw blurRad="38100" dist="38100" dir="2700000" algn="tl">
                    <a:srgbClr val="000000">
                      <a:alpha val="43137"/>
                    </a:srgbClr>
                  </a:outerShdw>
                </a:effectLst>
              </a:rPr>
              <a:t>Identify if they were thinking of other people that would be interested.</a:t>
            </a:r>
          </a:p>
          <a:p>
            <a:pPr lvl="0"/>
            <a:r>
              <a:rPr lang="en-US" sz="2400" dirty="0">
                <a:solidFill>
                  <a:schemeClr val="bg1"/>
                </a:solidFill>
                <a:effectLst>
                  <a:outerShdw blurRad="38100" dist="38100" dir="2700000" algn="tl">
                    <a:srgbClr val="000000">
                      <a:alpha val="43137"/>
                    </a:srgbClr>
                  </a:outerShdw>
                </a:effectLst>
              </a:rPr>
              <a:t>If Yes, immediately offer a date you are available to introduce the business to them. It is best to offer two separate dates and book it.</a:t>
            </a:r>
          </a:p>
          <a:p>
            <a:pPr lvl="0"/>
            <a:r>
              <a:rPr lang="en-US" sz="2400" dirty="0">
                <a:solidFill>
                  <a:schemeClr val="bg1"/>
                </a:solidFill>
                <a:effectLst>
                  <a:outerShdw blurRad="38100" dist="38100" dir="2700000" algn="tl">
                    <a:srgbClr val="000000">
                      <a:alpha val="43137"/>
                    </a:srgbClr>
                  </a:outerShdw>
                </a:effectLst>
              </a:rPr>
              <a:t>Provide them with more information, physical, and websites, videos, or favorite audios.</a:t>
            </a:r>
          </a:p>
          <a:p>
            <a:endParaRPr lang="en-US" sz="4800" dirty="0">
              <a:solidFill>
                <a:schemeClr val="bg1"/>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457200" y="205979"/>
            <a:ext cx="8229600" cy="857250"/>
          </a:xfrm>
        </p:spPr>
        <p:txBody>
          <a:bodyPr/>
          <a:lstStyle/>
          <a:p>
            <a:r>
              <a:rPr lang="en-US" dirty="0" smtClean="0">
                <a:solidFill>
                  <a:schemeClr val="bg1"/>
                </a:solidFill>
                <a:effectLst>
                  <a:glow rad="139700">
                    <a:schemeClr val="accent1">
                      <a:satMod val="175000"/>
                      <a:alpha val="40000"/>
                    </a:schemeClr>
                  </a:glow>
                </a:effectLst>
              </a:rPr>
              <a:t>Building A Sales Organization</a:t>
            </a:r>
            <a:endParaRPr lang="en-US" dirty="0">
              <a:solidFill>
                <a:schemeClr val="bg1"/>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4719201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19050"/>
            <a:ext cx="9144000" cy="52578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3" name="Content Placeholder 2"/>
          <p:cNvSpPr>
            <a:spLocks noGrp="1"/>
          </p:cNvSpPr>
          <p:nvPr>
            <p:ph idx="1"/>
          </p:nvPr>
        </p:nvSpPr>
        <p:spPr/>
        <p:txBody>
          <a:bodyPr>
            <a:noAutofit/>
          </a:bodyPr>
          <a:lstStyle/>
          <a:p>
            <a:pPr lvl="0"/>
            <a:r>
              <a:rPr lang="en-US" sz="2400" dirty="0">
                <a:solidFill>
                  <a:schemeClr val="bg1"/>
                </a:solidFill>
                <a:effectLst>
                  <a:outerShdw blurRad="38100" dist="38100" dir="2700000" algn="tl">
                    <a:srgbClr val="000000">
                      <a:alpha val="43137"/>
                    </a:srgbClr>
                  </a:outerShdw>
                </a:effectLst>
              </a:rPr>
              <a:t>Share the next UBP, Basic Five, or Local Seminar date and look to sell a ticket to them.</a:t>
            </a:r>
          </a:p>
          <a:p>
            <a:pPr lvl="0"/>
            <a:r>
              <a:rPr lang="en-US" sz="2400" dirty="0">
                <a:solidFill>
                  <a:schemeClr val="bg1"/>
                </a:solidFill>
                <a:effectLst>
                  <a:outerShdw blurRad="38100" dist="38100" dir="2700000" algn="tl">
                    <a:srgbClr val="000000">
                      <a:alpha val="43137"/>
                    </a:srgbClr>
                  </a:outerShdw>
                </a:effectLst>
              </a:rPr>
              <a:t>Let them know if they are not a current customer, that part of the qualifying process includes experiencing a product or two, and do a bit of shopping online, supporting the Shopping Annuity. Sell a product and book a Shop.com visit or take them for a quick spin of the site.</a:t>
            </a:r>
          </a:p>
          <a:p>
            <a:pPr lvl="0"/>
            <a:endParaRPr lang="en-US" sz="2400" dirty="0">
              <a:solidFill>
                <a:schemeClr val="bg1"/>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457200" y="205979"/>
            <a:ext cx="8229600" cy="857250"/>
          </a:xfrm>
        </p:spPr>
        <p:txBody>
          <a:bodyPr/>
          <a:lstStyle/>
          <a:p>
            <a:r>
              <a:rPr lang="en-US" dirty="0" smtClean="0">
                <a:solidFill>
                  <a:schemeClr val="bg1"/>
                </a:solidFill>
                <a:effectLst>
                  <a:glow rad="139700">
                    <a:schemeClr val="accent1">
                      <a:satMod val="175000"/>
                      <a:alpha val="40000"/>
                    </a:schemeClr>
                  </a:glow>
                </a:effectLst>
              </a:rPr>
              <a:t>Building A Sales Organization</a:t>
            </a:r>
            <a:endParaRPr lang="en-US" dirty="0">
              <a:solidFill>
                <a:schemeClr val="bg1"/>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9205764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441"/>
            <a:ext cx="9144000" cy="5143943"/>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3" name="Content Placeholder 2"/>
          <p:cNvSpPr>
            <a:spLocks noGrp="1"/>
          </p:cNvSpPr>
          <p:nvPr>
            <p:ph idx="1"/>
          </p:nvPr>
        </p:nvSpPr>
        <p:spPr/>
        <p:txBody>
          <a:bodyPr>
            <a:noAutofit/>
          </a:bodyPr>
          <a:lstStyle/>
          <a:p>
            <a:pPr lvl="0"/>
            <a:r>
              <a:rPr lang="en-US" sz="2400" dirty="0">
                <a:solidFill>
                  <a:schemeClr val="bg1"/>
                </a:solidFill>
                <a:effectLst>
                  <a:outerShdw blurRad="38100" dist="38100" dir="2700000" algn="tl">
                    <a:srgbClr val="000000">
                      <a:alpha val="43137"/>
                    </a:srgbClr>
                  </a:outerShdw>
                </a:effectLst>
              </a:rPr>
              <a:t>Set and confirm the next date to speak to them. Be sure to give them one more homework assignment. Take out the Getting Started Guide and review Part 1. </a:t>
            </a:r>
          </a:p>
          <a:p>
            <a:pPr lvl="0"/>
            <a:endParaRPr lang="en-US" sz="1400" dirty="0">
              <a:solidFill>
                <a:schemeClr val="bg1"/>
              </a:solidFill>
              <a:effectLst>
                <a:outerShdw blurRad="38100" dist="38100" dir="2700000" algn="tl">
                  <a:srgbClr val="000000">
                    <a:alpha val="43137"/>
                  </a:srgbClr>
                </a:outerShdw>
              </a:effectLst>
            </a:endParaRPr>
          </a:p>
          <a:p>
            <a:r>
              <a:rPr lang="en-US" sz="2400" dirty="0">
                <a:solidFill>
                  <a:schemeClr val="bg1"/>
                </a:solidFill>
                <a:effectLst>
                  <a:outerShdw blurRad="38100" dist="38100" dir="2700000" algn="tl">
                    <a:srgbClr val="000000">
                      <a:alpha val="43137"/>
                    </a:srgbClr>
                  </a:outerShdw>
                </a:effectLst>
              </a:rPr>
              <a:t>Have them write 30 names of people they know </a:t>
            </a:r>
          </a:p>
          <a:p>
            <a:pPr lvl="1"/>
            <a:r>
              <a:rPr lang="en-US" sz="2000" dirty="0">
                <a:solidFill>
                  <a:schemeClr val="bg1"/>
                </a:solidFill>
                <a:effectLst>
                  <a:outerShdw blurRad="38100" dist="38100" dir="2700000" algn="tl">
                    <a:srgbClr val="000000">
                      <a:alpha val="43137"/>
                    </a:srgbClr>
                  </a:outerShdw>
                </a:effectLst>
              </a:rPr>
              <a:t>10 names of people into Health and Wellness and/or Weight Loss </a:t>
            </a:r>
          </a:p>
          <a:p>
            <a:pPr lvl="1"/>
            <a:r>
              <a:rPr lang="en-US" sz="2000" dirty="0">
                <a:solidFill>
                  <a:schemeClr val="bg1"/>
                </a:solidFill>
                <a:effectLst>
                  <a:outerShdw blurRad="38100" dist="38100" dir="2700000" algn="tl">
                    <a:srgbClr val="000000">
                      <a:alpha val="43137"/>
                    </a:srgbClr>
                  </a:outerShdw>
                </a:effectLst>
              </a:rPr>
              <a:t>10 names of people into Beauty </a:t>
            </a:r>
          </a:p>
          <a:p>
            <a:pPr lvl="1"/>
            <a:r>
              <a:rPr lang="en-US" sz="2000" dirty="0">
                <a:solidFill>
                  <a:schemeClr val="bg1"/>
                </a:solidFill>
                <a:effectLst>
                  <a:outerShdw blurRad="38100" dist="38100" dir="2700000" algn="tl">
                    <a:srgbClr val="000000">
                      <a:alpha val="43137"/>
                    </a:srgbClr>
                  </a:outerShdw>
                </a:effectLst>
              </a:rPr>
              <a:t>10 names of people who they know that would like additional income, free time or support a ministry or charity.</a:t>
            </a:r>
          </a:p>
          <a:p>
            <a:pPr lvl="0"/>
            <a:endParaRPr lang="en-US" sz="2400" dirty="0">
              <a:solidFill>
                <a:schemeClr val="bg1"/>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457200" y="205979"/>
            <a:ext cx="8229600" cy="857250"/>
          </a:xfrm>
        </p:spPr>
        <p:txBody>
          <a:bodyPr/>
          <a:lstStyle/>
          <a:p>
            <a:r>
              <a:rPr lang="en-US" dirty="0" smtClean="0">
                <a:solidFill>
                  <a:schemeClr val="bg1"/>
                </a:solidFill>
                <a:effectLst>
                  <a:glow rad="139700">
                    <a:schemeClr val="accent1">
                      <a:satMod val="175000"/>
                      <a:alpha val="40000"/>
                    </a:schemeClr>
                  </a:glow>
                </a:effectLst>
              </a:rPr>
              <a:t>Building A Sales Organization</a:t>
            </a:r>
            <a:endParaRPr lang="en-US" dirty="0">
              <a:solidFill>
                <a:schemeClr val="bg1"/>
              </a:solidFill>
              <a:effectLst>
                <a:glow rad="139700">
                  <a:schemeClr val="accent1">
                    <a:satMod val="175000"/>
                    <a:alpha val="40000"/>
                  </a:schemeClr>
                </a:glow>
              </a:effectLst>
            </a:endParaRPr>
          </a:p>
        </p:txBody>
      </p:sp>
    </p:spTree>
    <p:extLst>
      <p:ext uri="{BB962C8B-B14F-4D97-AF65-F5344CB8AC3E}">
        <p14:creationId xmlns:p14="http://schemas.microsoft.com/office/powerpoint/2010/main" val="20739568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www.claviga.com/img/du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
            <a:ext cx="6172200" cy="306357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447800" y="2952750"/>
            <a:ext cx="6096000" cy="1066800"/>
          </a:xfrm>
          <a:prstGeom prst="rect">
            <a:avLst/>
          </a:prstGeom>
          <a:noFill/>
        </p:spPr>
        <p:txBody>
          <a:bodyPr lIns="91430" tIns="45715" rIns="91430" bIns="45715">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n w="18415" cmpd="sng">
                  <a:solidFill>
                    <a:srgbClr val="FFFFFF"/>
                  </a:solidFill>
                  <a:prstDash val="solid"/>
                </a:ln>
                <a:solidFill>
                  <a:srgbClr val="FFFFFF"/>
                </a:solidFill>
                <a:effectLst>
                  <a:glow rad="139700">
                    <a:prstClr val="black">
                      <a:lumMod val="95000"/>
                      <a:lumOff val="5000"/>
                    </a:prstClr>
                  </a:glow>
                  <a:outerShdw blurRad="63500" dir="3600000" algn="tl" rotWithShape="0">
                    <a:srgbClr val="000000">
                      <a:alpha val="70000"/>
                    </a:srgbClr>
                  </a:outerShdw>
                </a:effectLst>
              </a:rPr>
              <a:t>SUCCESS  FORMULA</a:t>
            </a:r>
            <a:endParaRPr lang="en-US" dirty="0">
              <a:ln w="18415" cmpd="sng">
                <a:solidFill>
                  <a:srgbClr val="FFFFFF"/>
                </a:solidFill>
                <a:prstDash val="solid"/>
              </a:ln>
              <a:solidFill>
                <a:srgbClr val="FFFFFF"/>
              </a:solidFill>
              <a:effectLst>
                <a:glow rad="139700">
                  <a:prstClr val="black">
                    <a:lumMod val="95000"/>
                    <a:lumOff val="5000"/>
                  </a:prstClr>
                </a:glow>
                <a:outerShdw blurRad="63500" dir="3600000" algn="tl" rotWithShape="0">
                  <a:srgbClr val="000000">
                    <a:alpha val="70000"/>
                  </a:srgbClr>
                </a:outerShdw>
              </a:effectLst>
            </a:endParaRPr>
          </a:p>
        </p:txBody>
      </p:sp>
      <p:sp>
        <p:nvSpPr>
          <p:cNvPr id="7" name="Title 1"/>
          <p:cNvSpPr txBox="1">
            <a:spLocks/>
          </p:cNvSpPr>
          <p:nvPr/>
        </p:nvSpPr>
        <p:spPr>
          <a:xfrm>
            <a:off x="457200" y="3714750"/>
            <a:ext cx="8229600" cy="857250"/>
          </a:xfrm>
          <a:prstGeom prst="rect">
            <a:avLst/>
          </a:prstGeom>
        </p:spPr>
        <p:txBody>
          <a:bodyPr vert="horz" lIns="91430" tIns="45715" rIns="91430" bIns="45715"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prstClr val="black"/>
                </a:solidFill>
              </a:rPr>
              <a:t>TIME</a:t>
            </a:r>
            <a:r>
              <a:rPr lang="en-US" b="1" baseline="30000" dirty="0" smtClean="0">
                <a:solidFill>
                  <a:prstClr val="black"/>
                </a:solidFill>
              </a:rPr>
              <a:t>Q </a:t>
            </a:r>
            <a:r>
              <a:rPr lang="en-US" b="1" dirty="0" smtClean="0">
                <a:solidFill>
                  <a:prstClr val="black"/>
                </a:solidFill>
              </a:rPr>
              <a:t>+</a:t>
            </a:r>
            <a:r>
              <a:rPr lang="en-US" b="1" baseline="30000" dirty="0" smtClean="0">
                <a:solidFill>
                  <a:prstClr val="black"/>
                </a:solidFill>
              </a:rPr>
              <a:t>  </a:t>
            </a:r>
            <a:r>
              <a:rPr lang="en-US" b="1" dirty="0" smtClean="0">
                <a:solidFill>
                  <a:prstClr val="black"/>
                </a:solidFill>
              </a:rPr>
              <a:t>GROWTH</a:t>
            </a:r>
            <a:r>
              <a:rPr lang="en-US" b="1" baseline="30000" dirty="0" smtClean="0">
                <a:solidFill>
                  <a:prstClr val="black"/>
                </a:solidFill>
              </a:rPr>
              <a:t>D </a:t>
            </a:r>
            <a:r>
              <a:rPr lang="en-US" b="1" dirty="0" smtClean="0">
                <a:solidFill>
                  <a:prstClr val="black"/>
                </a:solidFill>
              </a:rPr>
              <a:t>= BV and IBV = $$$ </a:t>
            </a:r>
            <a:r>
              <a:rPr lang="en-US" b="1" baseline="30000" dirty="0" smtClean="0">
                <a:solidFill>
                  <a:prstClr val="black"/>
                </a:solidFill>
              </a:rPr>
              <a:t> </a:t>
            </a:r>
            <a:endParaRPr lang="en-US" b="1" baseline="30000" dirty="0">
              <a:solidFill>
                <a:prstClr val="black"/>
              </a:solidFill>
            </a:endParaRPr>
          </a:p>
        </p:txBody>
      </p:sp>
    </p:spTree>
    <p:extLst>
      <p:ext uri="{BB962C8B-B14F-4D97-AF65-F5344CB8AC3E}">
        <p14:creationId xmlns:p14="http://schemas.microsoft.com/office/powerpoint/2010/main" val="301417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8" name="Rectangle 47"/>
          <p:cNvSpPr/>
          <p:nvPr/>
        </p:nvSpPr>
        <p:spPr>
          <a:xfrm>
            <a:off x="0" y="0"/>
            <a:ext cx="9144000" cy="5162550"/>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endParaRPr lang="en-US" b="1" dirty="0">
              <a:solidFill>
                <a:prstClr val="white"/>
              </a:solidFill>
            </a:endParaRPr>
          </a:p>
        </p:txBody>
      </p:sp>
      <p:cxnSp>
        <p:nvCxnSpPr>
          <p:cNvPr id="7" name="Straight Connector 6"/>
          <p:cNvCxnSpPr/>
          <p:nvPr/>
        </p:nvCxnSpPr>
        <p:spPr>
          <a:xfrm>
            <a:off x="2985974" y="2724150"/>
            <a:ext cx="233925" cy="228600"/>
          </a:xfrm>
          <a:prstGeom prst="line">
            <a:avLst/>
          </a:prstGeom>
          <a:ln>
            <a:solidFill>
              <a:schemeClr val="tx2">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a:off x="6172201" y="2647950"/>
            <a:ext cx="256790" cy="291256"/>
          </a:xfrm>
          <a:prstGeom prst="line">
            <a:avLst/>
          </a:prstGeom>
          <a:ln>
            <a:solidFill>
              <a:schemeClr val="tx2">
                <a:lumMod val="60000"/>
                <a:lumOff val="40000"/>
              </a:schemeClr>
            </a:solidFill>
          </a:ln>
        </p:spPr>
        <p:style>
          <a:lnRef idx="1">
            <a:schemeClr val="accent5"/>
          </a:lnRef>
          <a:fillRef idx="0">
            <a:schemeClr val="accent5"/>
          </a:fillRef>
          <a:effectRef idx="0">
            <a:schemeClr val="accent5"/>
          </a:effectRef>
          <a:fontRef idx="minor">
            <a:schemeClr val="tx1"/>
          </a:fontRef>
        </p:style>
      </p:cxnSp>
      <p:grpSp>
        <p:nvGrpSpPr>
          <p:cNvPr id="11" name="Group 10"/>
          <p:cNvGrpSpPr/>
          <p:nvPr/>
        </p:nvGrpSpPr>
        <p:grpSpPr>
          <a:xfrm>
            <a:off x="1638802" y="1258341"/>
            <a:ext cx="1645920" cy="1577340"/>
            <a:chOff x="1502837" y="2600943"/>
            <a:chExt cx="1479714" cy="1584959"/>
          </a:xfrm>
          <a:solidFill>
            <a:schemeClr val="bg1"/>
          </a:solidFill>
          <a:effectLst>
            <a:glow rad="228600">
              <a:schemeClr val="accent1">
                <a:satMod val="175000"/>
                <a:alpha val="40000"/>
              </a:schemeClr>
            </a:glow>
          </a:effectLst>
          <a:scene3d>
            <a:camera prst="orthographicFront">
              <a:rot lat="0" lon="0" rev="0"/>
            </a:camera>
            <a:lightRig rig="contrasting" dir="t">
              <a:rot lat="0" lon="0" rev="1500000"/>
            </a:lightRig>
          </a:scene3d>
        </p:grpSpPr>
        <p:sp>
          <p:nvSpPr>
            <p:cNvPr id="12" name="Oval 11"/>
            <p:cNvSpPr/>
            <p:nvPr/>
          </p:nvSpPr>
          <p:spPr>
            <a:xfrm>
              <a:off x="1502837" y="2600943"/>
              <a:ext cx="1479714" cy="1584959"/>
            </a:xfrm>
            <a:prstGeom prst="ellipse">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6"/>
              <a:endParaRPr lang="en-US" sz="14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grpSp>
          <p:nvGrpSpPr>
            <p:cNvPr id="13" name="Group 4"/>
            <p:cNvGrpSpPr>
              <a:grpSpLocks noChangeAspect="1"/>
            </p:cNvGrpSpPr>
            <p:nvPr/>
          </p:nvGrpSpPr>
          <p:grpSpPr bwMode="auto">
            <a:xfrm>
              <a:off x="2022110" y="3570279"/>
              <a:ext cx="26879" cy="54684"/>
              <a:chOff x="377" y="1991"/>
              <a:chExt cx="29" cy="59"/>
            </a:xfrm>
            <a:grpFill/>
          </p:grpSpPr>
          <p:sp>
            <p:nvSpPr>
              <p:cNvPr id="14" name="Freeform 6"/>
              <p:cNvSpPr>
                <a:spLocks/>
              </p:cNvSpPr>
              <p:nvPr/>
            </p:nvSpPr>
            <p:spPr bwMode="auto">
              <a:xfrm>
                <a:off x="377" y="1991"/>
                <a:ext cx="8" cy="17"/>
              </a:xfrm>
              <a:custGeom>
                <a:avLst/>
                <a:gdLst>
                  <a:gd name="T0" fmla="*/ 39 w 39"/>
                  <a:gd name="T1" fmla="*/ 0 h 85"/>
                  <a:gd name="T2" fmla="*/ 39 w 39"/>
                  <a:gd name="T3" fmla="*/ 85 h 85"/>
                  <a:gd name="T4" fmla="*/ 21 w 39"/>
                  <a:gd name="T5" fmla="*/ 75 h 85"/>
                  <a:gd name="T6" fmla="*/ 9 w 39"/>
                  <a:gd name="T7" fmla="*/ 66 h 85"/>
                  <a:gd name="T8" fmla="*/ 2 w 39"/>
                  <a:gd name="T9" fmla="*/ 54 h 85"/>
                  <a:gd name="T10" fmla="*/ 0 w 39"/>
                  <a:gd name="T11" fmla="*/ 39 h 85"/>
                  <a:gd name="T12" fmla="*/ 3 w 39"/>
                  <a:gd name="T13" fmla="*/ 24 h 85"/>
                  <a:gd name="T14" fmla="*/ 12 w 39"/>
                  <a:gd name="T15" fmla="*/ 14 h 85"/>
                  <a:gd name="T16" fmla="*/ 24 w 39"/>
                  <a:gd name="T17" fmla="*/ 5 h 85"/>
                  <a:gd name="T18" fmla="*/ 39 w 39"/>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5">
                    <a:moveTo>
                      <a:pt x="39" y="0"/>
                    </a:moveTo>
                    <a:lnTo>
                      <a:pt x="39" y="85"/>
                    </a:lnTo>
                    <a:lnTo>
                      <a:pt x="21" y="75"/>
                    </a:lnTo>
                    <a:lnTo>
                      <a:pt x="9" y="66"/>
                    </a:lnTo>
                    <a:lnTo>
                      <a:pt x="2" y="54"/>
                    </a:lnTo>
                    <a:lnTo>
                      <a:pt x="0" y="39"/>
                    </a:lnTo>
                    <a:lnTo>
                      <a:pt x="3" y="24"/>
                    </a:lnTo>
                    <a:lnTo>
                      <a:pt x="12" y="14"/>
                    </a:lnTo>
                    <a:lnTo>
                      <a:pt x="24" y="5"/>
                    </a:lnTo>
                    <a:lnTo>
                      <a:pt x="39" y="0"/>
                    </a:lnTo>
                    <a:close/>
                  </a:path>
                </a:pathLst>
              </a:custGeom>
              <a:grpFill/>
              <a:ln w="0">
                <a:noFill/>
                <a:prstDash val="solid"/>
                <a:round/>
                <a:headEnd/>
                <a:tailEnd/>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ctr" anchorCtr="0" compatLnSpc="1">
                <a:prstTxWarp prst="textNoShape">
                  <a:avLst/>
                </a:prstTxWarp>
              </a:bodyPr>
              <a:lstStyle/>
              <a:p>
                <a:pPr defTabSz="685596"/>
                <a:endParaRPr lang="en-US" sz="14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15" name="Freeform 7"/>
              <p:cNvSpPr>
                <a:spLocks/>
              </p:cNvSpPr>
              <p:nvPr/>
            </p:nvSpPr>
            <p:spPr bwMode="auto">
              <a:xfrm>
                <a:off x="398" y="2032"/>
                <a:ext cx="8" cy="18"/>
              </a:xfrm>
              <a:custGeom>
                <a:avLst/>
                <a:gdLst>
                  <a:gd name="T0" fmla="*/ 0 w 44"/>
                  <a:gd name="T1" fmla="*/ 0 h 88"/>
                  <a:gd name="T2" fmla="*/ 19 w 44"/>
                  <a:gd name="T3" fmla="*/ 10 h 88"/>
                  <a:gd name="T4" fmla="*/ 33 w 44"/>
                  <a:gd name="T5" fmla="*/ 19 h 88"/>
                  <a:gd name="T6" fmla="*/ 41 w 44"/>
                  <a:gd name="T7" fmla="*/ 31 h 88"/>
                  <a:gd name="T8" fmla="*/ 44 w 44"/>
                  <a:gd name="T9" fmla="*/ 46 h 88"/>
                  <a:gd name="T10" fmla="*/ 44 w 44"/>
                  <a:gd name="T11" fmla="*/ 51 h 88"/>
                  <a:gd name="T12" fmla="*/ 42 w 44"/>
                  <a:gd name="T13" fmla="*/ 58 h 88"/>
                  <a:gd name="T14" fmla="*/ 39 w 44"/>
                  <a:gd name="T15" fmla="*/ 67 h 88"/>
                  <a:gd name="T16" fmla="*/ 30 w 44"/>
                  <a:gd name="T17" fmla="*/ 75 h 88"/>
                  <a:gd name="T18" fmla="*/ 18 w 44"/>
                  <a:gd name="T19" fmla="*/ 82 h 88"/>
                  <a:gd name="T20" fmla="*/ 0 w 44"/>
                  <a:gd name="T21" fmla="*/ 88 h 88"/>
                  <a:gd name="T22" fmla="*/ 0 w 44"/>
                  <a:gd name="T2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88">
                    <a:moveTo>
                      <a:pt x="0" y="0"/>
                    </a:moveTo>
                    <a:lnTo>
                      <a:pt x="19" y="10"/>
                    </a:lnTo>
                    <a:lnTo>
                      <a:pt x="33" y="19"/>
                    </a:lnTo>
                    <a:lnTo>
                      <a:pt x="41" y="31"/>
                    </a:lnTo>
                    <a:lnTo>
                      <a:pt x="44" y="46"/>
                    </a:lnTo>
                    <a:lnTo>
                      <a:pt x="44" y="51"/>
                    </a:lnTo>
                    <a:lnTo>
                      <a:pt x="42" y="58"/>
                    </a:lnTo>
                    <a:lnTo>
                      <a:pt x="39" y="67"/>
                    </a:lnTo>
                    <a:lnTo>
                      <a:pt x="30" y="75"/>
                    </a:lnTo>
                    <a:lnTo>
                      <a:pt x="18" y="82"/>
                    </a:lnTo>
                    <a:lnTo>
                      <a:pt x="0" y="88"/>
                    </a:lnTo>
                    <a:lnTo>
                      <a:pt x="0" y="0"/>
                    </a:lnTo>
                    <a:close/>
                  </a:path>
                </a:pathLst>
              </a:custGeom>
              <a:grpFill/>
              <a:ln w="0">
                <a:noFill/>
                <a:prstDash val="solid"/>
                <a:round/>
                <a:headEnd/>
                <a:tailEnd/>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ctr" anchorCtr="0" compatLnSpc="1">
                <a:prstTxWarp prst="textNoShape">
                  <a:avLst/>
                </a:prstTxWarp>
              </a:bodyPr>
              <a:lstStyle/>
              <a:p>
                <a:pPr defTabSz="685596"/>
                <a:endParaRPr lang="en-US" sz="14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grpSp>
      </p:grpSp>
      <p:sp>
        <p:nvSpPr>
          <p:cNvPr id="42" name="Oval 41"/>
          <p:cNvSpPr/>
          <p:nvPr/>
        </p:nvSpPr>
        <p:spPr>
          <a:xfrm>
            <a:off x="3154680" y="2742115"/>
            <a:ext cx="1645920" cy="1577340"/>
          </a:xfrm>
          <a:prstGeom prst="ellipse">
            <a:avLst/>
          </a:prstGeom>
          <a:solidFill>
            <a:schemeClr val="bg1"/>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685596"/>
            <a:endParaRPr lang="en-US" sz="1400" dirty="0">
              <a:solidFill>
                <a:prstClr val="white"/>
              </a:solidFill>
            </a:endParaRPr>
          </a:p>
        </p:txBody>
      </p:sp>
      <p:sp>
        <p:nvSpPr>
          <p:cNvPr id="46" name="Title 1"/>
          <p:cNvSpPr txBox="1">
            <a:spLocks/>
          </p:cNvSpPr>
          <p:nvPr/>
        </p:nvSpPr>
        <p:spPr>
          <a:xfrm>
            <a:off x="304801" y="266700"/>
            <a:ext cx="7707086" cy="857250"/>
          </a:xfrm>
          <a:prstGeom prst="rect">
            <a:avLst/>
          </a:prstGeom>
        </p:spPr>
        <p:txBody>
          <a:bodyPr lIns="68562" tIns="34289" rIns="68562"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600" dirty="0">
                <a:solidFill>
                  <a:schemeClr val="bg1"/>
                </a:solidFill>
                <a:effectLst>
                  <a:glow rad="139700">
                    <a:schemeClr val="tx2">
                      <a:lumMod val="60000"/>
                      <a:lumOff val="40000"/>
                      <a:alpha val="40000"/>
                    </a:schemeClr>
                  </a:glow>
                  <a:outerShdw blurRad="38100" dist="38100" dir="2700000" algn="tl">
                    <a:srgbClr val="000000">
                      <a:alpha val="43137"/>
                    </a:srgbClr>
                  </a:outerShdw>
                </a:effectLst>
                <a:latin typeface="Century Gothic" panose="020B0502020202020204" pitchFamily="34" charset="0"/>
              </a:rPr>
              <a:t>The 4 Components of TLS...</a:t>
            </a:r>
          </a:p>
        </p:txBody>
      </p:sp>
      <p:sp>
        <p:nvSpPr>
          <p:cNvPr id="10" name="Rectangle 9"/>
          <p:cNvSpPr/>
          <p:nvPr/>
        </p:nvSpPr>
        <p:spPr>
          <a:xfrm>
            <a:off x="1676402" y="1770501"/>
            <a:ext cx="1543497" cy="646331"/>
          </a:xfrm>
          <a:prstGeom prst="rect">
            <a:avLst/>
          </a:prstGeom>
        </p:spPr>
        <p:txBody>
          <a:bodyPr wrap="square" lIns="91418" tIns="45709" rIns="91418" bIns="45709">
            <a:spAutoFit/>
          </a:bodyPr>
          <a:lstStyle/>
          <a:p>
            <a:pPr algn="ctr" defTabSz="685596">
              <a:spcAft>
                <a:spcPts val="900"/>
              </a:spcAft>
              <a:buClr>
                <a:srgbClr val="404040"/>
              </a:buClr>
              <a:buSzPct val="100000"/>
            </a:pPr>
            <a:r>
              <a:rPr lang="en-US" b="1" dirty="0" smtClean="0">
                <a:solidFill>
                  <a:schemeClr val="tx2">
                    <a:lumMod val="60000"/>
                    <a:lumOff val="40000"/>
                  </a:schemeClr>
                </a:solidFill>
                <a:ea typeface="Century Gothic"/>
                <a:cs typeface="Calibri"/>
                <a:sym typeface="Century Gothic"/>
              </a:rPr>
              <a:t>Low-glycemic Impact Eating</a:t>
            </a:r>
            <a:endParaRPr lang="en-US" b="1" dirty="0">
              <a:solidFill>
                <a:schemeClr val="tx2">
                  <a:lumMod val="60000"/>
                  <a:lumOff val="40000"/>
                </a:schemeClr>
              </a:solidFill>
              <a:ea typeface="Century Gothic"/>
              <a:cs typeface="Calibri"/>
              <a:sym typeface="Century Gothic"/>
            </a:endParaRPr>
          </a:p>
        </p:txBody>
      </p:sp>
      <p:sp>
        <p:nvSpPr>
          <p:cNvPr id="40" name="Rectangle 39"/>
          <p:cNvSpPr/>
          <p:nvPr/>
        </p:nvSpPr>
        <p:spPr>
          <a:xfrm>
            <a:off x="3123149" y="3173378"/>
            <a:ext cx="1645920" cy="646331"/>
          </a:xfrm>
          <a:prstGeom prst="rect">
            <a:avLst/>
          </a:prstGeom>
        </p:spPr>
        <p:txBody>
          <a:bodyPr wrap="square" lIns="91418" tIns="45709" rIns="91418" bIns="45709" anchor="ctr">
            <a:spAutoFit/>
          </a:bodyPr>
          <a:lstStyle/>
          <a:p>
            <a:pPr algn="ctr" defTabSz="685596">
              <a:spcAft>
                <a:spcPts val="900"/>
              </a:spcAft>
              <a:buClr>
                <a:srgbClr val="404040"/>
              </a:buClr>
              <a:buSzPct val="100000"/>
            </a:pPr>
            <a:r>
              <a:rPr lang="en-US" b="1" dirty="0" smtClean="0">
                <a:solidFill>
                  <a:schemeClr val="tx2">
                    <a:lumMod val="60000"/>
                    <a:lumOff val="40000"/>
                  </a:schemeClr>
                </a:solidFill>
                <a:ea typeface="Century Gothic"/>
                <a:cs typeface="Calibri"/>
                <a:sym typeface="Century Gothic"/>
              </a:rPr>
              <a:t>Body     Composition</a:t>
            </a:r>
            <a:endParaRPr lang="en-US" b="1" dirty="0">
              <a:solidFill>
                <a:schemeClr val="tx2">
                  <a:lumMod val="60000"/>
                  <a:lumOff val="40000"/>
                </a:schemeClr>
              </a:solidFill>
              <a:ea typeface="Century Gothic"/>
              <a:cs typeface="Calibri"/>
              <a:sym typeface="Century Gothic"/>
            </a:endParaRPr>
          </a:p>
        </p:txBody>
      </p:sp>
      <p:grpSp>
        <p:nvGrpSpPr>
          <p:cNvPr id="3" name="Group 2"/>
          <p:cNvGrpSpPr/>
          <p:nvPr/>
        </p:nvGrpSpPr>
        <p:grpSpPr>
          <a:xfrm>
            <a:off x="4670454" y="1276349"/>
            <a:ext cx="1654157" cy="1577340"/>
            <a:chOff x="4526280" y="1276349"/>
            <a:chExt cx="1654157" cy="1577340"/>
          </a:xfrm>
        </p:grpSpPr>
        <p:sp>
          <p:nvSpPr>
            <p:cNvPr id="22" name="Oval 21"/>
            <p:cNvSpPr/>
            <p:nvPr/>
          </p:nvSpPr>
          <p:spPr>
            <a:xfrm>
              <a:off x="4534517" y="1276349"/>
              <a:ext cx="1645920" cy="1577340"/>
            </a:xfrm>
            <a:prstGeom prst="ellipse">
              <a:avLst/>
            </a:prstGeom>
            <a:solidFill>
              <a:schemeClr val="bg1"/>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6"/>
              <a:endParaRPr lang="en-US" sz="1400" dirty="0">
                <a:solidFill>
                  <a:prstClr val="white"/>
                </a:solidFill>
              </a:endParaRPr>
            </a:p>
          </p:txBody>
        </p:sp>
        <p:sp>
          <p:nvSpPr>
            <p:cNvPr id="20" name="Rectangle 19"/>
            <p:cNvSpPr/>
            <p:nvPr/>
          </p:nvSpPr>
          <p:spPr>
            <a:xfrm>
              <a:off x="4526280" y="1885950"/>
              <a:ext cx="1645920" cy="338554"/>
            </a:xfrm>
            <a:prstGeom prst="rect">
              <a:avLst/>
            </a:prstGeom>
          </p:spPr>
          <p:txBody>
            <a:bodyPr wrap="square">
              <a:spAutoFit/>
            </a:bodyPr>
            <a:lstStyle/>
            <a:p>
              <a:pPr algn="ctr" defTabSz="685596">
                <a:spcAft>
                  <a:spcPts val="900"/>
                </a:spcAft>
                <a:buClr>
                  <a:srgbClr val="404040"/>
                </a:buClr>
                <a:buSzPct val="100000"/>
              </a:pPr>
              <a:r>
                <a:rPr lang="en-US" sz="1600" b="1" dirty="0">
                  <a:solidFill>
                    <a:schemeClr val="tx2">
                      <a:lumMod val="60000"/>
                      <a:lumOff val="40000"/>
                    </a:schemeClr>
                  </a:solidFill>
                  <a:ea typeface="Century Gothic"/>
                  <a:cs typeface="Calibri"/>
                  <a:sym typeface="Century Gothic"/>
                </a:rPr>
                <a:t>Supplementation</a:t>
              </a:r>
            </a:p>
          </p:txBody>
        </p:sp>
      </p:grpSp>
      <p:grpSp>
        <p:nvGrpSpPr>
          <p:cNvPr id="2" name="Group 1"/>
          <p:cNvGrpSpPr/>
          <p:nvPr/>
        </p:nvGrpSpPr>
        <p:grpSpPr>
          <a:xfrm>
            <a:off x="6003927" y="2724150"/>
            <a:ext cx="2225674" cy="1577340"/>
            <a:chOff x="5715000" y="2742115"/>
            <a:chExt cx="2225674" cy="1577340"/>
          </a:xfrm>
        </p:grpSpPr>
        <p:sp>
          <p:nvSpPr>
            <p:cNvPr id="27" name="Oval 26"/>
            <p:cNvSpPr/>
            <p:nvPr/>
          </p:nvSpPr>
          <p:spPr>
            <a:xfrm>
              <a:off x="5965583" y="2742115"/>
              <a:ext cx="1645920" cy="1577340"/>
            </a:xfrm>
            <a:prstGeom prst="ellipse">
              <a:avLst/>
            </a:prstGeom>
            <a:solidFill>
              <a:schemeClr val="bg1"/>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6"/>
              <a:endParaRPr lang="en-US" sz="1400" dirty="0">
                <a:solidFill>
                  <a:prstClr val="white"/>
                </a:solidFill>
              </a:endParaRPr>
            </a:p>
          </p:txBody>
        </p:sp>
        <p:sp>
          <p:nvSpPr>
            <p:cNvPr id="25" name="Rectangle 24"/>
            <p:cNvSpPr/>
            <p:nvPr/>
          </p:nvSpPr>
          <p:spPr>
            <a:xfrm>
              <a:off x="5715000" y="3381078"/>
              <a:ext cx="2225674" cy="369332"/>
            </a:xfrm>
            <a:prstGeom prst="rect">
              <a:avLst/>
            </a:prstGeom>
          </p:spPr>
          <p:txBody>
            <a:bodyPr wrap="square">
              <a:spAutoFit/>
            </a:bodyPr>
            <a:lstStyle/>
            <a:p>
              <a:pPr algn="ctr" defTabSz="685596">
                <a:spcAft>
                  <a:spcPts val="900"/>
                </a:spcAft>
                <a:buClr>
                  <a:srgbClr val="404040"/>
                </a:buClr>
                <a:buSzPct val="100000"/>
              </a:pPr>
              <a:r>
                <a:rPr lang="en-US" b="1" dirty="0" smtClean="0">
                  <a:solidFill>
                    <a:schemeClr val="tx2">
                      <a:lumMod val="60000"/>
                      <a:lumOff val="40000"/>
                    </a:schemeClr>
                  </a:solidFill>
                  <a:ea typeface="Century Gothic"/>
                  <a:cs typeface="Calibri"/>
                  <a:sym typeface="Century Gothic"/>
                </a:rPr>
                <a:t>Education</a:t>
              </a:r>
              <a:endParaRPr lang="en-US" b="1" dirty="0">
                <a:solidFill>
                  <a:schemeClr val="tx2">
                    <a:lumMod val="60000"/>
                    <a:lumOff val="40000"/>
                  </a:schemeClr>
                </a:solidFill>
                <a:ea typeface="Century Gothic"/>
                <a:cs typeface="Calibri"/>
                <a:sym typeface="Century Gothic"/>
              </a:endParaRPr>
            </a:p>
          </p:txBody>
        </p:sp>
      </p:grpSp>
      <p:cxnSp>
        <p:nvCxnSpPr>
          <p:cNvPr id="18" name="Straight Connector 17"/>
          <p:cNvCxnSpPr/>
          <p:nvPr/>
        </p:nvCxnSpPr>
        <p:spPr>
          <a:xfrm flipH="1">
            <a:off x="4648246" y="2663716"/>
            <a:ext cx="228554" cy="289045"/>
          </a:xfrm>
          <a:prstGeom prst="line">
            <a:avLst/>
          </a:prstGeom>
          <a:ln>
            <a:solidFill>
              <a:schemeClr val="tx2">
                <a:lumMod val="60000"/>
                <a:lumOff val="40000"/>
              </a:schemeClr>
            </a:solidFill>
          </a:ln>
        </p:spPr>
        <p:style>
          <a:lnRef idx="1">
            <a:schemeClr val="accent5"/>
          </a:lnRef>
          <a:fillRef idx="0">
            <a:schemeClr val="accent5"/>
          </a:fillRef>
          <a:effectRef idx="0">
            <a:schemeClr val="accent5"/>
          </a:effectRef>
          <a:fontRef idx="minor">
            <a:schemeClr val="tx1"/>
          </a:fontRef>
        </p:style>
      </p:cxnSp>
      <p:sp>
        <p:nvSpPr>
          <p:cNvPr id="21" name="TextBox 20"/>
          <p:cNvSpPr txBox="1"/>
          <p:nvPr/>
        </p:nvSpPr>
        <p:spPr>
          <a:xfrm>
            <a:off x="7366870" y="4704634"/>
            <a:ext cx="960086" cy="230816"/>
          </a:xfrm>
          <a:prstGeom prst="rect">
            <a:avLst/>
          </a:prstGeom>
          <a:noFill/>
        </p:spPr>
        <p:txBody>
          <a:bodyPr wrap="none" lIns="91416" tIns="45708" rIns="91416" bIns="45708" rtlCol="0">
            <a:spAutoFit/>
          </a:bodyPr>
          <a:lstStyle/>
          <a:p>
            <a:pPr defTabSz="685613"/>
            <a:r>
              <a:rPr lang="en-US" sz="900" dirty="0">
                <a:solidFill>
                  <a:prstClr val="white"/>
                </a:solidFill>
                <a:latin typeface="Gill Sans"/>
                <a:cs typeface="Gill Sans"/>
              </a:rPr>
              <a:t>#</a:t>
            </a:r>
            <a:r>
              <a:rPr lang="en-US" sz="900" dirty="0">
                <a:solidFill>
                  <a:srgbClr val="69BCE9"/>
                </a:solidFill>
                <a:latin typeface="Gill Sans"/>
                <a:cs typeface="Gill Sans"/>
              </a:rPr>
              <a:t>FIND</a:t>
            </a:r>
            <a:r>
              <a:rPr lang="en-US" sz="900" dirty="0">
                <a:solidFill>
                  <a:prstClr val="white"/>
                </a:solidFill>
                <a:latin typeface="Gill Sans"/>
                <a:cs typeface="Gill Sans"/>
              </a:rPr>
              <a:t>YOUR</a:t>
            </a:r>
            <a:r>
              <a:rPr lang="en-US" sz="900" dirty="0">
                <a:solidFill>
                  <a:srgbClr val="69BCE9"/>
                </a:solidFill>
                <a:latin typeface="Gill Sans"/>
                <a:cs typeface="Gill Sans"/>
              </a:rPr>
              <a:t>FIT</a:t>
            </a:r>
            <a:endParaRPr lang="en-US" sz="900" dirty="0">
              <a:solidFill>
                <a:prstClr val="white"/>
              </a:solidFill>
              <a:latin typeface="Gill Sans"/>
              <a:cs typeface="Gill Sans"/>
            </a:endParaRPr>
          </a:p>
        </p:txBody>
      </p:sp>
    </p:spTree>
    <p:extLst>
      <p:ext uri="{BB962C8B-B14F-4D97-AF65-F5344CB8AC3E}">
        <p14:creationId xmlns:p14="http://schemas.microsoft.com/office/powerpoint/2010/main" val="167565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66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solidFill>
            <a:srgbClr val="C00000">
              <a:alpha val="52000"/>
            </a:srgbClr>
          </a:solidFill>
          <a:effectLst/>
        </p:spPr>
        <p:txBody>
          <a:bodyPr>
            <a:normAutofit fontScale="85000" lnSpcReduction="20000"/>
          </a:bodyPr>
          <a:lstStyle/>
          <a:p>
            <a:r>
              <a:rPr lang="en-US" dirty="0" smtClean="0">
                <a:solidFill>
                  <a:schemeClr val="bg1"/>
                </a:solidFill>
              </a:rPr>
              <a:t>TLS </a:t>
            </a:r>
            <a:r>
              <a:rPr lang="en-US" dirty="0">
                <a:solidFill>
                  <a:schemeClr val="bg1"/>
                </a:solidFill>
              </a:rPr>
              <a:t>Overviews</a:t>
            </a:r>
          </a:p>
          <a:p>
            <a:r>
              <a:rPr lang="en-US" dirty="0">
                <a:solidFill>
                  <a:schemeClr val="bg1"/>
                </a:solidFill>
              </a:rPr>
              <a:t>Start TLS 21 Day Challenges</a:t>
            </a:r>
          </a:p>
          <a:p>
            <a:r>
              <a:rPr lang="en-US" dirty="0">
                <a:solidFill>
                  <a:schemeClr val="bg1"/>
                </a:solidFill>
              </a:rPr>
              <a:t>Conduct TLS Online Parties</a:t>
            </a:r>
          </a:p>
          <a:p>
            <a:r>
              <a:rPr lang="en-US" dirty="0">
                <a:solidFill>
                  <a:schemeClr val="bg1"/>
                </a:solidFill>
              </a:rPr>
              <a:t>Daily be an Internet Marketer</a:t>
            </a:r>
          </a:p>
          <a:p>
            <a:r>
              <a:rPr lang="en-US" dirty="0">
                <a:solidFill>
                  <a:schemeClr val="bg1"/>
                </a:solidFill>
              </a:rPr>
              <a:t>Participate in TLS Social Media </a:t>
            </a:r>
            <a:r>
              <a:rPr lang="en-US" dirty="0" smtClean="0">
                <a:solidFill>
                  <a:schemeClr val="bg1"/>
                </a:solidFill>
              </a:rPr>
              <a:t>- Use </a:t>
            </a:r>
            <a:r>
              <a:rPr lang="en-US" dirty="0">
                <a:solidFill>
                  <a:schemeClr val="bg1"/>
                </a:solidFill>
              </a:rPr>
              <a:t>Hashtags </a:t>
            </a:r>
            <a:r>
              <a:rPr lang="en-US" dirty="0" smtClean="0">
                <a:solidFill>
                  <a:schemeClr val="bg1"/>
                </a:solidFill>
              </a:rPr>
              <a:t>- #TLS WeightLoss</a:t>
            </a:r>
            <a:r>
              <a:rPr lang="en-US" dirty="0">
                <a:solidFill>
                  <a:schemeClr val="bg1"/>
                </a:solidFill>
              </a:rPr>
              <a:t>, #</a:t>
            </a:r>
            <a:r>
              <a:rPr lang="en-US" dirty="0" smtClean="0">
                <a:solidFill>
                  <a:schemeClr val="bg1"/>
                </a:solidFill>
              </a:rPr>
              <a:t>TLS21Day, #HKTLS</a:t>
            </a:r>
            <a:endParaRPr lang="en-US" dirty="0">
              <a:solidFill>
                <a:schemeClr val="bg1"/>
              </a:solidFill>
            </a:endParaRPr>
          </a:p>
          <a:p>
            <a:r>
              <a:rPr lang="en-US" dirty="0" smtClean="0">
                <a:solidFill>
                  <a:schemeClr val="bg1"/>
                </a:solidFill>
              </a:rPr>
              <a:t>Remember </a:t>
            </a:r>
            <a:r>
              <a:rPr lang="en-US" dirty="0">
                <a:solidFill>
                  <a:schemeClr val="bg1"/>
                </a:solidFill>
              </a:rPr>
              <a:t>to put your TLS </a:t>
            </a:r>
            <a:r>
              <a:rPr lang="en-US" dirty="0" smtClean="0">
                <a:solidFill>
                  <a:schemeClr val="bg1"/>
                </a:solidFill>
              </a:rPr>
              <a:t>Customers </a:t>
            </a:r>
            <a:r>
              <a:rPr lang="en-US" dirty="0">
                <a:solidFill>
                  <a:schemeClr val="bg1"/>
                </a:solidFill>
              </a:rPr>
              <a:t>on the TLS </a:t>
            </a:r>
            <a:r>
              <a:rPr lang="en-US" dirty="0" smtClean="0">
                <a:solidFill>
                  <a:schemeClr val="bg1"/>
                </a:solidFill>
              </a:rPr>
              <a:t>Weight Loss </a:t>
            </a:r>
            <a:r>
              <a:rPr lang="en-US" dirty="0">
                <a:solidFill>
                  <a:schemeClr val="bg1"/>
                </a:solidFill>
              </a:rPr>
              <a:t>Facebook page for added </a:t>
            </a:r>
            <a:r>
              <a:rPr lang="en-US" dirty="0" smtClean="0">
                <a:solidFill>
                  <a:schemeClr val="bg1"/>
                </a:solidFill>
              </a:rPr>
              <a:t>support.</a:t>
            </a:r>
            <a:endParaRPr lang="en-US" dirty="0">
              <a:solidFill>
                <a:schemeClr val="bg1"/>
              </a:solidFill>
            </a:endParaRPr>
          </a:p>
          <a:p>
            <a:endParaRPr lang="en-US" dirty="0">
              <a:solidFill>
                <a:schemeClr val="bg1"/>
              </a:solidFill>
            </a:endParaRPr>
          </a:p>
        </p:txBody>
      </p:sp>
      <p:sp>
        <p:nvSpPr>
          <p:cNvPr id="5" name="Title 1"/>
          <p:cNvSpPr>
            <a:spLocks noGrp="1"/>
          </p:cNvSpPr>
          <p:nvPr>
            <p:ph type="title"/>
          </p:nvPr>
        </p:nvSpPr>
        <p:spPr>
          <a:xfrm>
            <a:off x="457200" y="205979"/>
            <a:ext cx="8229600" cy="857250"/>
          </a:xfrm>
        </p:spPr>
        <p:txBody>
          <a:bodyPr/>
          <a:lstStyle/>
          <a:p>
            <a:pPr algn="l"/>
            <a:r>
              <a:rPr lang="en-US" dirty="0" smtClean="0">
                <a:solidFill>
                  <a:schemeClr val="bg1"/>
                </a:solidFill>
                <a:effectLst>
                  <a:glow rad="101600">
                    <a:srgbClr val="C00000">
                      <a:alpha val="40000"/>
                    </a:srgbClr>
                  </a:glow>
                </a:effectLst>
              </a:rPr>
              <a:t>Schedule TLS® Activities</a:t>
            </a:r>
            <a:endParaRPr lang="en-US" dirty="0">
              <a:solidFill>
                <a:schemeClr val="bg1"/>
              </a:solidFill>
              <a:effectLst>
                <a:glow rad="101600">
                  <a:srgbClr val="C00000">
                    <a:alpha val="40000"/>
                  </a:srgbClr>
                </a:glow>
              </a:effectLst>
            </a:endParaRPr>
          </a:p>
        </p:txBody>
      </p:sp>
    </p:spTree>
    <p:extLst>
      <p:ext uri="{BB962C8B-B14F-4D97-AF65-F5344CB8AC3E}">
        <p14:creationId xmlns:p14="http://schemas.microsoft.com/office/powerpoint/2010/main" val="14263029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074" name="Picture 2" descr="T:\TLS\TLS IMAGES\USA\Health Guide\Screen Shot 2015-07-21 at 1.29.41 PM.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98" t="3990" r="14077" b="2315"/>
          <a:stretch/>
        </p:blipFill>
        <p:spPr bwMode="auto">
          <a:xfrm>
            <a:off x="152405" y="1657350"/>
            <a:ext cx="2645279" cy="302216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57200" y="205979"/>
            <a:ext cx="8229600" cy="857250"/>
          </a:xfrm>
          <a:prstGeom prst="rect">
            <a:avLst/>
          </a:prstGeom>
        </p:spPr>
        <p:txBody>
          <a:bodyPr lIns="91430" tIns="45715" rIns="91430" bIns="45715"/>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prstClr val="white"/>
                </a:solidFill>
                <a:effectLst>
                  <a:glow rad="101600">
                    <a:srgbClr val="4BACC6">
                      <a:satMod val="175000"/>
                      <a:alpha val="40000"/>
                    </a:srgbClr>
                  </a:glow>
                </a:effectLst>
              </a:rPr>
              <a:t>Know Your Business Building and Sales Tools... </a:t>
            </a:r>
          </a:p>
        </p:txBody>
      </p:sp>
      <p:sp>
        <p:nvSpPr>
          <p:cNvPr id="4" name="TextBox 3"/>
          <p:cNvSpPr txBox="1"/>
          <p:nvPr/>
        </p:nvSpPr>
        <p:spPr>
          <a:xfrm>
            <a:off x="5202426" y="1047750"/>
            <a:ext cx="3789179" cy="1754326"/>
          </a:xfrm>
          <a:prstGeom prst="rect">
            <a:avLst/>
          </a:prstGeom>
          <a:noFill/>
        </p:spPr>
        <p:txBody>
          <a:bodyPr wrap="none" lIns="91430" tIns="45715" rIns="91430" bIns="45715" rtlCol="0">
            <a:spAutoFit/>
          </a:bodyPr>
          <a:lstStyle/>
          <a:p>
            <a:pPr algn="r" defTabSz="914288"/>
            <a:r>
              <a:rPr lang="en-US" b="1" dirty="0" smtClean="0">
                <a:solidFill>
                  <a:prstClr val="white"/>
                </a:solidFill>
              </a:rPr>
              <a:t>Health Guide </a:t>
            </a:r>
          </a:p>
          <a:p>
            <a:pPr algn="r" defTabSz="914288"/>
            <a:r>
              <a:rPr lang="en-US" b="1" dirty="0" smtClean="0">
                <a:solidFill>
                  <a:prstClr val="white"/>
                </a:solidFill>
              </a:rPr>
              <a:t>TLS Flipchart</a:t>
            </a:r>
          </a:p>
          <a:p>
            <a:pPr algn="r" defTabSz="914288"/>
            <a:r>
              <a:rPr lang="en-US" b="1" dirty="0" smtClean="0">
                <a:solidFill>
                  <a:prstClr val="white"/>
                </a:solidFill>
              </a:rPr>
              <a:t>TLS 21 Day Challenge Booklet </a:t>
            </a:r>
          </a:p>
          <a:p>
            <a:pPr algn="r" defTabSz="914288"/>
            <a:r>
              <a:rPr lang="en-US" b="1" dirty="0" smtClean="0">
                <a:solidFill>
                  <a:prstClr val="white"/>
                </a:solidFill>
              </a:rPr>
              <a:t>TLS Menus Plan</a:t>
            </a:r>
          </a:p>
          <a:p>
            <a:pPr algn="r" defTabSz="914288"/>
            <a:r>
              <a:rPr lang="en-US" b="1" dirty="0" smtClean="0">
                <a:solidFill>
                  <a:prstClr val="white"/>
                </a:solidFill>
              </a:rPr>
              <a:t>TLS Weight Loss Profile Questionnaire</a:t>
            </a:r>
          </a:p>
          <a:p>
            <a:pPr algn="r" defTabSz="914288"/>
            <a:r>
              <a:rPr lang="en-US" b="1" dirty="0" smtClean="0">
                <a:solidFill>
                  <a:prstClr val="white"/>
                </a:solidFill>
              </a:rPr>
              <a:t>UFMS Downloads - TLS</a:t>
            </a:r>
            <a:endParaRPr lang="en-US" b="1" dirty="0">
              <a:solidFill>
                <a:prstClr val="white"/>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461" r="25315"/>
          <a:stretch/>
        </p:blipFill>
        <p:spPr bwMode="auto">
          <a:xfrm>
            <a:off x="2133601" y="1873154"/>
            <a:ext cx="2224148" cy="2834640"/>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956" t="2752" r="28029" b="8924"/>
          <a:stretch/>
        </p:blipFill>
        <p:spPr bwMode="auto">
          <a:xfrm>
            <a:off x="3934216" y="2534513"/>
            <a:ext cx="2005679" cy="2468880"/>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yvonnel\AppData\Local\Microsoft\Windows\Temporary Internet Files\Content.Outlook\WC916TMT\tls_usa_FlipChar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1" y="3168431"/>
            <a:ext cx="2485214" cy="192024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7337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205979"/>
            <a:ext cx="8229600" cy="857250"/>
          </a:xfrm>
          <a:prstGeom prst="rect">
            <a:avLst/>
          </a:prstGeom>
        </p:spPr>
        <p:txBody>
          <a:bodyPr lIns="91430" tIns="45715" rIns="91430" bIns="45715"/>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n w="18415" cmpd="sng">
                  <a:solidFill>
                    <a:srgbClr val="FFFFFF"/>
                  </a:solidFill>
                  <a:prstDash val="solid"/>
                </a:ln>
                <a:solidFill>
                  <a:srgbClr val="FFFFFF"/>
                </a:solidFill>
                <a:effectLst>
                  <a:glow rad="228600">
                    <a:srgbClr val="9BBB59">
                      <a:satMod val="175000"/>
                      <a:alpha val="40000"/>
                    </a:srgbClr>
                  </a:glow>
                  <a:outerShdw blurRad="63500" dir="3600000" algn="tl" rotWithShape="0">
                    <a:srgbClr val="000000">
                      <a:alpha val="70000"/>
                    </a:srgbClr>
                  </a:outerShdw>
                </a:effectLst>
              </a:rPr>
              <a:t>LET’S  BEGIN</a:t>
            </a:r>
            <a:endParaRPr lang="en-US" dirty="0">
              <a:ln w="18415" cmpd="sng">
                <a:solidFill>
                  <a:srgbClr val="FFFFFF"/>
                </a:solidFill>
                <a:prstDash val="solid"/>
              </a:ln>
              <a:solidFill>
                <a:srgbClr val="FFFFFF"/>
              </a:solidFill>
              <a:effectLst>
                <a:glow rad="228600">
                  <a:srgbClr val="9BBB59">
                    <a:satMod val="175000"/>
                    <a:alpha val="40000"/>
                  </a:srgbClr>
                </a:glow>
                <a:outerShdw blurRad="63500" dir="3600000" algn="tl" rotWithShape="0">
                  <a:srgbClr val="000000">
                    <a:alpha val="70000"/>
                  </a:srgbClr>
                </a:outerShdw>
              </a:effectLst>
            </a:endParaRPr>
          </a:p>
        </p:txBody>
      </p:sp>
      <p:sp>
        <p:nvSpPr>
          <p:cNvPr id="6" name="Content Placeholder 5"/>
          <p:cNvSpPr>
            <a:spLocks noGrp="1"/>
          </p:cNvSpPr>
          <p:nvPr>
            <p:ph idx="1"/>
          </p:nvPr>
        </p:nvSpPr>
        <p:spPr>
          <a:xfrm>
            <a:off x="2362200" y="1200151"/>
            <a:ext cx="6172200" cy="3394472"/>
          </a:xfrm>
        </p:spPr>
        <p:txBody>
          <a:bodyPr>
            <a:normAutofit/>
          </a:bodyPr>
          <a:lstStyle/>
          <a:p>
            <a:r>
              <a:rPr lang="en-US" dirty="0" smtClean="0"/>
              <a:t>Write the list of names. List everyone that has no preconceived notions. Everyone knows someone wanting to get fit, lose weight or eat healthier.</a:t>
            </a:r>
          </a:p>
          <a:p>
            <a:pPr lvl="1"/>
            <a:r>
              <a:rPr lang="en-US" dirty="0"/>
              <a:t> </a:t>
            </a:r>
            <a:r>
              <a:rPr lang="en-US" dirty="0" smtClean="0"/>
              <a:t>Be a professional, call them all!</a:t>
            </a:r>
            <a:endParaRPr lang="en-US" dirty="0"/>
          </a:p>
        </p:txBody>
      </p:sp>
    </p:spTree>
    <p:extLst>
      <p:ext uri="{BB962C8B-B14F-4D97-AF65-F5344CB8AC3E}">
        <p14:creationId xmlns:p14="http://schemas.microsoft.com/office/powerpoint/2010/main" val="5161306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205979"/>
            <a:ext cx="8229600" cy="857250"/>
          </a:xfrm>
          <a:prstGeom prst="rect">
            <a:avLst/>
          </a:prstGeom>
        </p:spPr>
        <p:txBody>
          <a:bodyPr lIns="91430" tIns="45715" rIns="91430" bIns="45715"/>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n w="18415" cmpd="sng">
                  <a:solidFill>
                    <a:srgbClr val="FFFFFF"/>
                  </a:solidFill>
                  <a:prstDash val="solid"/>
                </a:ln>
                <a:solidFill>
                  <a:srgbClr val="FFFFFF"/>
                </a:solidFill>
                <a:effectLst>
                  <a:glow rad="228600">
                    <a:srgbClr val="9BBB59">
                      <a:satMod val="175000"/>
                      <a:alpha val="40000"/>
                    </a:srgbClr>
                  </a:glow>
                  <a:outerShdw blurRad="63500" dir="3600000" algn="tl" rotWithShape="0">
                    <a:srgbClr val="000000">
                      <a:alpha val="70000"/>
                    </a:srgbClr>
                  </a:outerShdw>
                </a:effectLst>
              </a:rPr>
              <a:t>LET’S  BEGIN</a:t>
            </a:r>
            <a:endParaRPr lang="en-US" dirty="0">
              <a:ln w="18415" cmpd="sng">
                <a:solidFill>
                  <a:srgbClr val="FFFFFF"/>
                </a:solidFill>
                <a:prstDash val="solid"/>
              </a:ln>
              <a:solidFill>
                <a:srgbClr val="FFFFFF"/>
              </a:solidFill>
              <a:effectLst>
                <a:glow rad="228600">
                  <a:srgbClr val="9BBB59">
                    <a:satMod val="175000"/>
                    <a:alpha val="40000"/>
                  </a:srgbClr>
                </a:glow>
                <a:outerShdw blurRad="63500" dir="3600000" algn="tl" rotWithShape="0">
                  <a:srgbClr val="000000">
                    <a:alpha val="70000"/>
                  </a:srgbClr>
                </a:outerShdw>
              </a:effectLst>
            </a:endParaRPr>
          </a:p>
        </p:txBody>
      </p:sp>
      <p:sp>
        <p:nvSpPr>
          <p:cNvPr id="6" name="Content Placeholder 5"/>
          <p:cNvSpPr>
            <a:spLocks noGrp="1"/>
          </p:cNvSpPr>
          <p:nvPr>
            <p:ph idx="1"/>
          </p:nvPr>
        </p:nvSpPr>
        <p:spPr>
          <a:xfrm>
            <a:off x="2362200" y="1234678"/>
            <a:ext cx="6172200" cy="3394472"/>
          </a:xfrm>
        </p:spPr>
        <p:txBody>
          <a:bodyPr>
            <a:normAutofit lnSpcReduction="10000"/>
          </a:bodyPr>
          <a:lstStyle/>
          <a:p>
            <a:r>
              <a:rPr lang="en-US" dirty="0" smtClean="0"/>
              <a:t>Make your approach. Call, text or email. Simply begin with “Hello_____. I need your help.”</a:t>
            </a:r>
          </a:p>
          <a:p>
            <a:r>
              <a:rPr lang="en-US" dirty="0" smtClean="0"/>
              <a:t>Already have scheduled dates for</a:t>
            </a:r>
          </a:p>
          <a:p>
            <a:pPr lvl="1"/>
            <a:r>
              <a:rPr lang="en-US" dirty="0" smtClean="0"/>
              <a:t>TLS Overviews</a:t>
            </a:r>
          </a:p>
          <a:p>
            <a:pPr lvl="1"/>
            <a:r>
              <a:rPr lang="en-US" dirty="0" smtClean="0"/>
              <a:t>TLS Find Your Fit Overview</a:t>
            </a:r>
          </a:p>
          <a:p>
            <a:pPr lvl="1"/>
            <a:r>
              <a:rPr lang="en-US" dirty="0" smtClean="0"/>
              <a:t>Online Party</a:t>
            </a:r>
            <a:endParaRPr lang="en-US" dirty="0"/>
          </a:p>
        </p:txBody>
      </p:sp>
    </p:spTree>
    <p:extLst>
      <p:ext uri="{BB962C8B-B14F-4D97-AF65-F5344CB8AC3E}">
        <p14:creationId xmlns:p14="http://schemas.microsoft.com/office/powerpoint/2010/main" val="12618852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205979"/>
            <a:ext cx="8229600" cy="857250"/>
          </a:xfrm>
          <a:prstGeom prst="rect">
            <a:avLst/>
          </a:prstGeom>
        </p:spPr>
        <p:txBody>
          <a:bodyPr lIns="91430" tIns="45715" rIns="91430" bIns="45715"/>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n w="18415" cmpd="sng">
                  <a:solidFill>
                    <a:srgbClr val="FFFFFF"/>
                  </a:solidFill>
                  <a:prstDash val="solid"/>
                </a:ln>
                <a:solidFill>
                  <a:srgbClr val="FFFFFF"/>
                </a:solidFill>
                <a:effectLst>
                  <a:glow rad="228600">
                    <a:srgbClr val="9BBB59">
                      <a:satMod val="175000"/>
                      <a:alpha val="40000"/>
                    </a:srgbClr>
                  </a:glow>
                  <a:outerShdw blurRad="63500" dir="3600000" algn="tl" rotWithShape="0">
                    <a:srgbClr val="000000">
                      <a:alpha val="70000"/>
                    </a:srgbClr>
                  </a:outerShdw>
                </a:effectLst>
              </a:rPr>
              <a:t>LET’S  BEGIN</a:t>
            </a:r>
            <a:endParaRPr lang="en-US" dirty="0">
              <a:ln w="18415" cmpd="sng">
                <a:solidFill>
                  <a:srgbClr val="FFFFFF"/>
                </a:solidFill>
                <a:prstDash val="solid"/>
              </a:ln>
              <a:solidFill>
                <a:srgbClr val="FFFFFF"/>
              </a:solidFill>
              <a:effectLst>
                <a:glow rad="228600">
                  <a:srgbClr val="9BBB59">
                    <a:satMod val="175000"/>
                    <a:alpha val="40000"/>
                  </a:srgbClr>
                </a:glow>
                <a:outerShdw blurRad="63500" dir="3600000" algn="tl" rotWithShape="0">
                  <a:srgbClr val="000000">
                    <a:alpha val="70000"/>
                  </a:srgbClr>
                </a:outerShdw>
              </a:effectLst>
            </a:endParaRPr>
          </a:p>
        </p:txBody>
      </p:sp>
      <p:sp>
        <p:nvSpPr>
          <p:cNvPr id="6" name="Content Placeholder 5"/>
          <p:cNvSpPr>
            <a:spLocks noGrp="1"/>
          </p:cNvSpPr>
          <p:nvPr>
            <p:ph idx="1"/>
          </p:nvPr>
        </p:nvSpPr>
        <p:spPr>
          <a:xfrm>
            <a:off x="2362200" y="1200151"/>
            <a:ext cx="6172200" cy="3394472"/>
          </a:xfrm>
        </p:spPr>
        <p:txBody>
          <a:bodyPr>
            <a:normAutofit fontScale="85000" lnSpcReduction="20000"/>
          </a:bodyPr>
          <a:lstStyle/>
          <a:p>
            <a:r>
              <a:rPr lang="en-US" dirty="0" smtClean="0"/>
              <a:t>Remember to start every client right. They are your advertisement and potential business partner. There is definitely a “Lifetime Value” to every customer you start.</a:t>
            </a:r>
          </a:p>
          <a:p>
            <a:pPr lvl="1"/>
            <a:r>
              <a:rPr lang="en-US" dirty="0" smtClean="0"/>
              <a:t>Measurements</a:t>
            </a:r>
          </a:p>
          <a:p>
            <a:pPr lvl="1"/>
            <a:r>
              <a:rPr lang="en-US" dirty="0" smtClean="0"/>
              <a:t>Weight</a:t>
            </a:r>
          </a:p>
          <a:p>
            <a:pPr lvl="1"/>
            <a:r>
              <a:rPr lang="en-US" dirty="0" smtClean="0"/>
              <a:t>Body Composition</a:t>
            </a:r>
          </a:p>
          <a:p>
            <a:pPr lvl="1"/>
            <a:r>
              <a:rPr lang="en-US" dirty="0" smtClean="0"/>
              <a:t>Before and After Pictures</a:t>
            </a:r>
            <a:endParaRPr lang="en-US" dirty="0"/>
          </a:p>
        </p:txBody>
      </p:sp>
    </p:spTree>
    <p:extLst>
      <p:ext uri="{BB962C8B-B14F-4D97-AF65-F5344CB8AC3E}">
        <p14:creationId xmlns:p14="http://schemas.microsoft.com/office/powerpoint/2010/main" val="24226005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Rectangle 3"/>
          <p:cNvSpPr/>
          <p:nvPr/>
        </p:nvSpPr>
        <p:spPr>
          <a:xfrm>
            <a:off x="0" y="3"/>
            <a:ext cx="9144000" cy="5143943"/>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5" name="Title 1"/>
          <p:cNvSpPr txBox="1">
            <a:spLocks/>
          </p:cNvSpPr>
          <p:nvPr/>
        </p:nvSpPr>
        <p:spPr>
          <a:xfrm>
            <a:off x="457200" y="205983"/>
            <a:ext cx="8229600" cy="1298971"/>
          </a:xfrm>
          <a:prstGeom prst="rect">
            <a:avLst/>
          </a:prstGeom>
        </p:spPr>
        <p:txBody>
          <a:bodyPr lIns="91430" tIns="45715" rIns="91430" bIns="45715"/>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rPr>
              <a:t>Thoughts of Advice</a:t>
            </a:r>
          </a:p>
          <a:p>
            <a:r>
              <a:rPr lang="en-US" sz="320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rPr>
              <a:t>when becoming a TLS PROFESSIONAL</a:t>
            </a:r>
          </a:p>
        </p:txBody>
      </p:sp>
      <p:sp>
        <p:nvSpPr>
          <p:cNvPr id="7" name="Content Placeholder 6"/>
          <p:cNvSpPr>
            <a:spLocks noGrp="1"/>
          </p:cNvSpPr>
          <p:nvPr>
            <p:ph idx="1"/>
          </p:nvPr>
        </p:nvSpPr>
        <p:spPr>
          <a:xfrm>
            <a:off x="457200" y="1539478"/>
            <a:ext cx="8229600" cy="3394472"/>
          </a:xfrm>
          <a:noFill/>
        </p:spPr>
        <p:txBody>
          <a:bodyPr>
            <a:noAutofit/>
          </a:bodyPr>
          <a:lstStyle/>
          <a:p>
            <a:r>
              <a:rPr lang="en-US" sz="2400" b="1" dirty="0">
                <a:solidFill>
                  <a:schemeClr val="bg1"/>
                </a:solidFill>
                <a:effectLst>
                  <a:outerShdw blurRad="38100" dist="38100" dir="2700000" algn="tl">
                    <a:srgbClr val="000000">
                      <a:alpha val="43137"/>
                    </a:srgbClr>
                  </a:outerShdw>
                </a:effectLst>
              </a:rPr>
              <a:t>Embrace every question, comment and objection</a:t>
            </a:r>
          </a:p>
          <a:p>
            <a:pPr lvl="1"/>
            <a:r>
              <a:rPr lang="en-US" sz="2400" b="1" dirty="0">
                <a:solidFill>
                  <a:schemeClr val="bg1"/>
                </a:solidFill>
                <a:effectLst>
                  <a:outerShdw blurRad="38100" dist="38100" dir="2700000" algn="tl">
                    <a:srgbClr val="000000">
                      <a:alpha val="43137"/>
                    </a:srgbClr>
                  </a:outerShdw>
                </a:effectLst>
              </a:rPr>
              <a:t>There is a reason it was brought up and to the person making the comment, it is important to them.</a:t>
            </a:r>
          </a:p>
          <a:p>
            <a:r>
              <a:rPr lang="en-US" sz="2400" b="1" dirty="0">
                <a:solidFill>
                  <a:schemeClr val="bg1"/>
                </a:solidFill>
                <a:effectLst>
                  <a:outerShdw blurRad="38100" dist="38100" dir="2700000" algn="tl">
                    <a:srgbClr val="000000">
                      <a:alpha val="43137"/>
                    </a:srgbClr>
                  </a:outerShdw>
                </a:effectLst>
              </a:rPr>
              <a:t>Every person you approach is a learning experience and opportunity</a:t>
            </a:r>
          </a:p>
          <a:p>
            <a:r>
              <a:rPr lang="en-US" sz="2400" b="1" dirty="0">
                <a:solidFill>
                  <a:schemeClr val="bg1"/>
                </a:solidFill>
                <a:effectLst>
                  <a:outerShdw blurRad="38100" dist="38100" dir="2700000" algn="tl">
                    <a:srgbClr val="000000">
                      <a:alpha val="43137"/>
                    </a:srgbClr>
                  </a:outerShdw>
                </a:effectLst>
              </a:rPr>
              <a:t>Build Relationships</a:t>
            </a:r>
          </a:p>
          <a:p>
            <a:r>
              <a:rPr lang="en-US" sz="2400" b="1" dirty="0">
                <a:solidFill>
                  <a:schemeClr val="bg1"/>
                </a:solidFill>
                <a:effectLst>
                  <a:outerShdw blurRad="38100" dist="38100" dir="2700000" algn="tl">
                    <a:srgbClr val="000000">
                      <a:alpha val="43137"/>
                    </a:srgbClr>
                  </a:outerShdw>
                </a:effectLst>
              </a:rPr>
              <a:t>Keep it Simple</a:t>
            </a:r>
          </a:p>
          <a:p>
            <a:r>
              <a:rPr lang="en-US" sz="2400" b="1" dirty="0">
                <a:solidFill>
                  <a:schemeClr val="bg1"/>
                </a:solidFill>
                <a:effectLst>
                  <a:outerShdw blurRad="38100" dist="38100" dir="2700000" algn="tl">
                    <a:srgbClr val="000000">
                      <a:alpha val="43137"/>
                    </a:srgbClr>
                  </a:outerShdw>
                </a:effectLst>
              </a:rPr>
              <a:t>Take Massive Action</a:t>
            </a:r>
          </a:p>
        </p:txBody>
      </p:sp>
    </p:spTree>
    <p:extLst>
      <p:ext uri="{BB962C8B-B14F-4D97-AF65-F5344CB8AC3E}">
        <p14:creationId xmlns:p14="http://schemas.microsoft.com/office/powerpoint/2010/main" val="31689325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2" y="0"/>
            <a:ext cx="9138488" cy="5143500"/>
          </a:xfrm>
          <a:prstGeom prst="rect">
            <a:avLst/>
          </a:prstGeom>
        </p:spPr>
      </p:pic>
    </p:spTree>
    <p:extLst>
      <p:ext uri="{BB962C8B-B14F-4D97-AF65-F5344CB8AC3E}">
        <p14:creationId xmlns:p14="http://schemas.microsoft.com/office/powerpoint/2010/main" val="1418491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Rectangle 202"/>
          <p:cNvSpPr/>
          <p:nvPr/>
        </p:nvSpPr>
        <p:spPr>
          <a:xfrm>
            <a:off x="0" y="0"/>
            <a:ext cx="3581400" cy="5143500"/>
          </a:xfrm>
          <a:prstGeom prst="rect">
            <a:avLst/>
          </a:prstGeom>
          <a:solidFill>
            <a:schemeClr val="tx1">
              <a:lumMod val="95000"/>
              <a:lumOff val="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endParaRPr lang="en-US" b="1" dirty="0">
              <a:solidFill>
                <a:prstClr val="white"/>
              </a:solidFill>
            </a:endParaRPr>
          </a:p>
        </p:txBody>
      </p:sp>
      <p:sp>
        <p:nvSpPr>
          <p:cNvPr id="103" name="Oval 102"/>
          <p:cNvSpPr/>
          <p:nvPr/>
        </p:nvSpPr>
        <p:spPr>
          <a:xfrm rot="5874159">
            <a:off x="5186506" y="3546904"/>
            <a:ext cx="731520" cy="731520"/>
          </a:xfrm>
          <a:prstGeom prst="ellipse">
            <a:avLst/>
          </a:prstGeom>
          <a:solidFill>
            <a:schemeClr val="bg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endParaRPr lang="en-US" b="1" dirty="0">
              <a:solidFill>
                <a:prstClr val="white"/>
              </a:solidFill>
            </a:endParaRPr>
          </a:p>
        </p:txBody>
      </p:sp>
      <p:grpSp>
        <p:nvGrpSpPr>
          <p:cNvPr id="2" name="Group 1"/>
          <p:cNvGrpSpPr/>
          <p:nvPr/>
        </p:nvGrpSpPr>
        <p:grpSpPr>
          <a:xfrm>
            <a:off x="3726112" y="133350"/>
            <a:ext cx="4682761" cy="4888924"/>
            <a:chOff x="3759667" y="133350"/>
            <a:chExt cx="4682761" cy="4888924"/>
          </a:xfrm>
        </p:grpSpPr>
        <p:grpSp>
          <p:nvGrpSpPr>
            <p:cNvPr id="166" name="Group 165"/>
            <p:cNvGrpSpPr/>
            <p:nvPr/>
          </p:nvGrpSpPr>
          <p:grpSpPr>
            <a:xfrm rot="2384407">
              <a:off x="6529560" y="556691"/>
              <a:ext cx="1463040" cy="1280160"/>
              <a:chOff x="8270" y="-115289"/>
              <a:chExt cx="1716508" cy="1560763"/>
            </a:xfrm>
          </p:grpSpPr>
          <p:sp>
            <p:nvSpPr>
              <p:cNvPr id="167" name="Rectangle 166"/>
              <p:cNvSpPr/>
              <p:nvPr/>
            </p:nvSpPr>
            <p:spPr>
              <a:xfrm>
                <a:off x="533399" y="679896"/>
                <a:ext cx="683351" cy="760299"/>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68" name="Oval 167"/>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69" name="Oval 168"/>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70" name="Oval 169"/>
              <p:cNvSpPr/>
              <p:nvPr/>
            </p:nvSpPr>
            <p:spPr>
              <a:xfrm>
                <a:off x="397720" y="-115289"/>
                <a:ext cx="914400" cy="914400"/>
              </a:xfrm>
              <a:prstGeom prst="ellipse">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nvGrpSpPr>
            <p:cNvPr id="146" name="Group 145"/>
            <p:cNvGrpSpPr/>
            <p:nvPr/>
          </p:nvGrpSpPr>
          <p:grpSpPr>
            <a:xfrm rot="10800000">
              <a:off x="5398152" y="3742114"/>
              <a:ext cx="1463040" cy="1280160"/>
              <a:chOff x="8270" y="-115289"/>
              <a:chExt cx="1716508" cy="1560763"/>
            </a:xfrm>
          </p:grpSpPr>
          <p:sp>
            <p:nvSpPr>
              <p:cNvPr id="147" name="Rectangle 146"/>
              <p:cNvSpPr/>
              <p:nvPr/>
            </p:nvSpPr>
            <p:spPr>
              <a:xfrm>
                <a:off x="533399" y="679896"/>
                <a:ext cx="683351" cy="760299"/>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48" name="Oval 147"/>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49" name="Oval 148"/>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50" name="Oval 149"/>
              <p:cNvSpPr/>
              <p:nvPr/>
            </p:nvSpPr>
            <p:spPr>
              <a:xfrm>
                <a:off x="397720" y="-115289"/>
                <a:ext cx="914400" cy="9144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nvGrpSpPr>
            <p:cNvPr id="151" name="Group 150"/>
            <p:cNvGrpSpPr/>
            <p:nvPr/>
          </p:nvGrpSpPr>
          <p:grpSpPr>
            <a:xfrm rot="8677861">
              <a:off x="6410888" y="3437815"/>
              <a:ext cx="1463040" cy="1280160"/>
              <a:chOff x="8270" y="-115289"/>
              <a:chExt cx="1716508" cy="1560763"/>
            </a:xfrm>
          </p:grpSpPr>
          <p:sp>
            <p:nvSpPr>
              <p:cNvPr id="152" name="Rectangle 151"/>
              <p:cNvSpPr/>
              <p:nvPr/>
            </p:nvSpPr>
            <p:spPr>
              <a:xfrm>
                <a:off x="533399" y="679896"/>
                <a:ext cx="683351" cy="760299"/>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53" name="Oval 152"/>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54" name="Oval 153"/>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55" name="Oval 154"/>
              <p:cNvSpPr/>
              <p:nvPr/>
            </p:nvSpPr>
            <p:spPr>
              <a:xfrm>
                <a:off x="397720" y="-115289"/>
                <a:ext cx="914400" cy="914400"/>
              </a:xfrm>
              <a:prstGeom prst="ellipse">
                <a:avLst/>
              </a:prstGeom>
              <a:solidFill>
                <a:schemeClr val="bg1"/>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nvGrpSpPr>
            <p:cNvPr id="156" name="Group 155"/>
            <p:cNvGrpSpPr/>
            <p:nvPr/>
          </p:nvGrpSpPr>
          <p:grpSpPr>
            <a:xfrm rot="6492457">
              <a:off x="7042476" y="2588140"/>
              <a:ext cx="1463040" cy="1280160"/>
              <a:chOff x="8270" y="-115289"/>
              <a:chExt cx="1716508" cy="1560763"/>
            </a:xfrm>
          </p:grpSpPr>
          <p:sp>
            <p:nvSpPr>
              <p:cNvPr id="157" name="Rectangle 156"/>
              <p:cNvSpPr/>
              <p:nvPr/>
            </p:nvSpPr>
            <p:spPr>
              <a:xfrm>
                <a:off x="533399" y="679896"/>
                <a:ext cx="683351" cy="760299"/>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58" name="Oval 157"/>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59" name="Oval 158"/>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60" name="Oval 159"/>
              <p:cNvSpPr/>
              <p:nvPr/>
            </p:nvSpPr>
            <p:spPr>
              <a:xfrm>
                <a:off x="397720" y="-115289"/>
                <a:ext cx="914400" cy="914400"/>
              </a:xfrm>
              <a:prstGeom prst="ellipse">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nvGrpSpPr>
            <p:cNvPr id="161" name="Group 160"/>
            <p:cNvGrpSpPr/>
            <p:nvPr/>
          </p:nvGrpSpPr>
          <p:grpSpPr>
            <a:xfrm rot="4616827">
              <a:off x="7070828" y="1520816"/>
              <a:ext cx="1463040" cy="1280160"/>
              <a:chOff x="8270" y="-115289"/>
              <a:chExt cx="1716508" cy="1560763"/>
            </a:xfrm>
          </p:grpSpPr>
          <p:sp>
            <p:nvSpPr>
              <p:cNvPr id="162" name="Rectangle 161"/>
              <p:cNvSpPr/>
              <p:nvPr/>
            </p:nvSpPr>
            <p:spPr>
              <a:xfrm>
                <a:off x="533399" y="679896"/>
                <a:ext cx="683351" cy="760299"/>
              </a:xfrm>
              <a:prstGeom prst="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63" name="Oval 162"/>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64" name="Oval 163"/>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65" name="Oval 164"/>
              <p:cNvSpPr/>
              <p:nvPr/>
            </p:nvSpPr>
            <p:spPr>
              <a:xfrm>
                <a:off x="397720" y="-115289"/>
                <a:ext cx="914400" cy="914400"/>
              </a:xfrm>
              <a:prstGeom prst="ellipse">
                <a:avLst/>
              </a:prstGeom>
              <a:solidFill>
                <a:schemeClr val="bg1"/>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nvGrpSpPr>
            <p:cNvPr id="171" name="Group 170"/>
            <p:cNvGrpSpPr/>
            <p:nvPr/>
          </p:nvGrpSpPr>
          <p:grpSpPr>
            <a:xfrm rot="13455862">
              <a:off x="4357090" y="3311638"/>
              <a:ext cx="1463040" cy="1280160"/>
              <a:chOff x="8270" y="-115289"/>
              <a:chExt cx="1716508" cy="1560763"/>
            </a:xfrm>
          </p:grpSpPr>
          <p:sp>
            <p:nvSpPr>
              <p:cNvPr id="172" name="Rectangle 171"/>
              <p:cNvSpPr/>
              <p:nvPr/>
            </p:nvSpPr>
            <p:spPr>
              <a:xfrm>
                <a:off x="533399" y="679896"/>
                <a:ext cx="683351" cy="760299"/>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73" name="Oval 172"/>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74" name="Oval 173"/>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75" name="Oval 174"/>
              <p:cNvSpPr/>
              <p:nvPr/>
            </p:nvSpPr>
            <p:spPr>
              <a:xfrm>
                <a:off x="397720" y="-115289"/>
                <a:ext cx="914400" cy="914400"/>
              </a:xfrm>
              <a:prstGeom prst="ellipse">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nvGrpSpPr>
            <p:cNvPr id="176" name="Group 175"/>
            <p:cNvGrpSpPr/>
            <p:nvPr/>
          </p:nvGrpSpPr>
          <p:grpSpPr>
            <a:xfrm rot="15112421">
              <a:off x="3769771" y="2472389"/>
              <a:ext cx="1463040" cy="1280160"/>
              <a:chOff x="8270" y="-115289"/>
              <a:chExt cx="1716508" cy="1560763"/>
            </a:xfrm>
          </p:grpSpPr>
          <p:sp>
            <p:nvSpPr>
              <p:cNvPr id="177" name="Rectangle 176"/>
              <p:cNvSpPr/>
              <p:nvPr/>
            </p:nvSpPr>
            <p:spPr>
              <a:xfrm>
                <a:off x="533399" y="679896"/>
                <a:ext cx="683351" cy="760299"/>
              </a:xfrm>
              <a:prstGeom prst="rect">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78" name="Oval 177"/>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79" name="Oval 178"/>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80" name="Oval 179"/>
              <p:cNvSpPr/>
              <p:nvPr/>
            </p:nvSpPr>
            <p:spPr>
              <a:xfrm>
                <a:off x="397720" y="-115289"/>
                <a:ext cx="914400" cy="914400"/>
              </a:xfrm>
              <a:prstGeom prst="ellipse">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nvGrpSpPr>
            <p:cNvPr id="181" name="Group 180"/>
            <p:cNvGrpSpPr/>
            <p:nvPr/>
          </p:nvGrpSpPr>
          <p:grpSpPr>
            <a:xfrm rot="16915052">
              <a:off x="3693121" y="1414101"/>
              <a:ext cx="1463040" cy="1329948"/>
              <a:chOff x="8270" y="-124213"/>
              <a:chExt cx="1716508" cy="1621464"/>
            </a:xfrm>
          </p:grpSpPr>
          <p:sp>
            <p:nvSpPr>
              <p:cNvPr id="182" name="Rectangle 181"/>
              <p:cNvSpPr/>
              <p:nvPr/>
            </p:nvSpPr>
            <p:spPr>
              <a:xfrm>
                <a:off x="544987" y="736952"/>
                <a:ext cx="683351" cy="760299"/>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83" name="Oval 182"/>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84" name="Oval 183"/>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85" name="Oval 184"/>
              <p:cNvSpPr/>
              <p:nvPr/>
            </p:nvSpPr>
            <p:spPr>
              <a:xfrm>
                <a:off x="395907" y="-124213"/>
                <a:ext cx="914400" cy="9144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nvGrpSpPr>
            <p:cNvPr id="186" name="Group 185"/>
            <p:cNvGrpSpPr/>
            <p:nvPr/>
          </p:nvGrpSpPr>
          <p:grpSpPr>
            <a:xfrm rot="19127843">
              <a:off x="4206093" y="538377"/>
              <a:ext cx="1463039" cy="1280162"/>
              <a:chOff x="8268" y="-115290"/>
              <a:chExt cx="1716508" cy="1560765"/>
            </a:xfrm>
          </p:grpSpPr>
          <p:sp>
            <p:nvSpPr>
              <p:cNvPr id="187" name="Rectangle 186"/>
              <p:cNvSpPr/>
              <p:nvPr/>
            </p:nvSpPr>
            <p:spPr>
              <a:xfrm>
                <a:off x="561791" y="674281"/>
                <a:ext cx="683351" cy="760299"/>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88" name="Oval 187"/>
              <p:cNvSpPr/>
              <p:nvPr/>
            </p:nvSpPr>
            <p:spPr>
              <a:xfrm>
                <a:off x="993256" y="622514"/>
                <a:ext cx="731520" cy="8229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89" name="Oval 188"/>
              <p:cNvSpPr/>
              <p:nvPr/>
            </p:nvSpPr>
            <p:spPr>
              <a:xfrm>
                <a:off x="8268" y="615885"/>
                <a:ext cx="731520" cy="822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90" name="Oval 189"/>
              <p:cNvSpPr/>
              <p:nvPr/>
            </p:nvSpPr>
            <p:spPr>
              <a:xfrm>
                <a:off x="397719" y="-115290"/>
                <a:ext cx="914400" cy="914400"/>
              </a:xfrm>
              <a:prstGeom prst="ellipse">
                <a:avLst/>
              </a:prstGeom>
              <a:solidFill>
                <a:schemeClr val="bg1"/>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nvGrpSpPr>
            <p:cNvPr id="191" name="Group 190"/>
            <p:cNvGrpSpPr/>
            <p:nvPr/>
          </p:nvGrpSpPr>
          <p:grpSpPr>
            <a:xfrm>
              <a:off x="5474352" y="133350"/>
              <a:ext cx="1463040" cy="1280160"/>
              <a:chOff x="8268" y="-115289"/>
              <a:chExt cx="1716509" cy="1560763"/>
            </a:xfrm>
          </p:grpSpPr>
          <p:sp>
            <p:nvSpPr>
              <p:cNvPr id="192" name="Rectangle 191"/>
              <p:cNvSpPr/>
              <p:nvPr/>
            </p:nvSpPr>
            <p:spPr>
              <a:xfrm>
                <a:off x="533399" y="679897"/>
                <a:ext cx="683351" cy="760299"/>
              </a:xfrm>
              <a:prstGeom prst="rect">
                <a:avLst/>
              </a:prstGeom>
              <a:solidFill>
                <a:srgbClr val="9966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93" name="Oval 192"/>
              <p:cNvSpPr/>
              <p:nvPr/>
            </p:nvSpPr>
            <p:spPr>
              <a:xfrm>
                <a:off x="993257" y="622515"/>
                <a:ext cx="731520" cy="822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94" name="Oval 193"/>
              <p:cNvSpPr/>
              <p:nvPr/>
            </p:nvSpPr>
            <p:spPr>
              <a:xfrm>
                <a:off x="8268" y="615885"/>
                <a:ext cx="731520" cy="822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95" name="Oval 194"/>
              <p:cNvSpPr/>
              <p:nvPr/>
            </p:nvSpPr>
            <p:spPr>
              <a:xfrm>
                <a:off x="397718" y="-115289"/>
                <a:ext cx="914400" cy="914400"/>
              </a:xfrm>
              <a:prstGeom prst="ellipse">
                <a:avLst/>
              </a:prstGeom>
              <a:solidFill>
                <a:schemeClr val="bg1"/>
              </a:solidFill>
              <a:ln w="762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black"/>
                    </a:solidFill>
                  </a:rPr>
                  <a:t>TLS </a:t>
                </a:r>
              </a:p>
              <a:p>
                <a:pPr algn="ctr"/>
                <a:r>
                  <a:rPr lang="en-US" sz="700" b="1" dirty="0">
                    <a:solidFill>
                      <a:prstClr val="black"/>
                    </a:solidFill>
                  </a:rPr>
                  <a:t>21 Day Challenge Kit</a:t>
                </a:r>
              </a:p>
            </p:txBody>
          </p:sp>
        </p:grpSp>
      </p:grpSp>
      <p:sp>
        <p:nvSpPr>
          <p:cNvPr id="17" name="Oval 16"/>
          <p:cNvSpPr/>
          <p:nvPr/>
        </p:nvSpPr>
        <p:spPr>
          <a:xfrm>
            <a:off x="4922520" y="1303714"/>
            <a:ext cx="2468880" cy="2468880"/>
          </a:xfrm>
          <a:prstGeom prst="ellipse">
            <a:avLst/>
          </a:prstGeom>
          <a:solidFill>
            <a:schemeClr val="bg1"/>
          </a:solidFill>
          <a:ln w="76200">
            <a:solidFill>
              <a:schemeClr val="tx2">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a:endParaRPr lang="en-US" b="1" dirty="0">
              <a:solidFill>
                <a:prstClr val="white"/>
              </a:solidFill>
            </a:endParaRPr>
          </a:p>
        </p:txBody>
      </p:sp>
      <p:sp>
        <p:nvSpPr>
          <p:cNvPr id="201" name="TextBox 200"/>
          <p:cNvSpPr txBox="1"/>
          <p:nvPr/>
        </p:nvSpPr>
        <p:spPr>
          <a:xfrm>
            <a:off x="-152400" y="2039697"/>
            <a:ext cx="3886200" cy="1077218"/>
          </a:xfrm>
          <a:prstGeom prst="rect">
            <a:avLst/>
          </a:prstGeom>
          <a:noFill/>
        </p:spPr>
        <p:txBody>
          <a:bodyPr wrap="square" lIns="91418" tIns="45709" rIns="91418" bIns="45709" rtlCol="0">
            <a:spAutoFit/>
          </a:bodyPr>
          <a:lstStyle/>
          <a:p>
            <a:pPr algn="ctr"/>
            <a:r>
              <a:rPr lang="en-US" sz="2800" b="1" dirty="0">
                <a:solidFill>
                  <a:prstClr val="white"/>
                </a:solidFill>
              </a:rPr>
              <a:t>made</a:t>
            </a:r>
          </a:p>
          <a:p>
            <a:pPr algn="ctr"/>
            <a:r>
              <a:rPr lang="en-US" sz="3600" b="1" dirty="0">
                <a:solidFill>
                  <a:srgbClr val="1F497D">
                    <a:lumMod val="20000"/>
                    <a:lumOff val="80000"/>
                  </a:srgbClr>
                </a:solidFill>
              </a:rPr>
              <a:t>easy and simple!</a:t>
            </a:r>
            <a:endParaRPr lang="en-US" sz="2800" b="1" dirty="0">
              <a:solidFill>
                <a:srgbClr val="1F497D">
                  <a:lumMod val="20000"/>
                  <a:lumOff val="80000"/>
                </a:srgbClr>
              </a:solidFill>
            </a:endParaRPr>
          </a:p>
        </p:txBody>
      </p:sp>
      <p:pic>
        <p:nvPicPr>
          <p:cNvPr id="204" name="Picture 203" descr="tls-logo-2015.psd"/>
          <p:cNvPicPr>
            <a:picLocks noChangeAspect="1"/>
          </p:cNvPicPr>
          <p:nvPr/>
        </p:nvPicPr>
        <p:blipFill>
          <a:blip r:embed="rId2"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268073" y="2181768"/>
            <a:ext cx="1697420" cy="365760"/>
          </a:xfrm>
          <a:prstGeom prst="rect">
            <a:avLst/>
          </a:prstGeom>
        </p:spPr>
      </p:pic>
      <p:sp>
        <p:nvSpPr>
          <p:cNvPr id="205" name="Rectangle 204"/>
          <p:cNvSpPr/>
          <p:nvPr/>
        </p:nvSpPr>
        <p:spPr>
          <a:xfrm>
            <a:off x="7010400" y="819150"/>
            <a:ext cx="799720" cy="346246"/>
          </a:xfrm>
          <a:prstGeom prst="rect">
            <a:avLst/>
          </a:prstGeom>
        </p:spPr>
        <p:txBody>
          <a:bodyPr wrap="square" lIns="91418" tIns="45709" rIns="91418" bIns="45709">
            <a:spAutoFit/>
          </a:bodyPr>
          <a:lstStyle/>
          <a:p>
            <a:pPr algn="ctr"/>
            <a:r>
              <a:rPr lang="en-US" sz="800" b="1" dirty="0">
                <a:solidFill>
                  <a:prstClr val="black"/>
                </a:solidFill>
              </a:rPr>
              <a:t>TLS Videos/</a:t>
            </a:r>
          </a:p>
          <a:p>
            <a:pPr algn="ctr"/>
            <a:r>
              <a:rPr lang="en-US" sz="800" b="1" dirty="0">
                <a:solidFill>
                  <a:prstClr val="black"/>
                </a:solidFill>
              </a:rPr>
              <a:t>Testimonials</a:t>
            </a:r>
          </a:p>
        </p:txBody>
      </p:sp>
      <p:sp>
        <p:nvSpPr>
          <p:cNvPr id="206" name="Rectangle 205"/>
          <p:cNvSpPr/>
          <p:nvPr/>
        </p:nvSpPr>
        <p:spPr>
          <a:xfrm>
            <a:off x="7765997" y="1928397"/>
            <a:ext cx="545337" cy="346246"/>
          </a:xfrm>
          <a:prstGeom prst="rect">
            <a:avLst/>
          </a:prstGeom>
        </p:spPr>
        <p:txBody>
          <a:bodyPr wrap="none" lIns="91418" tIns="45709" rIns="91418" bIns="45709">
            <a:spAutoFit/>
          </a:bodyPr>
          <a:lstStyle/>
          <a:p>
            <a:pPr algn="ctr"/>
            <a:r>
              <a:rPr lang="en-US" sz="800" b="1" dirty="0">
                <a:solidFill>
                  <a:prstClr val="black"/>
                </a:solidFill>
              </a:rPr>
              <a:t>Coaches</a:t>
            </a:r>
          </a:p>
          <a:p>
            <a:pPr algn="ctr"/>
            <a:r>
              <a:rPr lang="en-US" sz="800" b="1" dirty="0">
                <a:solidFill>
                  <a:prstClr val="black"/>
                </a:solidFill>
              </a:rPr>
              <a:t>Guide</a:t>
            </a:r>
          </a:p>
        </p:txBody>
      </p:sp>
      <p:sp>
        <p:nvSpPr>
          <p:cNvPr id="207" name="Rectangle 206"/>
          <p:cNvSpPr/>
          <p:nvPr/>
        </p:nvSpPr>
        <p:spPr>
          <a:xfrm>
            <a:off x="7704901" y="3147609"/>
            <a:ext cx="639089" cy="346234"/>
          </a:xfrm>
          <a:prstGeom prst="rect">
            <a:avLst/>
          </a:prstGeom>
        </p:spPr>
        <p:txBody>
          <a:bodyPr wrap="none" lIns="91418" tIns="45709" rIns="91418" bIns="45709">
            <a:spAutoFit/>
          </a:bodyPr>
          <a:lstStyle/>
          <a:p>
            <a:pPr algn="ctr"/>
            <a:r>
              <a:rPr lang="en-US" sz="800" b="1" dirty="0">
                <a:solidFill>
                  <a:prstClr val="black"/>
                </a:solidFill>
              </a:rPr>
              <a:t>Approved </a:t>
            </a:r>
          </a:p>
          <a:p>
            <a:pPr algn="ctr"/>
            <a:r>
              <a:rPr lang="en-US" sz="800" b="1" dirty="0">
                <a:solidFill>
                  <a:prstClr val="black"/>
                </a:solidFill>
              </a:rPr>
              <a:t>Food</a:t>
            </a:r>
          </a:p>
        </p:txBody>
      </p:sp>
      <p:sp>
        <p:nvSpPr>
          <p:cNvPr id="208" name="Rectangle 207"/>
          <p:cNvSpPr/>
          <p:nvPr/>
        </p:nvSpPr>
        <p:spPr>
          <a:xfrm>
            <a:off x="7006836" y="4102995"/>
            <a:ext cx="562169" cy="346246"/>
          </a:xfrm>
          <a:prstGeom prst="rect">
            <a:avLst/>
          </a:prstGeom>
        </p:spPr>
        <p:txBody>
          <a:bodyPr wrap="none" lIns="91418" tIns="45709" rIns="91418" bIns="45709">
            <a:spAutoFit/>
          </a:bodyPr>
          <a:lstStyle/>
          <a:p>
            <a:pPr algn="ctr"/>
            <a:r>
              <a:rPr lang="en-US" sz="800" b="1" dirty="0">
                <a:solidFill>
                  <a:prstClr val="black"/>
                </a:solidFill>
              </a:rPr>
              <a:t>Business</a:t>
            </a:r>
          </a:p>
          <a:p>
            <a:pPr algn="ctr"/>
            <a:r>
              <a:rPr lang="en-US" sz="800" b="1" dirty="0">
                <a:solidFill>
                  <a:prstClr val="black"/>
                </a:solidFill>
              </a:rPr>
              <a:t>Guide</a:t>
            </a:r>
          </a:p>
        </p:txBody>
      </p:sp>
      <p:sp>
        <p:nvSpPr>
          <p:cNvPr id="209" name="Rectangle 208"/>
          <p:cNvSpPr/>
          <p:nvPr/>
        </p:nvSpPr>
        <p:spPr>
          <a:xfrm>
            <a:off x="5872264" y="4481133"/>
            <a:ext cx="464786" cy="346246"/>
          </a:xfrm>
          <a:prstGeom prst="rect">
            <a:avLst/>
          </a:prstGeom>
        </p:spPr>
        <p:txBody>
          <a:bodyPr wrap="none" lIns="91418" tIns="45709" rIns="91418" bIns="45709">
            <a:spAutoFit/>
          </a:bodyPr>
          <a:lstStyle/>
          <a:p>
            <a:pPr algn="ctr"/>
            <a:r>
              <a:rPr lang="en-US" sz="800" b="1" dirty="0">
                <a:solidFill>
                  <a:prstClr val="black"/>
                </a:solidFill>
              </a:rPr>
              <a:t>Social</a:t>
            </a:r>
          </a:p>
          <a:p>
            <a:pPr algn="ctr"/>
            <a:r>
              <a:rPr lang="en-US" sz="800" b="1" dirty="0">
                <a:solidFill>
                  <a:prstClr val="black"/>
                </a:solidFill>
              </a:rPr>
              <a:t>Media</a:t>
            </a:r>
          </a:p>
        </p:txBody>
      </p:sp>
      <p:sp>
        <p:nvSpPr>
          <p:cNvPr id="210" name="Rectangle 209"/>
          <p:cNvSpPr/>
          <p:nvPr/>
        </p:nvSpPr>
        <p:spPr>
          <a:xfrm>
            <a:off x="4616574" y="4000454"/>
            <a:ext cx="488831" cy="346246"/>
          </a:xfrm>
          <a:prstGeom prst="rect">
            <a:avLst/>
          </a:prstGeom>
        </p:spPr>
        <p:txBody>
          <a:bodyPr wrap="none" lIns="91418" tIns="45709" rIns="91418" bIns="45709">
            <a:spAutoFit/>
          </a:bodyPr>
          <a:lstStyle/>
          <a:p>
            <a:pPr algn="ctr"/>
            <a:r>
              <a:rPr lang="en-US" sz="800" b="1" dirty="0">
                <a:solidFill>
                  <a:prstClr val="black"/>
                </a:solidFill>
              </a:rPr>
              <a:t>Online</a:t>
            </a:r>
          </a:p>
          <a:p>
            <a:pPr algn="ctr"/>
            <a:r>
              <a:rPr lang="en-US" sz="800" b="1" dirty="0">
                <a:solidFill>
                  <a:prstClr val="black"/>
                </a:solidFill>
              </a:rPr>
              <a:t>Parties</a:t>
            </a:r>
          </a:p>
        </p:txBody>
      </p:sp>
      <p:sp>
        <p:nvSpPr>
          <p:cNvPr id="211" name="Rectangle 210"/>
          <p:cNvSpPr/>
          <p:nvPr/>
        </p:nvSpPr>
        <p:spPr>
          <a:xfrm>
            <a:off x="3800385" y="3118306"/>
            <a:ext cx="795382" cy="219276"/>
          </a:xfrm>
          <a:prstGeom prst="rect">
            <a:avLst/>
          </a:prstGeom>
        </p:spPr>
        <p:txBody>
          <a:bodyPr wrap="none" lIns="91418" tIns="45709" rIns="91418" bIns="45709">
            <a:spAutoFit/>
          </a:bodyPr>
          <a:lstStyle/>
          <a:p>
            <a:pPr algn="ctr"/>
            <a:r>
              <a:rPr lang="en-US" sz="800" b="1" dirty="0">
                <a:solidFill>
                  <a:prstClr val="black"/>
                </a:solidFill>
              </a:rPr>
              <a:t>hktlsslim.com</a:t>
            </a:r>
          </a:p>
        </p:txBody>
      </p:sp>
      <p:sp>
        <p:nvSpPr>
          <p:cNvPr id="212" name="Rectangle 211"/>
          <p:cNvSpPr/>
          <p:nvPr/>
        </p:nvSpPr>
        <p:spPr>
          <a:xfrm>
            <a:off x="3881994" y="1852197"/>
            <a:ext cx="443146" cy="346246"/>
          </a:xfrm>
          <a:prstGeom prst="rect">
            <a:avLst/>
          </a:prstGeom>
        </p:spPr>
        <p:txBody>
          <a:bodyPr wrap="none" lIns="91418" tIns="45709" rIns="91418" bIns="45709">
            <a:spAutoFit/>
          </a:bodyPr>
          <a:lstStyle/>
          <a:p>
            <a:pPr algn="ctr"/>
            <a:r>
              <a:rPr lang="en-US" sz="800" b="1" dirty="0">
                <a:solidFill>
                  <a:prstClr val="black"/>
                </a:solidFill>
              </a:rPr>
              <a:t>Menu</a:t>
            </a:r>
          </a:p>
          <a:p>
            <a:pPr algn="ctr"/>
            <a:r>
              <a:rPr lang="en-US" sz="800" b="1" dirty="0">
                <a:solidFill>
                  <a:prstClr val="black"/>
                </a:solidFill>
              </a:rPr>
              <a:t>Plans</a:t>
            </a:r>
          </a:p>
        </p:txBody>
      </p:sp>
      <p:sp>
        <p:nvSpPr>
          <p:cNvPr id="213" name="Rectangle 212"/>
          <p:cNvSpPr/>
          <p:nvPr/>
        </p:nvSpPr>
        <p:spPr>
          <a:xfrm>
            <a:off x="4305681" y="819150"/>
            <a:ext cx="799720" cy="346246"/>
          </a:xfrm>
          <a:prstGeom prst="rect">
            <a:avLst/>
          </a:prstGeom>
        </p:spPr>
        <p:txBody>
          <a:bodyPr wrap="square" lIns="91418" tIns="45709" rIns="91418" bIns="45709">
            <a:spAutoFit/>
          </a:bodyPr>
          <a:lstStyle/>
          <a:p>
            <a:pPr algn="ctr"/>
            <a:r>
              <a:rPr lang="en-US" sz="800" b="1" dirty="0">
                <a:solidFill>
                  <a:prstClr val="black"/>
                </a:solidFill>
              </a:rPr>
              <a:t>TLS </a:t>
            </a:r>
          </a:p>
          <a:p>
            <a:pPr algn="ctr"/>
            <a:r>
              <a:rPr lang="en-US" sz="800" b="1" dirty="0">
                <a:solidFill>
                  <a:prstClr val="black"/>
                </a:solidFill>
              </a:rPr>
              <a:t>Audios</a:t>
            </a:r>
          </a:p>
        </p:txBody>
      </p:sp>
      <p:sp>
        <p:nvSpPr>
          <p:cNvPr id="3" name="TextBox 2"/>
          <p:cNvSpPr txBox="1"/>
          <p:nvPr/>
        </p:nvSpPr>
        <p:spPr>
          <a:xfrm>
            <a:off x="5257814" y="2583418"/>
            <a:ext cx="1836465" cy="369332"/>
          </a:xfrm>
          <a:prstGeom prst="rect">
            <a:avLst/>
          </a:prstGeom>
          <a:noFill/>
        </p:spPr>
        <p:txBody>
          <a:bodyPr wrap="none" lIns="91418" tIns="45709" rIns="91418" bIns="45709" rtlCol="0">
            <a:spAutoFit/>
          </a:bodyPr>
          <a:lstStyle/>
          <a:p>
            <a:r>
              <a:rPr lang="en-US" dirty="0" smtClean="0">
                <a:solidFill>
                  <a:prstClr val="black"/>
                </a:solidFill>
              </a:rPr>
              <a:t>12-week Program</a:t>
            </a:r>
            <a:endParaRPr lang="en-US" dirty="0">
              <a:solidFill>
                <a:prstClr val="black"/>
              </a:solidFill>
            </a:endParaRPr>
          </a:p>
        </p:txBody>
      </p:sp>
    </p:spTree>
    <p:extLst>
      <p:ext uri="{BB962C8B-B14F-4D97-AF65-F5344CB8AC3E}">
        <p14:creationId xmlns:p14="http://schemas.microsoft.com/office/powerpoint/2010/main" val="225772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4467225" cy="5143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dirty="0">
              <a:solidFill>
                <a:prstClr val="white"/>
              </a:solidFill>
            </a:endParaRPr>
          </a:p>
        </p:txBody>
      </p:sp>
      <p:pic>
        <p:nvPicPr>
          <p:cNvPr id="4" name="Picture 3" descr="tls-logo-2015.psd"/>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595313" y="742950"/>
            <a:ext cx="3276600" cy="754380"/>
          </a:xfrm>
          <a:prstGeom prst="rect">
            <a:avLst/>
          </a:prstGeom>
          <a:effectLst/>
        </p:spPr>
      </p:pic>
      <p:sp>
        <p:nvSpPr>
          <p:cNvPr id="8" name="TextBox 7"/>
          <p:cNvSpPr txBox="1"/>
          <p:nvPr/>
        </p:nvSpPr>
        <p:spPr>
          <a:xfrm>
            <a:off x="581827" y="2571751"/>
            <a:ext cx="3287438" cy="1077218"/>
          </a:xfrm>
          <a:prstGeom prst="rect">
            <a:avLst/>
          </a:prstGeom>
          <a:noFill/>
        </p:spPr>
        <p:txBody>
          <a:bodyPr wrap="none" lIns="91418" tIns="45709" rIns="91418" bIns="45709" rtlCol="0">
            <a:spAutoFit/>
          </a:bodyPr>
          <a:lstStyle/>
          <a:p>
            <a:pPr algn="ctr" defTabSz="457070"/>
            <a:r>
              <a:rPr lang="en-US" sz="3200" kern="900" spc="180" dirty="0">
                <a:solidFill>
                  <a:prstClr val="white"/>
                </a:solidFill>
                <a:effectLst>
                  <a:glow rad="228600">
                    <a:srgbClr val="4F81BD">
                      <a:satMod val="175000"/>
                      <a:alpha val="40000"/>
                    </a:srgbClr>
                  </a:glow>
                  <a:outerShdw blurRad="38100" dist="38100" dir="2700000" algn="tl">
                    <a:srgbClr val="000000">
                      <a:alpha val="43137"/>
                    </a:srgbClr>
                  </a:outerShdw>
                </a:effectLst>
                <a:latin typeface="Trebuchet MS" panose="020B0603020202020204" pitchFamily="34" charset="0"/>
                <a:cs typeface="Tunga" panose="020B0502040204020203" pitchFamily="34" charset="0"/>
              </a:rPr>
              <a:t>TLS 2016 was a</a:t>
            </a:r>
          </a:p>
          <a:p>
            <a:pPr algn="ctr" defTabSz="457070"/>
            <a:r>
              <a:rPr lang="en-US" sz="3200" kern="900" spc="180" dirty="0">
                <a:solidFill>
                  <a:prstClr val="white"/>
                </a:solidFill>
                <a:effectLst>
                  <a:glow rad="228600">
                    <a:srgbClr val="4F81BD">
                      <a:satMod val="175000"/>
                      <a:alpha val="40000"/>
                    </a:srgbClr>
                  </a:glow>
                  <a:outerShdw blurRad="38100" dist="38100" dir="2700000" algn="tl">
                    <a:srgbClr val="000000">
                      <a:alpha val="43137"/>
                    </a:srgbClr>
                  </a:outerShdw>
                </a:effectLst>
                <a:latin typeface="Trebuchet MS" panose="020B0603020202020204" pitchFamily="34" charset="0"/>
                <a:cs typeface="Tunga" panose="020B0502040204020203" pitchFamily="34" charset="0"/>
              </a:rPr>
              <a:t>good year!</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54706"/>
          <a:stretch/>
        </p:blipFill>
        <p:spPr>
          <a:xfrm rot="16200000">
            <a:off x="2066925" y="2371725"/>
            <a:ext cx="5181600" cy="381000"/>
          </a:xfrm>
          <a:prstGeom prst="rect">
            <a:avLst/>
          </a:prstGeom>
          <a:ln>
            <a:noFill/>
          </a:ln>
        </p:spPr>
      </p:pic>
      <p:sp>
        <p:nvSpPr>
          <p:cNvPr id="10" name="TextBox 9"/>
          <p:cNvSpPr txBox="1"/>
          <p:nvPr/>
        </p:nvSpPr>
        <p:spPr>
          <a:xfrm>
            <a:off x="4790800" y="1124974"/>
            <a:ext cx="4124600" cy="3046976"/>
          </a:xfrm>
          <a:prstGeom prst="rect">
            <a:avLst/>
          </a:prstGeom>
          <a:noFill/>
        </p:spPr>
        <p:txBody>
          <a:bodyPr wrap="square" lIns="91418" tIns="45709" rIns="91418" bIns="45709" rtlCol="0">
            <a:spAutoFit/>
          </a:bodyPr>
          <a:lstStyle/>
          <a:p>
            <a:pPr marL="342803" indent="-342803">
              <a:buFont typeface="Arial" panose="020B0604020202020204" pitchFamily="34" charset="0"/>
              <a:buChar char="•"/>
            </a:pPr>
            <a:r>
              <a:rPr lang="en-US" sz="2400" dirty="0">
                <a:solidFill>
                  <a:prstClr val="black"/>
                </a:solidFill>
              </a:rPr>
              <a:t>The TLS® 21 Day Challenge Kit entered</a:t>
            </a:r>
          </a:p>
          <a:p>
            <a:pPr marL="342803" indent="-342803">
              <a:buFont typeface="Arial" panose="020B0604020202020204" pitchFamily="34" charset="0"/>
              <a:buChar char="•"/>
            </a:pPr>
            <a:r>
              <a:rPr lang="en-US" sz="2400" dirty="0">
                <a:solidFill>
                  <a:prstClr val="black"/>
                </a:solidFill>
              </a:rPr>
              <a:t>TLS® Top 21 Global Sales Contest</a:t>
            </a:r>
          </a:p>
          <a:p>
            <a:pPr marL="342803" indent="-342803">
              <a:buFont typeface="Arial" panose="020B0604020202020204" pitchFamily="34" charset="0"/>
              <a:buChar char="•"/>
            </a:pPr>
            <a:r>
              <a:rPr lang="en-US" sz="2400" dirty="0">
                <a:solidFill>
                  <a:prstClr val="black"/>
                </a:solidFill>
              </a:rPr>
              <a:t>The Golden Ticket Promotion</a:t>
            </a:r>
          </a:p>
          <a:p>
            <a:pPr marL="342803" indent="-342803">
              <a:buFont typeface="Arial" panose="020B0604020202020204" pitchFamily="34" charset="0"/>
              <a:buChar char="•"/>
            </a:pPr>
            <a:r>
              <a:rPr lang="en-US" sz="2400" dirty="0">
                <a:solidFill>
                  <a:prstClr val="black"/>
                </a:solidFill>
              </a:rPr>
              <a:t>The Introduction of the hk.tlsslim.com</a:t>
            </a:r>
          </a:p>
        </p:txBody>
      </p:sp>
      <p:pic>
        <p:nvPicPr>
          <p:cNvPr id="9" name="Picture 8" descr="Social Media Icons.psd"/>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15" name="Rectangle 14"/>
          <p:cNvSpPr/>
          <p:nvPr/>
        </p:nvSpPr>
        <p:spPr>
          <a:xfrm>
            <a:off x="4450092" y="-19051"/>
            <a:ext cx="45719" cy="5172075"/>
          </a:xfrm>
          <a:prstGeom prst="rect">
            <a:avLst/>
          </a:prstGeom>
          <a:solidFill>
            <a:schemeClr val="accent1">
              <a:lumMod val="75000"/>
            </a:scheme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457070"/>
            <a:endParaRPr lang="en-US" dirty="0">
              <a:solidFill>
                <a:prstClr val="white"/>
              </a:solidFill>
            </a:endParaRPr>
          </a:p>
        </p:txBody>
      </p:sp>
    </p:spTree>
    <p:extLst>
      <p:ext uri="{BB962C8B-B14F-4D97-AF65-F5344CB8AC3E}">
        <p14:creationId xmlns:p14="http://schemas.microsoft.com/office/powerpoint/2010/main" val="476718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6750" y="81477"/>
            <a:ext cx="7810499" cy="461665"/>
          </a:xfrm>
          <a:prstGeom prst="rect">
            <a:avLst/>
          </a:prstGeom>
          <a:noFill/>
        </p:spPr>
        <p:txBody>
          <a:bodyPr wrap="square" lIns="91418" tIns="45709" rIns="91418" bIns="45709" rtlCol="0">
            <a:spAutoFit/>
          </a:bodyPr>
          <a:lstStyle/>
          <a:p>
            <a:pPr algn="ctr" defTabSz="685613"/>
            <a:r>
              <a:rPr lang="en-US" sz="2400" b="1" dirty="0">
                <a:solidFill>
                  <a:prstClr val="white"/>
                </a:solidFill>
                <a:cs typeface="Gill Sans SemiBold"/>
              </a:rPr>
              <a:t>TLSSLIM.COM REDESIGN</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335" r="1666" b="5000"/>
          <a:stretch/>
        </p:blipFill>
        <p:spPr bwMode="auto">
          <a:xfrm>
            <a:off x="1000148" y="543135"/>
            <a:ext cx="7277101" cy="4100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719166" y="1352555"/>
            <a:ext cx="7839058" cy="11703685"/>
            <a:chOff x="6400799" y="-2533650"/>
            <a:chExt cx="7277102" cy="1124202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335" r="1666" b="5000"/>
            <a:stretch/>
          </p:blipFill>
          <p:spPr bwMode="auto">
            <a:xfrm>
              <a:off x="6400800" y="-2533650"/>
              <a:ext cx="7277101" cy="4100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7333" r="1458" b="25826"/>
            <a:stretch/>
          </p:blipFill>
          <p:spPr bwMode="auto">
            <a:xfrm>
              <a:off x="6400799" y="1581150"/>
              <a:ext cx="7277101" cy="308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459" t="7667" r="1666" b="5334"/>
            <a:stretch/>
          </p:blipFill>
          <p:spPr bwMode="auto">
            <a:xfrm>
              <a:off x="6410326" y="4629150"/>
              <a:ext cx="7267575" cy="4079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439996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365 0.37562 L 0.00104 -1.43518 " pathEditMode="relative" rAng="0" ptsTypes="AA">
                                      <p:cBhvr>
                                        <p:cTn id="6" dur="7300" fill="hold"/>
                                        <p:tgtEl>
                                          <p:spTgt spid="2"/>
                                        </p:tgtEl>
                                        <p:attrNameLst>
                                          <p:attrName>ppt_x</p:attrName>
                                          <p:attrName>ppt_y</p:attrName>
                                        </p:attrNameLst>
                                      </p:cBhvr>
                                      <p:rCtr x="-139" y="-9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dirty="0">
              <a:solidFill>
                <a:prstClr val="white"/>
              </a:solidFill>
            </a:endParaRPr>
          </a:p>
        </p:txBody>
      </p:sp>
      <p:sp>
        <p:nvSpPr>
          <p:cNvPr id="5" name="Title 4"/>
          <p:cNvSpPr>
            <a:spLocks noGrp="1"/>
          </p:cNvSpPr>
          <p:nvPr>
            <p:ph type="title"/>
          </p:nvPr>
        </p:nvSpPr>
        <p:spPr>
          <a:xfrm>
            <a:off x="457200" y="133350"/>
            <a:ext cx="8229600" cy="857250"/>
          </a:xfrm>
        </p:spPr>
        <p:txBody>
          <a:bodyPr anchor="t">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TLS</a:t>
            </a:r>
            <a:r>
              <a:rPr lang="en-US" dirty="0" smtClean="0">
                <a:solidFill>
                  <a:schemeClr val="bg1"/>
                </a:solidFill>
              </a:rPr>
              <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2017 will be a better year!</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p:txBody>
          <a:bodyPr>
            <a:normAutofit/>
          </a:bodyPr>
          <a:lstStyle/>
          <a:p>
            <a:pPr>
              <a:spcBef>
                <a:spcPts val="0"/>
              </a:spcBef>
            </a:pPr>
            <a:r>
              <a:rPr lang="en-US" sz="2400" dirty="0"/>
              <a:t>Do a better job working together</a:t>
            </a:r>
          </a:p>
          <a:p>
            <a:pPr lvl="1">
              <a:spcBef>
                <a:spcPts val="0"/>
              </a:spcBef>
            </a:pPr>
            <a:r>
              <a:rPr lang="en-US" sz="2400" dirty="0"/>
              <a:t>Social Media builds brand</a:t>
            </a:r>
          </a:p>
          <a:p>
            <a:pPr lvl="1">
              <a:spcBef>
                <a:spcPts val="0"/>
              </a:spcBef>
            </a:pPr>
            <a:r>
              <a:rPr lang="en-US" sz="2400" dirty="0">
                <a:solidFill>
                  <a:schemeClr val="tx1">
                    <a:lumMod val="95000"/>
                    <a:lumOff val="5000"/>
                  </a:schemeClr>
                </a:solidFill>
              </a:rPr>
              <a:t>Post original TLS content. It builds brand. Use the official TLS Hashtags: </a:t>
            </a:r>
            <a:r>
              <a:rPr lang="en-US" sz="2400" b="1" dirty="0">
                <a:solidFill>
                  <a:srgbClr val="C00000"/>
                </a:solidFill>
              </a:rPr>
              <a:t>#weightloss, #findyourfit, #tls21days, #</a:t>
            </a:r>
            <a:r>
              <a:rPr lang="en-US" sz="2400" b="1" dirty="0" err="1">
                <a:solidFill>
                  <a:srgbClr val="C00000"/>
                </a:solidFill>
              </a:rPr>
              <a:t>hktls</a:t>
            </a:r>
            <a:endParaRPr lang="en-US" sz="2400" dirty="0">
              <a:solidFill>
                <a:schemeClr val="tx1">
                  <a:lumMod val="95000"/>
                  <a:lumOff val="5000"/>
                </a:schemeClr>
              </a:solidFill>
            </a:endParaRPr>
          </a:p>
          <a:p>
            <a:pPr lvl="1">
              <a:spcBef>
                <a:spcPts val="0"/>
              </a:spcBef>
            </a:pPr>
            <a:r>
              <a:rPr lang="en-US" sz="2400" dirty="0">
                <a:solidFill>
                  <a:schemeClr val="tx1">
                    <a:lumMod val="95000"/>
                    <a:lumOff val="5000"/>
                  </a:schemeClr>
                </a:solidFill>
              </a:rPr>
              <a:t>Post of workout, activities, shakes, meals, coaching sessions</a:t>
            </a:r>
          </a:p>
          <a:p>
            <a:pPr>
              <a:spcBef>
                <a:spcPts val="0"/>
              </a:spcBef>
            </a:pPr>
            <a:r>
              <a:rPr lang="en-US" sz="2400" dirty="0"/>
              <a:t>Launch of new supplements and tools, including TLS ACTS, TLS Business Guide, TLS Coach Guide, TLS Recipes and more</a:t>
            </a:r>
          </a:p>
        </p:txBody>
      </p:sp>
      <p:pic>
        <p:nvPicPr>
          <p:cNvPr id="6" name="Picture 5"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Tree>
    <p:extLst>
      <p:ext uri="{BB962C8B-B14F-4D97-AF65-F5344CB8AC3E}">
        <p14:creationId xmlns:p14="http://schemas.microsoft.com/office/powerpoint/2010/main" val="1694812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5800" y="1200151"/>
            <a:ext cx="4419600" cy="3394472"/>
          </a:xfrm>
        </p:spPr>
        <p:txBody>
          <a:bodyPr>
            <a:normAutofit/>
          </a:bodyPr>
          <a:lstStyle/>
          <a:p>
            <a:pPr marL="0" indent="0">
              <a:buNone/>
            </a:pPr>
            <a:r>
              <a:rPr lang="en-US" sz="3600" b="1" dirty="0">
                <a:solidFill>
                  <a:schemeClr val="accent1">
                    <a:lumMod val="75000"/>
                  </a:schemeClr>
                </a:solidFill>
              </a:rPr>
              <a:t>Introducing the new </a:t>
            </a:r>
            <a:r>
              <a:rPr lang="en-US" sz="3600" b="1" i="1" dirty="0">
                <a:solidFill>
                  <a:schemeClr val="accent1">
                    <a:lumMod val="75000"/>
                  </a:schemeClr>
                </a:solidFill>
              </a:rPr>
              <a:t>TLS ACTS Adrenal, Cortisol, Thyroid and Stress Support Formula</a:t>
            </a:r>
            <a:endParaRPr lang="en-US" sz="2800" i="1" dirty="0">
              <a:solidFill>
                <a:srgbClr val="FF0000"/>
              </a:solidFill>
            </a:endParaRPr>
          </a:p>
        </p:txBody>
      </p:sp>
      <p:sp>
        <p:nvSpPr>
          <p:cNvPr id="6" name="Rectangle 5"/>
          <p:cNvSpPr/>
          <p:nvPr/>
        </p:nvSpPr>
        <p:spPr>
          <a:xfrm>
            <a:off x="22"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a:spLocks noGrp="1"/>
          </p:cNvSpPr>
          <p:nvPr>
            <p:ph type="title"/>
          </p:nvPr>
        </p:nvSpPr>
        <p:spPr>
          <a:xfrm>
            <a:off x="457200" y="133350"/>
            <a:ext cx="8229600" cy="857250"/>
          </a:xfrm>
        </p:spPr>
        <p:txBody>
          <a:bodyPr anchor="t">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TLS</a:t>
            </a:r>
            <a:r>
              <a:rPr lang="en-US" dirty="0" smtClean="0">
                <a:solidFill>
                  <a:schemeClr val="bg1"/>
                </a:solidFill>
              </a:rPr>
              <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2017 will be a better year!</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1" name="Group 10"/>
          <p:cNvGrpSpPr/>
          <p:nvPr/>
        </p:nvGrpSpPr>
        <p:grpSpPr>
          <a:xfrm>
            <a:off x="304800" y="971550"/>
            <a:ext cx="3886200" cy="3962400"/>
            <a:chOff x="304800" y="971550"/>
            <a:chExt cx="3886200" cy="3962400"/>
          </a:xfrm>
        </p:grpSpPr>
        <p:pic>
          <p:nvPicPr>
            <p:cNvPr id="12" name="Picture 2" descr="M:\All Brands\TLS Weight Loss Solution\ACTS\Image\TLS-HKG-Acts_1702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47750"/>
              <a:ext cx="3886200"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2590800" y="971550"/>
              <a:ext cx="949753" cy="949751"/>
              <a:chOff x="7110643" y="1804741"/>
              <a:chExt cx="949753" cy="949751"/>
            </a:xfrm>
          </p:grpSpPr>
          <p:sp>
            <p:nvSpPr>
              <p:cNvPr id="14" name="Oval 13"/>
              <p:cNvSpPr/>
              <p:nvPr/>
            </p:nvSpPr>
            <p:spPr>
              <a:xfrm>
                <a:off x="7110645" y="1804741"/>
                <a:ext cx="949751" cy="949751"/>
              </a:xfrm>
              <a:prstGeom prst="ellips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21914" tIns="60957" rIns="121914" bIns="60957" rtlCol="0" anchor="ctr"/>
              <a:lstStyle/>
              <a:p>
                <a:pPr algn="ctr" defTabSz="609495"/>
                <a:endParaRPr lang="en-US">
                  <a:solidFill>
                    <a:prstClr val="white"/>
                  </a:solidFill>
                  <a:latin typeface="Calibri" pitchFamily="34" charset="0"/>
                </a:endParaRPr>
              </a:p>
            </p:txBody>
          </p:sp>
          <p:sp>
            <p:nvSpPr>
              <p:cNvPr id="15" name="TextBox 14"/>
              <p:cNvSpPr txBox="1"/>
              <p:nvPr/>
            </p:nvSpPr>
            <p:spPr>
              <a:xfrm>
                <a:off x="7110643" y="2022164"/>
                <a:ext cx="937208" cy="492436"/>
              </a:xfrm>
              <a:prstGeom prst="rect">
                <a:avLst/>
              </a:prstGeom>
              <a:noFill/>
            </p:spPr>
            <p:txBody>
              <a:bodyPr wrap="square" lIns="121914" tIns="60957" rIns="121914" bIns="60957" rtlCol="0">
                <a:spAutoFit/>
              </a:bodyPr>
              <a:lstStyle/>
              <a:p>
                <a:pPr algn="ctr" defTabSz="609495"/>
                <a:r>
                  <a:rPr lang="en-US" sz="2400" b="1" dirty="0">
                    <a:solidFill>
                      <a:prstClr val="white"/>
                    </a:solidFill>
                    <a:latin typeface="Calibri" pitchFamily="34" charset="0"/>
                    <a:cs typeface="Seravek Light"/>
                  </a:rPr>
                  <a:t>NEW</a:t>
                </a:r>
              </a:p>
            </p:txBody>
          </p:sp>
        </p:grpSp>
      </p:grpSp>
    </p:spTree>
    <p:extLst>
      <p:ext uri="{BB962C8B-B14F-4D97-AF65-F5344CB8AC3E}">
        <p14:creationId xmlns:p14="http://schemas.microsoft.com/office/powerpoint/2010/main" val="1998106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S102922391">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15_4109default" id="{E728D685-11FC-4812-BA85-57AC6F9C9F40}" vid="{BC4E008B-95FF-4815-904E-143A8EDFC1D4}"/>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5269</TotalTime>
  <Words>2024</Words>
  <Application>Microsoft Office PowerPoint</Application>
  <PresentationFormat>On-screen Show (16:9)</PresentationFormat>
  <Paragraphs>274</Paragraphs>
  <Slides>46</Slides>
  <Notes>8</Notes>
  <HiddenSlides>0</HiddenSlides>
  <MMClips>0</MMClips>
  <ScaleCrop>false</ScaleCrop>
  <HeadingPairs>
    <vt:vector size="4" baseType="variant">
      <vt:variant>
        <vt:lpstr>Theme</vt:lpstr>
      </vt:variant>
      <vt:variant>
        <vt:i4>7</vt:i4>
      </vt:variant>
      <vt:variant>
        <vt:lpstr>Slide Titles</vt:lpstr>
      </vt:variant>
      <vt:variant>
        <vt:i4>46</vt:i4>
      </vt:variant>
    </vt:vector>
  </HeadingPairs>
  <TitlesOfParts>
    <vt:vector size="53" baseType="lpstr">
      <vt:lpstr>Office Theme</vt:lpstr>
      <vt:lpstr>2_Office Theme</vt:lpstr>
      <vt:lpstr>4_Office Theme</vt:lpstr>
      <vt:lpstr>6_Office Theme</vt:lpstr>
      <vt:lpstr>1_Office Theme</vt:lpstr>
      <vt:lpstr>TS102922391</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TLS® 2017 will be a better year! </vt:lpstr>
      <vt:lpstr>TLS® 2017 will be a better year! </vt:lpstr>
      <vt:lpstr>PowerPoint Presentation</vt:lpstr>
      <vt:lpstr>PowerPoint Presentation</vt:lpstr>
      <vt:lpstr>TLS® ACTS</vt:lpstr>
      <vt:lpstr>TLS® ACTS</vt:lpstr>
      <vt:lpstr>TLS® ACTS</vt:lpstr>
      <vt:lpstr>TLS® ACTS vs. Competitors</vt:lpstr>
      <vt:lpstr>The New Tools, Coming Soon… </vt:lpstr>
      <vt:lpstr>The New TLS® Health Guide, Coming Soon… </vt:lpstr>
      <vt:lpstr>The New TLS® Activity… </vt:lpstr>
      <vt:lpstr>TLS® 2017 will be a better year! </vt:lpstr>
      <vt:lpstr>The New TLS 101 &amp; 201 Trainings</vt:lpstr>
      <vt:lpstr>Learn more about TLS at the Breakout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Thinking About The Fundamentals</vt:lpstr>
      <vt:lpstr>PowerPoint Presentation</vt:lpstr>
      <vt:lpstr>Building A Sales Organization</vt:lpstr>
      <vt:lpstr>Building A Sales Organization</vt:lpstr>
      <vt:lpstr>Building A Sales Organization</vt:lpstr>
      <vt:lpstr>Building A Sales Organization</vt:lpstr>
      <vt:lpstr>Building A Sales Organization</vt:lpstr>
      <vt:lpstr>PowerPoint Presentation</vt:lpstr>
      <vt:lpstr>Schedule TLS® Activities</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Lucado</dc:creator>
  <cp:lastModifiedBy>Echo Chan</cp:lastModifiedBy>
  <cp:revision>159</cp:revision>
  <cp:lastPrinted>2017-02-01T20:36:53Z</cp:lastPrinted>
  <dcterms:created xsi:type="dcterms:W3CDTF">2017-01-31T14:40:51Z</dcterms:created>
  <dcterms:modified xsi:type="dcterms:W3CDTF">2017-05-10T01:47:58Z</dcterms:modified>
</cp:coreProperties>
</file>