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comments/comment8.xml" ContentType="application/vnd.openxmlformats-officedocument.presentationml.comment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omments/comment4.xml" ContentType="application/vnd.openxmlformats-officedocument.presentationml.comments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comments/comment5.xml" ContentType="application/vnd.openxmlformats-officedocument.presentationml.comment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comments/comment3.xml" ContentType="application/vnd.openxmlformats-officedocument.presentationml.comments+xml"/>
  <Override PartName="/ppt/slideLayouts/slideLayout10.xml" ContentType="application/vnd.openxmlformats-officedocument.presentationml.slideLayout+xml"/>
  <Default Extension="gif" ContentType="image/gif"/>
  <Override PartName="/ppt/comments/comment1.xml" ContentType="application/vnd.openxmlformats-officedocument.presentationml.comment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comments/comment6.xml" ContentType="application/vnd.openxmlformats-officedocument.presentationml.comment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ommentAuthors.xml" ContentType="application/vnd.openxmlformats-officedocument.presentationml.commentAuthors+xml"/>
  <Override PartName="/ppt/comments/comment2.xml" ContentType="application/vnd.openxmlformats-officedocument.presentationml.comment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comments/comment7.xml" ContentType="application/vnd.openxmlformats-officedocument.presentationml.comment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86"/>
  </p:notesMasterIdLst>
  <p:sldIdLst>
    <p:sldId id="392" r:id="rId5"/>
    <p:sldId id="390" r:id="rId6"/>
    <p:sldId id="388" r:id="rId7"/>
    <p:sldId id="389" r:id="rId8"/>
    <p:sldId id="300" r:id="rId9"/>
    <p:sldId id="279" r:id="rId10"/>
    <p:sldId id="307" r:id="rId11"/>
    <p:sldId id="310" r:id="rId12"/>
    <p:sldId id="311" r:id="rId13"/>
    <p:sldId id="315" r:id="rId14"/>
    <p:sldId id="316" r:id="rId15"/>
    <p:sldId id="317" r:id="rId16"/>
    <p:sldId id="349" r:id="rId17"/>
    <p:sldId id="351" r:id="rId18"/>
    <p:sldId id="273" r:id="rId19"/>
    <p:sldId id="271" r:id="rId20"/>
    <p:sldId id="319" r:id="rId21"/>
    <p:sldId id="268" r:id="rId22"/>
    <p:sldId id="306" r:id="rId23"/>
    <p:sldId id="270" r:id="rId24"/>
    <p:sldId id="350" r:id="rId25"/>
    <p:sldId id="330" r:id="rId26"/>
    <p:sldId id="326" r:id="rId27"/>
    <p:sldId id="331" r:id="rId28"/>
    <p:sldId id="332" r:id="rId29"/>
    <p:sldId id="352" r:id="rId30"/>
    <p:sldId id="333" r:id="rId31"/>
    <p:sldId id="334" r:id="rId32"/>
    <p:sldId id="336" r:id="rId33"/>
    <p:sldId id="327" r:id="rId34"/>
    <p:sldId id="338" r:id="rId35"/>
    <p:sldId id="335" r:id="rId36"/>
    <p:sldId id="339" r:id="rId37"/>
    <p:sldId id="340" r:id="rId38"/>
    <p:sldId id="341" r:id="rId39"/>
    <p:sldId id="342" r:id="rId40"/>
    <p:sldId id="343" r:id="rId41"/>
    <p:sldId id="344" r:id="rId42"/>
    <p:sldId id="345" r:id="rId43"/>
    <p:sldId id="346" r:id="rId44"/>
    <p:sldId id="347" r:id="rId45"/>
    <p:sldId id="348" r:id="rId46"/>
    <p:sldId id="323" r:id="rId47"/>
    <p:sldId id="324" r:id="rId48"/>
    <p:sldId id="394" r:id="rId49"/>
    <p:sldId id="395" r:id="rId50"/>
    <p:sldId id="362" r:id="rId51"/>
    <p:sldId id="398" r:id="rId52"/>
    <p:sldId id="396" r:id="rId53"/>
    <p:sldId id="361" r:id="rId54"/>
    <p:sldId id="364" r:id="rId55"/>
    <p:sldId id="365" r:id="rId56"/>
    <p:sldId id="366" r:id="rId57"/>
    <p:sldId id="367" r:id="rId58"/>
    <p:sldId id="368" r:id="rId59"/>
    <p:sldId id="369" r:id="rId60"/>
    <p:sldId id="370" r:id="rId61"/>
    <p:sldId id="371" r:id="rId62"/>
    <p:sldId id="372" r:id="rId63"/>
    <p:sldId id="373" r:id="rId64"/>
    <p:sldId id="374" r:id="rId65"/>
    <p:sldId id="375" r:id="rId66"/>
    <p:sldId id="376" r:id="rId67"/>
    <p:sldId id="377" r:id="rId68"/>
    <p:sldId id="378" r:id="rId69"/>
    <p:sldId id="379" r:id="rId70"/>
    <p:sldId id="380" r:id="rId71"/>
    <p:sldId id="381" r:id="rId72"/>
    <p:sldId id="382" r:id="rId73"/>
    <p:sldId id="383" r:id="rId74"/>
    <p:sldId id="296" r:id="rId75"/>
    <p:sldId id="386" r:id="rId76"/>
    <p:sldId id="399" r:id="rId77"/>
    <p:sldId id="407" r:id="rId78"/>
    <p:sldId id="408" r:id="rId79"/>
    <p:sldId id="405" r:id="rId80"/>
    <p:sldId id="406" r:id="rId81"/>
    <p:sldId id="410" r:id="rId82"/>
    <p:sldId id="387" r:id="rId83"/>
    <p:sldId id="409" r:id="rId84"/>
    <p:sldId id="353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ugene Wallace" initials="EW" lastIdx="11" clrIdx="0">
    <p:extLst>
      <p:ext uri="{19B8F6BF-5375-455C-9EA6-DF929625EA0E}">
        <p15:presenceInfo xmlns:p15="http://schemas.microsoft.com/office/powerpoint/2012/main" xmlns="" userId="S-1-5-21-369252471-1609465093-1541874228-11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500"/>
    <a:srgbClr val="2F4F7E"/>
    <a:srgbClr val="B8C8E2"/>
    <a:srgbClr val="2A113B"/>
    <a:srgbClr val="A77C9A"/>
    <a:srgbClr val="7F6081"/>
    <a:srgbClr val="3E254C"/>
    <a:srgbClr val="020202"/>
    <a:srgbClr val="313036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37" autoAdjust="0"/>
    <p:restoredTop sz="93066" autoAdjust="0"/>
  </p:normalViewPr>
  <p:slideViewPr>
    <p:cSldViewPr snapToGrid="0">
      <p:cViewPr varScale="1">
        <p:scale>
          <a:sx n="71" d="100"/>
          <a:sy n="71" d="100"/>
        </p:scale>
        <p:origin x="-51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1T12:54:30.203" idx="1">
    <p:pos x="10" y="10"/>
    <p:text>NEW SLIDE</p:text>
    <p:extLst>
      <p:ext uri="{C676402C-5697-4E1C-873F-D02D1690AC5C}">
        <p15:threadingInfo xmlns:p15="http://schemas.microsoft.com/office/powerpoint/2012/main" xmlns="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1T12:54:42.699" idx="2">
    <p:pos x="10" y="10"/>
    <p:text>NEW SLIDE</p:text>
    <p:extLst>
      <p:ext uri="{C676402C-5697-4E1C-873F-D02D1690AC5C}">
        <p15:threadingInfo xmlns:p15="http://schemas.microsoft.com/office/powerpoint/2012/main" xmlns="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1T12:54:52.388" idx="3">
    <p:pos x="10" y="10"/>
    <p:text>CHANGED TEXT</p:text>
    <p:extLst>
      <p:ext uri="{C676402C-5697-4E1C-873F-D02D1690AC5C}">
        <p15:threadingInfo xmlns:p15="http://schemas.microsoft.com/office/powerpoint/2012/main" xmlns="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1T12:55:01.859" idx="4">
    <p:pos x="10" y="10"/>
    <p:text>CHANGED TEXT</p:text>
    <p:extLst>
      <p:ext uri="{C676402C-5697-4E1C-873F-D02D1690AC5C}">
        <p15:threadingInfo xmlns:p15="http://schemas.microsoft.com/office/powerpoint/2012/main" xmlns="" timeZoneBias="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8T04:42:40.099" idx="7">
    <p:pos x="10" y="10"/>
    <p:text>new slide</p:text>
    <p:extLst>
      <p:ext uri="{C676402C-5697-4E1C-873F-D02D1690AC5C}">
        <p15:threadingInfo xmlns:p15="http://schemas.microsoft.com/office/powerpoint/2012/main" xmlns="" timeZoneBias="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8T04:42:47.580" idx="8">
    <p:pos x="10" y="10"/>
    <p:text>new slide</p:text>
    <p:extLst>
      <p:ext uri="{C676402C-5697-4E1C-873F-D02D1690AC5C}">
        <p15:threadingInfo xmlns:p15="http://schemas.microsoft.com/office/powerpoint/2012/main" xmlns="" timeZoneBias="24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8T04:44:23.753" idx="9">
    <p:pos x="10" y="10"/>
    <p:text>new slide</p:text>
    <p:extLst>
      <p:ext uri="{C676402C-5697-4E1C-873F-D02D1690AC5C}">
        <p15:threadingInfo xmlns:p15="http://schemas.microsoft.com/office/powerpoint/2012/main" xmlns="" timeZoneBias="24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8T04:51:23.770" idx="10">
    <p:pos x="4943" y="1282"/>
    <p:text>NEW PAGE</p:text>
    <p:extLst>
      <p:ext uri="{C676402C-5697-4E1C-873F-D02D1690AC5C}">
        <p15:threadingInfo xmlns:p15="http://schemas.microsoft.com/office/powerpoint/2012/main" xmlns="" timeZoneBias="240"/>
      </p:ext>
    </p:extLst>
  </p:cm>
</p:cmLst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F25D13-EAC1-4CE5-9306-DDAE48B411B5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2BC81F45-763A-4B8C-B710-94EE07BFE91E}">
      <dgm:prSet phldrT="[Text]" custT="1"/>
      <dgm:spPr/>
      <dgm:t>
        <a:bodyPr/>
        <a:lstStyle/>
        <a:p>
          <a:r>
            <a:rPr lang="en-US" sz="4000" dirty="0" smtClean="0">
              <a:latin typeface="Arial Rounded MT Bold" pitchFamily="34" charset="0"/>
            </a:rPr>
            <a:t>So what is Social Commerce</a:t>
          </a:r>
          <a:r>
            <a:rPr lang="en-US" sz="4000" b="1" dirty="0" smtClean="0">
              <a:latin typeface="Arial Rounded MT Bold" pitchFamily="34" charset="0"/>
            </a:rPr>
            <a:t>?</a:t>
          </a:r>
          <a:endParaRPr lang="en-US" sz="4000" b="1" dirty="0">
            <a:latin typeface="Arial Rounded MT Bold" pitchFamily="34" charset="0"/>
          </a:endParaRPr>
        </a:p>
      </dgm:t>
    </dgm:pt>
    <dgm:pt modelId="{1F1795D7-0B59-48BC-BB12-C6663432C336}" type="parTrans" cxnId="{C8F6676D-1E25-415D-95A0-04D919240169}">
      <dgm:prSet/>
      <dgm:spPr/>
      <dgm:t>
        <a:bodyPr/>
        <a:lstStyle/>
        <a:p>
          <a:endParaRPr lang="en-US"/>
        </a:p>
      </dgm:t>
    </dgm:pt>
    <dgm:pt modelId="{D623417A-5DCB-4FEA-BF71-8923D7F88CD7}" type="sibTrans" cxnId="{C8F6676D-1E25-415D-95A0-04D919240169}">
      <dgm:prSet/>
      <dgm:spPr/>
      <dgm:t>
        <a:bodyPr/>
        <a:lstStyle/>
        <a:p>
          <a:endParaRPr lang="en-US"/>
        </a:p>
      </dgm:t>
    </dgm:pt>
    <dgm:pt modelId="{714A76A5-9526-473F-A411-85BB9802DB29}" type="pres">
      <dgm:prSet presAssocID="{4BF25D13-EAC1-4CE5-9306-DDAE48B411B5}" presName="Name0" presStyleCnt="0">
        <dgm:presLayoutVars>
          <dgm:chMax/>
          <dgm:chPref/>
          <dgm:dir/>
        </dgm:presLayoutVars>
      </dgm:prSet>
      <dgm:spPr/>
    </dgm:pt>
    <dgm:pt modelId="{9B4E8639-6D9C-41D2-A982-01F825D4010A}" type="pres">
      <dgm:prSet presAssocID="{2BC81F45-763A-4B8C-B710-94EE07BFE91E}" presName="composite" presStyleCnt="0"/>
      <dgm:spPr/>
    </dgm:pt>
    <dgm:pt modelId="{07B59FD4-579B-4111-9551-A5723507DEF1}" type="pres">
      <dgm:prSet presAssocID="{2BC81F45-763A-4B8C-B710-94EE07BFE91E}" presName="Accent" presStyleLbl="alignNode1" presStyleIdx="0" presStyleCnt="1" custLinFactNeighborX="-1418" custLinFactNeighborY="-6183">
        <dgm:presLayoutVars>
          <dgm:chMax val="0"/>
          <dgm:chPref val="0"/>
        </dgm:presLayoutVars>
      </dgm:prSet>
      <dgm:spPr/>
    </dgm:pt>
    <dgm:pt modelId="{E615316C-0E03-47D2-99E8-23327BB5A14A}" type="pres">
      <dgm:prSet presAssocID="{2BC81F45-763A-4B8C-B710-94EE07BFE91E}" presName="Image" presStyleLbl="bgImgPlace1" presStyleIdx="0" presStyleCnt="1" custLinFactNeighborX="-57" custLinFactNeighborY="-10412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9000" r="-19000"/>
          </a:stretch>
        </a:blipFill>
      </dgm:spPr>
    </dgm:pt>
    <dgm:pt modelId="{55C81ADD-44E2-45A5-8C45-B927B17E2CAF}" type="pres">
      <dgm:prSet presAssocID="{2BC81F45-763A-4B8C-B710-94EE07BFE91E}" presName="Parent" presStyleLbl="fgAccFollowNode1" presStyleIdx="0" presStyleCnt="1" custScaleX="135731" custScaleY="125765" custLinFactNeighborY="-68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55012A-FC49-4E91-B354-CA6BF35CB702}" type="pres">
      <dgm:prSet presAssocID="{2BC81F45-763A-4B8C-B710-94EE07BFE91E}" presName="Space" presStyleCnt="0">
        <dgm:presLayoutVars>
          <dgm:chMax val="0"/>
          <dgm:chPref val="0"/>
        </dgm:presLayoutVars>
      </dgm:prSet>
      <dgm:spPr/>
    </dgm:pt>
  </dgm:ptLst>
  <dgm:cxnLst>
    <dgm:cxn modelId="{C8F6676D-1E25-415D-95A0-04D919240169}" srcId="{4BF25D13-EAC1-4CE5-9306-DDAE48B411B5}" destId="{2BC81F45-763A-4B8C-B710-94EE07BFE91E}" srcOrd="0" destOrd="0" parTransId="{1F1795D7-0B59-48BC-BB12-C6663432C336}" sibTransId="{D623417A-5DCB-4FEA-BF71-8923D7F88CD7}"/>
    <dgm:cxn modelId="{43EFDE8D-B487-4164-91C7-F422152F6E79}" type="presOf" srcId="{2BC81F45-763A-4B8C-B710-94EE07BFE91E}" destId="{55C81ADD-44E2-45A5-8C45-B927B17E2CAF}" srcOrd="0" destOrd="0" presId="urn:microsoft.com/office/officeart/2008/layout/AlternatingPictureCircles"/>
    <dgm:cxn modelId="{8DFAFDA1-794A-447F-92E2-AD14CBA81DF8}" type="presOf" srcId="{4BF25D13-EAC1-4CE5-9306-DDAE48B411B5}" destId="{714A76A5-9526-473F-A411-85BB9802DB29}" srcOrd="0" destOrd="0" presId="urn:microsoft.com/office/officeart/2008/layout/AlternatingPictureCircles"/>
    <dgm:cxn modelId="{0F560349-B177-4BD3-AC0B-FA66E0DA64ED}" type="presParOf" srcId="{714A76A5-9526-473F-A411-85BB9802DB29}" destId="{9B4E8639-6D9C-41D2-A982-01F825D4010A}" srcOrd="0" destOrd="0" presId="urn:microsoft.com/office/officeart/2008/layout/AlternatingPictureCircles"/>
    <dgm:cxn modelId="{EEFAD78E-F77A-478D-8DAB-1AB3C53D2551}" type="presParOf" srcId="{9B4E8639-6D9C-41D2-A982-01F825D4010A}" destId="{07B59FD4-579B-4111-9551-A5723507DEF1}" srcOrd="0" destOrd="0" presId="urn:microsoft.com/office/officeart/2008/layout/AlternatingPictureCircles"/>
    <dgm:cxn modelId="{20D8479C-B3E5-43AF-90BA-3A9AA488BBD9}" type="presParOf" srcId="{9B4E8639-6D9C-41D2-A982-01F825D4010A}" destId="{E615316C-0E03-47D2-99E8-23327BB5A14A}" srcOrd="1" destOrd="0" presId="urn:microsoft.com/office/officeart/2008/layout/AlternatingPictureCircles"/>
    <dgm:cxn modelId="{3BF9E1DC-59D9-4F52-878D-2A6375BFA9D1}" type="presParOf" srcId="{9B4E8639-6D9C-41D2-A982-01F825D4010A}" destId="{55C81ADD-44E2-45A5-8C45-B927B17E2CAF}" srcOrd="2" destOrd="0" presId="urn:microsoft.com/office/officeart/2008/layout/AlternatingPictureCircles"/>
    <dgm:cxn modelId="{2FF4897A-A143-4681-B313-C5B447ABE9A3}" type="presParOf" srcId="{9B4E8639-6D9C-41D2-A982-01F825D4010A}" destId="{7155012A-FC49-4E91-B354-CA6BF35CB702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7B59FD4-579B-4111-9551-A5723507DEF1}">
      <dsp:nvSpPr>
        <dsp:cNvPr id="0" name=""/>
        <dsp:cNvSpPr/>
      </dsp:nvSpPr>
      <dsp:spPr>
        <a:xfrm>
          <a:off x="3945438" y="0"/>
          <a:ext cx="4101833" cy="4101653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15316C-0E03-47D2-99E8-23327BB5A14A}">
      <dsp:nvSpPr>
        <dsp:cNvPr id="0" name=""/>
        <dsp:cNvSpPr/>
      </dsp:nvSpPr>
      <dsp:spPr>
        <a:xfrm>
          <a:off x="973" y="0"/>
          <a:ext cx="5044858" cy="38143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9000" r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C81ADD-44E2-45A5-8C45-B927B17E2CAF}">
      <dsp:nvSpPr>
        <dsp:cNvPr id="0" name=""/>
        <dsp:cNvSpPr/>
      </dsp:nvSpPr>
      <dsp:spPr>
        <a:xfrm>
          <a:off x="3883286" y="33638"/>
          <a:ext cx="4342464" cy="4023444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latin typeface="Arial Rounded MT Bold" pitchFamily="34" charset="0"/>
            </a:rPr>
            <a:t>So what is Social Commerce</a:t>
          </a:r>
          <a:r>
            <a:rPr lang="en-US" sz="4000" b="1" kern="1200" dirty="0" smtClean="0">
              <a:latin typeface="Arial Rounded MT Bold" pitchFamily="34" charset="0"/>
            </a:rPr>
            <a:t>?</a:t>
          </a:r>
          <a:endParaRPr lang="en-US" sz="4000" b="1" kern="1200" dirty="0">
            <a:latin typeface="Arial Rounded MT Bold" pitchFamily="34" charset="0"/>
          </a:endParaRPr>
        </a:p>
      </dsp:txBody>
      <dsp:txXfrm>
        <a:off x="3883286" y="33638"/>
        <a:ext cx="4342464" cy="4023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74815-7362-4DDD-B716-9A6D068344A0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F6ABE-3FA4-4103-8C56-6545DC3E6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2260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F6ABE-3FA4-4103-8C56-6545DC3E60C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0020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Affiliate</a:t>
            </a:r>
            <a:r>
              <a:rPr lang="en-US" baseline="0" dirty="0" smtClean="0"/>
              <a:t> Marketing is when a site or blog promotes a product, then when the user clicks they are directed to the location to purchase that product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58841-13A4-7940-9B55-38146466574A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91243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Affiliate</a:t>
            </a:r>
            <a:r>
              <a:rPr lang="en-US" baseline="0" dirty="0" smtClean="0"/>
              <a:t> Marketing is when a site or blog promotes a product, then when the user clicks they are directed to the location to purchase that product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58841-13A4-7940-9B55-38146466574A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97774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F6ABE-3FA4-4103-8C56-6545DC3E60C5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1140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239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7279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9324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A7165-C063-4AEE-8A82-1C5DFB3DB66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05/05/2017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0475F-A6FC-4DF7-9E47-6AD193834635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8975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1430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B41F1-1947-4B24-AA77-AAB49F4FED8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05/05/2017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19007-F420-4D2A-9018-C0AA137F1CE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3184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006CF-BEEF-469D-9172-6A8C870D532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05/05/2017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C8FC9-9DB8-4B13-974A-DEF90DB17D7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7980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6BAE0-DB8F-4834-8799-16A85777CCF1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05/05/2017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D8C20-6278-4524-8342-286B37293812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891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C2BD7-1FB4-4C87-9C69-C085ACF23B6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05/05/2017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01E39-7A0B-4899-BF61-76EB9248810D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4773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2D983-DE92-4277-87BC-DE76C710067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05/05/2017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2B4A5-B340-472F-8872-1D78F352A70A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250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AEDCD-E3ED-4A69-A751-D6FFB16B189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05/05/2017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BF9B4-247F-4121-B0FE-2E6A3FA0429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0817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02E26-08CE-41F4-A050-FCE3E661BBC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05/05/2017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165AC-D611-47C8-8F32-BB1447446ABA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07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9393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5EFBC-FF91-4EF3-8814-AB135CCAE54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05/05/2017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1BBE7-3D14-4CD7-9454-3A842482BED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3081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52B42-7BE0-44EC-B6CF-921904F5A1D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05/05/2017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F3C09-36B0-43EA-B89C-A6DCB0773AC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9832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1250-0B78-4DA0-B28F-1EE694DBC1C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05/05/2017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0F262-449A-426A-97FD-F9983AB8814F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8668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6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8198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2200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07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8759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95849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9881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1696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63930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9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7070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67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447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62436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22949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874803" y="-1055685"/>
            <a:ext cx="184731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 userDrawn="1"/>
        </p:nvSpPr>
        <p:spPr bwMode="auto">
          <a:xfrm>
            <a:off x="13874803" y="-1055685"/>
            <a:ext cx="184731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3627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2089151" y="954430"/>
            <a:ext cx="10363200" cy="147002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472061641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71CA-7C37-4C56-9122-B1F7068FA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0276-C649-4E25-96E2-A2782A197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26467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71CA-7C37-4C56-9122-B1F7068FA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0276-C649-4E25-96E2-A2782A197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94116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71CA-7C37-4C56-9122-B1F7068FA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0276-C649-4E25-96E2-A2782A197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0123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71CA-7C37-4C56-9122-B1F7068FA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0276-C649-4E25-96E2-A2782A197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63577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71CA-7C37-4C56-9122-B1F7068FA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0276-C649-4E25-96E2-A2782A197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3873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52236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71CA-7C37-4C56-9122-B1F7068FA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0276-C649-4E25-96E2-A2782A197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90613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71CA-7C37-4C56-9122-B1F7068FA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0276-C649-4E25-96E2-A2782A197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0249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71CA-7C37-4C56-9122-B1F7068FA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0276-C649-4E25-96E2-A2782A197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51989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71CA-7C37-4C56-9122-B1F7068FA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0276-C649-4E25-96E2-A2782A197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03801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71CA-7C37-4C56-9122-B1F7068FA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0276-C649-4E25-96E2-A2782A197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24577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71CA-7C37-4C56-9122-B1F7068FA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0276-C649-4E25-96E2-A2782A197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23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647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1704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8660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797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140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D750A-0D70-49C5-BDC4-A6638A5BC47D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9AD8E-79FC-426C-938F-5D4E4505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3273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A18B92-F190-4AF4-8806-F539587412A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05/05/2017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4EA75C-A675-4836-A111-B0A4ED0C835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488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477022"/>
            <a:ext cx="12192000" cy="380979"/>
          </a:xfrm>
          <a:prstGeom prst="rect">
            <a:avLst/>
          </a:prstGeom>
          <a:solidFill>
            <a:schemeClr val="tx1">
              <a:lumMod val="75000"/>
              <a:lumOff val="2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" name="Picture 4" descr="C:\Users\markm\Downloads\laptop_earth_revolve_7960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543" y="6286520"/>
            <a:ext cx="718671" cy="57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markm\Desktop\World Conference 2014\shoplogo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449" y="6480531"/>
            <a:ext cx="1185540" cy="37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504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kern="1200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kern="1200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kern="1200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kern="1200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871CA-7C37-4C56-9122-B1F7068FA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20276-C649-4E25-96E2-A2782A197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551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comments" Target="../comments/comment3.xml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65.pn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5" Type="http://schemas.openxmlformats.org/officeDocument/2006/relationships/comments" Target="../comments/comment6.xml"/><Relationship Id="rId4" Type="http://schemas.openxmlformats.org/officeDocument/2006/relationships/image" Target="../media/image7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ketingweek.com/2016/03/23/social-commerce-how-willing-are-consumers-to-buy-through-social-media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4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jpeg"/><Relationship Id="rId11" Type="http://schemas.openxmlformats.org/officeDocument/2006/relationships/image" Target="../media/image116.png"/><Relationship Id="rId5" Type="http://schemas.openxmlformats.org/officeDocument/2006/relationships/image" Target="../media/image110.jpeg"/><Relationship Id="rId10" Type="http://schemas.openxmlformats.org/officeDocument/2006/relationships/image" Target="../media/image115.pn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ckz.com/2016/06/20/the-ultimate-guide-to-ecommerce-business-models" TargetMode="External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2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7213"/>
          <a:stretch/>
        </p:blipFill>
        <p:spPr>
          <a:xfrm>
            <a:off x="17418" y="0"/>
            <a:ext cx="12174582" cy="66856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6518" y="4017364"/>
            <a:ext cx="6295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</a:rPr>
              <a:t>Technology</a:t>
            </a:r>
            <a:r>
              <a:rPr lang="en-US" sz="5400" dirty="0" smtClean="0">
                <a:solidFill>
                  <a:schemeClr val="bg1"/>
                </a:solidFill>
              </a:rPr>
              <a:t> Solutions for your business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843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1327" y="1069256"/>
            <a:ext cx="10153650" cy="51625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5524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1" y="6748612"/>
            <a:ext cx="12192000" cy="1093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3291" y="-56501"/>
            <a:ext cx="10515600" cy="66545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 Store Features –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Filtering Options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2226" t="15749" r="63690" b="54206"/>
          <a:stretch/>
        </p:blipFill>
        <p:spPr>
          <a:xfrm>
            <a:off x="1618012" y="1340565"/>
            <a:ext cx="3788229" cy="454373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 cstate="print"/>
          <a:srcRect l="20932" t="45370" r="63690" b="26570"/>
          <a:stretch/>
        </p:blipFill>
        <p:spPr>
          <a:xfrm>
            <a:off x="6275999" y="1378665"/>
            <a:ext cx="4428991" cy="45437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97777" y="2398294"/>
            <a:ext cx="1924050" cy="21526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027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-6162"/>
            <a:ext cx="12192000" cy="5524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6439" y="-218260"/>
            <a:ext cx="7175016" cy="97664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 Store Features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App Details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5809" t="9257" r="26962" b="36818"/>
          <a:stretch/>
        </p:blipFill>
        <p:spPr>
          <a:xfrm>
            <a:off x="1304811" y="764696"/>
            <a:ext cx="9321625" cy="59839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9564" y="3563943"/>
            <a:ext cx="2282768" cy="15206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/>
          <a:srcRect l="56708" t="22822" r="32750" b="40057"/>
          <a:stretch/>
        </p:blipFill>
        <p:spPr>
          <a:xfrm>
            <a:off x="3852385" y="3850078"/>
            <a:ext cx="1356926" cy="268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062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-6162"/>
            <a:ext cx="12192000" cy="5524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6439" y="-218260"/>
            <a:ext cx="7137098" cy="976645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App Store Features </a:t>
            </a:r>
            <a:r>
              <a:rPr lang="en-US" sz="3200" dirty="0" smtClean="0"/>
              <a:t>– App Details Screen</a:t>
            </a:r>
            <a:endParaRPr lang="en-US" sz="3200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 cstate="print"/>
          <a:srcRect l="31246" t="10746" r="33497" b="18248"/>
          <a:stretch/>
        </p:blipFill>
        <p:spPr>
          <a:xfrm>
            <a:off x="0" y="624177"/>
            <a:ext cx="5505450" cy="623382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6144544" y="977552"/>
            <a:ext cx="5243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Provides detailed description about the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pp or feature.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4544" y="2027716"/>
            <a:ext cx="5243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Images available to help describe how the app functions.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5998" y="3166158"/>
            <a:ext cx="5662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Allow you to select the app and get the app directly from unfranchise.com.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5998" y="4304600"/>
            <a:ext cx="5243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Will provide useful tips on how to use the tool to help your business.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44544" y="5396270"/>
            <a:ext cx="5452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Can link directly to Apple or google store to get the app.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824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694" y="269819"/>
            <a:ext cx="5056006" cy="165763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Apps &amp;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94" y="2035228"/>
            <a:ext cx="5056006" cy="247839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As we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more site features and a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pps 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they will be entered here for you to find out about them and learn how they can help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and your business.</a:t>
            </a:r>
          </a:p>
          <a:p>
            <a:pPr marL="0" indent="0">
              <a:buNone/>
            </a:pPr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International Conference in Greensboro!</a:t>
            </a:r>
            <a:endParaRPr lang="en-US" sz="3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27294" t="18291" r="45708" b="35003"/>
          <a:stretch/>
        </p:blipFill>
        <p:spPr>
          <a:xfrm>
            <a:off x="5219700" y="0"/>
            <a:ext cx="6972300" cy="67818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3706" y="4678078"/>
            <a:ext cx="1487204" cy="1487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4907" y="4678078"/>
            <a:ext cx="1426193" cy="14261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694" y="4621394"/>
            <a:ext cx="1722256" cy="17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101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8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3886" y="433543"/>
            <a:ext cx="10002467" cy="642445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Rectangle 5"/>
          <p:cNvSpPr/>
          <p:nvPr/>
        </p:nvSpPr>
        <p:spPr>
          <a:xfrm>
            <a:off x="0" y="1"/>
            <a:ext cx="12192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67541"/>
            <a:ext cx="1897413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28074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1242" t="1702" r="1312" b="3081"/>
          <a:stretch/>
        </p:blipFill>
        <p:spPr>
          <a:xfrm>
            <a:off x="1856509" y="1817078"/>
            <a:ext cx="7709646" cy="50409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3347" y="654660"/>
            <a:ext cx="10689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So, what are you doing now to help drive traffic to your site?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529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25642" y="-96254"/>
            <a:ext cx="8694821" cy="72189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Affiliate Publisher Program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– http://affiliate.shop.com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12192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67541"/>
            <a:ext cx="1897413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32251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/>
          <a:srcRect l="20487" t="46161" r="53371" b="27772"/>
          <a:stretch/>
        </p:blipFill>
        <p:spPr>
          <a:xfrm>
            <a:off x="898567" y="1046276"/>
            <a:ext cx="9545782" cy="53518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45925" y="1030252"/>
            <a:ext cx="3435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Word of Mouth?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29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5642" y="-96254"/>
            <a:ext cx="8694821" cy="72189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Affiliate Publisher Program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– http://affiliate.shop.com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12192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67541"/>
            <a:ext cx="1897413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Oval Callout 1"/>
          <p:cNvSpPr/>
          <p:nvPr/>
        </p:nvSpPr>
        <p:spPr>
          <a:xfrm>
            <a:off x="8701548" y="199499"/>
            <a:ext cx="3490452" cy="2031082"/>
          </a:xfrm>
          <a:prstGeom prst="wedgeEllipse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Please go to my website!!!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46611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316" y="393032"/>
            <a:ext cx="11281368" cy="64649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"/>
            <a:ext cx="12192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67541"/>
            <a:ext cx="1897413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0" y="494947"/>
            <a:ext cx="455316" cy="63470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736684" y="494947"/>
            <a:ext cx="455316" cy="63470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708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893475" y="0"/>
            <a:ext cx="6298526" cy="2650149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78000">
                <a:schemeClr val="accent6">
                  <a:lumMod val="50000"/>
                </a:schemeClr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>
              <a:defRPr/>
            </a:pPr>
            <a:endParaRPr lang="en-US" dirty="0">
              <a:solidFill>
                <a:srgbClr val="F2F2F2"/>
              </a:solidFill>
              <a:latin typeface="Calibri" panose="020F0502020204030204"/>
            </a:endParaRPr>
          </a:p>
        </p:txBody>
      </p:sp>
      <p:sp>
        <p:nvSpPr>
          <p:cNvPr id="12" name="Parallelogram 11"/>
          <p:cNvSpPr/>
          <p:nvPr/>
        </p:nvSpPr>
        <p:spPr>
          <a:xfrm rot="5400000">
            <a:off x="5139789" y="-463640"/>
            <a:ext cx="6588571" cy="7515851"/>
          </a:xfrm>
          <a:prstGeom prst="parallelogram">
            <a:avLst>
              <a:gd name="adj" fmla="val 30424"/>
            </a:avLst>
          </a:prstGeom>
          <a:solidFill>
            <a:schemeClr val="tx1"/>
          </a:solidFill>
          <a:ln>
            <a:noFill/>
          </a:ln>
          <a:effectLst>
            <a:outerShdw blurRad="635000" dist="38100" dir="5400000" sx="103000" sy="103000" algn="t" rotWithShape="0">
              <a:schemeClr val="tx1"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>
              <a:defRPr/>
            </a:pPr>
            <a:endParaRPr lang="en-US" dirty="0">
              <a:solidFill>
                <a:srgbClr val="F2F2F2"/>
              </a:solidFill>
              <a:latin typeface="Calibri" panose="020F0502020204030204"/>
            </a:endParaRPr>
          </a:p>
        </p:txBody>
      </p:sp>
      <p:sp>
        <p:nvSpPr>
          <p:cNvPr id="8" name="Right Triangle 7"/>
          <p:cNvSpPr/>
          <p:nvPr/>
        </p:nvSpPr>
        <p:spPr>
          <a:xfrm rot="5400000">
            <a:off x="2308027" y="-2308027"/>
            <a:ext cx="4689716" cy="9305770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78000">
                <a:schemeClr val="accent6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1270000" dist="228600" dir="5400000" sx="109000" sy="10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>
              <a:defRPr/>
            </a:pPr>
            <a:endParaRPr lang="en-US" dirty="0">
              <a:solidFill>
                <a:srgbClr val="F2F2F2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71" t="11187" r="37953"/>
          <a:stretch/>
        </p:blipFill>
        <p:spPr>
          <a:xfrm>
            <a:off x="1385047" y="2107526"/>
            <a:ext cx="5389318" cy="48619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6862" y="177801"/>
            <a:ext cx="9866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Affiliate Publisher Network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3887" y="2222249"/>
            <a:ext cx="5928019" cy="12745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90611" y="3378160"/>
            <a:ext cx="51013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Currently Available in Taiwan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Coming to Singapore and Hong Kong  Soon!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316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529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642" y="-96254"/>
            <a:ext cx="8694821" cy="72189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Affiliate Publisher Program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http://affiliate.shop.com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313" t="4441" r="2285" b="5207"/>
          <a:stretch/>
        </p:blipFill>
        <p:spPr>
          <a:xfrm>
            <a:off x="625642" y="875658"/>
            <a:ext cx="10940715" cy="57057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5641" y="4001294"/>
            <a:ext cx="10940715" cy="8104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Provides </a:t>
            </a:r>
            <a:r>
              <a:rPr lang="en-US" sz="2400" dirty="0"/>
              <a:t>several ways for you to advertise products and drive more customers to your SHOP.COM </a:t>
            </a:r>
            <a:r>
              <a:rPr lang="en-US" sz="2400" dirty="0" smtClean="0"/>
              <a:t>portal</a:t>
            </a:r>
            <a:r>
              <a:rPr lang="en-US" sz="24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"/>
            <a:ext cx="12192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67541"/>
            <a:ext cx="1897413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58058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r="4981" b="9220"/>
          <a:stretch/>
        </p:blipFill>
        <p:spPr>
          <a:xfrm>
            <a:off x="2326105" y="552450"/>
            <a:ext cx="7788442" cy="61455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552450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717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3689" t="12216" r="15180" b="7670"/>
          <a:stretch/>
        </p:blipFill>
        <p:spPr>
          <a:xfrm>
            <a:off x="1121394" y="672244"/>
            <a:ext cx="9527850" cy="60333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06574" y="3123028"/>
            <a:ext cx="2331216" cy="3516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12192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67541"/>
            <a:ext cx="1897413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283243" y="-36893"/>
            <a:ext cx="4219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How to get started!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340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3505" t="8388" r="14984" b="7840"/>
          <a:stretch/>
        </p:blipFill>
        <p:spPr>
          <a:xfrm>
            <a:off x="1491916" y="729915"/>
            <a:ext cx="9304421" cy="61280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"/>
            <a:ext cx="12192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67541"/>
            <a:ext cx="1897413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100613" y="20935"/>
            <a:ext cx="6914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- Sign Up Page to get your Affiliate Publisher Number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96589" y="5807242"/>
            <a:ext cx="1106906" cy="5775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030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13998" t="11678" r="15354" b="10471"/>
          <a:stretch/>
        </p:blipFill>
        <p:spPr>
          <a:xfrm>
            <a:off x="1491916" y="782053"/>
            <a:ext cx="9192127" cy="56949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"/>
            <a:ext cx="12192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67541"/>
            <a:ext cx="1897413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1766637" y="4604755"/>
            <a:ext cx="8917406" cy="532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 Publisher ID#:  AP0867500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47587" y="4634839"/>
            <a:ext cx="3776913" cy="4782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318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/>
          <a:srcRect l="5149"/>
          <a:stretch/>
        </p:blipFill>
        <p:spPr>
          <a:xfrm>
            <a:off x="-32084" y="544247"/>
            <a:ext cx="12250822" cy="625428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1"/>
            <a:ext cx="12192000" cy="510988"/>
            <a:chOff x="0" y="0"/>
            <a:chExt cx="9144000" cy="383241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383241"/>
            </a:xfrm>
            <a:prstGeom prst="rect">
              <a:avLst/>
            </a:prstGeom>
            <a:solidFill>
              <a:srgbClr val="2328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6200" y="50656"/>
              <a:ext cx="1423060" cy="3112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8294532" y="1193800"/>
            <a:ext cx="386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APN Sidebar App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2229853" y="1759393"/>
            <a:ext cx="1283368" cy="25827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294532" y="2466007"/>
            <a:ext cx="386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How to leverage it to drive more traffic to your site.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39463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3570" t="10800" r="14614" b="13215"/>
          <a:stretch/>
        </p:blipFill>
        <p:spPr>
          <a:xfrm>
            <a:off x="898357" y="553421"/>
            <a:ext cx="10598393" cy="63045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3999" y="3208419"/>
            <a:ext cx="1716506" cy="6577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12192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67541"/>
            <a:ext cx="1897413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04995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4874" t="8169" r="6723" b="6743"/>
          <a:stretch/>
        </p:blipFill>
        <p:spPr>
          <a:xfrm>
            <a:off x="224589" y="633663"/>
            <a:ext cx="11502190" cy="62243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29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5642" y="-96254"/>
            <a:ext cx="8694821" cy="72189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Affiliate Publisher Program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– http://affiliate.shop.com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"/>
            <a:ext cx="12192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67541"/>
            <a:ext cx="1897413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893375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5367" t="9703" r="5737" b="6525"/>
          <a:stretch/>
        </p:blipFill>
        <p:spPr>
          <a:xfrm>
            <a:off x="288757" y="729915"/>
            <a:ext cx="11566359" cy="61280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"/>
            <a:ext cx="12192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67541"/>
            <a:ext cx="1897413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Left Arrow Callout 4"/>
          <p:cNvSpPr/>
          <p:nvPr/>
        </p:nvSpPr>
        <p:spPr>
          <a:xfrm>
            <a:off x="5879431" y="1684421"/>
            <a:ext cx="3344780" cy="1187115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 in your APN# here so that it will always give you credit when sharing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54905" y="2005263"/>
            <a:ext cx="1724526" cy="5614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345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5737" t="4003" b="5867"/>
          <a:stretch/>
        </p:blipFill>
        <p:spPr>
          <a:xfrm>
            <a:off x="0" y="0"/>
            <a:ext cx="12264691" cy="65933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57811" y="0"/>
            <a:ext cx="962526" cy="5935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Callout 3"/>
          <p:cNvSpPr/>
          <p:nvPr/>
        </p:nvSpPr>
        <p:spPr>
          <a:xfrm>
            <a:off x="7810500" y="-16042"/>
            <a:ext cx="3356811" cy="12192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Once installed you will see a little icon at top right of browser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943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88" t="3345" r="1422" b="6305"/>
          <a:stretch/>
        </p:blipFill>
        <p:spPr>
          <a:xfrm>
            <a:off x="240630" y="603569"/>
            <a:ext cx="11694696" cy="6037863"/>
          </a:xfrm>
          <a:prstGeom prst="rect">
            <a:avLst/>
          </a:prstGeom>
        </p:spPr>
      </p:pic>
      <p:pic>
        <p:nvPicPr>
          <p:cNvPr id="3" name="Picture 12" descr="C:\Users\markm\Desktop\World Conference 2014\hand-icon-poin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613073">
            <a:off x="6489857" y="3346045"/>
            <a:ext cx="649049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/>
          <a:srcRect l="59355" t="4441" r="1053" b="5429"/>
          <a:stretch/>
        </p:blipFill>
        <p:spPr>
          <a:xfrm>
            <a:off x="7048722" y="637929"/>
            <a:ext cx="4886604" cy="62544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"/>
            <a:ext cx="12192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67541"/>
            <a:ext cx="1897413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43062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0.3793 -0.37361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486400" y="578529"/>
            <a:ext cx="6705600" cy="10620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59356" t="12417" r="2474" b="5429"/>
          <a:stretch/>
        </p:blipFill>
        <p:spPr>
          <a:xfrm>
            <a:off x="262472" y="578529"/>
            <a:ext cx="5180269" cy="6268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7735" y="2010263"/>
            <a:ext cx="57925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Provides Title of Product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URL of the product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Image URL of product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 Description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Product Image, Price and Cashback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Embed Code that can be used to place on any html supported site.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12192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67541"/>
            <a:ext cx="1897413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86037" y="6049769"/>
            <a:ext cx="4989094" cy="65772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38135" y="591245"/>
            <a:ext cx="6402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Automatically extracts all the information you need to share a product.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5652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89" y="829594"/>
            <a:ext cx="11223293" cy="681038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Technology is changing everything!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/>
          <a:srcRect l="1600"/>
          <a:stretch/>
        </p:blipFill>
        <p:spPr>
          <a:xfrm>
            <a:off x="2444750" y="1947067"/>
            <a:ext cx="8515350" cy="415766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184" y="1510632"/>
            <a:ext cx="1943100" cy="19431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12192000" cy="552450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85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231" y="571594"/>
            <a:ext cx="6510919" cy="62864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"/>
            <a:ext cx="12192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67541"/>
            <a:ext cx="1897413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780421" y="914400"/>
            <a:ext cx="41067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Example of a SPA site with the embedded code displaying the </a:t>
            </a:r>
            <a:r>
              <a:rPr lang="en-US" sz="2400" dirty="0" err="1" smtClean="0"/>
              <a:t>Isotonix</a:t>
            </a:r>
            <a:r>
              <a:rPr lang="en-US" sz="2400" dirty="0" smtClean="0"/>
              <a:t> product.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Clicking on it takes the customer back to your website to purchase the product.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4023360" y="4192172"/>
            <a:ext cx="2504049" cy="22086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845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/>
          <a:srcRect l="5522"/>
          <a:stretch/>
        </p:blipFill>
        <p:spPr>
          <a:xfrm>
            <a:off x="16042" y="544247"/>
            <a:ext cx="12202696" cy="625428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1"/>
            <a:ext cx="12192000" cy="510988"/>
            <a:chOff x="0" y="0"/>
            <a:chExt cx="9144000" cy="383241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383241"/>
            </a:xfrm>
            <a:prstGeom prst="rect">
              <a:avLst/>
            </a:prstGeom>
            <a:solidFill>
              <a:srgbClr val="2328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6200" y="50656"/>
              <a:ext cx="1423060" cy="3112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" name="Rectangle 2"/>
          <p:cNvSpPr/>
          <p:nvPr/>
        </p:nvSpPr>
        <p:spPr>
          <a:xfrm>
            <a:off x="3593431" y="1759393"/>
            <a:ext cx="1283368" cy="25827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294532" y="1193800"/>
            <a:ext cx="386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APN Widget Wizard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294532" y="2466007"/>
            <a:ext cx="386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How to leverage it to drive more traffic to your website.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215433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7340" t="12116" r="11589" b="6085"/>
          <a:stretch/>
        </p:blipFill>
        <p:spPr>
          <a:xfrm>
            <a:off x="528324" y="578530"/>
            <a:ext cx="11069565" cy="627947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"/>
            <a:ext cx="12192000" cy="510988"/>
            <a:chOff x="0" y="0"/>
            <a:chExt cx="9144000" cy="383241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383241"/>
            </a:xfrm>
            <a:prstGeom prst="rect">
              <a:avLst/>
            </a:prstGeom>
            <a:solidFill>
              <a:srgbClr val="2328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6200" y="50656"/>
              <a:ext cx="1423060" cy="3112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7" name="Rectangle 6"/>
          <p:cNvSpPr/>
          <p:nvPr/>
        </p:nvSpPr>
        <p:spPr>
          <a:xfrm>
            <a:off x="9053763" y="3176337"/>
            <a:ext cx="1475874" cy="5935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740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66" t="4002" r="1299" b="4989"/>
          <a:stretch/>
        </p:blipFill>
        <p:spPr>
          <a:xfrm>
            <a:off x="304800" y="824463"/>
            <a:ext cx="11213432" cy="58169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"/>
            <a:ext cx="12192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67541"/>
            <a:ext cx="1897413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63407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-181" t="5100" r="1545" b="18856"/>
          <a:stretch/>
        </p:blipFill>
        <p:spPr>
          <a:xfrm>
            <a:off x="15650" y="550140"/>
            <a:ext cx="12176350" cy="5277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"/>
            <a:ext cx="12192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67541"/>
            <a:ext cx="1897413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299410" y="4913035"/>
            <a:ext cx="10106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Once you select the Sub-Category it will display all the products that will rotate in your widget.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710926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313" t="8783" r="2038" b="5646"/>
          <a:stretch/>
        </p:blipFill>
        <p:spPr>
          <a:xfrm>
            <a:off x="-77300" y="-1"/>
            <a:ext cx="12269300" cy="604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9431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2408" t="9172" r="2285" b="5867"/>
          <a:stretch/>
        </p:blipFill>
        <p:spPr>
          <a:xfrm>
            <a:off x="0" y="0"/>
            <a:ext cx="12098830" cy="6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9938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2901" t="8827" r="2532" b="6524"/>
          <a:stretch/>
        </p:blipFill>
        <p:spPr>
          <a:xfrm>
            <a:off x="-1" y="0"/>
            <a:ext cx="12144913" cy="611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9355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4134" t="4880" r="10792" b="5209"/>
          <a:stretch/>
        </p:blipFill>
        <p:spPr>
          <a:xfrm>
            <a:off x="818148" y="203316"/>
            <a:ext cx="10443410" cy="62055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92505" y="745588"/>
            <a:ext cx="2658793" cy="7174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552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0915" t="8827" r="11655" b="5428"/>
          <a:stretch/>
        </p:blipFill>
        <p:spPr>
          <a:xfrm>
            <a:off x="577968" y="0"/>
            <a:ext cx="1101489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83015" y="1814732"/>
            <a:ext cx="2757268" cy="239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287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175488" y="742459"/>
            <a:ext cx="8016512" cy="83148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Market America </a:t>
            </a:r>
            <a:r>
              <a:rPr lang="en-US" dirty="0" smtClean="0"/>
              <a:t>has many great technologies that you can apply to your business to help make you successful.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21" b="8354"/>
          <a:stretch/>
        </p:blipFill>
        <p:spPr>
          <a:xfrm>
            <a:off x="4252942" y="1821222"/>
            <a:ext cx="3298808" cy="1553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201" y="5308653"/>
            <a:ext cx="3505598" cy="10761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60063" y="5197352"/>
            <a:ext cx="2965378" cy="12987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8131" y="3717075"/>
            <a:ext cx="3253619" cy="14136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35087" y="3717075"/>
            <a:ext cx="3415330" cy="12719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7703" y="3372142"/>
            <a:ext cx="2431902" cy="30736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97" y="719473"/>
            <a:ext cx="3934818" cy="220349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5" name="TextBox 24"/>
          <p:cNvSpPr txBox="1"/>
          <p:nvPr/>
        </p:nvSpPr>
        <p:spPr>
          <a:xfrm>
            <a:off x="8127090" y="1786383"/>
            <a:ext cx="3475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SHOP.COM Affiliate Publisher Network</a:t>
            </a:r>
            <a:endParaRPr lang="en-US" sz="16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12453" y="2100431"/>
            <a:ext cx="3025780" cy="140828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0"/>
            <a:ext cx="12192000" cy="552450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243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4381" t="8677" r="11655" b="5645"/>
          <a:stretch/>
        </p:blipFill>
        <p:spPr>
          <a:xfrm>
            <a:off x="134406" y="19050"/>
            <a:ext cx="1195404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827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2519" t="4880" r="18190" b="5867"/>
          <a:stretch/>
        </p:blipFill>
        <p:spPr>
          <a:xfrm>
            <a:off x="1219200" y="128337"/>
            <a:ext cx="9015664" cy="65291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2969" y="1860884"/>
            <a:ext cx="8181473" cy="11710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234864" y="1941094"/>
            <a:ext cx="1844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Copy and provide to blog or website owner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10234864" y="1860884"/>
            <a:ext cx="1844841" cy="11710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51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5491" t="8828" r="37300" b="38980"/>
          <a:stretch/>
        </p:blipFill>
        <p:spPr>
          <a:xfrm>
            <a:off x="1503422" y="513348"/>
            <a:ext cx="8698356" cy="4461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14862" t="51371" r="21889" b="11130"/>
          <a:stretch/>
        </p:blipFill>
        <p:spPr>
          <a:xfrm>
            <a:off x="2510323" y="4143541"/>
            <a:ext cx="7723539" cy="25745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"/>
            <a:ext cx="12192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67541"/>
            <a:ext cx="1897413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510323" y="4057315"/>
            <a:ext cx="7723539" cy="27244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763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08431" y="357319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45839" y="1035030"/>
            <a:ext cx="4958853" cy="4531372"/>
            <a:chOff x="109379" y="776272"/>
            <a:chExt cx="3719140" cy="33985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379" y="776272"/>
              <a:ext cx="3719140" cy="291320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8216" y="3244815"/>
              <a:ext cx="3548409" cy="92998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89601" y="2965699"/>
            <a:ext cx="5986132" cy="29832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518400" y="2555329"/>
            <a:ext cx="180511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cs typeface="Aharoni" panose="02010803020104030203" pitchFamily="2" charset="-79"/>
              </a:rPr>
              <a:t> SHOP Customer</a:t>
            </a:r>
            <a:endParaRPr lang="en-US" dirty="0"/>
          </a:p>
        </p:txBody>
      </p:sp>
      <p:sp>
        <p:nvSpPr>
          <p:cNvPr id="25" name="Arc 24"/>
          <p:cNvSpPr/>
          <p:nvPr/>
        </p:nvSpPr>
        <p:spPr>
          <a:xfrm rot="391670">
            <a:off x="4165601" y="2082017"/>
            <a:ext cx="2540001" cy="2464583"/>
          </a:xfrm>
          <a:prstGeom prst="arc">
            <a:avLst>
              <a:gd name="adj1" fmla="val 14658374"/>
              <a:gd name="adj2" fmla="val 20196385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327529" y="664867"/>
            <a:ext cx="13175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cs typeface="Aharoni" panose="02010803020104030203" pitchFamily="2" charset="-79"/>
              </a:rPr>
              <a:t>Site Visitor 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026401" y="775416"/>
            <a:ext cx="3835275" cy="1077218"/>
          </a:xfrm>
          <a:prstGeom prst="rect">
            <a:avLst/>
          </a:prstGeom>
          <a:solidFill>
            <a:srgbClr val="C9EE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1067" b="1" dirty="0"/>
          </a:p>
          <a:p>
            <a:pPr algn="ctr"/>
            <a:r>
              <a:rPr lang="en-US" sz="2133" b="1" dirty="0"/>
              <a:t>UFO Earns BV, </a:t>
            </a:r>
            <a:r>
              <a:rPr lang="en-US" sz="2133" b="1" dirty="0" smtClean="0"/>
              <a:t>IBV</a:t>
            </a:r>
            <a:endParaRPr lang="en-US" sz="2133" b="1" dirty="0"/>
          </a:p>
          <a:p>
            <a:pPr algn="ctr"/>
            <a:endParaRPr lang="en-US" sz="1067" b="1" dirty="0"/>
          </a:p>
          <a:p>
            <a:pPr algn="ctr"/>
            <a:r>
              <a:rPr lang="en-US" sz="2133" b="1" dirty="0"/>
              <a:t>UFO gets a customer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5829" y="1044143"/>
            <a:ext cx="965200" cy="95810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"/>
            <a:ext cx="12192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67541"/>
            <a:ext cx="1897413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82799" y="4326421"/>
            <a:ext cx="4813737" cy="12399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212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0.04687 -3.58025E-6 C 0.06788 -3.58025E-6 0.09375 0.03457 0.09375 0.06266 L 0.09375 0.12531 " pathEditMode="relative" rAng="0" ptsTypes="AA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626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30" grpId="0"/>
      <p:bldP spid="30" grpId="1"/>
      <p:bldP spid="3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"/>
            <a:ext cx="12192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08431" y="357319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0730" y="2965700"/>
            <a:ext cx="6010927" cy="29700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797" y="619436"/>
            <a:ext cx="4857751" cy="481199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18400" y="2555329"/>
            <a:ext cx="180511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cs typeface="Aharoni" panose="02010803020104030203" pitchFamily="2" charset="-79"/>
              </a:rPr>
              <a:t> SHOP Customer</a:t>
            </a:r>
            <a:endParaRPr lang="en-US" dirty="0"/>
          </a:p>
        </p:txBody>
      </p:sp>
      <p:sp>
        <p:nvSpPr>
          <p:cNvPr id="24" name="Arc 23"/>
          <p:cNvSpPr/>
          <p:nvPr/>
        </p:nvSpPr>
        <p:spPr>
          <a:xfrm rot="391670">
            <a:off x="4165601" y="2082017"/>
            <a:ext cx="2540001" cy="2464583"/>
          </a:xfrm>
          <a:prstGeom prst="arc">
            <a:avLst>
              <a:gd name="adj1" fmla="val 14658374"/>
              <a:gd name="adj2" fmla="val 20196385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026400" y="787400"/>
            <a:ext cx="3759200" cy="1077218"/>
          </a:xfrm>
          <a:prstGeom prst="rect">
            <a:avLst/>
          </a:prstGeom>
          <a:solidFill>
            <a:srgbClr val="C9EE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1067" b="1" dirty="0"/>
          </a:p>
          <a:p>
            <a:pPr algn="ctr"/>
            <a:r>
              <a:rPr lang="en-US" sz="2133" b="1" dirty="0"/>
              <a:t>UFO Earns BV, </a:t>
            </a:r>
            <a:r>
              <a:rPr lang="en-US" sz="2133" b="1" dirty="0" smtClean="0"/>
              <a:t>IBV</a:t>
            </a:r>
            <a:endParaRPr lang="en-US" sz="2133" b="1" dirty="0"/>
          </a:p>
          <a:p>
            <a:pPr algn="ctr"/>
            <a:endParaRPr lang="en-US" sz="1067" b="1" dirty="0"/>
          </a:p>
          <a:p>
            <a:pPr algn="ctr"/>
            <a:r>
              <a:rPr lang="en-US" sz="2133" b="1" dirty="0"/>
              <a:t>UFO gets a customer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5829" y="1044143"/>
            <a:ext cx="965200" cy="9581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27529" y="664867"/>
            <a:ext cx="13175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cs typeface="Aharoni" panose="02010803020104030203" pitchFamily="2" charset="-79"/>
              </a:rPr>
              <a:t>Site Visitor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67541"/>
            <a:ext cx="1897413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3481137" y="1395663"/>
            <a:ext cx="1491916" cy="38501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996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0.04687 -3.58025E-6 C 0.06788 -3.58025E-6 0.09375 0.03457 0.09375 0.06266 L 0.09375 0.12531 " pathEditMode="relative" rAng="0" ptsTypes="AA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626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  <p:bldP spid="31" grpId="0" animBg="1"/>
      <p:bldP spid="19" grpId="0"/>
      <p:bldP spid="19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4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4806" y="365125"/>
            <a:ext cx="11385932" cy="623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411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13&#10;ACTIVE USERS OF KEY GLOBAL SOCIAL PLATFORMSJAN&#10;2017 BASED ON THE MOST RECENTLY PUBLISHED MONTHLY ACTIVE USER ACCOUNTS F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9600" y="274638"/>
            <a:ext cx="11112708" cy="625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1417638"/>
            <a:ext cx="10668000" cy="385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268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21858825"/>
              </p:ext>
            </p:extLst>
          </p:nvPr>
        </p:nvGraphicFramePr>
        <p:xfrm>
          <a:off x="3335154" y="711239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50326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9692" y="274639"/>
            <a:ext cx="8904514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Social Commerce is simple…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606" y="2367538"/>
            <a:ext cx="2538549" cy="25385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1" y="1619795"/>
            <a:ext cx="3788229" cy="3226524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Involves social</a:t>
            </a:r>
            <a:r>
              <a:rPr lang="en-US" dirty="0" smtClean="0"/>
              <a:t> media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15840" y="1600201"/>
            <a:ext cx="2612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Online</a:t>
            </a:r>
            <a:r>
              <a:rPr lang="en-US" sz="3200" dirty="0" smtClean="0"/>
              <a:t> Media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8399419" y="1600201"/>
            <a:ext cx="3148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Social</a:t>
            </a:r>
            <a:r>
              <a:rPr lang="en-US" sz="3200" dirty="0" smtClean="0"/>
              <a:t> Interaction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39492" t="23482" r="42637" b="24375"/>
          <a:stretch/>
        </p:blipFill>
        <p:spPr>
          <a:xfrm>
            <a:off x="4746171" y="2367538"/>
            <a:ext cx="2555967" cy="419293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6285" y="2367538"/>
            <a:ext cx="4287532" cy="341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025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t="6803"/>
          <a:stretch/>
        </p:blipFill>
        <p:spPr>
          <a:xfrm>
            <a:off x="5029201" y="2402433"/>
            <a:ext cx="7162800" cy="4455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6708" y="268856"/>
            <a:ext cx="8203475" cy="1143000"/>
          </a:xfrm>
        </p:spPr>
        <p:txBody>
          <a:bodyPr/>
          <a:lstStyle/>
          <a:p>
            <a:pPr algn="l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Market America has positioned you for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Success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56708" y="1706824"/>
            <a:ext cx="79030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hlinkClick r:id="rId3"/>
              </a:rPr>
              <a:t>A study</a:t>
            </a:r>
            <a:r>
              <a:rPr lang="en-US" dirty="0"/>
              <a:t> by Marketing Week shows that Facebook is the most popular platform for direct purchasing. 19% of all survey respondents prefer to buy items directly on the Facebook network.</a:t>
            </a:r>
          </a:p>
        </p:txBody>
      </p:sp>
    </p:spTree>
    <p:extLst>
      <p:ext uri="{BB962C8B-B14F-4D97-AF65-F5344CB8AC3E}">
        <p14:creationId xmlns:p14="http://schemas.microsoft.com/office/powerpoint/2010/main" xmlns="" val="318387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b="5833"/>
          <a:stretch/>
        </p:blipFill>
        <p:spPr>
          <a:xfrm>
            <a:off x="1" y="0"/>
            <a:ext cx="12192001" cy="64579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" y="5741068"/>
            <a:ext cx="12192000" cy="11048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1" y="5939574"/>
            <a:ext cx="1188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HOW WOULD YOU LIKE FOR US TO MAKE IT EASIER FOR YOU TO FIND THEM AND UNDERSTAND BETTER HOW THEY CAN BE USED FOR YOUR BUSINESS?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553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3179298" y="559191"/>
            <a:ext cx="7924800" cy="134303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flat" dir="t"/>
          </a:scene3d>
          <a:sp3d z="-1905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48572" y="2102253"/>
            <a:ext cx="8610600" cy="4114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SHOPBOX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is a patented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&amp; exclusive personalized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product store front application that includes:</a:t>
            </a:r>
          </a:p>
          <a:p>
            <a:pPr marL="0" indent="0">
              <a:buNone/>
            </a:pPr>
            <a:endParaRPr lang="en-US" sz="900" dirty="0" smtClean="0">
              <a:solidFill>
                <a:prstClr val="black"/>
              </a:solidFill>
              <a:latin typeface="Calibri"/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Login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and registration                                    Product Detail Information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Shopping Cart			               Shipping Options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Secure Credit Card Processing	               Checkout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Referral Tracking		</a:t>
            </a:r>
            <a:r>
              <a:rPr lang="en-US" sz="1900" b="1" dirty="0">
                <a:solidFill>
                  <a:prstClr val="black"/>
                </a:solidFill>
                <a:latin typeface="Calibri"/>
              </a:rPr>
              <a:t>	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4699" y="559192"/>
            <a:ext cx="5050019" cy="1543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3646" y="5907312"/>
            <a:ext cx="730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Now Available on SHOP.COM and Motives!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945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4294967295"/>
          </p:nvPr>
        </p:nvSpPr>
        <p:spPr>
          <a:xfrm>
            <a:off x="2895600" y="1784350"/>
            <a:ext cx="7772400" cy="4572000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9091"/>
          <a:stretch/>
        </p:blipFill>
        <p:spPr bwMode="auto">
          <a:xfrm>
            <a:off x="3165230" y="1784350"/>
            <a:ext cx="8750747" cy="4022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025725" y="584021"/>
            <a:ext cx="87917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8064A2"/>
                </a:solidFill>
                <a:latin typeface="Calibri"/>
              </a:rPr>
              <a:t>SHOPBOX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allows you to take a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facebook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user / friend</a:t>
            </a:r>
          </a:p>
        </p:txBody>
      </p:sp>
    </p:spTree>
    <p:extLst>
      <p:ext uri="{BB962C8B-B14F-4D97-AF65-F5344CB8AC3E}">
        <p14:creationId xmlns:p14="http://schemas.microsoft.com/office/powerpoint/2010/main" xmlns="" val="136526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667"/>
          <a:stretch/>
        </p:blipFill>
        <p:spPr bwMode="auto">
          <a:xfrm>
            <a:off x="152400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76600" y="5695664"/>
            <a:ext cx="19812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01164" y="228600"/>
            <a:ext cx="37338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Add to SHOPBOX link available on every quick view and product page.</a:t>
            </a:r>
          </a:p>
        </p:txBody>
      </p:sp>
    </p:spTree>
    <p:extLst>
      <p:ext uri="{BB962C8B-B14F-4D97-AF65-F5344CB8AC3E}">
        <p14:creationId xmlns:p14="http://schemas.microsoft.com/office/powerpoint/2010/main" xmlns="" val="29619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 L 0.14931 -0.144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5" y="-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667"/>
          <a:stretch/>
        </p:blipFill>
        <p:spPr bwMode="auto">
          <a:xfrm>
            <a:off x="1524012" y="0"/>
            <a:ext cx="91588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markm\Desktop\World Conference 2014\shopbox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1349" y="1095375"/>
            <a:ext cx="5664219" cy="2997200"/>
          </a:xfrm>
          <a:prstGeom prst="rect">
            <a:avLst/>
          </a:prstGeom>
          <a:ln>
            <a:noFill/>
          </a:ln>
          <a:effectLst>
            <a:glow rad="101600">
              <a:schemeClr val="tx1">
                <a:lumMod val="50000"/>
                <a:lumOff val="50000"/>
                <a:alpha val="6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934200" y="228600"/>
            <a:ext cx="37338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Displays a Pop Up to allow you to add products to a new SHOPBOX or Existing One.</a:t>
            </a:r>
          </a:p>
        </p:txBody>
      </p:sp>
      <p:sp>
        <p:nvSpPr>
          <p:cNvPr id="8" name="Rectangle 7"/>
          <p:cNvSpPr/>
          <p:nvPr/>
        </p:nvSpPr>
        <p:spPr>
          <a:xfrm>
            <a:off x="3429000" y="2895600"/>
            <a:ext cx="19812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25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667"/>
          <a:stretch/>
        </p:blipFill>
        <p:spPr bwMode="auto">
          <a:xfrm>
            <a:off x="1524012" y="0"/>
            <a:ext cx="91588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markm\Desktop\World Conference 2014\shopbox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1336" y="1095615"/>
            <a:ext cx="5664220" cy="2241231"/>
          </a:xfrm>
          <a:prstGeom prst="rect">
            <a:avLst/>
          </a:prstGeom>
          <a:ln>
            <a:noFill/>
          </a:ln>
          <a:effectLst>
            <a:glow rad="101600">
              <a:schemeClr val="tx1">
                <a:lumMod val="50000"/>
                <a:lumOff val="50000"/>
                <a:alpha val="6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03457" y="2286000"/>
            <a:ext cx="19812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16447" y="228600"/>
            <a:ext cx="37338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Clicking on Manage my SHOPBOX to display the SHOPBOX created</a:t>
            </a:r>
          </a:p>
        </p:txBody>
      </p:sp>
    </p:spTree>
    <p:extLst>
      <p:ext uri="{BB962C8B-B14F-4D97-AF65-F5344CB8AC3E}">
        <p14:creationId xmlns:p14="http://schemas.microsoft.com/office/powerpoint/2010/main" xmlns="" val="387457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"/>
            <a:ext cx="9144001" cy="686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C:\Users\markm\Desktop\World Conference 2014\hand-icon-poin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49730">
            <a:off x="10299555" y="5966255"/>
            <a:ext cx="649049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96201" y="38102"/>
            <a:ext cx="2949648" cy="1333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SHOPBOX admin area where you can select “Edit List” to see SHOPBOX share options.</a:t>
            </a:r>
          </a:p>
        </p:txBody>
      </p:sp>
    </p:spTree>
    <p:extLst>
      <p:ext uri="{BB962C8B-B14F-4D97-AF65-F5344CB8AC3E}">
        <p14:creationId xmlns:p14="http://schemas.microsoft.com/office/powerpoint/2010/main" xmlns="" val="249729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01 -0.1213 L -0.47421 -0.45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6" y="-168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3"/>
            <a:ext cx="9144000" cy="686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3"/>
            <a:ext cx="9144000" cy="686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3"/>
            <a:ext cx="9144000" cy="686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3"/>
            <a:ext cx="9144000" cy="686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3"/>
            <a:ext cx="9144000" cy="686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3"/>
            <a:ext cx="9144000" cy="686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3"/>
            <a:ext cx="9144000" cy="686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3"/>
            <a:ext cx="9144001" cy="686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7"/>
            <a:ext cx="9144000" cy="686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7"/>
            <a:ext cx="9144001" cy="686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C:\Users\markm\Desktop\World Conference 2014\hand-icon-pointer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49730">
            <a:off x="10299555" y="5966255"/>
            <a:ext cx="649049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22935" y="16329"/>
            <a:ext cx="37338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Pop Up allows you to select a store front image, select the frequency of how often you want to </a:t>
            </a:r>
            <a:r>
              <a:rPr lang="en-US" dirty="0" err="1">
                <a:solidFill>
                  <a:prstClr val="white"/>
                </a:solidFill>
                <a:latin typeface="Calibri"/>
              </a:rPr>
              <a:t>Autopost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 on Facebook.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14600" y="2895600"/>
            <a:ext cx="3962400" cy="3156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246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09514 -0.28658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7" y="-143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2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18 -0.28657 L -0.46184 -0.08658 " pathEditMode="relative" rAng="0" ptsTypes="AA">
                                      <p:cBhvr>
                                        <p:cTn id="49" dur="125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2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43076"/>
            <a:ext cx="5943600" cy="39719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086600" y="43543"/>
            <a:ext cx="35433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Facebook connect page to enter a statement and post to </a:t>
            </a:r>
            <a:r>
              <a:rPr lang="en-US" dirty="0" err="1">
                <a:solidFill>
                  <a:prstClr val="white"/>
                </a:solidFill>
                <a:latin typeface="Calibri"/>
              </a:rPr>
              <a:t>facebook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12" descr="C:\Users\markm\Desktop\World Conference 2014\hand-icon-poin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49730">
            <a:off x="10299555" y="5966255"/>
            <a:ext cx="649049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268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0.06898 L -0.10347 -0.0976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-8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79" t="16336" r="34219"/>
          <a:stretch/>
        </p:blipFill>
        <p:spPr bwMode="auto">
          <a:xfrm>
            <a:off x="2238110" y="80846"/>
            <a:ext cx="7972690" cy="677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86600" y="43543"/>
            <a:ext cx="35433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Post directly to your timeline profile</a:t>
            </a:r>
          </a:p>
        </p:txBody>
      </p:sp>
      <p:pic>
        <p:nvPicPr>
          <p:cNvPr id="6" name="Picture 12" descr="C:\Users\markm\Desktop\World Conference 2014\hand-icon-poin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49730">
            <a:off x="7845416" y="5944485"/>
            <a:ext cx="649049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905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0.06898 L -0.18567 -0.1694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-119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51" t="16744" r="34585" b="6844"/>
          <a:stretch/>
        </p:blipFill>
        <p:spPr bwMode="auto">
          <a:xfrm>
            <a:off x="2286000" y="152400"/>
            <a:ext cx="7995424" cy="625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124700" y="32657"/>
            <a:ext cx="35433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Opens up in your </a:t>
            </a:r>
            <a:r>
              <a:rPr lang="en-US" dirty="0" err="1">
                <a:solidFill>
                  <a:prstClr val="white"/>
                </a:solidFill>
                <a:latin typeface="Calibri"/>
              </a:rPr>
              <a:t>facebook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page for purchase</a:t>
            </a:r>
          </a:p>
        </p:txBody>
      </p:sp>
    </p:spTree>
    <p:extLst>
      <p:ext uri="{BB962C8B-B14F-4D97-AF65-F5344CB8AC3E}">
        <p14:creationId xmlns:p14="http://schemas.microsoft.com/office/powerpoint/2010/main" xmlns="" val="180736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694" y="635011"/>
            <a:ext cx="5056006" cy="138251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Apps &amp;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94" y="2197277"/>
            <a:ext cx="5056006" cy="206462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Will be launching in Singapore, Taiwan and Hong Kong on Unfranchise.com!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Launching At the 2017 International Convention in Greensboro!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27294" t="18291" r="45708" b="39119"/>
          <a:stretch/>
        </p:blipFill>
        <p:spPr>
          <a:xfrm>
            <a:off x="5219700" y="659128"/>
            <a:ext cx="6972300" cy="61842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3706" y="4678078"/>
            <a:ext cx="1487204" cy="1487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4907" y="4678078"/>
            <a:ext cx="1426193" cy="14261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694" y="4621394"/>
            <a:ext cx="1722256" cy="17222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552450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209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274639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54636"/>
            <a:ext cx="2362200" cy="7359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4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74" t="13000" r="31630" b="5566"/>
          <a:stretch/>
        </p:blipFill>
        <p:spPr bwMode="auto">
          <a:xfrm>
            <a:off x="4191000" y="304800"/>
            <a:ext cx="5632174" cy="6205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ontent Placeholder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150363">
            <a:off x="6882222" y="3854264"/>
            <a:ext cx="1109605" cy="117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5399" y="762001"/>
            <a:ext cx="3915821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7244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76411E-6 L 0.03681 -0.14731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7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61825" y="896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Login using your SHOP.COM login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233225" y="1537448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39" t="12478" r="8369" b="5000"/>
          <a:stretch/>
        </p:blipFill>
        <p:spPr bwMode="auto">
          <a:xfrm>
            <a:off x="3561205" y="1232649"/>
            <a:ext cx="8130220" cy="4939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9149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781" y="274638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794781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18" t="13059" r="34595" b="6294"/>
          <a:stretch/>
        </p:blipFill>
        <p:spPr bwMode="auto">
          <a:xfrm>
            <a:off x="3247499" y="228600"/>
            <a:ext cx="6786282" cy="581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481729">
            <a:off x="7037771" y="5716862"/>
            <a:ext cx="1109605" cy="117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420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05795 -0.16342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-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247444" y="15240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65" t="9391" r="31413" b="5044"/>
          <a:stretch/>
        </p:blipFill>
        <p:spPr bwMode="auto">
          <a:xfrm>
            <a:off x="3688078" y="304801"/>
            <a:ext cx="6781800" cy="5895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9446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62889" y="443455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315289" y="1769016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04" t="13218" r="31522" b="5044"/>
          <a:stretch/>
        </p:blipFill>
        <p:spPr bwMode="auto">
          <a:xfrm>
            <a:off x="3474315" y="264894"/>
            <a:ext cx="7580244" cy="622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8441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99774" y="152400"/>
            <a:ext cx="6629400" cy="487362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147174" y="1477962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65" t="9218" r="8913" b="6782"/>
          <a:stretch/>
        </p:blipFill>
        <p:spPr bwMode="auto">
          <a:xfrm>
            <a:off x="1676400" y="334963"/>
            <a:ext cx="8928974" cy="5579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7997" y="3306762"/>
            <a:ext cx="2374624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681170" flipV="1">
            <a:off x="6468288" y="3950833"/>
            <a:ext cx="843441" cy="77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34603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395E-6 L -0.01857 -0.0941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4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134751" y="457521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303717" y="1706882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972951" y="1526847"/>
            <a:ext cx="6949806" cy="366173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48" t="13391" r="31413" b="4869"/>
          <a:stretch/>
        </p:blipFill>
        <p:spPr bwMode="auto">
          <a:xfrm>
            <a:off x="3979155" y="540382"/>
            <a:ext cx="6698438" cy="554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681170" flipV="1">
            <a:off x="8564740" y="5123228"/>
            <a:ext cx="750573" cy="685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4526" y="1580274"/>
            <a:ext cx="3577371" cy="363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0966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0.04284 -0.083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New SHOPBOX Store Front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eugenew\AppData\Local\Microsoft\Windows\Temporary Internet Files\Content.Outlook\96938NC0\shopBox-electronicGif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5294" y="990602"/>
            <a:ext cx="2531906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eugenew\AppData\Local\Microsoft\Windows\Temporary Internet Files\Content.Outlook\96938NC0\shopBox-giftsForH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6129" y="995048"/>
            <a:ext cx="2531906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eugenew\AppData\Local\Microsoft\Windows\Temporary Internet Files\Content.Outlook\96938NC0\shopBox-giftsForKid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8664" y="990600"/>
            <a:ext cx="2531907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eugenew\AppData\Local\Microsoft\Windows\Temporary Internet Files\Content.Outlook\96938NC0\shopBox-hotDeals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5294" y="2547259"/>
            <a:ext cx="2531907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eugenew\AppData\Local\Microsoft\Windows\Temporary Internet Files\Content.Outlook\96938NC0\shopBox-generic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2" y="2560713"/>
            <a:ext cx="2531907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eugenew\AppData\Local\Microsoft\Windows\Temporary Internet Files\Content.Outlook\96938NC0\shopBox-giftIdea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5292" y="4129771"/>
            <a:ext cx="2531908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eugenew\AppData\Local\Microsoft\Windows\Temporary Internet Files\Content.Outlook\96938NC0\shopBox-lorenJewel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6570" y="2560713"/>
            <a:ext cx="2531907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eugenew\AppData\Local\Microsoft\Windows\Temporary Internet Files\Content.Outlook\96938NC0\shopBox-myFav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7094" y="4137016"/>
            <a:ext cx="2531907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00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5751" y="4104359"/>
            <a:ext cx="2509520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image00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5460" y="5562600"/>
            <a:ext cx="2523541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7748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6200" y="304800"/>
            <a:ext cx="640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Calibri"/>
              </a:rPr>
              <a:t>How do I use this tool for my business?</a:t>
            </a:r>
          </a:p>
        </p:txBody>
      </p:sp>
      <p:pic>
        <p:nvPicPr>
          <p:cNvPr id="1026" name="Picture 2" descr="https://encrypted-tbn0.gstatic.com/images?q=tbn:ANd9GcSbRbtxaRmwNWOjWvqGDdQGg7DTiSvUUuJkEthUT9qaiLOyzEo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752601"/>
            <a:ext cx="3786079" cy="4584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564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Motives Favorites SHOPBOX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36" r="2619"/>
          <a:stretch/>
        </p:blipFill>
        <p:spPr bwMode="auto">
          <a:xfrm>
            <a:off x="6281352" y="1731464"/>
            <a:ext cx="4053017" cy="46693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1" y="4114800"/>
            <a:ext cx="4276725" cy="1295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0054" y="1828800"/>
            <a:ext cx="3638550" cy="1714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71800" y="1524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Store Front Image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0" y="37338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News Post Image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43800" y="13070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Products in Store</a:t>
            </a:r>
          </a:p>
        </p:txBody>
      </p:sp>
    </p:spTree>
    <p:extLst>
      <p:ext uri="{BB962C8B-B14F-4D97-AF65-F5344CB8AC3E}">
        <p14:creationId xmlns:p14="http://schemas.microsoft.com/office/powerpoint/2010/main" xmlns="" val="151510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13543" t="19274" r="30967" b="18751"/>
          <a:stretch/>
        </p:blipFill>
        <p:spPr>
          <a:xfrm>
            <a:off x="592297" y="57149"/>
            <a:ext cx="10761503" cy="67575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2297" y="2419350"/>
            <a:ext cx="10761503" cy="10058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9986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280610" y="322764"/>
            <a:ext cx="8229600" cy="1143000"/>
          </a:xfrm>
        </p:spPr>
        <p:txBody>
          <a:bodyPr/>
          <a:lstStyle/>
          <a:p>
            <a:r>
              <a:rPr lang="en-US" dirty="0" err="1" smtClean="0"/>
              <a:t>Isotonix</a:t>
            </a:r>
            <a:r>
              <a:rPr lang="en-US" dirty="0" smtClean="0"/>
              <a:t> Favorites SHOPBOX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74" r="7961"/>
          <a:stretch/>
        </p:blipFill>
        <p:spPr bwMode="auto">
          <a:xfrm>
            <a:off x="7776411" y="1648327"/>
            <a:ext cx="3954163" cy="4562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0136" y="4620126"/>
            <a:ext cx="4257675" cy="1295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6836" y="2195242"/>
            <a:ext cx="3686175" cy="1724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347410" y="181239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Store Front Image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23610" y="4239126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News Post Image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95610" y="126732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F497D">
                    <a:lumMod val="40000"/>
                    <a:lumOff val="60000"/>
                  </a:srgbClr>
                </a:solidFill>
                <a:latin typeface="Calibri"/>
              </a:rPr>
              <a:t>Products in Store</a:t>
            </a:r>
          </a:p>
        </p:txBody>
      </p:sp>
    </p:spTree>
    <p:extLst>
      <p:ext uri="{BB962C8B-B14F-4D97-AF65-F5344CB8AC3E}">
        <p14:creationId xmlns:p14="http://schemas.microsoft.com/office/powerpoint/2010/main" xmlns="" val="337488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754"/>
            <a:ext cx="12191999" cy="6860388"/>
          </a:xfrm>
        </p:spPr>
      </p:pic>
      <p:sp>
        <p:nvSpPr>
          <p:cNvPr id="5" name="TextBox 4"/>
          <p:cNvSpPr txBox="1"/>
          <p:nvPr/>
        </p:nvSpPr>
        <p:spPr>
          <a:xfrm>
            <a:off x="1807514" y="4387934"/>
            <a:ext cx="9320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TECHNOLOGY FOR YOUR BUSINESS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078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t="5073"/>
          <a:stretch/>
        </p:blipFill>
        <p:spPr>
          <a:xfrm>
            <a:off x="1" y="538567"/>
            <a:ext cx="12192000" cy="631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549" y="3894620"/>
            <a:ext cx="3963962" cy="577410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/>
              <a:t>Voice Recognition </a:t>
            </a:r>
            <a:r>
              <a:rPr lang="en-US" sz="2700" dirty="0" smtClean="0"/>
              <a:t>– Leveraging speech to streamline you and your customers interaction with your business and shopping..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12192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8549" y="24662"/>
            <a:ext cx="3963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Future Research Development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359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9889" y="535650"/>
            <a:ext cx="10358202" cy="87738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Year 2000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 JR’S Vision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12192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8549" y="24662"/>
            <a:ext cx="886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Future Research Development – Very First Market America Website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l="614" t="16650" r="44086" b="29662"/>
          <a:stretch/>
        </p:blipFill>
        <p:spPr>
          <a:xfrm>
            <a:off x="1111069" y="1267175"/>
            <a:ext cx="10242731" cy="55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316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90" y="125284"/>
            <a:ext cx="6614784" cy="429354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Mall without walls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categories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0636" t="8658" r="27726" b="34591"/>
          <a:stretch/>
        </p:blipFill>
        <p:spPr>
          <a:xfrm>
            <a:off x="130790" y="682052"/>
            <a:ext cx="11930420" cy="617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262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6718" t="8657" r="1459" b="8351"/>
          <a:stretch/>
        </p:blipFill>
        <p:spPr>
          <a:xfrm>
            <a:off x="122419" y="365125"/>
            <a:ext cx="11947161" cy="607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029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75" y="1197079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575" y="1746354"/>
            <a:ext cx="12182425" cy="5111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t="12756" b="69621"/>
          <a:stretch/>
        </p:blipFill>
        <p:spPr>
          <a:xfrm>
            <a:off x="9575" y="868195"/>
            <a:ext cx="12182426" cy="13128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28204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575" y="44970"/>
            <a:ext cx="5207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SHOP.COM -</a:t>
            </a:r>
            <a:r>
              <a:rPr lang="en-US" sz="2400" dirty="0" smtClean="0"/>
              <a:t> Virtual Mall of the Future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78163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19922" y="67635"/>
            <a:ext cx="5771213" cy="322286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SHOP.COM - </a:t>
            </a:r>
            <a:r>
              <a:rPr lang="en-US" sz="2400" dirty="0" smtClean="0"/>
              <a:t>Virtual Clothing Store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3923"/>
            <a:ext cx="12192000" cy="62840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28204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912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8803" y="0"/>
            <a:ext cx="102743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35" y="168494"/>
            <a:ext cx="5556920" cy="49107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SHOP.COM -</a:t>
            </a:r>
            <a:r>
              <a:rPr lang="en-US" sz="2800" dirty="0" smtClean="0">
                <a:solidFill>
                  <a:schemeClr val="bg1"/>
                </a:solidFill>
              </a:rPr>
              <a:t> Virtual Shoe Store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7895" y="2285657"/>
            <a:ext cx="2930636" cy="31521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162329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895" y="463025"/>
            <a:ext cx="11903220" cy="6394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6389" y="1166983"/>
            <a:ext cx="4896726" cy="1325563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Virtual Reality </a:t>
            </a:r>
            <a:r>
              <a:rPr lang="en-US" sz="3200" dirty="0" smtClean="0"/>
              <a:t>- </a:t>
            </a:r>
            <a:r>
              <a:rPr lang="en-US" sz="3200" dirty="0"/>
              <a:t>As virtual reality (VR) becomes more accessible, </a:t>
            </a:r>
            <a:r>
              <a:rPr lang="en-US" sz="3200" dirty="0" smtClean="0"/>
              <a:t>it could disrupt </a:t>
            </a:r>
            <a:r>
              <a:rPr lang="en-US" sz="3200" dirty="0" smtClean="0">
                <a:hlinkClick r:id="rId3"/>
              </a:rPr>
              <a:t>e-commerce</a:t>
            </a:r>
            <a:r>
              <a:rPr lang="en-US" sz="3200" dirty="0" smtClean="0"/>
              <a:t> and everything we know.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12192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8549" y="24662"/>
            <a:ext cx="4357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Future Research Development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91359" y="3748142"/>
            <a:ext cx="4242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0070C0"/>
                </a:solidFill>
              </a:rPr>
              <a:t>Experiential Retail</a:t>
            </a:r>
            <a:endParaRPr lang="en-US" sz="66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8102" y="3415886"/>
            <a:ext cx="5012728" cy="27881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97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4489" t="17188" r="31821" b="50521"/>
          <a:stretch/>
        </p:blipFill>
        <p:spPr>
          <a:xfrm>
            <a:off x="112295" y="0"/>
            <a:ext cx="11919284" cy="4030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926" y="4415499"/>
            <a:ext cx="116786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This area will provide some of the top featured apps we believe are important to your business and for you to know how to use them.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52926" y="4415499"/>
            <a:ext cx="11470106" cy="1077218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5524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6440" y="-212098"/>
            <a:ext cx="7175016" cy="976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 Store Features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Featured Apps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724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633" y="2538699"/>
            <a:ext cx="2054902" cy="1325563"/>
          </a:xfrm>
        </p:spPr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3888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94611"/>
            <a:ext cx="12192000" cy="60960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12192000" cy="9946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1894" y="428489"/>
            <a:ext cx="11101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LEVERAGE THESE TOOLS TO JUMP START YOUR BUSINESS AND KEEP YOUR EYES OPEN FOR NEW INNOVATIONS!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26906" y="5374105"/>
            <a:ext cx="3336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Thank you!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826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4129" t="31510" r="31991" b="10676"/>
          <a:stretch/>
        </p:blipFill>
        <p:spPr>
          <a:xfrm>
            <a:off x="590837" y="0"/>
            <a:ext cx="11368216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46140" t="38292" r="50845" b="56251"/>
          <a:stretch/>
        </p:blipFill>
        <p:spPr>
          <a:xfrm>
            <a:off x="4684294" y="793664"/>
            <a:ext cx="3288632" cy="647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l="46140" t="38292" r="50845" b="56251"/>
          <a:stretch/>
        </p:blipFill>
        <p:spPr>
          <a:xfrm>
            <a:off x="8306058" y="793664"/>
            <a:ext cx="3295105" cy="6472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48463" y="862086"/>
            <a:ext cx="31602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Business Development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54189" y="862086"/>
            <a:ext cx="28996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Shopping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-85025"/>
            <a:ext cx="12192000" cy="6170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6440" y="-297122"/>
            <a:ext cx="7175016" cy="1090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 Store Features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Explore by Categories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4795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W_Teamwo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37842</TotalTime>
  <Words>965</Words>
  <Application>Microsoft Office PowerPoint</Application>
  <PresentationFormat>Custom</PresentationFormat>
  <Paragraphs>134</Paragraphs>
  <Slides>81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Office Theme</vt:lpstr>
      <vt:lpstr>TW_Teamwork</vt:lpstr>
      <vt:lpstr>18_Office Theme</vt:lpstr>
      <vt:lpstr>1_Office Theme</vt:lpstr>
      <vt:lpstr>Slide 1</vt:lpstr>
      <vt:lpstr>Slide 2</vt:lpstr>
      <vt:lpstr>Technology is changing everything!</vt:lpstr>
      <vt:lpstr>Slide 4</vt:lpstr>
      <vt:lpstr>Slide 5</vt:lpstr>
      <vt:lpstr>New Apps &amp; Features Center</vt:lpstr>
      <vt:lpstr>Slide 7</vt:lpstr>
      <vt:lpstr>Slide 8</vt:lpstr>
      <vt:lpstr>Slide 9</vt:lpstr>
      <vt:lpstr>App Store Features – Filtering Options</vt:lpstr>
      <vt:lpstr>App Store Features – App Details</vt:lpstr>
      <vt:lpstr>App Store Features – App Details Screen</vt:lpstr>
      <vt:lpstr>New Apps &amp; Features Center</vt:lpstr>
      <vt:lpstr>Slide 14</vt:lpstr>
      <vt:lpstr>Slide 15</vt:lpstr>
      <vt:lpstr>Slide 16</vt:lpstr>
      <vt:lpstr>Slide 17</vt:lpstr>
      <vt:lpstr>Slide 18</vt:lpstr>
      <vt:lpstr>Affiliate Publisher Program – http://affiliate.shop.com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Social Commerce is simple…</vt:lpstr>
      <vt:lpstr>Market America has positioned you for Social Success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Login using your SHOP.COM login</vt:lpstr>
      <vt:lpstr>Slide 62</vt:lpstr>
      <vt:lpstr>Slide 63</vt:lpstr>
      <vt:lpstr>Slide 64</vt:lpstr>
      <vt:lpstr>Slide 65</vt:lpstr>
      <vt:lpstr>Slide 66</vt:lpstr>
      <vt:lpstr>New SHOPBOX Store Front Images</vt:lpstr>
      <vt:lpstr>Slide 68</vt:lpstr>
      <vt:lpstr>  Motives Favorites SHOPBOX</vt:lpstr>
      <vt:lpstr>Isotonix Favorites SHOPBOX</vt:lpstr>
      <vt:lpstr>Slide 71</vt:lpstr>
      <vt:lpstr>Voice Recognition – Leveraging speech to streamline you and your customers interaction with your business and shopping.. </vt:lpstr>
      <vt:lpstr>Year 2000 - JR’S Vision</vt:lpstr>
      <vt:lpstr>Mall without walls - categories</vt:lpstr>
      <vt:lpstr>Slide 75</vt:lpstr>
      <vt:lpstr>Slide 76</vt:lpstr>
      <vt:lpstr>SHOP.COM - Virtual Clothing Store</vt:lpstr>
      <vt:lpstr>SHOP.COM - Virtual Shoe Store</vt:lpstr>
      <vt:lpstr>Virtual Reality - As virtual reality (VR) becomes more accessible, it could disrupt e-commerce and everything we know.</vt:lpstr>
      <vt:lpstr>Video</vt:lpstr>
      <vt:lpstr>Slide 81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Eugene Wallace</dc:creator>
  <cp:lastModifiedBy>MHK213</cp:lastModifiedBy>
  <cp:revision>308</cp:revision>
  <dcterms:created xsi:type="dcterms:W3CDTF">2017-03-29T23:48:25Z</dcterms:created>
  <dcterms:modified xsi:type="dcterms:W3CDTF">2017-05-05T12:00:13Z</dcterms:modified>
</cp:coreProperties>
</file>