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</p:sldMasterIdLst>
  <p:notesMasterIdLst>
    <p:notesMasterId r:id="rId44"/>
  </p:notesMasterIdLst>
  <p:sldIdLst>
    <p:sldId id="319" r:id="rId8"/>
    <p:sldId id="345" r:id="rId9"/>
    <p:sldId id="346" r:id="rId10"/>
    <p:sldId id="347" r:id="rId11"/>
    <p:sldId id="348" r:id="rId12"/>
    <p:sldId id="349" r:id="rId13"/>
    <p:sldId id="325" r:id="rId14"/>
    <p:sldId id="358" r:id="rId15"/>
    <p:sldId id="350" r:id="rId16"/>
    <p:sldId id="328" r:id="rId17"/>
    <p:sldId id="329" r:id="rId18"/>
    <p:sldId id="287" r:id="rId19"/>
    <p:sldId id="291" r:id="rId20"/>
    <p:sldId id="292" r:id="rId21"/>
    <p:sldId id="300" r:id="rId22"/>
    <p:sldId id="343" r:id="rId23"/>
    <p:sldId id="303" r:id="rId24"/>
    <p:sldId id="304" r:id="rId25"/>
    <p:sldId id="353" r:id="rId26"/>
    <p:sldId id="333" r:id="rId27"/>
    <p:sldId id="307" r:id="rId28"/>
    <p:sldId id="332" r:id="rId29"/>
    <p:sldId id="334" r:id="rId30"/>
    <p:sldId id="310" r:id="rId31"/>
    <p:sldId id="311" r:id="rId32"/>
    <p:sldId id="312" r:id="rId33"/>
    <p:sldId id="315" r:id="rId34"/>
    <p:sldId id="316" r:id="rId35"/>
    <p:sldId id="354" r:id="rId36"/>
    <p:sldId id="337" r:id="rId37"/>
    <p:sldId id="356" r:id="rId38"/>
    <p:sldId id="357" r:id="rId39"/>
    <p:sldId id="341" r:id="rId40"/>
    <p:sldId id="336" r:id="rId41"/>
    <p:sldId id="352" r:id="rId42"/>
    <p:sldId id="355" r:id="rId43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herine Tsui" initials="" lastIdx="0" clrIdx="0"/>
  <p:cmAuthor id="2" name="Katherine Tsui" initials="KT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B0A49"/>
    <a:srgbClr val="B30942"/>
    <a:srgbClr val="F21665"/>
    <a:srgbClr val="911111"/>
    <a:srgbClr val="D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7189" autoAdjust="0"/>
    <p:restoredTop sz="95833" autoAdjust="0"/>
  </p:normalViewPr>
  <p:slideViewPr>
    <p:cSldViewPr snapToGrid="0">
      <p:cViewPr>
        <p:scale>
          <a:sx n="40" d="100"/>
          <a:sy n="40" d="100"/>
        </p:scale>
        <p:origin x="-1914" y="-10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554"/>
    </p:cViewPr>
  </p:sorterViewPr>
  <p:notesViewPr>
    <p:cSldViewPr snapToGrid="0">
      <p:cViewPr varScale="1">
        <p:scale>
          <a:sx n="87" d="100"/>
          <a:sy n="87" d="100"/>
        </p:scale>
        <p:origin x="384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6214B-7CB6-4262-8473-B7651DBE0EA3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631FF-8E31-4388-854C-6983D7CFD9C3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85820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31FF-8E31-4388-854C-6983D7CFD9C3}" type="slidenum">
              <a:rPr lang="zh-HK" altLang="en-US" smtClean="0"/>
              <a:t>12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481742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31FF-8E31-4388-854C-6983D7CFD9C3}" type="slidenum">
              <a:rPr lang="zh-HK" altLang="en-US" smtClean="0"/>
              <a:t>13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81794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Try</a:t>
            </a:r>
            <a:r>
              <a:rPr lang="en-US" baseline="0" dirty="0" smtClean="0"/>
              <a:t> to find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6260">
              <a:defRPr/>
            </a:pPr>
            <a:fld id="{E00E78FA-6DF5-475B-B08D-8A033BA35972}" type="slidenum">
              <a:rPr lang="en-US">
                <a:solidFill>
                  <a:prstClr val="black"/>
                </a:solidFill>
              </a:rPr>
              <a:pPr defTabSz="916260"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545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B631FF-8E31-4388-854C-6983D7CFD9C3}" type="slidenum">
              <a:rPr lang="zh-HK" altLang="en-US" smtClean="0">
                <a:solidFill>
                  <a:prstClr val="black"/>
                </a:solidFill>
              </a:rPr>
              <a:pPr/>
              <a:t>31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610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12116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4655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5753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57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13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3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61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5459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340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283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46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48425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7141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312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907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66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511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84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91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067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140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68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577610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2605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894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3097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905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74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19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433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7250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035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42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1992680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39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21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0159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580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4425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001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4889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32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215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9675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425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2277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1403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009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720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0837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77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442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21386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3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4094850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249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009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617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4105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932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98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408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HK"/>
              <a:t>Click to edit Master subtitle style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7824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39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0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87209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8792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1831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230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769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484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2021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224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275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055576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HK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2112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/>
              <a:t>5/5/2017</a:t>
            </a:fld>
            <a:endParaRPr lang="zh-HK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8617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6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40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9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8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66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HK"/>
              <a:t>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1EBAC3-048D-4FF8-8CBC-76766FA0812C}" type="datetimeFigureOut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5/5/2017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EDACD-FB6A-462C-B19D-77E203198F17}" type="slidenum">
              <a:rPr lang="zh-HK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HK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33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B0A49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jpeg"/><Relationship Id="rId3" Type="http://schemas.openxmlformats.org/officeDocument/2006/relationships/image" Target="../media/image58.pn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11" Type="http://schemas.openxmlformats.org/officeDocument/2006/relationships/image" Target="../media/image63.png"/><Relationship Id="rId5" Type="http://schemas.openxmlformats.org/officeDocument/2006/relationships/image" Target="../media/image59.jpeg"/><Relationship Id="rId10" Type="http://schemas.openxmlformats.org/officeDocument/2006/relationships/image" Target="../media/image62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65.png"/><Relationship Id="rId3" Type="http://schemas.microsoft.com/office/2007/relationships/hdphoto" Target="../media/hdphoto2.wdp"/><Relationship Id="rId7" Type="http://schemas.openxmlformats.org/officeDocument/2006/relationships/image" Target="../media/image61.png"/><Relationship Id="rId12" Type="http://schemas.openxmlformats.org/officeDocument/2006/relationships/image" Target="../media/image64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60.png"/><Relationship Id="rId10" Type="http://schemas.openxmlformats.org/officeDocument/2006/relationships/image" Target="../media/image63.png"/><Relationship Id="rId4" Type="http://schemas.openxmlformats.org/officeDocument/2006/relationships/image" Target="../media/image59.jpeg"/><Relationship Id="rId9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9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8.jpeg"/><Relationship Id="rId9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77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93.png"/><Relationship Id="rId7" Type="http://schemas.openxmlformats.org/officeDocument/2006/relationships/image" Target="../media/image86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8.jpeg"/><Relationship Id="rId4" Type="http://schemas.openxmlformats.org/officeDocument/2006/relationships/image" Target="../media/image9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23.png"/><Relationship Id="rId7" Type="http://schemas.openxmlformats.org/officeDocument/2006/relationships/image" Target="../media/image7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7.png"/><Relationship Id="rId5" Type="http://schemas.openxmlformats.org/officeDocument/2006/relationships/image" Target="../media/image100.jpeg"/><Relationship Id="rId10" Type="http://schemas.openxmlformats.org/officeDocument/2006/relationships/image" Target="../media/image101.png"/><Relationship Id="rId4" Type="http://schemas.openxmlformats.org/officeDocument/2006/relationships/image" Target="../media/image99.png"/><Relationship Id="rId9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269802"/>
            <a:ext cx="2242185" cy="249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393" y="5269586"/>
            <a:ext cx="1316378" cy="146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2119086" y="2325917"/>
            <a:ext cx="7953828" cy="2206166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夥伴商店抽獎活動</a:t>
            </a:r>
            <a:endParaRPr lang="en-US" altLang="zh-TW" sz="5400" b="1" dirty="0" smtClean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  <a:p>
            <a:pPr algn="ctr"/>
            <a:r>
              <a:rPr lang="zh-TW" altLang="en-US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現正開始</a:t>
            </a:r>
            <a:r>
              <a:rPr lang="en-US" altLang="zh-TW" sz="54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!</a:t>
            </a:r>
            <a:endParaRPr lang="en-US" sz="54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pic>
        <p:nvPicPr>
          <p:cNvPr id="6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639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6820" y="365125"/>
            <a:ext cx="10896980" cy="70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士多簡介</a:t>
            </a:r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05" y="477035"/>
            <a:ext cx="2412076" cy="47869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173203" y="1028329"/>
            <a:ext cx="8277274" cy="5600697"/>
            <a:chOff x="2173203" y="990229"/>
            <a:chExt cx="8277274" cy="5600697"/>
          </a:xfrm>
        </p:grpSpPr>
        <p:pic>
          <p:nvPicPr>
            <p:cNvPr id="15" name="圖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0775" y="1000163"/>
              <a:ext cx="8259702" cy="5590763"/>
            </a:xfrm>
            <a:prstGeom prst="rect">
              <a:avLst/>
            </a:prstGeom>
          </p:spPr>
        </p:pic>
        <p:sp>
          <p:nvSpPr>
            <p:cNvPr id="16" name="雙波浪 5"/>
            <p:cNvSpPr/>
            <p:nvPr/>
          </p:nvSpPr>
          <p:spPr>
            <a:xfrm>
              <a:off x="2173203" y="990229"/>
              <a:ext cx="4021134" cy="1051705"/>
            </a:xfrm>
            <a:prstGeom prst="doubleWave">
              <a:avLst/>
            </a:prstGeom>
            <a:solidFill>
              <a:srgbClr val="B30942"/>
            </a:solidFill>
            <a:ln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HK" altLang="en-US" sz="2400" b="1" dirty="0">
                  <a:solidFill>
                    <a:schemeClr val="bg1"/>
                  </a:solidFill>
                  <a:latin typeface="+mn-ea"/>
                </a:rPr>
                <a:t>「送上更好生活」 </a:t>
              </a:r>
              <a:endParaRPr lang="en-US" altLang="zh-HK" sz="2400" b="1" dirty="0">
                <a:solidFill>
                  <a:schemeClr val="bg1"/>
                </a:solidFill>
                <a:latin typeface="+mn-ea"/>
              </a:endParaRPr>
            </a:p>
            <a:p>
              <a:pPr algn="ctr"/>
              <a:r>
                <a:rPr lang="en-US" altLang="zh-HK" sz="2400" b="1" dirty="0">
                  <a:solidFill>
                    <a:schemeClr val="bg1"/>
                  </a:solidFill>
                </a:rPr>
                <a:t>Deliver a Better Living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718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6820" y="365125"/>
            <a:ext cx="10896980" cy="70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</a:t>
            </a:r>
            <a:r>
              <a:rPr lang="zh-TW" altLang="en-US" sz="4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安會員在士多的消費  </a:t>
            </a:r>
            <a:endParaRPr lang="zh-HK" altLang="en-US" sz="40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05" y="477035"/>
            <a:ext cx="2412076" cy="478691"/>
          </a:xfrm>
          <a:prstGeom prst="rect">
            <a:avLst/>
          </a:prstGeom>
        </p:spPr>
      </p:pic>
      <p:sp>
        <p:nvSpPr>
          <p:cNvPr id="10" name="內容版面配置區 4"/>
          <p:cNvSpPr txBox="1">
            <a:spLocks/>
          </p:cNvSpPr>
          <p:nvPr/>
        </p:nvSpPr>
        <p:spPr>
          <a:xfrm>
            <a:off x="748812" y="5976939"/>
            <a:ext cx="8896837" cy="46323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zh-TW" altLang="en-US" sz="20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*</a:t>
            </a:r>
            <a:r>
              <a:rPr lang="zh-HK" altLang="en-US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HK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HK" altLang="en-US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HK" altLang="en-US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月至</a:t>
            </a:r>
            <a:r>
              <a:rPr lang="en-US" altLang="zh-HK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HK" altLang="en-US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HK" altLang="en-US" sz="20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月期間</a:t>
            </a:r>
            <a:endParaRPr lang="en-US" altLang="zh-HK" sz="20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323329" y="2091690"/>
            <a:ext cx="3322320" cy="3322320"/>
          </a:xfrm>
          <a:prstGeom prst="ellipse">
            <a:avLst/>
          </a:prstGeom>
          <a:solidFill>
            <a:srgbClr val="B3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總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單量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2,800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張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HK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HK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平均每月單量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</a:t>
            </a:r>
            <a:r>
              <a:rPr lang="en-US" altLang="zh-HK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2000" dirty="0"/>
          </a:p>
        </p:txBody>
      </p:sp>
      <p:sp>
        <p:nvSpPr>
          <p:cNvPr id="12" name="Oval 11"/>
          <p:cNvSpPr/>
          <p:nvPr/>
        </p:nvSpPr>
        <p:spPr>
          <a:xfrm>
            <a:off x="2321114" y="2091690"/>
            <a:ext cx="3322320" cy="3322320"/>
          </a:xfrm>
          <a:prstGeom prst="ellipse">
            <a:avLst/>
          </a:prstGeom>
          <a:solidFill>
            <a:srgbClr val="B30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HK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營</a:t>
            </a:r>
            <a:r>
              <a:rPr lang="zh-HK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業額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</a:t>
            </a:r>
            <a:endParaRPr lang="zh-HK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572516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639526"/>
            <a:ext cx="10515600" cy="1325563"/>
          </a:xfrm>
        </p:spPr>
        <p:txBody>
          <a:bodyPr>
            <a:normAutofit/>
          </a:bodyPr>
          <a:lstStyle/>
          <a:p>
            <a:r>
              <a:rPr lang="zh-HK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HK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埸優</a:t>
            </a:r>
            <a:r>
              <a:rPr lang="zh-HK" altLang="en-US" sz="4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</a:t>
            </a:r>
            <a:endParaRPr lang="zh-HK" altLang="en-US" dirty="0">
              <a:latin typeface="+mj-ea"/>
            </a:endParaRPr>
          </a:p>
        </p:txBody>
      </p:sp>
      <p:pic>
        <p:nvPicPr>
          <p:cNvPr id="1027" name="Picture 3" descr="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230">
            <a:off x="7884649" y="786728"/>
            <a:ext cx="3932662" cy="5582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975360" y="1893888"/>
            <a:ext cx="677526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場透過士多伙計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記成為士多會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</a:t>
            </a:r>
            <a:r>
              <a:rPr lang="zh-TW" altLang="en-US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可獲小禮物一份</a:t>
            </a:r>
            <a:endParaRPr lang="en-US" altLang="zh-TW" sz="2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24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場透過士多伙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計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</a:t>
            </a: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上購物</a:t>
            </a:r>
            <a:r>
              <a:rPr lang="zh-TW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滿</a:t>
            </a:r>
            <a:r>
              <a:rPr lang="en-US" altLang="zh-TW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HK" sz="2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$500</a:t>
            </a:r>
            <a: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zh-HK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即可參加即揭即中獎</a:t>
            </a:r>
            <a:r>
              <a:rPr lang="en-US" altLang="zh-TW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zh-TW" altLang="zh-HK" sz="24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</a:t>
            </a:r>
            <a:r>
              <a:rPr lang="zh-TW" altLang="zh-HK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高獎</a:t>
            </a:r>
            <a:r>
              <a:rPr lang="zh-TW" altLang="zh-HK" sz="24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賞</a:t>
            </a:r>
            <a:r>
              <a:rPr lang="en-US" altLang="zh-TW" sz="24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</a:t>
            </a:r>
            <a:r>
              <a:rPr lang="en-US" altLang="zh-HK" sz="24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$300</a:t>
            </a:r>
            <a:r>
              <a:rPr lang="zh-TW" altLang="zh-HK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購物禮</a:t>
            </a:r>
            <a:r>
              <a:rPr lang="zh-TW" altLang="zh-HK" sz="24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券</a:t>
            </a:r>
            <a:r>
              <a:rPr lang="zh-TW" altLang="en-US" sz="24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4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400" b="1" dirty="0">
              <a:solidFill>
                <a:srgbClr val="BB0A49"/>
              </a:solidFill>
              <a:latin typeface="+mn-ea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31" y="4484914"/>
            <a:ext cx="1056358" cy="2373086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91" y="128385"/>
            <a:ext cx="2412076" cy="4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518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637624"/>
            <a:ext cx="10515600" cy="780378"/>
          </a:xfrm>
        </p:spPr>
        <p:txBody>
          <a:bodyPr>
            <a:normAutofit/>
          </a:bodyPr>
          <a:lstStyle/>
          <a:p>
            <a:r>
              <a:rPr lang="zh-HK" altLang="en-US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慈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善優惠 </a:t>
            </a:r>
            <a:r>
              <a:rPr lang="en-US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士多 </a:t>
            </a:r>
            <a:r>
              <a:rPr lang="en-US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</a:t>
            </a:r>
            <a:r>
              <a:rPr lang="zh-HK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美安香港 </a:t>
            </a:r>
            <a:r>
              <a:rPr lang="en-US" altLang="zh-HK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X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非牟利獸醫服務協會 </a:t>
            </a:r>
            <a:r>
              <a:rPr lang="en-US" altLang="zh-TW" sz="3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40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3375" y="2486647"/>
            <a:ext cx="527148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HK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 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2017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HK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HK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HK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zh-HK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zh-HK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凡經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Ztore.com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物滿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$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500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輸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入優惠代碼 </a:t>
            </a:r>
            <a:r>
              <a:rPr lang="en-US" altLang="zh-HK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ZLOVEVET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altLang="zh-HK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HK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即享</a:t>
            </a:r>
            <a:r>
              <a:rPr lang="en-US" altLang="zh-TW" sz="28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10%</a:t>
            </a:r>
            <a:r>
              <a:rPr lang="zh-TW" altLang="en-US" sz="28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現金回贈</a:t>
            </a:r>
            <a:endParaRPr lang="en-US" altLang="zh-TW" sz="2800" b="1" dirty="0" smtClean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包括現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有</a:t>
            </a:r>
            <a:r>
              <a:rPr lang="en-US" altLang="zh-TW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2%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現金回</a:t>
            </a:r>
            <a:r>
              <a:rPr lang="zh-TW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贈及４％ＩＢＶ，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並</a:t>
            </a:r>
            <a:r>
              <a:rPr lang="zh-HK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可享有額外 </a:t>
            </a:r>
            <a:r>
              <a:rPr lang="en-US" altLang="zh-HK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8%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士多</a:t>
            </a:r>
            <a:r>
              <a:rPr lang="zh-TW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拿回贈</a:t>
            </a:r>
            <a:r>
              <a:rPr lang="zh-HK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</a:t>
            </a:r>
            <a:endParaRPr lang="en-US" altLang="zh-HK" sz="20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13"/>
          <a:stretch/>
        </p:blipFill>
        <p:spPr>
          <a:xfrm>
            <a:off x="1739678" y="1396230"/>
            <a:ext cx="2102980" cy="897780"/>
          </a:xfrm>
          <a:prstGeom prst="rect">
            <a:avLst/>
          </a:prstGeom>
        </p:spPr>
      </p:pic>
      <p:sp>
        <p:nvSpPr>
          <p:cNvPr id="8" name="文字方塊 6"/>
          <p:cNvSpPr txBox="1"/>
          <p:nvPr/>
        </p:nvSpPr>
        <p:spPr>
          <a:xfrm>
            <a:off x="6398004" y="2486646"/>
            <a:ext cx="524971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HK.SHOP.COM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2017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HK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日至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15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HK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altLang="zh-HK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美安香港超連鎖™店主於美安生活廊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出示在 </a:t>
            </a:r>
            <a:r>
              <a:rPr lang="en-US" altLang="zh-HK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Ztore.com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購物收據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可以優惠價選購在美安香港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指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定產品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（以下二選一） </a:t>
            </a:r>
            <a:endParaRPr lang="en-US" altLang="zh-HK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400" b="1" dirty="0" smtClean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薑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黃精華－補肝排毒配方 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瓶） 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優惠價 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HK$503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蘆薈汁－原味 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瓶） 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優惠價 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HK$315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（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BV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21</a:t>
            </a:r>
            <a:r>
              <a:rPr lang="zh-TW" altLang="en-US" sz="24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TW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91" y="128385"/>
            <a:ext cx="2412076" cy="478691"/>
          </a:xfrm>
          <a:prstGeom prst="rect">
            <a:avLst/>
          </a:prstGeom>
        </p:spPr>
      </p:pic>
      <p:pic>
        <p:nvPicPr>
          <p:cNvPr id="10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7848600" y="1396229"/>
            <a:ext cx="2400977" cy="952977"/>
          </a:xfrm>
          <a:prstGeom prst="rect">
            <a:avLst/>
          </a:prstGeom>
        </p:spPr>
      </p:pic>
      <p:sp>
        <p:nvSpPr>
          <p:cNvPr id="11" name="文字方塊 6"/>
          <p:cNvSpPr txBox="1"/>
          <p:nvPr/>
        </p:nvSpPr>
        <p:spPr>
          <a:xfrm>
            <a:off x="811480" y="5991842"/>
            <a:ext cx="10786752" cy="400110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士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多及</a:t>
            </a:r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美安香港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將會捐出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$45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非牟利獸醫服務協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</a:t>
            </a:r>
            <a:endParaRPr lang="en-US" altLang="zh-HK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6"/>
          <p:cNvSpPr txBox="1"/>
          <p:nvPr/>
        </p:nvSpPr>
        <p:spPr>
          <a:xfrm>
            <a:off x="698811" y="6468154"/>
            <a:ext cx="102014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</a:t>
            </a:r>
            <a:r>
              <a:rPr lang="zh-HK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每個</a:t>
            </a:r>
            <a:r>
              <a:rPr lang="zh-HK" altLang="en-US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帳</a:t>
            </a:r>
            <a:r>
              <a:rPr lang="zh-HK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戶</a:t>
            </a:r>
            <a:r>
              <a:rPr lang="zh-TW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只可</a:t>
            </a:r>
            <a:r>
              <a:rPr lang="zh-HK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享有</a:t>
            </a:r>
            <a:r>
              <a:rPr lang="en-US" altLang="zh-TW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</a:t>
            </a:r>
            <a:r>
              <a:rPr lang="zh-HK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lang="zh-HK" altLang="en-US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惠一</a:t>
            </a:r>
            <a:r>
              <a:rPr lang="zh-HK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次</a:t>
            </a:r>
            <a:r>
              <a:rPr lang="zh-TW" altLang="en-US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　　　</a:t>
            </a:r>
            <a:r>
              <a:rPr lang="zh-TW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＊數量有限，送完即止                         ＊</a:t>
            </a:r>
            <a:r>
              <a:rPr lang="en-US" altLang="zh-TW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Ztore.com</a:t>
            </a:r>
            <a:r>
              <a:rPr lang="zh-TW" altLang="en-US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購物收</a:t>
            </a:r>
            <a:r>
              <a:rPr lang="zh-TW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據即收貨時</a:t>
            </a:r>
            <a:r>
              <a:rPr lang="zh-TW" altLang="en-US" sz="1400" b="1" i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之正式收</a:t>
            </a:r>
            <a:r>
              <a:rPr lang="zh-TW" altLang="en-US" sz="1400" b="1" i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據</a:t>
            </a:r>
            <a:endParaRPr lang="en-US" altLang="zh-HK" sz="1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/>
            <a:endParaRPr lang="en-US" altLang="zh-HK" sz="1400" b="1" i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597933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0A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2065" y="3782207"/>
            <a:ext cx="6859074" cy="1325563"/>
          </a:xfrm>
        </p:spPr>
        <p:txBody>
          <a:bodyPr>
            <a:normAutofit fontScale="90000"/>
          </a:bodyPr>
          <a:lstStyle/>
          <a:p>
            <a:r>
              <a:rPr lang="en-US" altLang="zh-TW" sz="60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THANK YOU.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請繼續支持士多</a:t>
            </a:r>
            <a:r>
              <a:rPr lang="en-US" altLang="zh-TW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ZTORE!</a:t>
            </a:r>
            <a:endParaRPr lang="zh-HK" altLang="en-US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03" y="3343293"/>
            <a:ext cx="2789333" cy="2092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572000" y="3837904"/>
            <a:ext cx="0" cy="12141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21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vyw\Desktop\marcus ppt\1b9fe626dc7a08f8713abb66e3ebdd7f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06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800350" y="2171700"/>
            <a:ext cx="6553200" cy="2724150"/>
            <a:chOff x="2800350" y="2171700"/>
            <a:chExt cx="6553200" cy="2724150"/>
          </a:xfrm>
        </p:grpSpPr>
        <p:sp>
          <p:nvSpPr>
            <p:cNvPr id="5" name="Rounded Rectangle 4"/>
            <p:cNvSpPr/>
            <p:nvPr/>
          </p:nvSpPr>
          <p:spPr>
            <a:xfrm>
              <a:off x="2800350" y="2171700"/>
              <a:ext cx="6553200" cy="27241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M:\Agreement\Morning Star Travel Service Limited\MS logo_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0893" y="2385924"/>
              <a:ext cx="5926907" cy="2346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252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25400"/>
            <a:ext cx="12192000" cy="6883400"/>
            <a:chOff x="0" y="-25400"/>
            <a:chExt cx="12192000" cy="6883400"/>
          </a:xfrm>
        </p:grpSpPr>
        <p:pic>
          <p:nvPicPr>
            <p:cNvPr id="21506" name="Picture 2" descr="C:\Users\bivyw\Desktop\marcus ppt\Power-in-the-hand-amazing-3D-wide-wallpape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86"/>
            <a:stretch/>
          </p:blipFill>
          <p:spPr bwMode="auto">
            <a:xfrm>
              <a:off x="0" y="856343"/>
              <a:ext cx="12192000" cy="600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bivyw\Desktop\marcus ppt\Power-in-the-hand-amazing-3D-wide-wallpape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138"/>
            <a:stretch/>
          </p:blipFill>
          <p:spPr bwMode="auto">
            <a:xfrm>
              <a:off x="0" y="-25400"/>
              <a:ext cx="12192000" cy="95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itle 8"/>
          <p:cNvSpPr txBox="1">
            <a:spLocks/>
          </p:cNvSpPr>
          <p:nvPr/>
        </p:nvSpPr>
        <p:spPr>
          <a:xfrm>
            <a:off x="2278743" y="33562"/>
            <a:ext cx="7953828" cy="2206166"/>
          </a:xfrm>
          <a:prstGeom prst="rect">
            <a:avLst/>
          </a:prstGeom>
        </p:spPr>
        <p:txBody>
          <a:bodyPr anchor="ctr" anchorCtr="0"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強勢夥伴商店</a:t>
            </a:r>
            <a: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/>
            </a:r>
            <a:b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</a:br>
            <a:r>
              <a:rPr lang="zh-TW" altLang="en-US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即將登陸</a:t>
            </a:r>
            <a:r>
              <a:rPr lang="en-US" altLang="zh-TW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HK.SHOP.COM</a:t>
            </a:r>
            <a:endParaRPr lang="en-US" sz="4800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9618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bivyw\Desktop\marcus ppt\201612-Gogov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90286" y="192103"/>
            <a:ext cx="5762171" cy="1397211"/>
            <a:chOff x="290286" y="192103"/>
            <a:chExt cx="5762171" cy="1397211"/>
          </a:xfrm>
        </p:grpSpPr>
        <p:sp>
          <p:nvSpPr>
            <p:cNvPr id="5" name="Rounded Rectangle 4"/>
            <p:cNvSpPr/>
            <p:nvPr/>
          </p:nvSpPr>
          <p:spPr>
            <a:xfrm>
              <a:off x="290286" y="192103"/>
              <a:ext cx="5762171" cy="13972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gogovan logo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82" y="192103"/>
              <a:ext cx="5225928" cy="139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3" name="Trapezoid 12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43616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bivyw\Desktop\marcus ppt\201612-Gogova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5821" y="0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26469" y="192104"/>
            <a:ext cx="4355519" cy="1056126"/>
            <a:chOff x="290286" y="192103"/>
            <a:chExt cx="5762171" cy="1397211"/>
          </a:xfrm>
        </p:grpSpPr>
        <p:sp>
          <p:nvSpPr>
            <p:cNvPr id="6" name="Rounded Rectangle 5"/>
            <p:cNvSpPr/>
            <p:nvPr/>
          </p:nvSpPr>
          <p:spPr>
            <a:xfrm>
              <a:off x="290286" y="192103"/>
              <a:ext cx="5762171" cy="13972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 descr="gogovan logo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82" y="192103"/>
              <a:ext cx="5225928" cy="139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ounded Rectangle 9"/>
          <p:cNvSpPr/>
          <p:nvPr/>
        </p:nvSpPr>
        <p:spPr>
          <a:xfrm>
            <a:off x="2178776" y="1959427"/>
            <a:ext cx="8055428" cy="411028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527118" y="1959427"/>
            <a:ext cx="735874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GoGoVan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（高高客貨車）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2013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年成立於香港，為亞洲首個以手機應用程式為載體的貨運物流平台。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GoGoVan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旨將貨車司機和需求用戶連接，令送貨服務實現隨時隨地隨叫隨到，為客戶提供更加快捷的貨運方式，提高物流效率。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GoGoVan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目前的註冊貨車超過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萬輛。</a:t>
            </a:r>
            <a:r>
              <a:rPr lang="en-US" altLang="zh-TW" sz="20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GoGoVan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的版圖正在擴張，業務已擴展到新加坡、韓國、中國內地和台灣等國家和地區。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sz="20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4" name="Trapezoid 13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50171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1693" b="23302"/>
          <a:stretch/>
        </p:blipFill>
        <p:spPr bwMode="auto">
          <a:xfrm>
            <a:off x="-2" y="1146637"/>
            <a:ext cx="12192001" cy="47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Connector 23"/>
          <p:cNvCxnSpPr/>
          <p:nvPr/>
        </p:nvCxnSpPr>
        <p:spPr>
          <a:xfrm>
            <a:off x="4851776" y="2103684"/>
            <a:ext cx="0" cy="3468959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922924" y="3837453"/>
            <a:ext cx="2946811" cy="712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110172" y="2110944"/>
            <a:ext cx="0" cy="3468959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8181320" y="3844713"/>
            <a:ext cx="2946811" cy="712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843957" y="3851091"/>
            <a:ext cx="2946811" cy="712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820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790">
              <a:defRPr/>
            </a:pPr>
            <a:endParaRPr lang="en-US">
              <a:solidFill>
                <a:srgbClr val="F2F2F2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0800" y="2567002"/>
            <a:ext cx="2191837" cy="1099657"/>
            <a:chOff x="-1785437" y="-957943"/>
            <a:chExt cx="2191837" cy="1099657"/>
          </a:xfrm>
        </p:grpSpPr>
        <p:sp>
          <p:nvSpPr>
            <p:cNvPr id="11" name="Rounded Rectangle 10"/>
            <p:cNvSpPr/>
            <p:nvPr/>
          </p:nvSpPr>
          <p:spPr>
            <a:xfrm>
              <a:off x="-1785437" y="-957943"/>
              <a:ext cx="2191837" cy="10996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4" name="Picture 2" descr="C:\Users\bivyw\Desktop\for mark ppt\800px-Hong_Kong_Disneyland_Logo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7381" y="-850412"/>
              <a:ext cx="2062139" cy="948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3" descr="C:\Users\bivyw\Desktop\for mark ppt\昂坪360-logo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3" y="4250183"/>
            <a:ext cx="2342084" cy="58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4" name="Group 13"/>
          <p:cNvGrpSpPr/>
          <p:nvPr/>
        </p:nvGrpSpPr>
        <p:grpSpPr>
          <a:xfrm>
            <a:off x="8781324" y="2616679"/>
            <a:ext cx="1251879" cy="1103086"/>
            <a:chOff x="4176464" y="-449943"/>
            <a:chExt cx="1251879" cy="1103086"/>
          </a:xfrm>
        </p:grpSpPr>
        <p:sp>
          <p:nvSpPr>
            <p:cNvPr id="13" name="Rounded Rectangle 12"/>
            <p:cNvSpPr/>
            <p:nvPr/>
          </p:nvSpPr>
          <p:spPr>
            <a:xfrm>
              <a:off x="4176464" y="-449943"/>
              <a:ext cx="1251879" cy="110308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38" name="Picture 4" descr="C:\Users\bivyw\Desktop\for mark ppt\200px-Sky100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4520" y="-313457"/>
              <a:ext cx="1092570" cy="86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5" descr="C:\Users\bivyw\Desktop\for mark ppt\OCEAN_PARK_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1943" y="2616679"/>
            <a:ext cx="2471218" cy="1075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8" name="Group 17"/>
          <p:cNvGrpSpPr/>
          <p:nvPr/>
        </p:nvGrpSpPr>
        <p:grpSpPr>
          <a:xfrm>
            <a:off x="5243207" y="4081464"/>
            <a:ext cx="2028689" cy="964634"/>
            <a:chOff x="-606288" y="-717891"/>
            <a:chExt cx="2028689" cy="964634"/>
          </a:xfrm>
        </p:grpSpPr>
        <p:sp>
          <p:nvSpPr>
            <p:cNvPr id="17" name="Rounded Rectangle 16"/>
            <p:cNvSpPr/>
            <p:nvPr/>
          </p:nvSpPr>
          <p:spPr>
            <a:xfrm>
              <a:off x="-606288" y="-717891"/>
              <a:ext cx="2028689" cy="9646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2" name="Picture 6" descr="C:\Users\bivyw\Desktop\for mark ppt\Peak_Tramways_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21832" y="-643245"/>
              <a:ext cx="1886177" cy="786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8430450" y="4214872"/>
            <a:ext cx="2448550" cy="831226"/>
            <a:chOff x="2762079" y="-914400"/>
            <a:chExt cx="2448550" cy="831226"/>
          </a:xfrm>
        </p:grpSpPr>
        <p:sp>
          <p:nvSpPr>
            <p:cNvPr id="51" name="Rounded Rectangle 50"/>
            <p:cNvSpPr/>
            <p:nvPr/>
          </p:nvSpPr>
          <p:spPr>
            <a:xfrm>
              <a:off x="2762079" y="-914400"/>
              <a:ext cx="2448550" cy="8312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7" descr="C:\Users\bivyw\Desktop\for mark ppt\1280px-MTRAirportExpress_logo.sv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595" y="-783620"/>
              <a:ext cx="2190912" cy="5922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86981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690210"/>
            <a:ext cx="1864105" cy="2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2" y="5516406"/>
            <a:ext cx="1094408" cy="12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420915" y="485241"/>
            <a:ext cx="7953828" cy="58353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  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（</a:t>
            </a:r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五獎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）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55" y="1665969"/>
            <a:ext cx="7897090" cy="193899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點點綠天然綠茶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粉（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100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克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HK$46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貝拉天然防蚊膏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20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HK$68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SO SOAP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區區洗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手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茶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樹味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毫升）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HK$158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海味妹非洲海椰皇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450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HK$128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Ztore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coupon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HK$100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966" y="3982324"/>
            <a:ext cx="70420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禮品總值 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HK$500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3798" y="5050851"/>
            <a:ext cx="1802022" cy="1351517"/>
            <a:chOff x="-3047498" y="0"/>
            <a:chExt cx="2391104" cy="1793328"/>
          </a:xfrm>
        </p:grpSpPr>
        <p:sp>
          <p:nvSpPr>
            <p:cNvPr id="3" name="Rounded Rectangle 2"/>
            <p:cNvSpPr/>
            <p:nvPr/>
          </p:nvSpPr>
          <p:spPr>
            <a:xfrm>
              <a:off x="-3047498" y="0"/>
              <a:ext cx="2391104" cy="17456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98" y="0"/>
              <a:ext cx="2391104" cy="179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5025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r="1693" b="23302"/>
          <a:stretch/>
        </p:blipFill>
        <p:spPr bwMode="auto">
          <a:xfrm>
            <a:off x="-2" y="1538515"/>
            <a:ext cx="12192001" cy="4763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:\Agreement\_Affiliate Network Logo\Kloo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53353"/>
            <a:ext cx="5225143" cy="87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407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514" y="-1325563"/>
            <a:ext cx="10515600" cy="1325563"/>
          </a:xfrm>
        </p:spPr>
        <p:txBody>
          <a:bodyPr/>
          <a:lstStyle/>
          <a:p>
            <a:r>
              <a:rPr lang="en-US" altLang="zh-TW" dirty="0" err="1" smtClean="0"/>
              <a:t>Klook</a:t>
            </a:r>
            <a:r>
              <a:rPr lang="en-US" altLang="zh-TW" dirty="0" smtClean="0"/>
              <a:t> LOGO</a:t>
            </a:r>
            <a:endParaRPr lang="en-US" dirty="0"/>
          </a:p>
        </p:txBody>
      </p:sp>
      <p:pic>
        <p:nvPicPr>
          <p:cNvPr id="4099" name="Picture 3" descr="M:\Agreement\_Affiliate Network Logo\Kl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66" y="2772735"/>
            <a:ext cx="6633029" cy="11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35421" y="-9416"/>
            <a:ext cx="4170806" cy="2412819"/>
            <a:chOff x="-1762466" y="-213969"/>
            <a:chExt cx="4170806" cy="2412819"/>
          </a:xfrm>
        </p:grpSpPr>
        <p:pic>
          <p:nvPicPr>
            <p:cNvPr id="3074" name="Picture 2" descr="C:\Users\bivyw\Desktop\marcus ppt\disney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42746" y="-213969"/>
              <a:ext cx="4151086" cy="2412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-1762465" y="-203745"/>
              <a:ext cx="35249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1762466" y="-213969"/>
              <a:ext cx="3524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香港迪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士尼樂園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601019" y="-12776"/>
            <a:ext cx="4182063" cy="2425596"/>
            <a:chOff x="4601019" y="-12776"/>
            <a:chExt cx="4182063" cy="2425596"/>
          </a:xfrm>
        </p:grpSpPr>
        <p:pic>
          <p:nvPicPr>
            <p:cNvPr id="3075" name="Picture 3" descr="C:\Users\bivyw\Desktop\marcus ppt\ocean park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1020" y="-12776"/>
              <a:ext cx="4182062" cy="2425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4601019" y="-12776"/>
              <a:ext cx="35249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01020" y="-1"/>
              <a:ext cx="3524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香港海洋公園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83082" y="-12776"/>
            <a:ext cx="2975756" cy="2419988"/>
            <a:chOff x="8783082" y="-12776"/>
            <a:chExt cx="2975756" cy="2419988"/>
          </a:xfrm>
        </p:grpSpPr>
        <p:pic>
          <p:nvPicPr>
            <p:cNvPr id="3080" name="Picture 8" descr="C:\Users\bivyw\Desktop\marcus ppt\_2017032206561698549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6"/>
            <a:stretch/>
          </p:blipFill>
          <p:spPr bwMode="auto">
            <a:xfrm>
              <a:off x="8783082" y="-12776"/>
              <a:ext cx="2975754" cy="2419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8783084" y="-12776"/>
              <a:ext cx="2975754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83083" y="3477"/>
              <a:ext cx="29757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香港機場快綫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435422" y="2407212"/>
            <a:ext cx="3410856" cy="362858"/>
          </a:xfrm>
          <a:prstGeom prst="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49933" y="2392697"/>
            <a:ext cx="3396344" cy="2264229"/>
            <a:chOff x="449933" y="2392697"/>
            <a:chExt cx="3396344" cy="2264229"/>
          </a:xfrm>
        </p:grpSpPr>
        <p:pic>
          <p:nvPicPr>
            <p:cNvPr id="3076" name="Picture 4" descr="C:\Users\bivyw\Desktop\marcus ppt\sky100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33" y="2392697"/>
              <a:ext cx="3396343" cy="2264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449935" y="2403403"/>
              <a:ext cx="33963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SKY100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846278" y="2399752"/>
            <a:ext cx="4493417" cy="2254704"/>
            <a:chOff x="3841070" y="2392697"/>
            <a:chExt cx="4493417" cy="2254704"/>
          </a:xfrm>
        </p:grpSpPr>
        <p:pic>
          <p:nvPicPr>
            <p:cNvPr id="3077" name="Picture 5" descr="C:\Users\bivyw\Desktop\marcus ppt\5.2.2.2.7-The-Peak-Tram_03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276" y="2403295"/>
              <a:ext cx="4488211" cy="224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/>
            <p:cNvSpPr/>
            <p:nvPr/>
          </p:nvSpPr>
          <p:spPr>
            <a:xfrm>
              <a:off x="3841070" y="2392697"/>
              <a:ext cx="35249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846276" y="2414468"/>
              <a:ext cx="3524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香港山頂纜車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334487" y="2412820"/>
            <a:ext cx="3424351" cy="2244106"/>
            <a:chOff x="8334487" y="2412820"/>
            <a:chExt cx="3424351" cy="2244106"/>
          </a:xfrm>
        </p:grpSpPr>
        <p:pic>
          <p:nvPicPr>
            <p:cNvPr id="3079" name="Picture 7" descr="C:\Users\bivyw\Desktop\marcus ppt\1.5.1.1.10-Ngong-Ping-360_03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3704"/>
            <a:stretch/>
          </p:blipFill>
          <p:spPr bwMode="auto">
            <a:xfrm>
              <a:off x="8334487" y="2412820"/>
              <a:ext cx="3424349" cy="2244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8334487" y="4066797"/>
              <a:ext cx="3424351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432773" y="4088572"/>
              <a:ext cx="332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香港昂坪</a:t>
              </a:r>
              <a:r>
                <a:rPr lang="en-US" altLang="zh-TW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360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5639" y="4656927"/>
            <a:ext cx="3968638" cy="2201073"/>
            <a:chOff x="385639" y="4656927"/>
            <a:chExt cx="3968638" cy="2201073"/>
          </a:xfrm>
        </p:grpSpPr>
        <p:pic>
          <p:nvPicPr>
            <p:cNvPr id="3081" name="Picture 9" descr="C:\Users\bivyw\Desktop\marcus ppt\1466606186-1495261464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34" y="4656927"/>
              <a:ext cx="3904343" cy="2201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Rectangle 37"/>
            <p:cNvSpPr/>
            <p:nvPr/>
          </p:nvSpPr>
          <p:spPr>
            <a:xfrm>
              <a:off x="385639" y="6035920"/>
              <a:ext cx="33415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935" y="6035920"/>
              <a:ext cx="3277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澳門水舞間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27168" y="4656927"/>
            <a:ext cx="2436412" cy="2201073"/>
            <a:chOff x="3727168" y="4656927"/>
            <a:chExt cx="2436412" cy="2201073"/>
          </a:xfrm>
        </p:grpSpPr>
        <p:grpSp>
          <p:nvGrpSpPr>
            <p:cNvPr id="10" name="Group 9"/>
            <p:cNvGrpSpPr/>
            <p:nvPr/>
          </p:nvGrpSpPr>
          <p:grpSpPr>
            <a:xfrm>
              <a:off x="3727168" y="4656927"/>
              <a:ext cx="2201073" cy="2201073"/>
              <a:chOff x="3727168" y="4656927"/>
              <a:chExt cx="2201073" cy="2201073"/>
            </a:xfrm>
          </p:grpSpPr>
          <p:pic>
            <p:nvPicPr>
              <p:cNvPr id="3088" name="Picture 16" descr="C:\Users\bivyw\Desktop\marcus ppt\20130124121127259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27168" y="4656927"/>
                <a:ext cx="2201073" cy="22010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3727168" y="6481411"/>
                <a:ext cx="2199866" cy="362858"/>
              </a:xfrm>
              <a:prstGeom prst="rect">
                <a:avLst/>
              </a:prstGeom>
              <a:solidFill>
                <a:schemeClr val="bg1"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3727168" y="6481411"/>
              <a:ext cx="24364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澳門旅遊塔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18748" y="4666342"/>
            <a:ext cx="3318750" cy="2206171"/>
            <a:chOff x="5918748" y="4666342"/>
            <a:chExt cx="3318750" cy="2206171"/>
          </a:xfrm>
        </p:grpSpPr>
        <p:pic>
          <p:nvPicPr>
            <p:cNvPr id="3082" name="Picture 10" descr="C:\Users\bivyw\Desktop\marcus ppt\chimelong-ocean-kingdom-zhuhai-005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8242" y="4666342"/>
              <a:ext cx="3309256" cy="22061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5918748" y="6508418"/>
              <a:ext cx="3318750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930088" y="6489451"/>
              <a:ext cx="30832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長隆海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洋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王國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237497" y="4651828"/>
            <a:ext cx="2521340" cy="2210953"/>
            <a:chOff x="9237497" y="4651828"/>
            <a:chExt cx="2521340" cy="2210953"/>
          </a:xfrm>
        </p:grpSpPr>
        <p:pic>
          <p:nvPicPr>
            <p:cNvPr id="3084" name="Picture 12" descr="C:\Users\bivyw\Desktop\marcus ppt\1307069775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37497" y="4651828"/>
              <a:ext cx="2521339" cy="2206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Rectangle 45"/>
            <p:cNvSpPr/>
            <p:nvPr/>
          </p:nvSpPr>
          <p:spPr>
            <a:xfrm>
              <a:off x="9237499" y="6499162"/>
              <a:ext cx="2521338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237497" y="6493449"/>
              <a:ext cx="25213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長隆歡樂世界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6900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M:\Agreement\_Affiliate Network Logo\Kl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66" y="2772735"/>
            <a:ext cx="6633029" cy="1112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36792" y="-15518"/>
            <a:ext cx="3193371" cy="2606894"/>
            <a:chOff x="-14740" y="-3238"/>
            <a:chExt cx="3193371" cy="2606894"/>
          </a:xfrm>
        </p:grpSpPr>
        <p:pic>
          <p:nvPicPr>
            <p:cNvPr id="4098" name="Picture 2" descr="C:\Users\bivyw\Desktop\marcus ppt\l12b01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40" y="-1"/>
              <a:ext cx="3193369" cy="2603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0" y="-1"/>
              <a:ext cx="31786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" y="-3238"/>
              <a:ext cx="3178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東京迪士尼樂園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730162" y="-18969"/>
            <a:ext cx="4383314" cy="2619925"/>
            <a:chOff x="6270171" y="-4074"/>
            <a:chExt cx="4609532" cy="2890080"/>
          </a:xfrm>
        </p:grpSpPr>
        <p:pic>
          <p:nvPicPr>
            <p:cNvPr id="4099" name="Picture 3" descr="C:\Users\bivyw\Desktop\marcus ppt\b0dcde7384a02237c2d06b72844c690c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26"/>
            <a:stretch/>
          </p:blipFill>
          <p:spPr bwMode="auto">
            <a:xfrm>
              <a:off x="6270171" y="18890"/>
              <a:ext cx="4609532" cy="2867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8940800" y="2400"/>
              <a:ext cx="1938903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261135" y="-4074"/>
              <a:ext cx="1618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富士急樂園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113476" y="-18969"/>
            <a:ext cx="3497942" cy="2623457"/>
            <a:chOff x="8360229" y="-4454"/>
            <a:chExt cx="3853946" cy="2890460"/>
          </a:xfrm>
        </p:grpSpPr>
        <p:pic>
          <p:nvPicPr>
            <p:cNvPr id="4100" name="Picture 4" descr="C:\Users\bivyw\Desktop\marcus ppt\J-World-Toky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229" y="-4454"/>
              <a:ext cx="3853946" cy="289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8689246" y="2261796"/>
              <a:ext cx="35249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689246" y="2267032"/>
              <a:ext cx="3524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池袋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j-world </a:t>
              </a:r>
              <a:r>
                <a:rPr lang="en-US" altLang="zh-TW" b="1" dirty="0" err="1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tokyo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樂園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7018" y="2599901"/>
            <a:ext cx="2975654" cy="2113527"/>
            <a:chOff x="-14740" y="2886006"/>
            <a:chExt cx="3600676" cy="2557463"/>
          </a:xfrm>
        </p:grpSpPr>
        <p:pic>
          <p:nvPicPr>
            <p:cNvPr id="4101" name="Picture 5" descr="C:\Users\bivyw\Desktop\marcus ppt\地球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514" y="2886006"/>
              <a:ext cx="3600450" cy="25574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-14740" y="3050803"/>
              <a:ext cx="3600676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4740" y="3050803"/>
              <a:ext cx="3600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日本環球影城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512672" y="2599901"/>
            <a:ext cx="3962174" cy="2113527"/>
            <a:chOff x="3585936" y="2885625"/>
            <a:chExt cx="4093214" cy="2557843"/>
          </a:xfrm>
        </p:grpSpPr>
        <p:pic>
          <p:nvPicPr>
            <p:cNvPr id="4102" name="Picture 6" descr="C:\Users\bivyw\Desktop\marcus ppt\RWS_640x40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5936" y="2885625"/>
              <a:ext cx="4093214" cy="2557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3585936" y="3015129"/>
              <a:ext cx="4093214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585936" y="3011892"/>
              <a:ext cx="4093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新加坡環球影城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6792" y="4726773"/>
            <a:ext cx="3857251" cy="2144572"/>
            <a:chOff x="-14740" y="4713428"/>
            <a:chExt cx="3857251" cy="2144572"/>
          </a:xfrm>
        </p:grpSpPr>
        <p:pic>
          <p:nvPicPr>
            <p:cNvPr id="4103" name="Picture 7" descr="C:\Users\bivyw\Desktop\marcus ppt\夢幻世界+白水世界(含接送)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740" y="4713428"/>
              <a:ext cx="3857251" cy="21445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0" y="4713428"/>
              <a:ext cx="3842511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14740" y="4735199"/>
              <a:ext cx="3857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澳洲黃金海岸夢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幻世界</a:t>
              </a:r>
              <a:r>
                <a:rPr lang="en-US" altLang="zh-TW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+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白水世</a:t>
              </a:r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界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394043" y="4698142"/>
            <a:ext cx="3739747" cy="2162093"/>
            <a:chOff x="4394043" y="4711589"/>
            <a:chExt cx="3739747" cy="2162093"/>
          </a:xfrm>
        </p:grpSpPr>
        <p:pic>
          <p:nvPicPr>
            <p:cNvPr id="4104" name="Picture 8" descr="C:\Users\bivyw\Desktop\marcus ppt\1-130S0113620A8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4043" y="4719764"/>
              <a:ext cx="3600709" cy="215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>
            <a:xfrm>
              <a:off x="4401403" y="4719764"/>
              <a:ext cx="3732387" cy="355124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401403" y="4711589"/>
              <a:ext cx="36007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澳洲黃金海岸華納電影世界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8002111" y="4668572"/>
            <a:ext cx="3609307" cy="2189428"/>
            <a:chOff x="8002111" y="4668572"/>
            <a:chExt cx="3609307" cy="2189428"/>
          </a:xfrm>
        </p:grpSpPr>
        <p:pic>
          <p:nvPicPr>
            <p:cNvPr id="4105" name="Picture 9" descr="C:\Users\bivyw\Desktop\marcus ppt\2014050416aadb3cdbdaaa4392bd91ee3d256ea4ba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2112" y="4668572"/>
              <a:ext cx="3609306" cy="21894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Rectangle 34"/>
            <p:cNvSpPr/>
            <p:nvPr/>
          </p:nvSpPr>
          <p:spPr>
            <a:xfrm>
              <a:off x="8002111" y="4668911"/>
              <a:ext cx="3609307" cy="36510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002112" y="4678079"/>
              <a:ext cx="3609305" cy="371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澳洲黃金海岸狂野水上世界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60219" y="2592793"/>
            <a:ext cx="4151199" cy="2085286"/>
            <a:chOff x="6908687" y="2565899"/>
            <a:chExt cx="4151199" cy="2085286"/>
          </a:xfrm>
        </p:grpSpPr>
        <p:pic>
          <p:nvPicPr>
            <p:cNvPr id="4106" name="Picture 10" descr="C:\Users\bivyw\Desktop\marcus ppt\1442905382428189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3314" y="2565899"/>
              <a:ext cx="4136572" cy="2085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Rectangle 38"/>
            <p:cNvSpPr/>
            <p:nvPr/>
          </p:nvSpPr>
          <p:spPr>
            <a:xfrm>
              <a:off x="6923314" y="2673105"/>
              <a:ext cx="3524929" cy="362858"/>
            </a:xfrm>
            <a:prstGeom prst="rect">
              <a:avLst/>
            </a:prstGeom>
            <a:solidFill>
              <a:schemeClr val="bg1">
                <a:alpha val="4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908687" y="2696978"/>
              <a:ext cx="35249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b="1" dirty="0" smtClean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韓國樂</a:t>
              </a:r>
              <a:r>
                <a:rPr lang="zh-TW" altLang="en-US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天世界</a:t>
              </a:r>
              <a:endParaRPr 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1067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bivyw\Desktop\marcus ppt\03_AXA_Travel_01_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3809"/>
            <a:ext cx="12192000" cy="578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535" y="5009921"/>
            <a:ext cx="4672465" cy="1325563"/>
          </a:xfrm>
        </p:spPr>
        <p:txBody>
          <a:bodyPr>
            <a:normAutofit/>
          </a:bodyPr>
          <a:lstStyle/>
          <a:p>
            <a:r>
              <a:rPr lang="zh-TW" altLang="en-US" sz="3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安盛旅遊保險</a:t>
            </a:r>
            <a:endParaRPr lang="en-US" sz="3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75" name="Picture 3" descr="M:\Agreement\_Affiliate Network Logo\AXA TRAVEL INSURA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35" y="2844798"/>
            <a:ext cx="2276518" cy="22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851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553809"/>
            <a:ext cx="12192000" cy="5781675"/>
            <a:chOff x="0" y="553809"/>
            <a:chExt cx="12192000" cy="5781675"/>
          </a:xfrm>
        </p:grpSpPr>
        <p:pic>
          <p:nvPicPr>
            <p:cNvPr id="5" name="Picture 2" descr="C:\Users\bivyw\Desktop\marcus ppt\03_AXA_Travel_01_Background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53809"/>
              <a:ext cx="12192000" cy="578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537029" y="986971"/>
              <a:ext cx="3410857" cy="121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/>
        </p:nvSpPr>
        <p:spPr>
          <a:xfrm>
            <a:off x="0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3" descr="M:\Agreement\_Affiliate Network Logo\AXA TRAVEL INSURANC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29" y="720413"/>
            <a:ext cx="1750604" cy="175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178776" y="2743198"/>
            <a:ext cx="8055428" cy="306251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527118" y="2743198"/>
            <a:ext cx="73587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AXA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安盛為客戶提供涵蓋人壽、健康及財產的全面保障，與及財富管理和退休方案，幫助客戶實踐安穩及豐盛的生活。時至今日，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AXA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安盛為香港及澳門超過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萬名個人及企業客戶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提供優質的財富保障及管理服務。 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保障不幸在旅程中患病受傷、損失個人財物或因緊急事故更改行程的費用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4811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3359" y="348345"/>
            <a:ext cx="12148641" cy="6509655"/>
            <a:chOff x="43359" y="348345"/>
            <a:chExt cx="12148641" cy="6509655"/>
          </a:xfrm>
        </p:grpSpPr>
        <p:pic>
          <p:nvPicPr>
            <p:cNvPr id="8197" name="Picture 5" descr="C:\Users\bivyw\Desktop\marcus ppt\2438_cover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59" y="435429"/>
              <a:ext cx="12148641" cy="6422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ounded Rectangle 3"/>
            <p:cNvSpPr/>
            <p:nvPr/>
          </p:nvSpPr>
          <p:spPr>
            <a:xfrm>
              <a:off x="9666514" y="348345"/>
              <a:ext cx="2525486" cy="72571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1" name="Trapezoid 10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56900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04" y="752362"/>
            <a:ext cx="2202438" cy="159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bivyw\Desktop\marcus ppt\92060_20140515034442_911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564"/>
            <a:ext cx="4325257" cy="2752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4586508" y="2743198"/>
            <a:ext cx="6937830" cy="3062516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791343" y="2843295"/>
            <a:ext cx="6442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衍生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售多個品牌產品，包括成人保健品、小兒食品、小兒藥品、護膚美容產品、纖體瘦身產品、嬰幼兒護理產品、個人護理產品、家居清潔產品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以至專有品牌及獨家代理的名牌產品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顧客提供多元化的優質產品。除提供豐富產品及資訊外，還方便顧客隨時購物。</a:t>
            </a:r>
            <a:endParaRPr 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7" name="Trapezoid 16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4811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25563"/>
            <a:ext cx="10515600" cy="1325563"/>
          </a:xfrm>
        </p:spPr>
        <p:txBody>
          <a:bodyPr/>
          <a:lstStyle/>
          <a:p>
            <a:r>
              <a:rPr lang="zh-TW" altLang="en-US" dirty="0" smtClean="0"/>
              <a:t>鴻星</a:t>
            </a:r>
            <a:r>
              <a:rPr lang="en-US" altLang="zh-TW" dirty="0" smtClean="0"/>
              <a:t>LOGO</a:t>
            </a:r>
            <a:endParaRPr lang="en-US" dirty="0"/>
          </a:p>
        </p:txBody>
      </p:sp>
      <p:pic>
        <p:nvPicPr>
          <p:cNvPr id="6146" name="Picture 2" descr="M:\Agreement\SuperStar Group\SS Food-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462" y="1421382"/>
            <a:ext cx="5053809" cy="135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bivyw\Desktop\marcus ppt\934636847107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84" y="3742417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bivyw\Desktop\marcus ppt\936565224246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5" t="3077" r="15972" b="3559"/>
          <a:stretch/>
        </p:blipFill>
        <p:spPr bwMode="auto">
          <a:xfrm>
            <a:off x="9797143" y="3561492"/>
            <a:ext cx="2235199" cy="302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556" b="84556" l="32153" r="499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92" t="46905" r="50741" b="17148"/>
          <a:stretch/>
        </p:blipFill>
        <p:spPr bwMode="auto">
          <a:xfrm>
            <a:off x="6232272" y="4635612"/>
            <a:ext cx="1239044" cy="1872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889" b="86111" l="33264" r="547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47587" r="51164" b="17196"/>
          <a:stretch/>
        </p:blipFill>
        <p:spPr bwMode="auto">
          <a:xfrm>
            <a:off x="5146507" y="4654627"/>
            <a:ext cx="1181720" cy="183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2" t="24391" r="48307" b="38868"/>
          <a:stretch/>
        </p:blipFill>
        <p:spPr bwMode="auto">
          <a:xfrm rot="20735248">
            <a:off x="1910229" y="4394493"/>
            <a:ext cx="2000655" cy="221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4556" b="84889" l="30625" r="50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6" t="47587" r="51164" b="17365"/>
          <a:stretch/>
        </p:blipFill>
        <p:spPr bwMode="auto">
          <a:xfrm>
            <a:off x="3975075" y="4682461"/>
            <a:ext cx="1181720" cy="182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 descr="C:\Users\bivyw\Desktop\marcus ppt\926666093366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4263" r="9463" b="5369"/>
          <a:stretch/>
        </p:blipFill>
        <p:spPr bwMode="auto">
          <a:xfrm>
            <a:off x="390466" y="4105308"/>
            <a:ext cx="1519763" cy="2320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0044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90466" y="3561492"/>
            <a:ext cx="11641876" cy="3127325"/>
            <a:chOff x="390466" y="3561492"/>
            <a:chExt cx="11641876" cy="3127325"/>
          </a:xfrm>
        </p:grpSpPr>
        <p:pic>
          <p:nvPicPr>
            <p:cNvPr id="10" name="Picture 3" descr="C:\Users\bivyw\Desktop\marcus ppt\934636847107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7484" y="3742417"/>
              <a:ext cx="2946400" cy="2946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C:\Users\bivyw\Desktop\marcus ppt\936565224246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5" t="3077" r="15972" b="3559"/>
            <a:stretch/>
          </p:blipFill>
          <p:spPr bwMode="auto">
            <a:xfrm>
              <a:off x="9797143" y="3561492"/>
              <a:ext cx="2235199" cy="3023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4556" b="84556" l="32153" r="4993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2" t="46905" r="50741" b="17148"/>
            <a:stretch/>
          </p:blipFill>
          <p:spPr bwMode="auto">
            <a:xfrm>
              <a:off x="6232272" y="4635612"/>
              <a:ext cx="1239044" cy="18723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3889" b="86111" l="33264" r="5479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6" t="47587" r="51164" b="17196"/>
            <a:stretch/>
          </p:blipFill>
          <p:spPr bwMode="auto">
            <a:xfrm>
              <a:off x="5146507" y="4654627"/>
              <a:ext cx="1181720" cy="1834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8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952" t="24391" r="48307" b="38868"/>
            <a:stretch/>
          </p:blipFill>
          <p:spPr bwMode="auto">
            <a:xfrm rot="20735248">
              <a:off x="1910229" y="4394493"/>
              <a:ext cx="2000655" cy="221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4556" b="84889" l="30625" r="507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56" t="47587" r="51164" b="17365"/>
            <a:stretch/>
          </p:blipFill>
          <p:spPr bwMode="auto">
            <a:xfrm>
              <a:off x="3975075" y="4682461"/>
              <a:ext cx="1181720" cy="1825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 descr="C:\Users\bivyw\Desktop\marcus ppt\9266660933662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87" t="4263" r="9463" b="5369"/>
            <a:stretch/>
          </p:blipFill>
          <p:spPr bwMode="auto">
            <a:xfrm>
              <a:off x="390466" y="4105308"/>
              <a:ext cx="1519763" cy="2320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Rounded Rectangle 17"/>
          <p:cNvSpPr/>
          <p:nvPr/>
        </p:nvSpPr>
        <p:spPr>
          <a:xfrm>
            <a:off x="2720632" y="1663486"/>
            <a:ext cx="6937830" cy="3062516"/>
          </a:xfrm>
          <a:prstGeom prst="roundRect">
            <a:avLst/>
          </a:prstGeom>
          <a:solidFill>
            <a:srgbClr val="FFFFFF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968192" y="1763583"/>
            <a:ext cx="644271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網上商店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鴻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星食品著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重食物的新鮮及品質，鴻星集團製作多款鴻星食品，包括即飲湯、海味、廚菜、自家製醬料等，用料新鮮、衛生，並致力推廣香港特色的美食。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鴻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星食品，其中甘露系列及脆脆銀魚系列是重點推廣的零售產品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2" descr="M:\Agreement\SuperStar Group\SS Food-09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704" y="303798"/>
            <a:ext cx="4283135" cy="11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32963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M:\Agreement\SuperStar Group\SS Food-0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106" y="22720"/>
            <a:ext cx="4283135" cy="115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34370" r="30371" b="33968"/>
          <a:stretch/>
        </p:blipFill>
        <p:spPr bwMode="auto">
          <a:xfrm>
            <a:off x="908034" y="1279064"/>
            <a:ext cx="3228628" cy="163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7" t="34212" r="30212" b="33958"/>
          <a:stretch/>
        </p:blipFill>
        <p:spPr bwMode="auto">
          <a:xfrm>
            <a:off x="4436980" y="1270314"/>
            <a:ext cx="3211515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8" t="34212" r="30211" b="33958"/>
          <a:stretch/>
        </p:blipFill>
        <p:spPr bwMode="auto">
          <a:xfrm>
            <a:off x="7875035" y="1270314"/>
            <a:ext cx="3211515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78" t="34212" r="30419" b="33958"/>
          <a:stretch/>
        </p:blipFill>
        <p:spPr bwMode="auto">
          <a:xfrm>
            <a:off x="947134" y="3102061"/>
            <a:ext cx="3249722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7" t="34212" r="30423" b="33958"/>
          <a:stretch/>
        </p:blipFill>
        <p:spPr bwMode="auto">
          <a:xfrm>
            <a:off x="890534" y="4890841"/>
            <a:ext cx="3246128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5" t="34212" r="30833" b="33958"/>
          <a:stretch/>
        </p:blipFill>
        <p:spPr bwMode="auto">
          <a:xfrm>
            <a:off x="4419497" y="3102061"/>
            <a:ext cx="3192536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34212" r="30833" b="33958"/>
          <a:stretch/>
        </p:blipFill>
        <p:spPr bwMode="auto">
          <a:xfrm>
            <a:off x="4436980" y="4890841"/>
            <a:ext cx="3192536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34212" r="30694" b="33958"/>
          <a:stretch/>
        </p:blipFill>
        <p:spPr bwMode="auto">
          <a:xfrm>
            <a:off x="7882530" y="3102061"/>
            <a:ext cx="3204020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17" t="34212" r="30694" b="33958"/>
          <a:stretch/>
        </p:blipFill>
        <p:spPr bwMode="auto">
          <a:xfrm>
            <a:off x="7882530" y="4890841"/>
            <a:ext cx="3215504" cy="164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723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690210"/>
            <a:ext cx="1864105" cy="2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2" y="5516406"/>
            <a:ext cx="1094408" cy="12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420915" y="485241"/>
            <a:ext cx="7953828" cy="58353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 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（</a:t>
            </a:r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四獎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）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55" y="1665969"/>
            <a:ext cx="789709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點點綠天然綠茶粉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100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HK$46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SO SOAP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區區洗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手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茶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樹味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毫升）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HK$158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CUPPA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優質滴濾咖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啡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巴西（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7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入裝）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HK$83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大師姐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Kona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咖啡曲奇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HK$190.0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海味妹非洲海椰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皇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450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HK$128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Ztore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coupon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HK$100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966" y="4274711"/>
            <a:ext cx="70420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禮品總值 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HK$705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3798" y="5050851"/>
            <a:ext cx="1802022" cy="1351517"/>
            <a:chOff x="-3047498" y="0"/>
            <a:chExt cx="2391104" cy="1793328"/>
          </a:xfrm>
        </p:grpSpPr>
        <p:sp>
          <p:nvSpPr>
            <p:cNvPr id="3" name="Rounded Rectangle 2"/>
            <p:cNvSpPr/>
            <p:nvPr/>
          </p:nvSpPr>
          <p:spPr>
            <a:xfrm>
              <a:off x="-3047498" y="0"/>
              <a:ext cx="2391104" cy="17456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98" y="0"/>
              <a:ext cx="2391104" cy="179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10643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bivyw\Desktop\marcus ppt\5651_150615132000295213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057"/>
            <a:ext cx="6700761" cy="50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bivyw\Desktop\marcus ppt\6764_exterio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9"/>
          <a:stretch/>
        </p:blipFill>
        <p:spPr bwMode="auto">
          <a:xfrm>
            <a:off x="5907314" y="1582057"/>
            <a:ext cx="6284686" cy="502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bivyw\Desktop\for mark ppt\ROH_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073" y="276070"/>
            <a:ext cx="1406433" cy="1034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bivyw\Desktop\marcus ppt\Hotel Logo 2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5"/>
          <a:stretch/>
        </p:blipFill>
        <p:spPr bwMode="auto">
          <a:xfrm>
            <a:off x="8809454" y="160254"/>
            <a:ext cx="1436664" cy="126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1" name="Trapezoid 10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4838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bivyw\Desktop\marcus ppt\front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10"/>
            <a:ext cx="12187822" cy="5326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790">
              <a:defRPr/>
            </a:pPr>
            <a:endParaRPr lang="en-US">
              <a:solidFill>
                <a:srgbClr val="F2F2F2"/>
              </a:solidFill>
            </a:endParaRPr>
          </a:p>
        </p:txBody>
      </p:sp>
      <p:pic>
        <p:nvPicPr>
          <p:cNvPr id="5" name="Picture 6" descr="C:\Users\bivyw\Desktop\marcus ppt\Hotel Logo 2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5"/>
          <a:stretch/>
        </p:blipFill>
        <p:spPr bwMode="auto">
          <a:xfrm>
            <a:off x="5381070" y="174171"/>
            <a:ext cx="1336951" cy="1177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1" name="Picture 3" descr="M:\Agreement\+In Progress\Regal F&amp;B (RRH) Limtied\regal_terran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6584" r="9211" b="19883"/>
          <a:stretch/>
        </p:blipFill>
        <p:spPr bwMode="auto">
          <a:xfrm>
            <a:off x="275055" y="5564770"/>
            <a:ext cx="915116" cy="105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2" name="Picture 4" descr="M:\Agreement\+In Progress\Regal F&amp;B (RRH) Limtied\Avanti Pizzeria Log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70" y="5894355"/>
            <a:ext cx="1587154" cy="718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3" name="Picture 5" descr="M:\Agreement\+In Progress\Regal F&amp;B (RRH) Limtied\PNL_AJB Logo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698" y="5613037"/>
            <a:ext cx="1063993" cy="10102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4" name="Picture 6" descr="M:\Agreement\+In Progress\Regal F&amp;B (RRH) Limtied\PNL_carnival logo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915" y="5765111"/>
            <a:ext cx="1314850" cy="848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5" name="Picture 7" descr="M:\Agreement\+In Progress\Regal F&amp;B (RRH) Limtied\PNL_DRAGON INN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9369" y="5498171"/>
            <a:ext cx="623626" cy="12472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6" name="Picture 8" descr="M:\Agreement\+In Progress\Regal F&amp;B (RRH) Limtied\PNL_LEAU-Log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955" y="5770190"/>
            <a:ext cx="1160236" cy="8530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7" name="Picture 9" descr="M:\Agreement\+In Progress\Regal F&amp;B (RRH) Limtied\PNL_RegalCourt-Logo 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1010" y="5470381"/>
            <a:ext cx="803276" cy="1275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8" name="Picture 10" descr="M:\Agreement\+In Progress\Regal F&amp;B (RRH) Limtied\PNL_RRH - Vi Log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308" y="5853840"/>
            <a:ext cx="1219200" cy="742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7419" name="Picture 11" descr="M:\Agreement\+In Progress\Regal F&amp;B (RRH) Limtied\PNL_Scene Logo new 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722" y="5874350"/>
            <a:ext cx="1952599" cy="7220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sp>
        <p:nvSpPr>
          <p:cNvPr id="15" name="Rounded Rectangle 14"/>
          <p:cNvSpPr/>
          <p:nvPr/>
        </p:nvSpPr>
        <p:spPr>
          <a:xfrm>
            <a:off x="2720632" y="1589364"/>
            <a:ext cx="6937830" cy="3528636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8192" y="1768632"/>
            <a:ext cx="64427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實體店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麗豪酒店是富豪國際酒店集團管理的，位於沙田。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酒店內９間多元化餐飲供選擇，包括意大利、日本、泰國、越南、美國、中國及香港地道美食。由專業廚師們烹調創意菜式、喚醒你的味蕾，讓你品嚐各類美食的獨特滋味。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另備宴會廳適合不同喜慶聚會。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9" name="Trapezoid 18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92572" y="2507007"/>
            <a:ext cx="3288858" cy="2991163"/>
            <a:chOff x="4310187" y="33539"/>
            <a:chExt cx="3429000" cy="3429000"/>
          </a:xfrm>
        </p:grpSpPr>
        <p:grpSp>
          <p:nvGrpSpPr>
            <p:cNvPr id="22" name="Group 21"/>
            <p:cNvGrpSpPr/>
            <p:nvPr/>
          </p:nvGrpSpPr>
          <p:grpSpPr>
            <a:xfrm>
              <a:off x="4310187" y="33539"/>
              <a:ext cx="3429000" cy="3429000"/>
              <a:chOff x="-546218" y="1031372"/>
              <a:chExt cx="3601902" cy="362640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-546218" y="1031372"/>
                <a:ext cx="3601902" cy="3626408"/>
              </a:xfrm>
              <a:prstGeom prst="ellipse">
                <a:avLst/>
              </a:prstGeom>
              <a:solidFill>
                <a:srgbClr val="0099A5">
                  <a:lumMod val="50000"/>
                  <a:alpha val="15000"/>
                </a:srgbClr>
              </a:solidFill>
              <a:ln w="3175" cap="flat" cmpd="sng" algn="ctr">
                <a:noFill/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181636">
                  <a:defRPr/>
                </a:pPr>
                <a:endParaRPr lang="en-US" sz="2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-258066" y="1320576"/>
                <a:ext cx="3025598" cy="304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5268A5"/>
                  </a:gs>
                  <a:gs pos="52000">
                    <a:srgbClr val="0099A5">
                      <a:lumMod val="95000"/>
                      <a:lumOff val="5000"/>
                    </a:srgbClr>
                  </a:gs>
                  <a:gs pos="100000">
                    <a:srgbClr val="0099A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41300" sx="106000" sy="106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181636">
                  <a:defRPr/>
                </a:pPr>
                <a:endParaRPr lang="en-US" sz="2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854723" y="723359"/>
              <a:ext cx="2339929" cy="20816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美安香港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優</a:t>
              </a:r>
              <a:r>
                <a:rPr lang="zh-TW" altLang="en-US" sz="2800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惠顧</a:t>
              </a: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客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尊享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九折優惠</a:t>
              </a:r>
              <a:endParaRPr lang="en-MY" sz="2800" kern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2657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bivyw\Desktop\marcus ppt\hotelexteriorWebsite2508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2"/>
          <a:stretch/>
        </p:blipFill>
        <p:spPr bwMode="auto">
          <a:xfrm>
            <a:off x="-1" y="0"/>
            <a:ext cx="12192001" cy="5622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M:\Agreement\+In Progress\Regal F&amp;B (RRH) Limtied\regal_terran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6584" r="9211" b="19883"/>
          <a:stretch/>
        </p:blipFill>
        <p:spPr bwMode="auto">
          <a:xfrm>
            <a:off x="2974541" y="5622308"/>
            <a:ext cx="915116" cy="105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M:\Agreement\+In Progress\Regal F&amp;B (RRH) Limtied\Avanti Pizzeria Log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7435" y="5951893"/>
            <a:ext cx="1587154" cy="71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2720632" y="1589364"/>
            <a:ext cx="6937830" cy="3528636"/>
          </a:xfrm>
          <a:prstGeom prst="roundRect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68192" y="1768632"/>
            <a:ext cx="644271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實體店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富豪東方酒店是位於香港傳統文化集中地「九龍城」唯一提供全方位服務的酒店，該區以獨特的地道餐飲文化聞名，同時鄰近世界級的啟德郵輪碼頭。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富豪東方酒店內的４間多國美食餐廳任君選擇。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及有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間設備完善的多功能會議及活動廳，適合舉辦不同規模的商務會議、研討會、宴會及雞尾酒會。</a:t>
            </a:r>
          </a:p>
          <a:p>
            <a:pPr algn="just"/>
            <a:endParaRPr lang="zh-TW" altLang="en-US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Picture 16" descr="C:\Users\rohfnbm\Desktop\Gabriel Leung\F&amp;B\F&amp;B\Logo\cafe Neo logo colour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71" y="6039434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C:\Users\rohfnbm\Desktop\Gabriel Leung\F&amp;B\F&amp;B\Logo\CC logo-01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003" y="5790514"/>
            <a:ext cx="1953895" cy="890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355771" y="276070"/>
            <a:ext cx="1615241" cy="1034142"/>
            <a:chOff x="5355771" y="276070"/>
            <a:chExt cx="1615241" cy="1034142"/>
          </a:xfrm>
        </p:grpSpPr>
        <p:sp>
          <p:nvSpPr>
            <p:cNvPr id="2" name="Rounded Rectangle 1"/>
            <p:cNvSpPr/>
            <p:nvPr/>
          </p:nvSpPr>
          <p:spPr>
            <a:xfrm>
              <a:off x="5355771" y="276070"/>
              <a:ext cx="1615241" cy="10341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5" descr="C:\Users\bivyw\Desktop\for mark ppt\ROH_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30" y="276070"/>
              <a:ext cx="1406433" cy="103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4" name="Trapezoid 13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8992572" y="3345207"/>
            <a:ext cx="3288858" cy="2991163"/>
            <a:chOff x="4310187" y="33539"/>
            <a:chExt cx="3429000" cy="3429000"/>
          </a:xfrm>
        </p:grpSpPr>
        <p:grpSp>
          <p:nvGrpSpPr>
            <p:cNvPr id="22" name="Group 21"/>
            <p:cNvGrpSpPr/>
            <p:nvPr/>
          </p:nvGrpSpPr>
          <p:grpSpPr>
            <a:xfrm>
              <a:off x="4310187" y="33539"/>
              <a:ext cx="3429000" cy="3429000"/>
              <a:chOff x="-546218" y="1031372"/>
              <a:chExt cx="3601902" cy="3626408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-546218" y="1031372"/>
                <a:ext cx="3601902" cy="3626408"/>
              </a:xfrm>
              <a:prstGeom prst="ellipse">
                <a:avLst/>
              </a:prstGeom>
              <a:solidFill>
                <a:srgbClr val="0099A5">
                  <a:lumMod val="50000"/>
                  <a:alpha val="15000"/>
                </a:srgbClr>
              </a:solidFill>
              <a:ln w="3175" cap="flat" cmpd="sng" algn="ctr">
                <a:noFill/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1181636">
                  <a:defRPr/>
                </a:pPr>
                <a:endParaRPr lang="en-US" sz="2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-258066" y="1320576"/>
                <a:ext cx="3025598" cy="3048000"/>
              </a:xfrm>
              <a:prstGeom prst="ellipse">
                <a:avLst/>
              </a:prstGeom>
              <a:gradFill flip="none" rotWithShape="1">
                <a:gsLst>
                  <a:gs pos="0">
                    <a:srgbClr val="5268A5"/>
                  </a:gs>
                  <a:gs pos="52000">
                    <a:srgbClr val="0099A5">
                      <a:lumMod val="95000"/>
                      <a:lumOff val="5000"/>
                    </a:srgbClr>
                  </a:gs>
                  <a:gs pos="100000">
                    <a:srgbClr val="0099A5">
                      <a:lumMod val="60000"/>
                    </a:srgb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41300" sx="106000" sy="106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algn="ctr" defTabSz="1181636">
                  <a:defRPr/>
                </a:pPr>
                <a:endParaRPr lang="en-US" sz="2400" kern="0" dirty="0">
                  <a:solidFill>
                    <a:prstClr val="white"/>
                  </a:solidFill>
                  <a:latin typeface="Segoe UI Light" panose="020B0502040204020203" pitchFamily="34" charset="0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4854723" y="723359"/>
              <a:ext cx="2339929" cy="208168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美安香港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優</a:t>
              </a:r>
              <a:r>
                <a:rPr lang="zh-TW" altLang="en-US" sz="2800" kern="0" dirty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惠顧</a:t>
              </a: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客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尊享</a:t>
              </a:r>
              <a:endParaRPr lang="en-US" altLang="zh-TW" sz="2800" kern="0" dirty="0" smtClean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  <a:p>
              <a:pPr algn="ctr" defTabSz="1181636">
                <a:defRPr/>
              </a:pPr>
              <a:r>
                <a:rPr lang="zh-TW" altLang="en-US" sz="2800" kern="0" dirty="0" smtClean="0">
                  <a:solidFill>
                    <a:prstClr val="white">
                      <a:lumMod val="95000"/>
                    </a:prst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Arial" pitchFamily="34" charset="0"/>
                </a:rPr>
                <a:t>九折優惠</a:t>
              </a:r>
              <a:endParaRPr lang="en-MY" sz="2800" kern="0" dirty="0">
                <a:solidFill>
                  <a:prstClr val="white">
                    <a:lumMod val="9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0868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98285" y="589559"/>
            <a:ext cx="10278156" cy="6277890"/>
            <a:chOff x="41502" y="0"/>
            <a:chExt cx="11227913" cy="6858001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77" t="15577" r="27725" b="22285"/>
            <a:stretch/>
          </p:blipFill>
          <p:spPr bwMode="auto">
            <a:xfrm>
              <a:off x="41502" y="0"/>
              <a:ext cx="76989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4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25" t="12709" r="36137" b="6021"/>
            <a:stretch/>
          </p:blipFill>
          <p:spPr bwMode="auto">
            <a:xfrm>
              <a:off x="7740402" y="1"/>
              <a:ext cx="352901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2" descr="C:\Users\bivyw\Desktop\marcus ppt\Special-offer-PNG-Clipar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569" y="226896"/>
            <a:ext cx="2953054" cy="124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1500286" y="2002969"/>
            <a:ext cx="6932513" cy="4252687"/>
          </a:xfrm>
          <a:prstGeom prst="roundRect">
            <a:avLst/>
          </a:prstGeom>
          <a:solidFill>
            <a:srgbClr val="FFFFFF">
              <a:alpha val="82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50899" y="2338702"/>
            <a:ext cx="63061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富豪東方酒店及麗豪酒店 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豪坊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豪軒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優惠日期 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至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14</a:t>
            </a:r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每席送富豪紅酒或白酒一瓶</a:t>
            </a:r>
            <a:endParaRPr lang="en-US" altLang="zh-TW" sz="28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優</a:t>
            </a:r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惠價：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HK$4,388 (12</a:t>
            </a:r>
            <a:r>
              <a:rPr lang="zh-TW" altLang="en-US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r>
              <a:rPr lang="en-US" altLang="zh-TW" sz="44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en-US" altLang="zh-TW" sz="4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4" name="Trapezoid 13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6" name="Picture 6" descr="C:\Users\bivyw\Desktop\marcus ppt\Hotel Logo 2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5"/>
          <a:stretch/>
        </p:blipFill>
        <p:spPr bwMode="auto">
          <a:xfrm>
            <a:off x="163335" y="187965"/>
            <a:ext cx="1336951" cy="11779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" name="Picture 3" descr="M:\Agreement\+In Progress\Regal F&amp;B (RRH) Limtied\regal_terranc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9" t="16584" r="9211" b="19883"/>
          <a:stretch/>
        </p:blipFill>
        <p:spPr bwMode="auto">
          <a:xfrm>
            <a:off x="3406998" y="293617"/>
            <a:ext cx="915116" cy="10584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18" name="Picture 17" descr="M:\Agreement\+In Progress\Regal F&amp;B (RRH) Limtied\PNL_RegalCourt-Logo 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54" y="77052"/>
            <a:ext cx="803276" cy="1275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19" name="Group 18"/>
          <p:cNvGrpSpPr/>
          <p:nvPr/>
        </p:nvGrpSpPr>
        <p:grpSpPr>
          <a:xfrm>
            <a:off x="1630844" y="331745"/>
            <a:ext cx="1615241" cy="1034142"/>
            <a:chOff x="5355771" y="276070"/>
            <a:chExt cx="1615241" cy="1034142"/>
          </a:xfrm>
        </p:grpSpPr>
        <p:sp>
          <p:nvSpPr>
            <p:cNvPr id="20" name="Rounded Rectangle 19"/>
            <p:cNvSpPr/>
            <p:nvPr/>
          </p:nvSpPr>
          <p:spPr>
            <a:xfrm>
              <a:off x="5355771" y="276070"/>
              <a:ext cx="1615241" cy="103414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5" descr="C:\Users\bivyw\Desktop\for mark ppt\ROH_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330" y="276070"/>
              <a:ext cx="1406433" cy="103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20920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t="26244" r="31217" b="25966"/>
          <a:stretch/>
        </p:blipFill>
        <p:spPr bwMode="auto">
          <a:xfrm>
            <a:off x="1871859" y="2800"/>
            <a:ext cx="9982199" cy="687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M:\Agreement\+In Progress\HOIXE CATERING COMPANY LIMITED\hanjuku kobo 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30" y="378285"/>
            <a:ext cx="3523342" cy="1566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7" name="Group 6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8" name="Trapezoid 7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2625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C:\Users\bivyw\Desktop\marcus ppt\34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790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78776" y="2743197"/>
            <a:ext cx="8055428" cy="347787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27118" y="2743198"/>
            <a:ext cx="73587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實體店</a:t>
            </a:r>
            <a:r>
              <a:rPr lang="en-US" altLang="zh-TW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風摩日本的半熟芝土蛋糕，在半熟工房即可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品嚐。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熟芝土蛋糕製作由原材料、食品取材至烘熔機器均都由日本進口，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蛋糕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做法更是由日本「半熟蛋糕之父」中山老師所傳授。據說中山老師在製作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芝士蛋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糕過程中無意間發現，如將惆製蛋糕溫度提高，便可令芝土蛋糕內呈現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半熟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狀態，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口感絲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滑，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芝士味香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濃而不油膩，成功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研製出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新秘方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適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用於半熟工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房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全港</a:t>
            </a: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間分店及</a:t>
            </a:r>
            <a:r>
              <a:rPr lang="en-US" altLang="zh-TW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000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個銷售</a:t>
            </a:r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點。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974384" y="-713417"/>
            <a:ext cx="846506" cy="3039588"/>
            <a:chOff x="10974384" y="-713417"/>
            <a:chExt cx="846506" cy="3039588"/>
          </a:xfrm>
        </p:grpSpPr>
        <p:sp>
          <p:nvSpPr>
            <p:cNvPr id="11" name="Trapezoid 10"/>
            <p:cNvSpPr/>
            <p:nvPr/>
          </p:nvSpPr>
          <p:spPr>
            <a:xfrm rot="2714200">
              <a:off x="9877843" y="383124"/>
              <a:ext cx="3039588" cy="846506"/>
            </a:xfrm>
            <a:prstGeom prst="trapezoid">
              <a:avLst>
                <a:gd name="adj" fmla="val 98423"/>
              </a:avLst>
            </a:prstGeom>
            <a:solidFill>
              <a:srgbClr val="C0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729772">
              <a:off x="10447423" y="668116"/>
              <a:ext cx="20295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2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即將登場</a:t>
              </a:r>
              <a:endParaRPr lang="en-US" sz="32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73858" y="668726"/>
            <a:ext cx="3465261" cy="1514784"/>
            <a:chOff x="3329578" y="-2105334"/>
            <a:chExt cx="3465261" cy="1514784"/>
          </a:xfrm>
        </p:grpSpPr>
        <p:sp>
          <p:nvSpPr>
            <p:cNvPr id="14" name="Rounded Rectangle 13"/>
            <p:cNvSpPr/>
            <p:nvPr/>
          </p:nvSpPr>
          <p:spPr>
            <a:xfrm>
              <a:off x="3329578" y="-2105334"/>
              <a:ext cx="3465261" cy="1514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2" descr="M:\Agreement\+In Progress\HOIXE CATERING COMPANY LIMITED\hanjuku kobo logo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746" y="-2017675"/>
              <a:ext cx="3012454" cy="13394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</p:spTree>
    <p:extLst>
      <p:ext uri="{BB962C8B-B14F-4D97-AF65-F5344CB8AC3E}">
        <p14:creationId xmlns:p14="http://schemas.microsoft.com/office/powerpoint/2010/main" val="20556505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289" y="1045596"/>
            <a:ext cx="10515600" cy="132556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0" y="-25400"/>
            <a:ext cx="12192000" cy="6883400"/>
            <a:chOff x="0" y="-25400"/>
            <a:chExt cx="12192000" cy="6883400"/>
          </a:xfrm>
        </p:grpSpPr>
        <p:pic>
          <p:nvPicPr>
            <p:cNvPr id="4" name="Picture 2" descr="C:\Users\bivyw\Desktop\marcus ppt\Power-in-the-hand-amazing-3D-wide-wallpape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86"/>
            <a:stretch/>
          </p:blipFill>
          <p:spPr bwMode="auto">
            <a:xfrm>
              <a:off x="0" y="856343"/>
              <a:ext cx="12192000" cy="6001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bivyw\Desktop\marcus ppt\Power-in-the-hand-amazing-3D-wide-wallpaper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138"/>
            <a:stretch/>
          </p:blipFill>
          <p:spPr bwMode="auto">
            <a:xfrm>
              <a:off x="0" y="-25400"/>
              <a:ext cx="12192000" cy="950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-1" y="-150636"/>
            <a:ext cx="12186179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790">
              <a:defRPr/>
            </a:pPr>
            <a:endParaRPr lang="en-US">
              <a:solidFill>
                <a:srgbClr val="F2F2F2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99111" y="1267143"/>
            <a:ext cx="4098642" cy="1120819"/>
            <a:chOff x="290286" y="192103"/>
            <a:chExt cx="5762171" cy="1397211"/>
          </a:xfrm>
        </p:grpSpPr>
        <p:sp>
          <p:nvSpPr>
            <p:cNvPr id="8" name="Rounded Rectangle 7"/>
            <p:cNvSpPr/>
            <p:nvPr/>
          </p:nvSpPr>
          <p:spPr>
            <a:xfrm>
              <a:off x="290286" y="192103"/>
              <a:ext cx="5762171" cy="139721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9" name="Picture 4" descr="gogovan logo的圖片搜尋結果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982" y="192103"/>
              <a:ext cx="5225928" cy="1397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6321687" y="1307277"/>
            <a:ext cx="4582537" cy="1080685"/>
            <a:chOff x="6804213" y="1017814"/>
            <a:chExt cx="5387788" cy="1143000"/>
          </a:xfrm>
        </p:grpSpPr>
        <p:sp>
          <p:nvSpPr>
            <p:cNvPr id="13" name="Rounded Rectangle 12"/>
            <p:cNvSpPr/>
            <p:nvPr/>
          </p:nvSpPr>
          <p:spPr>
            <a:xfrm>
              <a:off x="6804213" y="1017814"/>
              <a:ext cx="5387788" cy="11430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2" name="Picture 11" descr="M:\Agreement\_Affiliate Network Logo\Klook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1719" y="1177857"/>
              <a:ext cx="4979952" cy="83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111" y="4816233"/>
            <a:ext cx="1787096" cy="12960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790211" y="2835307"/>
            <a:ext cx="5114014" cy="1290597"/>
            <a:chOff x="4143907" y="7770478"/>
            <a:chExt cx="5387788" cy="1359688"/>
          </a:xfrm>
        </p:grpSpPr>
        <p:sp>
          <p:nvSpPr>
            <p:cNvPr id="17" name="Rounded Rectangle 16"/>
            <p:cNvSpPr/>
            <p:nvPr/>
          </p:nvSpPr>
          <p:spPr>
            <a:xfrm>
              <a:off x="4143907" y="7770478"/>
              <a:ext cx="5387788" cy="129059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6" name="Picture 2" descr="M:\Agreement\SuperStar Group\SS Food-09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508" y="7770478"/>
              <a:ext cx="5053809" cy="1359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3767902" y="4736100"/>
            <a:ext cx="1829461" cy="1376171"/>
            <a:chOff x="2171700" y="-1706646"/>
            <a:chExt cx="1561312" cy="1192994"/>
          </a:xfrm>
        </p:grpSpPr>
        <p:sp>
          <p:nvSpPr>
            <p:cNvPr id="21" name="Rounded Rectangle 20"/>
            <p:cNvSpPr/>
            <p:nvPr/>
          </p:nvSpPr>
          <p:spPr>
            <a:xfrm>
              <a:off x="2171700" y="-1706646"/>
              <a:ext cx="1561312" cy="11929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9" name="Picture 5" descr="C:\Users\bivyw\Desktop\for mark ppt\ROH_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379" y="-1628930"/>
              <a:ext cx="1406433" cy="1034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6" descr="C:\Users\bivyw\Desktop\marcus ppt\Hotel Logo 20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95"/>
          <a:stretch/>
        </p:blipFill>
        <p:spPr bwMode="auto">
          <a:xfrm>
            <a:off x="5900241" y="4667311"/>
            <a:ext cx="1640042" cy="1444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29" name="Group 28"/>
          <p:cNvGrpSpPr/>
          <p:nvPr/>
        </p:nvGrpSpPr>
        <p:grpSpPr>
          <a:xfrm>
            <a:off x="1729774" y="2835307"/>
            <a:ext cx="3264730" cy="1427125"/>
            <a:chOff x="3329578" y="-2105334"/>
            <a:chExt cx="3465261" cy="1514784"/>
          </a:xfrm>
        </p:grpSpPr>
        <p:sp>
          <p:nvSpPr>
            <p:cNvPr id="28" name="Rounded Rectangle 27"/>
            <p:cNvSpPr/>
            <p:nvPr/>
          </p:nvSpPr>
          <p:spPr>
            <a:xfrm>
              <a:off x="3329578" y="-2105334"/>
              <a:ext cx="3465261" cy="151478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3" name="Picture 2" descr="M:\Agreement\+In Progress\HOIXE CATERING COMPANY LIMITED\hanjuku kobo log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2746" y="-2017675"/>
              <a:ext cx="3012454" cy="13394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pic>
        <p:nvPicPr>
          <p:cNvPr id="30" name="Picture 3" descr="M:\Agreement\_Affiliate Network Logo\AXA TRAVEL INSURANCE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09" y="4699113"/>
            <a:ext cx="1411777" cy="14131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grpSp>
        <p:nvGrpSpPr>
          <p:cNvPr id="26" name="Group 25"/>
          <p:cNvGrpSpPr/>
          <p:nvPr/>
        </p:nvGrpSpPr>
        <p:grpSpPr>
          <a:xfrm>
            <a:off x="9702800" y="4617661"/>
            <a:ext cx="1397000" cy="1569660"/>
            <a:chOff x="9702800" y="4617661"/>
            <a:chExt cx="1397000" cy="1569660"/>
          </a:xfrm>
        </p:grpSpPr>
        <p:sp>
          <p:nvSpPr>
            <p:cNvPr id="24" name="Rounded Rectangle 23"/>
            <p:cNvSpPr/>
            <p:nvPr/>
          </p:nvSpPr>
          <p:spPr>
            <a:xfrm>
              <a:off x="9702800" y="4736100"/>
              <a:ext cx="1397000" cy="13761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36456" y="4617661"/>
              <a:ext cx="62411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b="1" dirty="0" smtClean="0">
                  <a:solidFill>
                    <a:prstClr val="black"/>
                  </a:solidFill>
                </a:rPr>
                <a:t>?</a:t>
              </a:r>
              <a:endParaRPr lang="en-US" sz="9600" b="1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50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690210"/>
            <a:ext cx="1864105" cy="2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2" y="5516406"/>
            <a:ext cx="1094408" cy="12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420915" y="485241"/>
            <a:ext cx="7953828" cy="58353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 （三獎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）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55" y="1665969"/>
            <a:ext cx="789709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老友記醬油銀蝦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XO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醬 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210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HK$62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本木序天然香茅驅蚊膏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HK$98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點點綠天然綠茶粉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100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HK$46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NICOLE‘S 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KITCHEN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菠蘿熱情果香草茶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370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HK$168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海味妹非洲海椰皇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450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HK$128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Ztore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coupon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HK$300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966" y="4274711"/>
            <a:ext cx="70420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禮品總值 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HK$802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3798" y="5050851"/>
            <a:ext cx="1802022" cy="1351517"/>
            <a:chOff x="-3047498" y="0"/>
            <a:chExt cx="2391104" cy="1793328"/>
          </a:xfrm>
        </p:grpSpPr>
        <p:sp>
          <p:nvSpPr>
            <p:cNvPr id="3" name="Rounded Rectangle 2"/>
            <p:cNvSpPr/>
            <p:nvPr/>
          </p:nvSpPr>
          <p:spPr>
            <a:xfrm>
              <a:off x="-3047498" y="0"/>
              <a:ext cx="2391104" cy="17456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98" y="0"/>
              <a:ext cx="2391104" cy="179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8021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690210"/>
            <a:ext cx="1864105" cy="2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2" y="5516406"/>
            <a:ext cx="1094408" cy="12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420915" y="485241"/>
            <a:ext cx="7953828" cy="58353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 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（</a:t>
            </a:r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二獎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）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55" y="1665969"/>
            <a:ext cx="7897090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老友記醬油銀蝦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XO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醬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210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HK$62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貝拉天然防蚊膏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20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HK$68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SO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SOAP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區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區洗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手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茶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樹味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毫升）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HK$158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自家茶坊錫蘭大紅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袍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帝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王烏龍茶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60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HK$88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海味妹非洲海椰皇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450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HK$128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Ztore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coupon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HK$500</a:t>
            </a:r>
            <a:endParaRPr lang="zh-TW" altLang="en-US" sz="2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966" y="4274711"/>
            <a:ext cx="70420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禮品總值 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HK$1,004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3798" y="5050851"/>
            <a:ext cx="1802022" cy="1351517"/>
            <a:chOff x="-3047498" y="0"/>
            <a:chExt cx="2391104" cy="1793328"/>
          </a:xfrm>
        </p:grpSpPr>
        <p:sp>
          <p:nvSpPr>
            <p:cNvPr id="3" name="Rounded Rectangle 2"/>
            <p:cNvSpPr/>
            <p:nvPr/>
          </p:nvSpPr>
          <p:spPr>
            <a:xfrm>
              <a:off x="-3047498" y="0"/>
              <a:ext cx="2391104" cy="17456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98" y="0"/>
              <a:ext cx="2391104" cy="179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023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bivyw\Desktop\confernce temp\4uiDT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58" y="4690210"/>
            <a:ext cx="1864105" cy="207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ivyw\Desktop\confernce temp\Gift-High-Quality-PN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882" y="5516406"/>
            <a:ext cx="1094408" cy="121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8"/>
          <p:cNvSpPr txBox="1">
            <a:spLocks/>
          </p:cNvSpPr>
          <p:nvPr/>
        </p:nvSpPr>
        <p:spPr>
          <a:xfrm>
            <a:off x="420915" y="485241"/>
            <a:ext cx="7953828" cy="583538"/>
          </a:xfrm>
          <a:prstGeom prst="rect">
            <a:avLst/>
          </a:prstGeom>
        </p:spPr>
        <p:txBody>
          <a:bodyPr anchor="ctr" anchorCtr="0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夥伴商店抽獎 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（</a:t>
            </a:r>
            <a:r>
              <a:rPr lang="zh-TW" alt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大獎</a:t>
            </a:r>
            <a:r>
              <a:rPr lang="zh-TW" altLang="en-US" sz="4000" b="1" dirty="0">
                <a:ln w="50800"/>
                <a:solidFill>
                  <a:schemeClr val="bg1">
                    <a:shade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）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 Unicode MS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47455" y="1665969"/>
            <a:ext cx="7897090" cy="34163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本木序天然香茅驅蚊膏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HK$98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SO SOAP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區區洗手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-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茶樹味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毫升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HK$158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URBAN PROJECT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纜車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750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毫升）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HK$600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CUPPA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優質滴濾咖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啡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－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巴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西 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7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入裝）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HK$83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大師姐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Kona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咖啡曲奇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300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HK$190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NICOLE‘S 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KITCHEN 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菠蘿熱情果香草茶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370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HK$168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自家茶坊錫蘭大紅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袍－帝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王烏龍茶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60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HK$88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海味妹非洲海椰皇約一磅 （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450</a:t>
            </a:r>
            <a:r>
              <a:rPr lang="zh-TW" altLang="en-US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克</a:t>
            </a:r>
            <a:r>
              <a:rPr lang="zh-TW" altLang="en-US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）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 HK$128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  <a:p>
            <a:pPr algn="ctr"/>
            <a:r>
              <a:rPr lang="en-US" altLang="zh-TW" sz="2400" b="1" dirty="0" err="1">
                <a:solidFill>
                  <a:schemeClr val="bg1"/>
                </a:solidFill>
                <a:ea typeface="微軟正黑體" panose="020B0604030504040204" pitchFamily="34" charset="-120"/>
              </a:rPr>
              <a:t>Ztore</a:t>
            </a:r>
            <a:r>
              <a:rPr lang="en-US" altLang="zh-TW" sz="2400" b="1" dirty="0">
                <a:solidFill>
                  <a:schemeClr val="bg1"/>
                </a:solidFill>
                <a:ea typeface="微軟正黑體" panose="020B0604030504040204" pitchFamily="34" charset="-120"/>
              </a:rPr>
              <a:t> coupon </a:t>
            </a:r>
            <a:r>
              <a:rPr lang="en-US" altLang="zh-TW" sz="2400" b="1" dirty="0" smtClean="0">
                <a:solidFill>
                  <a:schemeClr val="bg1"/>
                </a:solidFill>
                <a:ea typeface="微軟正黑體" panose="020B0604030504040204" pitchFamily="34" charset="-120"/>
              </a:rPr>
              <a:t>HK$500</a:t>
            </a:r>
            <a:endParaRPr lang="en-US" altLang="zh-TW" sz="2400" b="1" dirty="0">
              <a:solidFill>
                <a:schemeClr val="bg1"/>
              </a:solidFill>
              <a:ea typeface="微軟正黑體" panose="020B0604030504040204" pitchFamily="34" charset="-1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74966" y="5311111"/>
            <a:ext cx="7042067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禮品總值</a:t>
            </a:r>
            <a:r>
              <a:rPr lang="zh-TW" altLang="en-US" sz="4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HK$2,013</a:t>
            </a:r>
            <a:endParaRPr lang="zh-TW" altLang="en-US" sz="4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873798" y="5050851"/>
            <a:ext cx="1802022" cy="1351517"/>
            <a:chOff x="-3047498" y="0"/>
            <a:chExt cx="2391104" cy="1793328"/>
          </a:xfrm>
        </p:grpSpPr>
        <p:sp>
          <p:nvSpPr>
            <p:cNvPr id="3" name="Rounded Rectangle 2"/>
            <p:cNvSpPr/>
            <p:nvPr/>
          </p:nvSpPr>
          <p:spPr>
            <a:xfrm>
              <a:off x="-3047498" y="0"/>
              <a:ext cx="2391104" cy="17456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 descr="M:\Agreement\Ztore\logo 125x125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047498" y="0"/>
              <a:ext cx="2391104" cy="179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3" descr="M:\MHK logo\MarketHongKong&amp;Shop.com_StackedLogo_whit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973" y="249467"/>
            <a:ext cx="268224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103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1"/>
            <a:ext cx="12192000" cy="687748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-28576"/>
            <a:ext cx="6683767" cy="6906058"/>
          </a:xfrm>
          <a:custGeom>
            <a:avLst/>
            <a:gdLst>
              <a:gd name="connsiteX0" fmla="*/ 0 w 6683767"/>
              <a:gd name="connsiteY0" fmla="*/ 0 h 6858000"/>
              <a:gd name="connsiteX1" fmla="*/ 6683767 w 6683767"/>
              <a:gd name="connsiteY1" fmla="*/ 0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  <a:gd name="connsiteX0" fmla="*/ 0 w 8712592"/>
              <a:gd name="connsiteY0" fmla="*/ 0 h 6858000"/>
              <a:gd name="connsiteX1" fmla="*/ 8712592 w 8712592"/>
              <a:gd name="connsiteY1" fmla="*/ 28575 h 6858000"/>
              <a:gd name="connsiteX2" fmla="*/ 6683767 w 8712592"/>
              <a:gd name="connsiteY2" fmla="*/ 6858000 h 6858000"/>
              <a:gd name="connsiteX3" fmla="*/ 0 w 8712592"/>
              <a:gd name="connsiteY3" fmla="*/ 6858000 h 6858000"/>
              <a:gd name="connsiteX4" fmla="*/ 0 w 8712592"/>
              <a:gd name="connsiteY4" fmla="*/ 0 h 6858000"/>
              <a:gd name="connsiteX0" fmla="*/ 0 w 6683767"/>
              <a:gd name="connsiteY0" fmla="*/ 0 h 6858000"/>
              <a:gd name="connsiteX1" fmla="*/ 4683517 w 6683767"/>
              <a:gd name="connsiteY1" fmla="*/ 28575 h 6858000"/>
              <a:gd name="connsiteX2" fmla="*/ 6683767 w 6683767"/>
              <a:gd name="connsiteY2" fmla="*/ 6858000 h 6858000"/>
              <a:gd name="connsiteX3" fmla="*/ 0 w 6683767"/>
              <a:gd name="connsiteY3" fmla="*/ 6858000 h 6858000"/>
              <a:gd name="connsiteX4" fmla="*/ 0 w 668376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83767" h="6858000">
                <a:moveTo>
                  <a:pt x="0" y="0"/>
                </a:moveTo>
                <a:lnTo>
                  <a:pt x="4683517" y="28575"/>
                </a:lnTo>
                <a:lnTo>
                  <a:pt x="6683767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Triangle 21"/>
          <p:cNvSpPr/>
          <p:nvPr/>
        </p:nvSpPr>
        <p:spPr>
          <a:xfrm>
            <a:off x="-83199" y="2809152"/>
            <a:ext cx="1343025" cy="4068330"/>
          </a:xfrm>
          <a:custGeom>
            <a:avLst/>
            <a:gdLst>
              <a:gd name="connsiteX0" fmla="*/ 0 w 1685925"/>
              <a:gd name="connsiteY0" fmla="*/ 3096780 h 3096780"/>
              <a:gd name="connsiteX1" fmla="*/ 0 w 1685925"/>
              <a:gd name="connsiteY1" fmla="*/ 0 h 3096780"/>
              <a:gd name="connsiteX2" fmla="*/ 1685925 w 1685925"/>
              <a:gd name="connsiteY2" fmla="*/ 3096780 h 3096780"/>
              <a:gd name="connsiteX3" fmla="*/ 0 w 1685925"/>
              <a:gd name="connsiteY3" fmla="*/ 3096780 h 3096780"/>
              <a:gd name="connsiteX0" fmla="*/ 0 w 1343025"/>
              <a:gd name="connsiteY0" fmla="*/ 3096780 h 3096780"/>
              <a:gd name="connsiteX1" fmla="*/ 0 w 1343025"/>
              <a:gd name="connsiteY1" fmla="*/ 0 h 3096780"/>
              <a:gd name="connsiteX2" fmla="*/ 1343025 w 1343025"/>
              <a:gd name="connsiteY2" fmla="*/ 3096780 h 3096780"/>
              <a:gd name="connsiteX3" fmla="*/ 0 w 1343025"/>
              <a:gd name="connsiteY3" fmla="*/ 3096780 h 3096780"/>
              <a:gd name="connsiteX0" fmla="*/ 0 w 1343025"/>
              <a:gd name="connsiteY0" fmla="*/ 4068330 h 4068330"/>
              <a:gd name="connsiteX1" fmla="*/ 57150 w 1343025"/>
              <a:gd name="connsiteY1" fmla="*/ 0 h 4068330"/>
              <a:gd name="connsiteX2" fmla="*/ 1343025 w 1343025"/>
              <a:gd name="connsiteY2" fmla="*/ 4068330 h 4068330"/>
              <a:gd name="connsiteX3" fmla="*/ 0 w 1343025"/>
              <a:gd name="connsiteY3" fmla="*/ 4068330 h 4068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025" h="4068330">
                <a:moveTo>
                  <a:pt x="0" y="4068330"/>
                </a:moveTo>
                <a:lnTo>
                  <a:pt x="57150" y="0"/>
                </a:lnTo>
                <a:lnTo>
                  <a:pt x="1343025" y="4068330"/>
                </a:lnTo>
                <a:lnTo>
                  <a:pt x="0" y="406833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83199" y="1"/>
            <a:ext cx="6724650" cy="6877482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87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5866" y="2861859"/>
            <a:ext cx="27883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HK.SHOP.COM</a:t>
            </a:r>
            <a:endParaRPr kumimoji="0" lang="en-US" sz="3600" b="0" i="0" u="none" strike="noStrike" kern="1200" cap="all" spc="-15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08067" y="3629780"/>
            <a:ext cx="470551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PartnerStore</a:t>
            </a:r>
          </a:p>
          <a:p>
            <a:pPr marL="0" marR="0" lvl="0" indent="0" algn="l" defTabSz="640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0" i="0" u="none" strike="noStrike" kern="1200" cap="all" spc="-150" normalizeH="0" baseline="0" noProof="0" dirty="0" smtClean="0">
                <a:ln>
                  <a:noFill/>
                </a:ln>
                <a:solidFill>
                  <a:srgbClr val="01B08C">
                    <a:lumMod val="60000"/>
                    <a:lumOff val="40000"/>
                  </a:srgb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夥伴商店</a:t>
            </a:r>
            <a:endParaRPr kumimoji="0" lang="en-US" sz="4800" b="0" i="0" u="none" strike="noStrike" kern="1200" cap="all" spc="-150" normalizeH="0" baseline="0" noProof="0" dirty="0">
              <a:ln>
                <a:noFill/>
              </a:ln>
              <a:solidFill>
                <a:srgbClr val="01B08C">
                  <a:lumMod val="60000"/>
                  <a:lumOff val="40000"/>
                </a:srgb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88313" y="1221454"/>
            <a:ext cx="5897408" cy="4816654"/>
            <a:chOff x="4228059" y="1221454"/>
            <a:chExt cx="5897408" cy="4816654"/>
          </a:xfrm>
        </p:grpSpPr>
        <p:pic>
          <p:nvPicPr>
            <p:cNvPr id="20" name="Picture 2" descr="http://pngimg.com/upload/laptop_PNG5888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8059" y="1221454"/>
              <a:ext cx="5897408" cy="4816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12778" r="13845" b="5223"/>
            <a:stretch/>
          </p:blipFill>
          <p:spPr bwMode="auto">
            <a:xfrm>
              <a:off x="4679216" y="1475237"/>
              <a:ext cx="4960084" cy="3215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732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19050" y="0"/>
            <a:ext cx="1227328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圖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" r="5872"/>
          <a:stretch/>
        </p:blipFill>
        <p:spPr>
          <a:xfrm>
            <a:off x="0" y="3205"/>
            <a:ext cx="12254230" cy="6858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228599" y="0"/>
            <a:ext cx="12482830" cy="700863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48000">
                <a:srgbClr val="000000">
                  <a:alpha val="44000"/>
                </a:srgb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8790">
              <a:defRPr/>
            </a:pPr>
            <a:endParaRPr lang="en-US">
              <a:solidFill>
                <a:srgbClr val="F2F2F2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85950" y="1714500"/>
            <a:ext cx="8572500" cy="4133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文字方塊 6"/>
          <p:cNvSpPr txBox="1"/>
          <p:nvPr/>
        </p:nvSpPr>
        <p:spPr>
          <a:xfrm>
            <a:off x="1604102" y="431296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最受注目商店 </a:t>
            </a:r>
            <a:r>
              <a:rPr lang="en-US" altLang="zh-HK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HK" altLang="en-US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士多 </a:t>
            </a:r>
            <a:endParaRPr lang="en-US" altLang="zh-HK" sz="2800" b="1" dirty="0">
              <a:solidFill>
                <a:srgbClr val="E7E6E6">
                  <a:lumMod val="2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HK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HK" altLang="en-US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HK" sz="2800" b="1" dirty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HK" altLang="en-US" sz="2800" b="1" dirty="0" smtClean="0">
                <a:solidFill>
                  <a:srgbClr val="E7E6E6">
                    <a:lumMod val="25000"/>
                  </a:srgb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endParaRPr lang="zh-HK" altLang="en-US" sz="2800" b="1" dirty="0">
              <a:solidFill>
                <a:srgbClr val="E7E6E6">
                  <a:lumMod val="25000"/>
                </a:srgb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3" name="直線接點 7"/>
          <p:cNvCxnSpPr/>
          <p:nvPr/>
        </p:nvCxnSpPr>
        <p:spPr>
          <a:xfrm>
            <a:off x="3577064" y="3737005"/>
            <a:ext cx="5198076" cy="0"/>
          </a:xfrm>
          <a:prstGeom prst="line">
            <a:avLst/>
          </a:prstGeom>
          <a:ln w="38100">
            <a:solidFill>
              <a:srgbClr val="BA0042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3630" y="2350436"/>
            <a:ext cx="6324942" cy="1255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0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6820" y="365125"/>
            <a:ext cx="10896980" cy="7025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HK" altLang="en-US" sz="4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士多簡介</a:t>
            </a:r>
          </a:p>
        </p:txBody>
      </p:sp>
      <p:pic>
        <p:nvPicPr>
          <p:cNvPr id="6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405" y="477035"/>
            <a:ext cx="2412076" cy="478691"/>
          </a:xfrm>
          <a:prstGeom prst="rect">
            <a:avLst/>
          </a:prstGeom>
        </p:spPr>
      </p:pic>
      <p:sp>
        <p:nvSpPr>
          <p:cNvPr id="7" name="文字方塊 10"/>
          <p:cNvSpPr txBox="1"/>
          <p:nvPr/>
        </p:nvSpPr>
        <p:spPr>
          <a:xfrm>
            <a:off x="8626767" y="3454481"/>
            <a:ext cx="30172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買滿 </a:t>
            </a:r>
            <a:r>
              <a:rPr lang="en-US" altLang="zh-HK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$350</a:t>
            </a:r>
          </a:p>
          <a:p>
            <a:pPr algn="ctr"/>
            <a:r>
              <a:rPr lang="zh-HK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最快即</a:t>
            </a:r>
            <a:r>
              <a:rPr lang="zh-HK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HK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</a:t>
            </a:r>
            <a:r>
              <a:rPr lang="zh-HK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費送貨</a:t>
            </a:r>
            <a:endParaRPr lang="en-US" altLang="zh-HK" sz="20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HK" altLang="en-US" sz="2400" dirty="0">
              <a:latin typeface="+mn-ea"/>
            </a:endParaRPr>
          </a:p>
        </p:txBody>
      </p:sp>
      <p:sp>
        <p:nvSpPr>
          <p:cNvPr id="8" name="文字方塊 14"/>
          <p:cNvSpPr txBox="1"/>
          <p:nvPr/>
        </p:nvSpPr>
        <p:spPr>
          <a:xfrm>
            <a:off x="4392047" y="3454481"/>
            <a:ext cx="3445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HK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香港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</a:t>
            </a:r>
            <a:r>
              <a:rPr lang="zh-HK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</a:t>
            </a:r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r>
              <a:rPr lang="zh-HK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</a:t>
            </a:r>
            <a:r>
              <a:rPr lang="zh-HK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土品牌</a:t>
            </a:r>
            <a:endParaRPr lang="en-US" altLang="zh-HK" sz="20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HK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手工、天然、有</a:t>
            </a:r>
            <a:r>
              <a:rPr lang="zh-HK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</a:t>
            </a:r>
            <a:endParaRPr lang="en-US" altLang="zh-HK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16"/>
          <p:cNvSpPr txBox="1"/>
          <p:nvPr/>
        </p:nvSpPr>
        <p:spPr>
          <a:xfrm>
            <a:off x="456820" y="3454481"/>
            <a:ext cx="3313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超過</a:t>
            </a:r>
            <a:r>
              <a:rPr lang="en-US" altLang="zh-TW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6000</a:t>
            </a:r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種產品的</a:t>
            </a:r>
            <a:endParaRPr lang="en-US" altLang="zh-TW" sz="2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b="1" dirty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網上超級市</a:t>
            </a:r>
            <a:r>
              <a:rPr lang="zh-TW" altLang="en-US" sz="2000" b="1" dirty="0" smtClean="0">
                <a:solidFill>
                  <a:srgbClr val="BB0A49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  <a:endParaRPr lang="en-US" altLang="zh-HK" sz="2000" b="1" dirty="0">
              <a:solidFill>
                <a:srgbClr val="BB0A49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" t="27201" r="71883" b="50307"/>
          <a:stretch/>
        </p:blipFill>
        <p:spPr>
          <a:xfrm>
            <a:off x="1197374" y="1995143"/>
            <a:ext cx="1804691" cy="1270784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77" t="28239" r="3746" b="51711"/>
          <a:stretch/>
        </p:blipFill>
        <p:spPr>
          <a:xfrm>
            <a:off x="4731335" y="1903407"/>
            <a:ext cx="2789774" cy="14732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971279" y="2245288"/>
            <a:ext cx="2153921" cy="1097281"/>
            <a:chOff x="8971279" y="2245288"/>
            <a:chExt cx="2153921" cy="1097281"/>
          </a:xfrm>
        </p:grpSpPr>
        <p:pic>
          <p:nvPicPr>
            <p:cNvPr id="12" name="Content Placeholder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140" t="31419" r="40873" b="53647"/>
            <a:stretch/>
          </p:blipFill>
          <p:spPr>
            <a:xfrm>
              <a:off x="8971279" y="2245288"/>
              <a:ext cx="2153921" cy="109728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10186333" y="2630534"/>
              <a:ext cx="721310" cy="3013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TW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Unicode MS" panose="020B0604020202020204" pitchFamily="34" charset="-120"/>
                  <a:ea typeface="Arial Unicode MS" panose="020B0604020202020204" pitchFamily="34" charset="-120"/>
                  <a:cs typeface="Arial Unicode MS" panose="020B0604020202020204" pitchFamily="34" charset="-120"/>
                </a:rPr>
                <a:t>$350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07712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21812</TotalTime>
  <Words>2090</Words>
  <Application>Microsoft Office PowerPoint</Application>
  <PresentationFormat>Custom</PresentationFormat>
  <Paragraphs>188</Paragraphs>
  <Slides>36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即埸優惠</vt:lpstr>
      <vt:lpstr>慈善優惠 ( 士多 X 美安香港 X 非牟利獸醫服務協會 )</vt:lpstr>
      <vt:lpstr>THANK YOU. 請繼續支持士多ZTORE!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Klook LOGO</vt:lpstr>
      <vt:lpstr>PowerPoint Presentation</vt:lpstr>
      <vt:lpstr>安盛旅遊保險</vt:lpstr>
      <vt:lpstr>PowerPoint Presentation</vt:lpstr>
      <vt:lpstr>PowerPoint Presentation</vt:lpstr>
      <vt:lpstr>PowerPoint Presentation</vt:lpstr>
      <vt:lpstr>鴻星LOGO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Wong Silver</dc:creator>
  <cp:lastModifiedBy>Echo Chan</cp:lastModifiedBy>
  <cp:revision>273</cp:revision>
  <dcterms:created xsi:type="dcterms:W3CDTF">2016-11-02T03:09:11Z</dcterms:created>
  <dcterms:modified xsi:type="dcterms:W3CDTF">2017-05-05T03:07:17Z</dcterms:modified>
</cp:coreProperties>
</file>