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76"/>
  </p:notesMasterIdLst>
  <p:sldIdLst>
    <p:sldId id="337" r:id="rId8"/>
    <p:sldId id="310" r:id="rId9"/>
    <p:sldId id="315" r:id="rId10"/>
    <p:sldId id="312" r:id="rId11"/>
    <p:sldId id="341" r:id="rId12"/>
    <p:sldId id="344" r:id="rId13"/>
    <p:sldId id="345" r:id="rId14"/>
    <p:sldId id="346" r:id="rId15"/>
    <p:sldId id="358" r:id="rId16"/>
    <p:sldId id="359" r:id="rId17"/>
    <p:sldId id="395" r:id="rId18"/>
    <p:sldId id="398" r:id="rId19"/>
    <p:sldId id="397" r:id="rId20"/>
    <p:sldId id="396" r:id="rId21"/>
    <p:sldId id="399" r:id="rId22"/>
    <p:sldId id="400" r:id="rId23"/>
    <p:sldId id="360" r:id="rId24"/>
    <p:sldId id="361" r:id="rId25"/>
    <p:sldId id="362" r:id="rId26"/>
    <p:sldId id="257" r:id="rId27"/>
    <p:sldId id="401" r:id="rId28"/>
    <p:sldId id="343" r:id="rId29"/>
    <p:sldId id="347" r:id="rId30"/>
    <p:sldId id="348" r:id="rId31"/>
    <p:sldId id="324" r:id="rId32"/>
    <p:sldId id="325" r:id="rId33"/>
    <p:sldId id="334" r:id="rId34"/>
    <p:sldId id="342" r:id="rId35"/>
    <p:sldId id="327" r:id="rId36"/>
    <p:sldId id="394" r:id="rId37"/>
    <p:sldId id="349" r:id="rId38"/>
    <p:sldId id="317" r:id="rId39"/>
    <p:sldId id="350" r:id="rId40"/>
    <p:sldId id="354" r:id="rId41"/>
    <p:sldId id="355" r:id="rId42"/>
    <p:sldId id="357" r:id="rId43"/>
    <p:sldId id="27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8" r:id="rId63"/>
    <p:sldId id="381" r:id="rId64"/>
    <p:sldId id="389" r:id="rId65"/>
    <p:sldId id="382" r:id="rId66"/>
    <p:sldId id="390" r:id="rId67"/>
    <p:sldId id="383" r:id="rId68"/>
    <p:sldId id="384" r:id="rId69"/>
    <p:sldId id="391" r:id="rId70"/>
    <p:sldId id="385" r:id="rId71"/>
    <p:sldId id="392" r:id="rId72"/>
    <p:sldId id="386" r:id="rId73"/>
    <p:sldId id="393" r:id="rId74"/>
    <p:sldId id="387" r:id="rId75"/>
  </p:sldIdLst>
  <p:sldSz cx="12192000" cy="6858000"/>
  <p:notesSz cx="6807200" cy="9939338"/>
  <p:defaultTextStyle>
    <a:defPPr>
      <a:defRPr lang="en-US"/>
    </a:defPPr>
    <a:lvl1pPr marL="0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51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24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86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48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22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70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20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671" algn="l" defTabSz="913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 autoAdjust="0"/>
    <p:restoredTop sz="92374" autoAdjust="0"/>
  </p:normalViewPr>
  <p:slideViewPr>
    <p:cSldViewPr snapToGrid="0">
      <p:cViewPr>
        <p:scale>
          <a:sx n="50" d="100"/>
          <a:sy n="50" d="100"/>
        </p:scale>
        <p:origin x="-164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0F7B-D4F7-4F89-A11B-902FB5ED9F48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1C650-7E99-4148-A88C-4A00861F3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72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1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24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86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48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22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0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20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71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100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162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928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681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128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1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1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1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1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07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841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95" indent="0">
              <a:buNone/>
              <a:defRPr sz="2700" b="1"/>
            </a:lvl2pPr>
            <a:lvl3pPr marL="1218060" indent="0">
              <a:buNone/>
              <a:defRPr sz="2400" b="1"/>
            </a:lvl3pPr>
            <a:lvl4pPr marL="1827077" indent="0">
              <a:buNone/>
              <a:defRPr sz="2100" b="1"/>
            </a:lvl4pPr>
            <a:lvl5pPr marL="2436118" indent="0">
              <a:buNone/>
              <a:defRPr sz="2100" b="1"/>
            </a:lvl5pPr>
            <a:lvl6pPr marL="3045112" indent="0">
              <a:buNone/>
              <a:defRPr sz="2100" b="1"/>
            </a:lvl6pPr>
            <a:lvl7pPr marL="3654107" indent="0">
              <a:buNone/>
              <a:defRPr sz="2100" b="1"/>
            </a:lvl7pPr>
            <a:lvl8pPr marL="4263147" indent="0">
              <a:buNone/>
              <a:defRPr sz="2100" b="1"/>
            </a:lvl8pPr>
            <a:lvl9pPr marL="487217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95" indent="0">
              <a:buNone/>
              <a:defRPr sz="2700" b="1"/>
            </a:lvl2pPr>
            <a:lvl3pPr marL="1218060" indent="0">
              <a:buNone/>
              <a:defRPr sz="2400" b="1"/>
            </a:lvl3pPr>
            <a:lvl4pPr marL="1827077" indent="0">
              <a:buNone/>
              <a:defRPr sz="2100" b="1"/>
            </a:lvl4pPr>
            <a:lvl5pPr marL="2436118" indent="0">
              <a:buNone/>
              <a:defRPr sz="2100" b="1"/>
            </a:lvl5pPr>
            <a:lvl6pPr marL="3045112" indent="0">
              <a:buNone/>
              <a:defRPr sz="2100" b="1"/>
            </a:lvl6pPr>
            <a:lvl7pPr marL="3654107" indent="0">
              <a:buNone/>
              <a:defRPr sz="2100" b="1"/>
            </a:lvl7pPr>
            <a:lvl8pPr marL="4263147" indent="0">
              <a:buNone/>
              <a:defRPr sz="2100" b="1"/>
            </a:lvl8pPr>
            <a:lvl9pPr marL="487217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325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600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18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95" indent="0">
              <a:buNone/>
              <a:defRPr sz="1600"/>
            </a:lvl2pPr>
            <a:lvl3pPr marL="1218060" indent="0">
              <a:buNone/>
              <a:defRPr sz="1300"/>
            </a:lvl3pPr>
            <a:lvl4pPr marL="1827077" indent="0">
              <a:buNone/>
              <a:defRPr sz="1200"/>
            </a:lvl4pPr>
            <a:lvl5pPr marL="2436118" indent="0">
              <a:buNone/>
              <a:defRPr sz="1200"/>
            </a:lvl5pPr>
            <a:lvl6pPr marL="3045112" indent="0">
              <a:buNone/>
              <a:defRPr sz="1200"/>
            </a:lvl6pPr>
            <a:lvl7pPr marL="3654107" indent="0">
              <a:buNone/>
              <a:defRPr sz="1200"/>
            </a:lvl7pPr>
            <a:lvl8pPr marL="4263147" indent="0">
              <a:buNone/>
              <a:defRPr sz="1200"/>
            </a:lvl8pPr>
            <a:lvl9pPr marL="487217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5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41713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95" indent="0">
              <a:buNone/>
              <a:defRPr sz="3700"/>
            </a:lvl2pPr>
            <a:lvl3pPr marL="1218060" indent="0">
              <a:buNone/>
              <a:defRPr sz="3200"/>
            </a:lvl3pPr>
            <a:lvl4pPr marL="1827077" indent="0">
              <a:buNone/>
              <a:defRPr sz="2700"/>
            </a:lvl4pPr>
            <a:lvl5pPr marL="2436118" indent="0">
              <a:buNone/>
              <a:defRPr sz="2700"/>
            </a:lvl5pPr>
            <a:lvl6pPr marL="3045112" indent="0">
              <a:buNone/>
              <a:defRPr sz="2700"/>
            </a:lvl6pPr>
            <a:lvl7pPr marL="3654107" indent="0">
              <a:buNone/>
              <a:defRPr sz="2700"/>
            </a:lvl7pPr>
            <a:lvl8pPr marL="4263147" indent="0">
              <a:buNone/>
              <a:defRPr sz="2700"/>
            </a:lvl8pPr>
            <a:lvl9pPr marL="487217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95" indent="0">
              <a:buNone/>
              <a:defRPr sz="1600"/>
            </a:lvl2pPr>
            <a:lvl3pPr marL="1218060" indent="0">
              <a:buNone/>
              <a:defRPr sz="1300"/>
            </a:lvl3pPr>
            <a:lvl4pPr marL="1827077" indent="0">
              <a:buNone/>
              <a:defRPr sz="1200"/>
            </a:lvl4pPr>
            <a:lvl5pPr marL="2436118" indent="0">
              <a:buNone/>
              <a:defRPr sz="1200"/>
            </a:lvl5pPr>
            <a:lvl6pPr marL="3045112" indent="0">
              <a:buNone/>
              <a:defRPr sz="1200"/>
            </a:lvl6pPr>
            <a:lvl7pPr marL="3654107" indent="0">
              <a:buNone/>
              <a:defRPr sz="1200"/>
            </a:lvl7pPr>
            <a:lvl8pPr marL="4263147" indent="0">
              <a:buNone/>
              <a:defRPr sz="1200"/>
            </a:lvl8pPr>
            <a:lvl9pPr marL="487217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279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78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531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613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252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163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066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386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03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79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72584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63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224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004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945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313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34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3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5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47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505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43" indent="0">
              <a:buNone/>
              <a:defRPr sz="2700" b="1"/>
            </a:lvl2pPr>
            <a:lvl3pPr marL="1218150" indent="0">
              <a:buNone/>
              <a:defRPr sz="2400" b="1"/>
            </a:lvl3pPr>
            <a:lvl4pPr marL="1827213" indent="0">
              <a:buNone/>
              <a:defRPr sz="2100" b="1"/>
            </a:lvl4pPr>
            <a:lvl5pPr marL="2436298" indent="0">
              <a:buNone/>
              <a:defRPr sz="2100" b="1"/>
            </a:lvl5pPr>
            <a:lvl6pPr marL="3045340" indent="0">
              <a:buNone/>
              <a:defRPr sz="2100" b="1"/>
            </a:lvl6pPr>
            <a:lvl7pPr marL="3654383" indent="0">
              <a:buNone/>
              <a:defRPr sz="2100" b="1"/>
            </a:lvl7pPr>
            <a:lvl8pPr marL="4263467" indent="0">
              <a:buNone/>
              <a:defRPr sz="2100" b="1"/>
            </a:lvl8pPr>
            <a:lvl9pPr marL="487253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43" indent="0">
              <a:buNone/>
              <a:defRPr sz="2700" b="1"/>
            </a:lvl2pPr>
            <a:lvl3pPr marL="1218150" indent="0">
              <a:buNone/>
              <a:defRPr sz="2400" b="1"/>
            </a:lvl3pPr>
            <a:lvl4pPr marL="1827213" indent="0">
              <a:buNone/>
              <a:defRPr sz="2100" b="1"/>
            </a:lvl4pPr>
            <a:lvl5pPr marL="2436298" indent="0">
              <a:buNone/>
              <a:defRPr sz="2100" b="1"/>
            </a:lvl5pPr>
            <a:lvl6pPr marL="3045340" indent="0">
              <a:buNone/>
              <a:defRPr sz="2100" b="1"/>
            </a:lvl6pPr>
            <a:lvl7pPr marL="3654383" indent="0">
              <a:buNone/>
              <a:defRPr sz="2100" b="1"/>
            </a:lvl7pPr>
            <a:lvl8pPr marL="4263467" indent="0">
              <a:buNone/>
              <a:defRPr sz="2100" b="1"/>
            </a:lvl8pPr>
            <a:lvl9pPr marL="487253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172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05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028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809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43" indent="0">
              <a:buNone/>
              <a:defRPr sz="1600"/>
            </a:lvl2pPr>
            <a:lvl3pPr marL="1218150" indent="0">
              <a:buNone/>
              <a:defRPr sz="1300"/>
            </a:lvl3pPr>
            <a:lvl4pPr marL="1827213" indent="0">
              <a:buNone/>
              <a:defRPr sz="1200"/>
            </a:lvl4pPr>
            <a:lvl5pPr marL="2436298" indent="0">
              <a:buNone/>
              <a:defRPr sz="1200"/>
            </a:lvl5pPr>
            <a:lvl6pPr marL="3045340" indent="0">
              <a:buNone/>
              <a:defRPr sz="1200"/>
            </a:lvl6pPr>
            <a:lvl7pPr marL="3654383" indent="0">
              <a:buNone/>
              <a:defRPr sz="1200"/>
            </a:lvl7pPr>
            <a:lvl8pPr marL="4263467" indent="0">
              <a:buNone/>
              <a:defRPr sz="1200"/>
            </a:lvl8pPr>
            <a:lvl9pPr marL="48725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222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43" indent="0">
              <a:buNone/>
              <a:defRPr sz="3700"/>
            </a:lvl2pPr>
            <a:lvl3pPr marL="1218150" indent="0">
              <a:buNone/>
              <a:defRPr sz="3200"/>
            </a:lvl3pPr>
            <a:lvl4pPr marL="1827213" indent="0">
              <a:buNone/>
              <a:defRPr sz="2700"/>
            </a:lvl4pPr>
            <a:lvl5pPr marL="2436298" indent="0">
              <a:buNone/>
              <a:defRPr sz="2700"/>
            </a:lvl5pPr>
            <a:lvl6pPr marL="3045340" indent="0">
              <a:buNone/>
              <a:defRPr sz="2700"/>
            </a:lvl6pPr>
            <a:lvl7pPr marL="3654383" indent="0">
              <a:buNone/>
              <a:defRPr sz="2700"/>
            </a:lvl7pPr>
            <a:lvl8pPr marL="4263467" indent="0">
              <a:buNone/>
              <a:defRPr sz="2700"/>
            </a:lvl8pPr>
            <a:lvl9pPr marL="4872534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43" indent="0">
              <a:buNone/>
              <a:defRPr sz="1600"/>
            </a:lvl2pPr>
            <a:lvl3pPr marL="1218150" indent="0">
              <a:buNone/>
              <a:defRPr sz="1300"/>
            </a:lvl3pPr>
            <a:lvl4pPr marL="1827213" indent="0">
              <a:buNone/>
              <a:defRPr sz="1200"/>
            </a:lvl4pPr>
            <a:lvl5pPr marL="2436298" indent="0">
              <a:buNone/>
              <a:defRPr sz="1200"/>
            </a:lvl5pPr>
            <a:lvl6pPr marL="3045340" indent="0">
              <a:buNone/>
              <a:defRPr sz="1200"/>
            </a:lvl6pPr>
            <a:lvl7pPr marL="3654383" indent="0">
              <a:buNone/>
              <a:defRPr sz="1200"/>
            </a:lvl7pPr>
            <a:lvl8pPr marL="4263467" indent="0">
              <a:buNone/>
              <a:defRPr sz="1200"/>
            </a:lvl8pPr>
            <a:lvl9pPr marL="48725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350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531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079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43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116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282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68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30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1850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19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769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72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584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321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233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994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718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6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8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665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1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34908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147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536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592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565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19" indent="0">
              <a:buNone/>
              <a:defRPr sz="3700"/>
            </a:lvl2pPr>
            <a:lvl3pPr marL="1218480" indent="0">
              <a:buNone/>
              <a:defRPr sz="3200"/>
            </a:lvl3pPr>
            <a:lvl4pPr marL="1827712" indent="0">
              <a:buNone/>
              <a:defRPr sz="2700"/>
            </a:lvl4pPr>
            <a:lvl5pPr marL="2436958" indent="0">
              <a:buNone/>
              <a:defRPr sz="2700"/>
            </a:lvl5pPr>
            <a:lvl6pPr marL="3046176" indent="0">
              <a:buNone/>
              <a:defRPr sz="2700"/>
            </a:lvl6pPr>
            <a:lvl7pPr marL="3655395" indent="0">
              <a:buNone/>
              <a:defRPr sz="2700"/>
            </a:lvl7pPr>
            <a:lvl8pPr marL="4264640" indent="0">
              <a:buNone/>
              <a:defRPr sz="2700"/>
            </a:lvl8pPr>
            <a:lvl9pPr marL="487387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413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1770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006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69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260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5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8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05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2727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442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2069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627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032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481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1562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175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F8F111FF-7DB8-4E46-8746-9980C56DED32}" type="datetimeFigureOut">
              <a:rPr lang="en-US" sz="2400" smtClean="0">
                <a:solidFill>
                  <a:prstClr val="black"/>
                </a:solidFill>
              </a:rPr>
              <a:pPr defTabSz="609299"/>
              <a:t>11/11/2016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609299"/>
            <a:fld id="{CC6FE74F-26CD-E146-800B-CC9D1D1701C0}" type="slidenum">
              <a:rPr lang="en-US" sz="2400" smtClean="0">
                <a:solidFill>
                  <a:prstClr val="black"/>
                </a:solidFill>
              </a:rPr>
              <a:pPr defTabSz="609299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7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823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3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8" tIns="45718" rIns="9139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3D96-894A-43B7-9913-97D40CEF8367}" type="datetimeFigureOut">
              <a:rPr lang="en-GB" smtClean="0"/>
              <a:pPr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2F66-A9DB-499E-BCAF-C4DCD1EB8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1599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18" tIns="60909" rIns="121818" bIns="609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18" tIns="60909" rIns="121818" bIns="609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18" tIns="60909" rIns="121818" bIns="609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95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995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18" tIns="60909" rIns="121818" bIns="609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9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18" tIns="60909" rIns="121818" bIns="609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995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99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9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89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47" indent="-456747" algn="l" defTabSz="60899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86" indent="-380645" algn="l" defTabSz="60899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557" indent="-304496" algn="l" defTabSz="60899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573" indent="-304496" algn="l" defTabSz="60899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14" indent="-304496" algn="l" defTabSz="60899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08" indent="-304496" algn="l" defTabSz="60899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650" indent="-304496" algn="l" defTabSz="60899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668" indent="-304496" algn="l" defTabSz="60899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685" indent="-304496" algn="l" defTabSz="60899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95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60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77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118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112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107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147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170" algn="l" defTabSz="60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283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83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2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defTabSz="609283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51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28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456963" indent="-456963" algn="l" defTabSz="60928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990118" indent="-380813" algn="l" defTabSz="60928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523241" indent="-304640" algn="l" defTabSz="60928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2132533" indent="-304640" algn="l" defTabSz="60928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741838" indent="-304640" algn="l" defTabSz="60928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3351120" indent="-304640" algn="l" defTabSz="60928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60928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60928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60928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6092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26" tIns="60913" rIns="121826" bIns="609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26" tIns="60913" rIns="121826" bIns="609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43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43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43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04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83" indent="-456783" algn="l" defTabSz="60904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58" indent="-380673" algn="l" defTabSz="60904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671" indent="-304520" algn="l" defTabSz="6090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733" indent="-304520" algn="l" defTabSz="60904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18" indent="-304520" algn="l" defTabSz="60904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860" indent="-304520" algn="l" defTabSz="6090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946" indent="-304520" algn="l" defTabSz="6090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010" indent="-304520" algn="l" defTabSz="6090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073" indent="-304520" algn="l" defTabSz="6090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43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50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298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340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383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467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534" algn="l" defTabSz="6090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34" tIns="60917" rIns="121834" bIns="609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4" tIns="60917" rIns="121834" bIns="609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91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91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91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68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09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19" indent="-456819" algn="l" defTabSz="609091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defTabSz="609091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defTabSz="60909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defTabSz="609091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defTabSz="609091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6090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6090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6090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6090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6090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6" tIns="60928" rIns="121856" bIns="60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56" tIns="60928" rIns="121856" bIns="60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19"/>
              <a:t>11/11/2016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19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1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36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21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609219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22" indent="-380776" algn="l" defTabSz="609219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89" indent="-304608" algn="l" defTabSz="6092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20" indent="-304608" algn="l" defTabSz="60921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66" indent="-304608" algn="l" defTabSz="609219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84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032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264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96" indent="-304608" algn="l" defTabSz="60921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12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58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76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95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0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73" algn="l" defTabSz="609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</p:spPr>
        <p:txBody>
          <a:bodyPr vert="horz" lIns="121869" tIns="60934" rIns="121869" bIns="60934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948427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153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609299" rtl="0" eaLnBrk="1" latinLnBrk="0" hangingPunct="1">
        <a:spcBef>
          <a:spcPct val="0"/>
        </a:spcBef>
        <a:buNone/>
        <a:defRPr sz="4300" kern="1200">
          <a:solidFill>
            <a:srgbClr val="231C34"/>
          </a:solidFill>
          <a:latin typeface="+mj-lt"/>
          <a:ea typeface="+mj-ea"/>
          <a:cs typeface="Century Gothic"/>
        </a:defRPr>
      </a:lvl1pPr>
    </p:titleStyle>
    <p:bodyStyle>
      <a:lvl1pPr marL="456975" indent="-456975" algn="l" defTabSz="609299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1C34"/>
          </a:solidFill>
          <a:latin typeface="+mn-lt"/>
          <a:ea typeface="+mn-ea"/>
          <a:cs typeface="Century Gothic"/>
        </a:defRPr>
      </a:lvl1pPr>
      <a:lvl2pPr marL="990142" indent="-380822" algn="l" defTabSz="609299" rtl="0" eaLnBrk="1" latinLnBrk="0" hangingPunct="1">
        <a:spcBef>
          <a:spcPct val="20000"/>
        </a:spcBef>
        <a:buFont typeface="Arial"/>
        <a:buChar char="–"/>
        <a:defRPr sz="2900" kern="1200">
          <a:solidFill>
            <a:srgbClr val="231C34"/>
          </a:solidFill>
          <a:latin typeface="+mn-lt"/>
          <a:ea typeface="+mn-ea"/>
          <a:cs typeface="Century Gothic"/>
        </a:defRPr>
      </a:lvl2pPr>
      <a:lvl3pPr marL="1827938" indent="-609299" algn="l" defTabSz="609299" rtl="0" eaLnBrk="1" latinLnBrk="0" hangingPunct="1">
        <a:spcBef>
          <a:spcPct val="20000"/>
        </a:spcBef>
        <a:buFont typeface="+mj-lt"/>
        <a:buAutoNum type="arabicParenR"/>
        <a:defRPr sz="2400" kern="1200">
          <a:solidFill>
            <a:srgbClr val="231C34"/>
          </a:solidFill>
          <a:latin typeface="+mn-lt"/>
          <a:ea typeface="+mn-ea"/>
          <a:cs typeface="Century Gothic"/>
        </a:defRPr>
      </a:lvl3pPr>
      <a:lvl4pPr marL="2284934" indent="-456975" algn="l" defTabSz="609299" rtl="0" eaLnBrk="1" latinLnBrk="0" hangingPunct="1">
        <a:spcBef>
          <a:spcPct val="20000"/>
        </a:spcBef>
        <a:buFont typeface="+mj-lt"/>
        <a:buAutoNum type="alphaLcPeriod"/>
        <a:defRPr sz="2100" kern="1200">
          <a:solidFill>
            <a:srgbClr val="231C34"/>
          </a:solidFill>
          <a:latin typeface="+mn-lt"/>
          <a:ea typeface="+mn-ea"/>
          <a:cs typeface="Century Gothic"/>
        </a:defRPr>
      </a:lvl4pPr>
      <a:lvl5pPr marL="2894232" indent="-456975" algn="l" defTabSz="609299" rtl="0" eaLnBrk="1" latinLnBrk="0" hangingPunct="1">
        <a:spcBef>
          <a:spcPct val="20000"/>
        </a:spcBef>
        <a:buFont typeface="+mj-lt"/>
        <a:buAutoNum type="romanUcPeriod"/>
        <a:defRPr sz="1900" kern="1200">
          <a:solidFill>
            <a:srgbClr val="231C34"/>
          </a:solidFill>
          <a:latin typeface="+mn-lt"/>
          <a:ea typeface="+mn-ea"/>
          <a:cs typeface="Century Gothic"/>
        </a:defRPr>
      </a:lvl5pPr>
      <a:lvl6pPr marL="3351204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5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4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43" indent="-304648" algn="l" defTabSz="6092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6092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facebook.com/tlsmhk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" y="37600"/>
            <a:ext cx="12191999" cy="172354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609267"/>
            <a:r>
              <a:rPr lang="en-US" altLang="zh-TW" sz="6100" dirty="0">
                <a:solidFill>
                  <a:srgbClr val="003300"/>
                </a:solidFill>
                <a:ea typeface="華康儷中黑" panose="020B0509000000000000" pitchFamily="49" charset="-120"/>
              </a:rPr>
              <a:t>TLS</a:t>
            </a:r>
            <a:r>
              <a:rPr lang="zh-TW" altLang="en-US" sz="6100" dirty="0">
                <a:solidFill>
                  <a:srgbClr val="003300"/>
                </a:solidFill>
                <a:ea typeface="華康儷中黑" panose="020B0509000000000000" pitchFamily="49" charset="-120"/>
              </a:rPr>
              <a:t>健康生活纖營計劃</a:t>
            </a:r>
          </a:p>
          <a:p>
            <a:pPr algn="ctr" defTabSz="609267"/>
            <a:r>
              <a:rPr lang="en-US" altLang="zh-TW" sz="4300" dirty="0">
                <a:solidFill>
                  <a:srgbClr val="003300"/>
                </a:solidFill>
                <a:ea typeface="華康儷中黑" panose="020B0509000000000000" pitchFamily="49" charset="-120"/>
              </a:rPr>
              <a:t>TLS Weight Loss Solution</a:t>
            </a:r>
            <a:endParaRPr lang="en-US" sz="4300" dirty="0">
              <a:solidFill>
                <a:srgbClr val="003300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21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9080" t="12447" r="28818" b="23101"/>
          <a:stretch/>
        </p:blipFill>
        <p:spPr bwMode="auto">
          <a:xfrm>
            <a:off x="965203" y="1997200"/>
            <a:ext cx="3695700" cy="3771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250321" y="3236844"/>
            <a:ext cx="7871789" cy="169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18" tIns="60909" rIns="121818" bIns="60909">
            <a:spAutoFit/>
          </a:bodyPr>
          <a:lstStyle/>
          <a:p>
            <a:pPr algn="ctr" defTabSz="1218060">
              <a:spcBef>
                <a:spcPts val="1600"/>
              </a:spcBef>
              <a:defRPr/>
            </a:pPr>
            <a:r>
              <a:rPr lang="zh-TW" altLang="en-US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產品拓展經理</a:t>
            </a:r>
            <a:r>
              <a:rPr lang="en-US" altLang="zh-TW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/>
            </a:r>
            <a:br>
              <a:rPr lang="en-US" altLang="zh-TW" sz="59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</a:br>
            <a:r>
              <a:rPr lang="en-US" altLang="zh-TW" sz="43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Product Manager</a:t>
            </a:r>
            <a:endParaRPr lang="en-US" sz="4300" b="1" dirty="0">
              <a:solidFill>
                <a:srgbClr val="003300"/>
              </a:solidFill>
              <a:ea typeface="微軟正黑體" panose="020B0604030504040204" pitchFamily="34" charset="-120"/>
              <a:cs typeface="Heiti TC Light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936456" y="2289135"/>
            <a:ext cx="84996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18" tIns="60909" rIns="121818" bIns="60909">
            <a:spAutoFit/>
          </a:bodyPr>
          <a:lstStyle/>
          <a:p>
            <a:pPr algn="ctr" defTabSz="1218060">
              <a:spcBef>
                <a:spcPct val="50000"/>
              </a:spcBef>
              <a:defRPr/>
            </a:pPr>
            <a:r>
              <a:rPr lang="en-US" sz="6400" b="1" dirty="0">
                <a:solidFill>
                  <a:srgbClr val="33CCFF"/>
                </a:solidFill>
                <a:ea typeface="Heiti TC Light"/>
                <a:cs typeface="Heiti TC Light"/>
              </a:rPr>
              <a:t>Emmy Yeung</a:t>
            </a:r>
          </a:p>
        </p:txBody>
      </p:sp>
      <p:sp>
        <p:nvSpPr>
          <p:cNvPr id="9" name="TextBox 16"/>
          <p:cNvSpPr txBox="1"/>
          <p:nvPr/>
        </p:nvSpPr>
        <p:spPr>
          <a:xfrm>
            <a:off x="701950" y="6611779"/>
            <a:ext cx="1077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71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584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76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168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982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750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520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291" algn="l" defTabSz="91358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1365790" y="5856964"/>
            <a:ext cx="578560" cy="5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6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4" tIns="60912" rIns="121824" bIns="60912" rtlCol="0" anchor="ctr"/>
          <a:lstStyle/>
          <a:p>
            <a:pPr algn="ctr" defTabSz="60902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1939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HK.TLSSLIM.COM</a:t>
            </a:r>
            <a:r>
              <a:rPr lang="zh-TW" altLang="en-US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隆重登場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24" b="25622"/>
          <a:stretch/>
        </p:blipFill>
        <p:spPr bwMode="auto">
          <a:xfrm>
            <a:off x="1450423" y="1816209"/>
            <a:ext cx="9717252" cy="484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36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23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51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 -0.9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9821 L 0 -1.796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0" t="9823" r="1403" b="6807"/>
          <a:stretch/>
        </p:blipFill>
        <p:spPr bwMode="auto">
          <a:xfrm>
            <a:off x="0" y="-1"/>
            <a:ext cx="1258503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575602" y="3645567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9" name="Oval 8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zh-TW" altLang="en-US" sz="4400" kern="0" dirty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關於</a:t>
              </a:r>
              <a:r>
                <a:rPr 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TLS</a:t>
              </a:r>
              <a:endParaRPr lang="en-US" altLang="zh-TW" sz="4400" kern="0" dirty="0" smtClean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389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1" t="11228" r="4558" b="54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448082" y="3380874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7" name="Oval 6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TLS 21</a:t>
              </a:r>
              <a:r>
                <a:rPr lang="zh-TW" alt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日</a:t>
              </a:r>
              <a:endParaRPr lang="en-US" altLang="zh-TW" sz="4400" kern="0" dirty="0" smtClean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  <a:p>
              <a:pPr algn="ctr" defTabSz="1146710">
                <a:defRPr/>
              </a:pPr>
              <a:r>
                <a:rPr lang="zh-TW" alt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修身</a:t>
              </a:r>
              <a:endParaRPr lang="en-US" altLang="zh-TW" sz="4400" kern="0" dirty="0" smtClean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  <a:p>
              <a:pPr algn="ctr" defTabSz="1146710">
                <a:defRPr/>
              </a:pPr>
              <a:r>
                <a:rPr lang="zh-TW" altLang="en-US" sz="4400" kern="0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挑</a:t>
              </a:r>
              <a:r>
                <a:rPr lang="zh-TW" altLang="en-US" sz="4400" kern="0" dirty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戰</a:t>
              </a:r>
              <a:endParaRPr lang="en-US" sz="4400" kern="0" dirty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7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elinel\Downloads\screencapture-hk-tlsslim-success-stories-14785099431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12192000" cy="2446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88829" y="-704848"/>
            <a:ext cx="4673600" cy="467359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5" name="Oval 4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zh-HK" altLang="en-US" sz="4400" dirty="0">
                  <a:solidFill>
                    <a:srgbClr val="FFFFFF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成功見証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0839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1.2169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1698 L 0 -2.342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3" t="10106" r="5470" b="6807"/>
          <a:stretch/>
        </p:blipFill>
        <p:spPr bwMode="auto">
          <a:xfrm>
            <a:off x="0" y="0"/>
            <a:ext cx="12192000" cy="693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448082" y="3380874"/>
            <a:ext cx="4124960" cy="412495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7" name="Oval 6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zh-TW" altLang="en-US" sz="4400" kern="0" dirty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 pitchFamily="34" charset="0"/>
                </a:rPr>
                <a:t>資源</a:t>
              </a:r>
              <a:endParaRPr lang="en-US" sz="4400" kern="0" dirty="0">
                <a:ln w="3175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23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elinel\Downloads\screencapture-hk-tlsslim-shop-14785097421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9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666416" y="3097131"/>
            <a:ext cx="4673600" cy="4673599"/>
            <a:chOff x="7168606" y="1335314"/>
            <a:chExt cx="4297680" cy="4297680"/>
          </a:xfrm>
          <a:solidFill>
            <a:srgbClr val="17C1CB"/>
          </a:solidFill>
        </p:grpSpPr>
        <p:sp>
          <p:nvSpPr>
            <p:cNvPr id="4" name="Oval 3"/>
            <p:cNvSpPr/>
            <p:nvPr/>
          </p:nvSpPr>
          <p:spPr>
            <a:xfrm>
              <a:off x="7168606" y="1335314"/>
              <a:ext cx="4297680" cy="429768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710">
                <a:defRPr/>
              </a:pPr>
              <a:endParaRPr lang="en-US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adFill>
              <a:gsLst>
                <a:gs pos="0">
                  <a:srgbClr val="17C1CB">
                    <a:lumMod val="60000"/>
                    <a:lumOff val="40000"/>
                  </a:srgbClr>
                </a:gs>
                <a:gs pos="46000">
                  <a:srgbClr val="17C1CB"/>
                </a:gs>
                <a:gs pos="100000">
                  <a:srgbClr val="6B50BE">
                    <a:lumMod val="50000"/>
                  </a:srgbClr>
                </a:gs>
              </a:gsLst>
              <a:path path="circle">
                <a:fillToRect l="50000" t="130000" r="50000" b="-30000"/>
              </a:path>
            </a:gradFill>
            <a:ln w="25400" cap="flat" cmpd="sng" algn="ctr">
              <a:noFill/>
              <a:prstDash val="solid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algn="ctr" defTabSz="1146710">
                <a:defRPr/>
              </a:pPr>
              <a:r>
                <a:rPr lang="zh-HK" altLang="en-US" sz="4400" dirty="0">
                  <a:solidFill>
                    <a:srgbClr val="FFFFFF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購買產品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31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0 -0.8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2376 L 0 -1.549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4" tIns="60912" rIns="121824" bIns="60912" rtlCol="0" anchor="ctr"/>
          <a:lstStyle/>
          <a:p>
            <a:pPr algn="ctr" defTabSz="60902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939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zh-TW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hk.tlsSlim.com</a:t>
            </a:r>
            <a:r>
              <a:rPr lang="zh-TW" altLang="en-US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引領你成功的秘訣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87" y="1870833"/>
            <a:ext cx="10510344" cy="4719240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免費針對個人的減重計劃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教育短片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BMI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換算器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身體脂肪換算器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提供健康資訊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TLS®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成功故事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網上派對</a:t>
            </a:r>
          </a:p>
          <a:p>
            <a:pPr defTabSz="609027"/>
            <a:r>
              <a:rPr lang="en-US" altLang="zh-TW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• </a:t>
            </a:r>
            <a:r>
              <a:rPr lang="zh-TW" altLang="en-US" sz="3700" dirty="0">
                <a:solidFill>
                  <a:prstClr val="black"/>
                </a:solidFill>
                <a:ea typeface="華康儷中黑" panose="020B0509000000000000" pitchFamily="49" charset="-120"/>
              </a:rPr>
              <a:t>可列印的食物清單</a:t>
            </a:r>
            <a:endParaRPr lang="en-US" sz="3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884" y="2775052"/>
            <a:ext cx="3576336" cy="230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4052" y="5164736"/>
            <a:ext cx="42164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4986" y="1786441"/>
            <a:ext cx="2315489" cy="3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52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15875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4" tIns="60912" rIns="121824" bIns="60912" rtlCol="0" anchor="ctr"/>
          <a:lstStyle/>
          <a:p>
            <a:pPr algn="ctr" defTabSz="60902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939"/>
            <a:ext cx="12192000" cy="1143000"/>
          </a:xfrm>
        </p:spPr>
        <p:txBody>
          <a:bodyPr>
            <a:noAutofit/>
          </a:bodyPr>
          <a:lstStyle/>
          <a:p>
            <a:r>
              <a:rPr lang="zh-TW" altLang="en-US" sz="6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即將</a:t>
            </a:r>
            <a:r>
              <a:rPr lang="zh-TW" altLang="en-US" sz="6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推出</a:t>
            </a:r>
            <a:endParaRPr lang="en-US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9" name="Picture 2" descr="T:\TLS\TLS IMAGES\USA\Health Guide\Screen Shot 2015-07-21 at 1.29.41 P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5" b="4390"/>
          <a:stretch/>
        </p:blipFill>
        <p:spPr bwMode="auto">
          <a:xfrm>
            <a:off x="632603" y="1913219"/>
            <a:ext cx="5233372" cy="47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3947" y="2070363"/>
            <a:ext cx="4899804" cy="861775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pPr defTabSz="609027"/>
            <a:r>
              <a:rPr lang="zh-TW" altLang="en-US" sz="48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健康指南及日誌</a:t>
            </a:r>
            <a:endParaRPr lang="en-US" sz="48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4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1543" y="2639007"/>
            <a:ext cx="7909412" cy="1764540"/>
          </a:xfrm>
          <a:prstGeom prst="rect">
            <a:avLst/>
          </a:prstGeom>
          <a:noFill/>
        </p:spPr>
        <p:txBody>
          <a:bodyPr wrap="square" lIns="121832" tIns="60916" rIns="121832" bIns="60916" rtlCol="0">
            <a:spAutoFit/>
          </a:bodyPr>
          <a:lstStyle/>
          <a:p>
            <a:pPr algn="ctr" defTabSz="609075"/>
            <a:r>
              <a:rPr lang="zh-TW" altLang="en-US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這些都是讓</a:t>
            </a:r>
            <a:r>
              <a:rPr lang="en-US" altLang="zh-TW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TLS®</a:t>
            </a:r>
            <a:r>
              <a:rPr lang="zh-TW" altLang="en-US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成為</a:t>
            </a:r>
            <a:endParaRPr lang="en-US" altLang="zh-TW" sz="5300" kern="900" spc="24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  <a:p>
            <a:pPr algn="ctr" defTabSz="609075"/>
            <a:r>
              <a:rPr lang="zh-TW" altLang="en-US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你主修科目的最佳理由</a:t>
            </a:r>
            <a:endParaRPr lang="en-US" altLang="zh-TW" sz="5300" kern="900" spc="24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045" y="501270"/>
            <a:ext cx="2885435" cy="621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7040" y="359855"/>
            <a:ext cx="805080" cy="415495"/>
          </a:xfrm>
          <a:prstGeom prst="rect">
            <a:avLst/>
          </a:prstGeom>
          <a:noFill/>
        </p:spPr>
        <p:txBody>
          <a:bodyPr wrap="square" lIns="121877" tIns="60938" rIns="121877" bIns="60938" rtlCol="0">
            <a:spAutoFit/>
          </a:bodyPr>
          <a:lstStyle/>
          <a:p>
            <a:pPr defTabSz="609075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xmlns="" val="35694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07"/>
          <a:stretch/>
        </p:blipFill>
        <p:spPr>
          <a:xfrm>
            <a:off x="-508000" y="-2463800"/>
            <a:ext cx="13411199" cy="7193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6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61" tIns="60930" rIns="121861" bIns="60930" numCol="1" anchor="t" anchorCtr="0" compatLnSpc="1">
            <a:prstTxWarp prst="textNoShape">
              <a:avLst/>
            </a:prstTxWarp>
          </a:bodyPr>
          <a:lstStyle/>
          <a:p>
            <a:pPr defTabSz="121854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AutoShape 8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410633" y="1060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61" tIns="60930" rIns="121861" bIns="60930" numCol="1" anchor="t" anchorCtr="0" compatLnSpc="1">
            <a:prstTxWarp prst="textNoShape">
              <a:avLst/>
            </a:prstTxWarp>
          </a:bodyPr>
          <a:lstStyle/>
          <a:p>
            <a:pPr defTabSz="121854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-939800"/>
            <a:ext cx="10261600" cy="467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5000"/>
                </a:schemeClr>
              </a:gs>
              <a:gs pos="50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dirty="0">
              <a:solidFill>
                <a:srgbClr val="4BACC6">
                  <a:lumMod val="60000"/>
                  <a:lumOff val="4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AutoShape 12" descr="http://www.clker.com/cliparts/h/9/t/p/V/K/global-map-blue.svg"/>
          <p:cNvSpPr>
            <a:spLocks noChangeAspect="1" noChangeArrowheads="1"/>
          </p:cNvSpPr>
          <p:nvPr/>
        </p:nvSpPr>
        <p:spPr bwMode="auto">
          <a:xfrm>
            <a:off x="613833" y="21380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861" tIns="60930" rIns="121861" bIns="60930" numCol="1" anchor="t" anchorCtr="0" compatLnSpc="1">
            <a:prstTxWarp prst="textNoShape">
              <a:avLst/>
            </a:prstTxWarp>
          </a:bodyPr>
          <a:lstStyle/>
          <a:p>
            <a:pPr defTabSz="121854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3499" y="1562137"/>
            <a:ext cx="11176000" cy="196975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121861" tIns="60930" rIns="121861" bIns="60930">
            <a:spAutoFit/>
          </a:bodyPr>
          <a:lstStyle/>
          <a:p>
            <a:pPr algn="ctr" defTabSz="1218540"/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世界上最個人化的</a:t>
            </a:r>
            <a:endParaRPr lang="en-US" altLang="zh-TW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1218540"/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體重管理計劃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46971" y="4881165"/>
            <a:ext cx="8144932" cy="1477315"/>
          </a:xfrm>
          <a:prstGeom prst="rect">
            <a:avLst/>
          </a:prstGeom>
        </p:spPr>
        <p:txBody>
          <a:bodyPr wrap="square" lIns="121861" tIns="60930" rIns="121861" bIns="60930" anchor="b">
            <a:spAutoFit/>
          </a:bodyPr>
          <a:lstStyle/>
          <a:p>
            <a:pPr algn="ctr" defTabSz="1218540"/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TLS</a:t>
            </a:r>
            <a:r>
              <a:rPr lang="en-US" sz="4400" b="1" i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健康生活纖營計劃</a:t>
            </a:r>
            <a:endParaRPr lang="en-US" altLang="zh-TW" sz="44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 defTabSz="1218540"/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Weight Loss Solution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79862" y="6314440"/>
            <a:ext cx="1708985" cy="365760"/>
          </a:xfrm>
          <a:prstGeom prst="rect">
            <a:avLst/>
          </a:prstGeom>
          <a:effectLst/>
        </p:spPr>
      </p:pic>
      <p:sp>
        <p:nvSpPr>
          <p:cNvPr id="4" name="Curved Up Arrow 3"/>
          <p:cNvSpPr/>
          <p:nvPr/>
        </p:nvSpPr>
        <p:spPr>
          <a:xfrm>
            <a:off x="-1203821" y="-314949"/>
            <a:ext cx="16611600" cy="5044428"/>
          </a:xfrm>
          <a:prstGeom prst="curvedUpArrow">
            <a:avLst/>
          </a:prstGeom>
          <a:gradFill flip="none" rotWithShape="1">
            <a:gsLst>
              <a:gs pos="0">
                <a:srgbClr val="00B0F0"/>
              </a:gs>
              <a:gs pos="41000">
                <a:srgbClr val="00B0F0"/>
              </a:gs>
              <a:gs pos="98000">
                <a:srgbClr val="00B0F0">
                  <a:alpha val="68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urved Up Arrow 17"/>
          <p:cNvSpPr/>
          <p:nvPr/>
        </p:nvSpPr>
        <p:spPr>
          <a:xfrm rot="21251443">
            <a:off x="-1399508" y="-620563"/>
            <a:ext cx="16608061" cy="5310112"/>
          </a:xfrm>
          <a:prstGeom prst="curvedUpArrow">
            <a:avLst>
              <a:gd name="adj1" fmla="val 20374"/>
              <a:gd name="adj2" fmla="val 47293"/>
              <a:gd name="adj3" fmla="val 24664"/>
            </a:avLst>
          </a:prstGeom>
          <a:gradFill>
            <a:gsLst>
              <a:gs pos="0">
                <a:srgbClr val="002060">
                  <a:alpha val="63000"/>
                </a:srgbClr>
              </a:gs>
              <a:gs pos="41000">
                <a:srgbClr val="002060"/>
              </a:gs>
              <a:gs pos="98000">
                <a:srgbClr val="002060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r>
              <a:rPr lang="en-US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 </a:t>
            </a:r>
            <a:endParaRPr 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2" descr="http://www.gisgroup.in/wp-content/uploads/2015/06/globe-anima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62" y="2797396"/>
            <a:ext cx="3548305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37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406185"/>
            <a:ext cx="5207000" cy="101565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TLS® 21</a:t>
            </a:r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 日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347" y="3120681"/>
            <a:ext cx="5207000" cy="108997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65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修身挑戰</a:t>
            </a:r>
            <a:endParaRPr lang="en-US" sz="65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專業經理級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Professional Coordinators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296" y="5581654"/>
            <a:ext cx="9862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408749" y="168271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Frances Siu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5614" y="5603426"/>
            <a:ext cx="885771" cy="861774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4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四個佣金週期共賺取</a:t>
            </a: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HK$34,500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HK$34,500 in 4 Commission weeks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172" y="181469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3366"/>
                </a:solidFill>
                <a:ea typeface="Apple LiGothic" pitchFamily="2" charset="-120"/>
              </a:rPr>
              <a:t>TLS</a:t>
            </a:r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健康生活纖營計劃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173" y="827801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TLS Weight Loss Solution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04" t="28224" r="7867" b="113"/>
          <a:stretch/>
        </p:blipFill>
        <p:spPr>
          <a:xfrm>
            <a:off x="1064954" y="1474413"/>
            <a:ext cx="300633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1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 defTabSz="609267"/>
            <a:endParaRPr lang="en-US" sz="2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163197"/>
            <a:ext cx="12192000" cy="1143000"/>
          </a:xfrm>
          <a:prstGeom prst="rect">
            <a:avLst/>
          </a:prstGeom>
        </p:spPr>
        <p:txBody>
          <a:bodyPr lIns="121861" tIns="60930" rIns="121861" bIns="6093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+mn-cs"/>
              </a:rPr>
              <a:t>有市場需求嗎？</a:t>
            </a:r>
            <a:endParaRPr lang="en-US" sz="5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31803" y="1600201"/>
            <a:ext cx="10045700" cy="4525963"/>
          </a:xfrm>
          <a:prstGeom prst="rect">
            <a:avLst/>
          </a:prstGeom>
          <a:noFill/>
        </p:spPr>
        <p:txBody>
          <a:bodyPr lIns="121861" tIns="60930" rIns="121861" bIns="6093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你擔心與體重有關的家族</a:t>
            </a:r>
            <a:r>
              <a:rPr lang="zh-TW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疾病</a:t>
            </a: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嗎？</a:t>
            </a:r>
          </a:p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你擔心睡眠質</a:t>
            </a:r>
            <a:r>
              <a:rPr lang="zh-TW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素</a:t>
            </a: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或能量嗎？</a:t>
            </a:r>
          </a:p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你擔心老化嗎？</a:t>
            </a:r>
          </a:p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你關心性慾嗎？</a:t>
            </a:r>
          </a:p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你擔心關節不適嗎？</a:t>
            </a:r>
            <a:endParaRPr lang="en-US" altLang="zh-Hant" sz="4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924">
              <a:lnSpc>
                <a:spcPct val="90000"/>
              </a:lnSpc>
              <a:spcBef>
                <a:spcPts val="1000"/>
              </a:spcBef>
            </a:pPr>
            <a:r>
              <a:rPr lang="zh-TW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你想更美及更健康</a:t>
            </a:r>
            <a:r>
              <a:rPr lang="zh-Hant" altLang="en-US" sz="4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嗎？</a:t>
            </a:r>
            <a:endParaRPr lang="en-US" altLang="zh-Hant" sz="4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0" indent="0" defTabSz="913924">
              <a:lnSpc>
                <a:spcPct val="90000"/>
              </a:lnSpc>
              <a:spcBef>
                <a:spcPts val="1000"/>
              </a:spcBef>
              <a:buNone/>
            </a:pPr>
            <a:endParaRPr lang="zh-Hant" altLang="en-US" sz="4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5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為甚麼要參加 </a:t>
            </a:r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 21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日修身挑戰？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120" y="1673377"/>
            <a:ext cx="10774453" cy="3785648"/>
          </a:xfrm>
          <a:prstGeom prst="rect">
            <a:avLst/>
          </a:prstGeom>
          <a:noFill/>
        </p:spPr>
        <p:txBody>
          <a:bodyPr wrap="square" lIns="91394" tIns="45718" rIns="91394" bIns="45718" rtlCol="0">
            <a:spAutoFit/>
          </a:bodyPr>
          <a:lstStyle/>
          <a:p>
            <a:pPr marL="456939" indent="-456939">
              <a:buFont typeface="Wingdings" panose="05000000000000000000" pitchFamily="2" charset="2"/>
              <a:buChar char="ü"/>
            </a:pP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經常感到疲倦</a:t>
            </a:r>
          </a:p>
          <a:p>
            <a:pPr marL="456939" indent="-456939">
              <a:buFont typeface="Wingdings" panose="05000000000000000000" pitchFamily="2" charset="2"/>
              <a:buChar char="ü"/>
            </a:pP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想變得更美、更纖型</a:t>
            </a:r>
          </a:p>
          <a:p>
            <a:pPr marL="456939" indent="-456939">
              <a:buFont typeface="Wingdings" panose="05000000000000000000" pitchFamily="2" charset="2"/>
              <a:buChar char="ü"/>
            </a:pP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增加肌肉，改善線條</a:t>
            </a:r>
          </a:p>
          <a:p>
            <a:pPr marL="456939" indent="-456939">
              <a:buFont typeface="Wingdings" panose="05000000000000000000" pitchFamily="2" charset="2"/>
              <a:buChar char="ü"/>
            </a:pP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減去 </a:t>
            </a:r>
            <a:r>
              <a:rPr lang="en-US" altLang="zh-TW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5-20</a:t>
            </a: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磅脂肪</a:t>
            </a:r>
          </a:p>
          <a:p>
            <a:pPr marL="456939" indent="-456939">
              <a:buFont typeface="Wingdings" panose="05000000000000000000" pitchFamily="2" charset="2"/>
              <a:buChar char="ü"/>
            </a:pPr>
            <a:r>
              <a:rPr lang="zh-TW" altLang="en-US" sz="40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為長遠的減重旅程迅速做好準備</a:t>
            </a:r>
          </a:p>
          <a:p>
            <a:pPr marL="456939" indent="-456939">
              <a:buFont typeface="Wingdings" panose="05000000000000000000" pitchFamily="2" charset="2"/>
              <a:buChar char="ü"/>
            </a:pPr>
            <a:endParaRPr lang="en-GB" sz="4000" i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3499" y="4937590"/>
            <a:ext cx="2811968" cy="646327"/>
          </a:xfrm>
          <a:prstGeom prst="rect">
            <a:avLst/>
          </a:prstGeom>
        </p:spPr>
        <p:txBody>
          <a:bodyPr wrap="none" lIns="91394" tIns="45718" rIns="91394" bIns="45718">
            <a:spAutoFit/>
          </a:bodyPr>
          <a:lstStyle/>
          <a:p>
            <a:r>
              <a:rPr lang="en-US" sz="36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…</a:t>
            </a:r>
            <a:r>
              <a:rPr lang="zh-TW" altLang="en-US" sz="3600" i="1" dirty="0">
                <a:latin typeface="Calibri" panose="020F0502020204030204" pitchFamily="34" charset="0"/>
                <a:ea typeface="華康儷中黑" panose="020B0509000000000000" pitchFamily="49" charset="-120"/>
              </a:rPr>
              <a:t>便參加</a:t>
            </a:r>
            <a:r>
              <a:rPr lang="zh-TW" altLang="en-US" sz="3600" i="1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挑戰</a:t>
            </a:r>
            <a:endParaRPr lang="en-US" sz="36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9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 21 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65" y="2056787"/>
            <a:ext cx="11726323" cy="349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0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784" y="0"/>
            <a:ext cx="913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1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" y="0"/>
            <a:ext cx="12191999" cy="685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347" y="2724782"/>
            <a:ext cx="5207000" cy="444417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"/>
              </a:rPr>
              <a:t>真實</a:t>
            </a:r>
            <a:endParaRPr lang="en-US" sz="23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3347" y="2996489"/>
            <a:ext cx="5207000" cy="108997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65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 SemiBold"/>
              </a:rPr>
              <a:t>故事</a:t>
            </a:r>
            <a:endParaRPr lang="en-US" sz="65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1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8375" y="241299"/>
            <a:ext cx="56515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7021" y="243298"/>
            <a:ext cx="5657851" cy="320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9395" y="3586215"/>
            <a:ext cx="56515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7023" y="3579864"/>
            <a:ext cx="56515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94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41" y="228600"/>
            <a:ext cx="56832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19" y="3471533"/>
            <a:ext cx="56515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777" y="3400648"/>
            <a:ext cx="5657851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773" y="240720"/>
            <a:ext cx="5505107" cy="308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06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17" y="656197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964" y="3682147"/>
            <a:ext cx="2592917" cy="52322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21 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日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67"/>
            <a:ext cx="3851968" cy="58477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cs typeface="Gill Sans SemiBold"/>
              </a:rPr>
              <a:t>Simon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02672" y="1016946"/>
            <a:ext cx="2592917" cy="400111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 </a:t>
            </a:r>
            <a:r>
              <a:rPr lang="zh-TW" alt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日修身挑戰</a:t>
            </a:r>
            <a:endParaRPr lang="en-US" sz="2000" i="1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89960" y="2281466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032" y="2505165"/>
            <a:ext cx="324465" cy="764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3648" y="6496357"/>
            <a:ext cx="12205648" cy="564257"/>
          </a:xfrm>
          <a:prstGeom prst="rect">
            <a:avLst/>
          </a:prstGeom>
        </p:spPr>
        <p:txBody>
          <a:bodyPr wrap="square" lIns="91392" tIns="45718" rIns="91392" bIns="45718">
            <a:spAutoFit/>
          </a:bodyPr>
          <a:lstStyle/>
          <a:p>
            <a:pPr defTabSz="913856"/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endParaRPr lang="en-US" altLang="zh-TW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  <a:p>
            <a:pPr defTabSz="913856"/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pPr defTabSz="913856"/>
            <a:endParaRPr lang="en-US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2510" y="5959773"/>
            <a:ext cx="1637367" cy="384719"/>
          </a:xfrm>
          <a:prstGeom prst="rect">
            <a:avLst/>
          </a:prstGeom>
          <a:noFill/>
        </p:spPr>
        <p:txBody>
          <a:bodyPr wrap="none" lIns="91398" tIns="45718" rIns="91398" bIns="45718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#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FIND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YOUR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0589" y="1902244"/>
            <a:ext cx="3070099" cy="4149947"/>
            <a:chOff x="-1238250" y="397801"/>
            <a:chExt cx="4514850" cy="6102863"/>
          </a:xfrm>
        </p:grpSpPr>
        <p:pic>
          <p:nvPicPr>
            <p:cNvPr id="14" name="Picture 2" descr="I:\TLS 2016\before &amp; after\Simon 21 day before &amp; after 201604\IMG_1024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2917" r="27917"/>
            <a:stretch/>
          </p:blipFill>
          <p:spPr bwMode="auto">
            <a:xfrm>
              <a:off x="1028700" y="404664"/>
              <a:ext cx="2247900" cy="6096000"/>
            </a:xfrm>
            <a:prstGeom prst="rect">
              <a:avLst/>
            </a:prstGeom>
            <a:noFill/>
          </p:spPr>
        </p:pic>
        <p:pic>
          <p:nvPicPr>
            <p:cNvPr id="19" name="Picture 2" descr="I:\TLS 2016\before &amp; after\Simon 21 day before &amp; after 201604\simon2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0417" r="30000"/>
            <a:stretch/>
          </p:blipFill>
          <p:spPr bwMode="auto">
            <a:xfrm>
              <a:off x="-1238250" y="397801"/>
              <a:ext cx="2266951" cy="6096000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7487952" y="1131364"/>
            <a:ext cx="4086225" cy="4572000"/>
            <a:chOff x="11277600" y="56108"/>
            <a:chExt cx="5448300" cy="6096000"/>
          </a:xfrm>
        </p:grpSpPr>
        <p:pic>
          <p:nvPicPr>
            <p:cNvPr id="17" name="Picture 3" descr="I:\TLS 2016\before &amp; after\Simon 21 day before &amp; after 201604\simon 1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7084" r="22083"/>
            <a:stretch/>
          </p:blipFill>
          <p:spPr bwMode="auto">
            <a:xfrm>
              <a:off x="11277600" y="56108"/>
              <a:ext cx="2781300" cy="6096000"/>
            </a:xfrm>
            <a:prstGeom prst="rect">
              <a:avLst/>
            </a:prstGeom>
            <a:noFill/>
          </p:spPr>
        </p:pic>
        <p:pic>
          <p:nvPicPr>
            <p:cNvPr id="20" name="Picture 3" descr="I:\TLS 2016\before &amp; after\Simon 21 day before &amp; after 201604\simon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3750" r="27917"/>
            <a:stretch/>
          </p:blipFill>
          <p:spPr bwMode="auto">
            <a:xfrm>
              <a:off x="14058900" y="56108"/>
              <a:ext cx="2667000" cy="6096000"/>
            </a:xfrm>
            <a:prstGeom prst="rect">
              <a:avLst/>
            </a:prstGeom>
            <a:noFill/>
          </p:spPr>
        </p:pic>
      </p:grpSp>
      <p:sp>
        <p:nvSpPr>
          <p:cNvPr id="21" name="Pentagon 20"/>
          <p:cNvSpPr/>
          <p:nvPr/>
        </p:nvSpPr>
        <p:spPr>
          <a:xfrm>
            <a:off x="4027145" y="467936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8" tIns="45718" rIns="91398" bIns="45718" spcCol="0" rtlCol="0" anchor="ctr"/>
          <a:lstStyle/>
          <a:p>
            <a:pPr algn="ctr"/>
            <a:r>
              <a:rPr lang="zh-TW" altLang="en-US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11.4</a:t>
            </a:r>
            <a:r>
              <a:rPr lang="zh-TW" altLang="en-US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28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4029417" y="530944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8" tIns="45718" rIns="91398" bIns="45718" spcCol="0" rtlCol="0" anchor="ctr"/>
          <a:lstStyle/>
          <a:p>
            <a:pPr algn="ctr"/>
            <a:r>
              <a:rPr lang="zh-TW" altLang="en-US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1.8%</a:t>
            </a:r>
            <a:r>
              <a:rPr lang="zh-TW" altLang="en-US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28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-496221" y="2332436"/>
            <a:ext cx="5155737" cy="2947357"/>
            <a:chOff x="4239766" y="1475724"/>
            <a:chExt cx="3866803" cy="2210518"/>
          </a:xfrm>
        </p:grpSpPr>
        <p:sp>
          <p:nvSpPr>
            <p:cNvPr id="13" name="Oval 12"/>
            <p:cNvSpPr/>
            <p:nvPr/>
          </p:nvSpPr>
          <p:spPr>
            <a:xfrm>
              <a:off x="4239766" y="1491682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79"/>
              <a:endPara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912009" y="1475724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79"/>
              <a:endPara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138517" y="-630865"/>
            <a:ext cx="3826261" cy="8597225"/>
          </a:xfrm>
          <a:prstGeom prst="rect">
            <a:avLst/>
          </a:prstGeom>
        </p:spPr>
        <p:txBody>
          <a:bodyPr wrap="none" lIns="121816" tIns="60908" rIns="121816" bIns="60908">
            <a:spAutoFit/>
          </a:bodyPr>
          <a:lstStyle/>
          <a:p>
            <a:pPr algn="ctr" defTabSz="608979"/>
            <a:r>
              <a:rPr lang="en-US" sz="551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16" tIns="60908" rIns="121816" bIns="60908" rtlCol="0" anchor="ctr"/>
          <a:lstStyle/>
          <a:p>
            <a:pPr algn="ctr" defTabSz="608979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60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9879686" y="6244024"/>
            <a:ext cx="1568827" cy="526365"/>
            <a:chOff x="7409686" y="4683015"/>
            <a:chExt cx="1176620" cy="394773"/>
          </a:xfrm>
        </p:grpSpPr>
        <p:sp>
          <p:nvSpPr>
            <p:cNvPr id="10" name="TextBox 9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979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979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7384" y="6355829"/>
            <a:ext cx="2731869" cy="353895"/>
          </a:xfrm>
          <a:prstGeom prst="rect">
            <a:avLst/>
          </a:prstGeom>
          <a:noFill/>
        </p:spPr>
        <p:txBody>
          <a:bodyPr wrap="none" lIns="121816" tIns="60908" rIns="121816" bIns="60908" rtlCol="0">
            <a:spAutoFit/>
          </a:bodyPr>
          <a:lstStyle/>
          <a:p>
            <a:pPr defTabSz="608979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5733" y="2431816"/>
            <a:ext cx="8756003" cy="3488077"/>
          </a:xfrm>
          <a:prstGeom prst="rect">
            <a:avLst/>
          </a:prstGeom>
          <a:noFill/>
        </p:spPr>
        <p:txBody>
          <a:bodyPr wrap="square" lIns="121816" tIns="60908" rIns="121816" bIns="60908" rtlCol="0">
            <a:spAutoFit/>
          </a:bodyPr>
          <a:lstStyle/>
          <a:p>
            <a:pPr marL="380636" indent="-380636" defTabSz="608979">
              <a:buFontTx/>
              <a:buAutoNum type="arabicPeriod"/>
            </a:pPr>
            <a:r>
              <a:rPr lang="zh-TW" altLang="en-US" sz="55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低升糖指數飲食</a:t>
            </a:r>
            <a:endParaRPr lang="en-US" altLang="zh-TW" sz="55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marL="380636" indent="-380636" defTabSz="608979">
              <a:buFontTx/>
              <a:buAutoNum type="arabicPeriod"/>
            </a:pPr>
            <a:r>
              <a:rPr lang="zh-TW" altLang="en-US" sz="55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身體構成</a:t>
            </a:r>
            <a:endParaRPr lang="en-US" altLang="zh-TW" sz="55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marL="380636" indent="-380636" defTabSz="608979">
              <a:buFontTx/>
              <a:buAutoNum type="arabicPeriod"/>
            </a:pPr>
            <a:r>
              <a:rPr lang="zh-TW" altLang="en-US" sz="55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補充品</a:t>
            </a:r>
            <a:endParaRPr lang="en-US" altLang="zh-TW" sz="55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marL="380636" indent="-380636" defTabSz="608979">
              <a:buFontTx/>
              <a:buAutoNum type="arabicPeriod"/>
            </a:pPr>
            <a:r>
              <a:rPr lang="zh-TW" altLang="en-US" sz="55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教育</a:t>
            </a:r>
            <a:endParaRPr lang="en-US" sz="55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6224" y="1333903"/>
            <a:ext cx="7637453" cy="1046384"/>
          </a:xfrm>
          <a:prstGeom prst="rect">
            <a:avLst/>
          </a:prstGeom>
          <a:noFill/>
        </p:spPr>
        <p:txBody>
          <a:bodyPr wrap="square" lIns="121816" tIns="60908" rIns="121816" bIns="60908" rtlCol="0">
            <a:spAutoFit/>
          </a:bodyPr>
          <a:lstStyle/>
          <a:p>
            <a:pPr defTabSz="608979"/>
            <a:r>
              <a:rPr lang="zh-TW" altLang="en-US" sz="6000" b="1" dirty="0">
                <a:solidFill>
                  <a:srgbClr val="1F497D">
                    <a:lumMod val="50000"/>
                  </a:srgbClr>
                </a:solidFill>
                <a:ea typeface="華康儷中黑" panose="020B0509000000000000" pitchFamily="49" charset="-120"/>
              </a:rPr>
              <a:t>科學原素</a:t>
            </a:r>
            <a:endParaRPr lang="en-US" sz="6000" b="1" dirty="0">
              <a:solidFill>
                <a:srgbClr val="1F497D">
                  <a:lumMod val="50000"/>
                </a:srgb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5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17" y="656197"/>
            <a:ext cx="3851968" cy="1026583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6996" y="3682147"/>
            <a:ext cx="2592917" cy="52322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21 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日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17" y="857267"/>
            <a:ext cx="3851968" cy="58477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cs typeface="Gill Sans SemiBold"/>
              </a:rPr>
              <a:t>Clemant</a:t>
            </a:r>
            <a:endParaRPr lang="en-US" sz="3200" dirty="0">
              <a:solidFill>
                <a:prstClr val="white"/>
              </a:solidFill>
              <a:cs typeface="Gill Sans Semi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2672" y="1016946"/>
            <a:ext cx="2592917" cy="400111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 </a:t>
            </a:r>
            <a:r>
              <a:rPr lang="zh-TW" alt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日修身挑戰</a:t>
            </a:r>
            <a:endParaRPr lang="en-US" sz="2000" i="1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53992" y="2281466"/>
            <a:ext cx="1307953" cy="1307953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4064" y="2505165"/>
            <a:ext cx="324465" cy="764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3648" y="6496357"/>
            <a:ext cx="12205648" cy="564257"/>
          </a:xfrm>
          <a:prstGeom prst="rect">
            <a:avLst/>
          </a:prstGeom>
        </p:spPr>
        <p:txBody>
          <a:bodyPr wrap="square" lIns="91392" tIns="45718" rIns="91392" bIns="45718">
            <a:spAutoFit/>
          </a:bodyPr>
          <a:lstStyle/>
          <a:p>
            <a:pPr defTabSz="913856"/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1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endParaRPr lang="en-US" altLang="zh-TW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  <a:p>
            <a:pPr defTabSz="913856"/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pPr defTabSz="913856"/>
            <a:endParaRPr lang="en-US" sz="11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2510" y="5959773"/>
            <a:ext cx="1637367" cy="384719"/>
          </a:xfrm>
          <a:prstGeom prst="rect">
            <a:avLst/>
          </a:prstGeom>
          <a:noFill/>
        </p:spPr>
        <p:txBody>
          <a:bodyPr wrap="none" lIns="91398" tIns="45718" rIns="91398" bIns="45718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#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FIND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YOUR</a:t>
            </a:r>
            <a:r>
              <a:rPr lang="en-US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FIT</a:t>
            </a:r>
          </a:p>
        </p:txBody>
      </p:sp>
      <p:sp>
        <p:nvSpPr>
          <p:cNvPr id="21" name="Pentagon 20"/>
          <p:cNvSpPr/>
          <p:nvPr/>
        </p:nvSpPr>
        <p:spPr>
          <a:xfrm>
            <a:off x="4491177" y="467936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8" tIns="45718" rIns="91398" bIns="45718" spcCol="0" rtlCol="0" anchor="ctr"/>
          <a:lstStyle/>
          <a:p>
            <a:pPr algn="ctr"/>
            <a:r>
              <a:rPr lang="zh-TW" altLang="en-US" sz="28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8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10.8</a:t>
            </a:r>
            <a:r>
              <a:rPr lang="zh-TW" altLang="en-US" sz="28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28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4493449" y="5309443"/>
            <a:ext cx="3506987" cy="612648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8" tIns="45718" rIns="91398" bIns="45718" spcCol="0" rtlCol="0" anchor="ctr"/>
          <a:lstStyle/>
          <a:p>
            <a:pPr algn="ctr"/>
            <a:r>
              <a:rPr lang="zh-TW" altLang="en-US" sz="28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8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2.0%</a:t>
            </a:r>
            <a:r>
              <a:rPr lang="zh-TW" altLang="en-US" sz="28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28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005" y="1935171"/>
            <a:ext cx="4346667" cy="4366668"/>
            <a:chOff x="56005" y="1935171"/>
            <a:chExt cx="4346667" cy="4366668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338" y="1935172"/>
              <a:ext cx="2393334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07"/>
            <a:stretch/>
          </p:blipFill>
          <p:spPr bwMode="auto">
            <a:xfrm>
              <a:off x="56005" y="1935171"/>
              <a:ext cx="1953333" cy="436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8137372" y="1543661"/>
            <a:ext cx="3666667" cy="4366667"/>
            <a:chOff x="7756372" y="1543661"/>
            <a:chExt cx="3666667" cy="4366667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372" y="1543661"/>
              <a:ext cx="2286667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07"/>
            <a:stretch/>
          </p:blipFill>
          <p:spPr bwMode="auto">
            <a:xfrm>
              <a:off x="7756372" y="1543661"/>
              <a:ext cx="1380000" cy="43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70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怎樣推廣 </a:t>
            </a:r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21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日修身挑戰？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920" y="3521775"/>
            <a:ext cx="2404285" cy="2000544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購買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 日修身挑戰套裝作個人存貨，你可在 </a:t>
            </a:r>
            <a:r>
              <a:rPr lang="en-US" sz="2000" b="1" dirty="0">
                <a:solidFill>
                  <a:srgbClr val="69BCE9"/>
                </a:solidFill>
                <a:ea typeface="華康儷中黑" panose="020B0509000000000000" pitchFamily="49" charset="-120"/>
                <a:cs typeface="Gill Sans"/>
              </a:rPr>
              <a:t>HK.SHOP.COM</a:t>
            </a:r>
            <a:r>
              <a:rPr lang="zh-TW" altLang="en-US" sz="2000" b="1" dirty="0">
                <a:solidFill>
                  <a:srgbClr val="69BCE9"/>
                </a:solidFill>
                <a:ea typeface="華康儷中黑" panose="020B0509000000000000" pitchFamily="49" charset="-120"/>
                <a:cs typeface="Gill Sans"/>
              </a:rPr>
              <a:t> </a:t>
            </a:r>
            <a:endParaRPr lang="en-US" altLang="zh-TW" sz="2000" b="1" dirty="0" smtClean="0">
              <a:solidFill>
                <a:srgbClr val="69BCE9"/>
              </a:solidFill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購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買套裝</a:t>
            </a:r>
            <a:endParaRPr lang="en-US" sz="2000" b="1" dirty="0">
              <a:solidFill>
                <a:srgbClr val="69BCE9"/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632" y="3518537"/>
            <a:ext cx="2194507" cy="1692767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推廣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 </a:t>
            </a:r>
          </a:p>
          <a:p>
            <a:pPr algn="ctr"/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在社交媒體上利用我們的短片、圖像和網誌文章推廣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5792" y="3545812"/>
            <a:ext cx="1935679" cy="107721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成功獲取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顧客，並請他們訂購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3774" y="3544208"/>
            <a:ext cx="1736497" cy="107721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銷售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 21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日修身挑戰套裝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1788" y="2468243"/>
            <a:ext cx="1895061" cy="112338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700" i="1" dirty="0">
                <a:solidFill>
                  <a:srgbClr val="69BCE9"/>
                </a:solidFill>
                <a:cs typeface="Gill Sans SemiBold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0354" y="2480815"/>
            <a:ext cx="1895061" cy="112338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700" i="1" dirty="0">
                <a:solidFill>
                  <a:srgbClr val="69BCE9"/>
                </a:solidFill>
                <a:cs typeface="Gill Sans SemiBold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8469" y="2480187"/>
            <a:ext cx="1895061" cy="112338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700" i="1" dirty="0">
                <a:solidFill>
                  <a:srgbClr val="69BCE9"/>
                </a:solidFill>
                <a:cs typeface="Gill Sans SemiBold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14491" y="2495111"/>
            <a:ext cx="1895061" cy="112338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700" i="1" dirty="0">
                <a:solidFill>
                  <a:srgbClr val="69BCE9"/>
                </a:solidFill>
                <a:cs typeface="Gill Sans SemiBold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2974" y="2495111"/>
            <a:ext cx="1895061" cy="112338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6700" i="1" dirty="0">
                <a:solidFill>
                  <a:srgbClr val="69BCE9"/>
                </a:solidFill>
                <a:cs typeface="Gill Sans SemiBold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403" y="1857016"/>
            <a:ext cx="10364844" cy="523216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zh-TW" altLang="en-US" sz="2800" i="1" dirty="0">
                <a:solidFill>
                  <a:schemeClr val="tx1">
                    <a:alpha val="47000"/>
                  </a:schemeClr>
                </a:solidFill>
                <a:ea typeface="華康儷中黑" panose="020B0509000000000000" pitchFamily="49" charset="-120"/>
                <a:cs typeface="Gill Sans"/>
              </a:rPr>
              <a:t>自己先做，再讓顧客在短短 </a:t>
            </a:r>
            <a:r>
              <a:rPr lang="en-US" altLang="zh-TW" sz="2800" i="1" dirty="0">
                <a:solidFill>
                  <a:schemeClr val="tx1">
                    <a:alpha val="47000"/>
                  </a:schemeClr>
                </a:solidFill>
                <a:ea typeface="華康儷中黑" panose="020B0509000000000000" pitchFamily="49" charset="-120"/>
                <a:cs typeface="Gill Sans"/>
              </a:rPr>
              <a:t>21</a:t>
            </a:r>
            <a:r>
              <a:rPr lang="zh-TW" altLang="en-US" sz="2800" i="1" dirty="0">
                <a:solidFill>
                  <a:schemeClr val="tx1">
                    <a:alpha val="47000"/>
                  </a:schemeClr>
                </a:solidFill>
                <a:ea typeface="華康儷中黑" panose="020B0509000000000000" pitchFamily="49" charset="-120"/>
                <a:cs typeface="Gill Sans"/>
              </a:rPr>
              <a:t> 日內下定決心，變得健康和健美</a:t>
            </a:r>
            <a:endParaRPr lang="en-US" sz="2800" i="1" dirty="0">
              <a:solidFill>
                <a:schemeClr val="tx1">
                  <a:alpha val="47000"/>
                </a:scheme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80011" y="3506640"/>
            <a:ext cx="2020988" cy="107721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分享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與我們分享顧客的成功個案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4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657" y="423433"/>
            <a:ext cx="9164320" cy="5748147"/>
            <a:chOff x="-404957" y="317575"/>
            <a:chExt cx="6873240" cy="4311110"/>
          </a:xfrm>
        </p:grpSpPr>
        <p:sp>
          <p:nvSpPr>
            <p:cNvPr id="2" name="Oval 1"/>
            <p:cNvSpPr/>
            <p:nvPr/>
          </p:nvSpPr>
          <p:spPr>
            <a:xfrm>
              <a:off x="2170603" y="31757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404957" y="33100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962599"/>
            <a:ext cx="12192000" cy="3281548"/>
          </a:xfrm>
          <a:prstGeom prst="rect">
            <a:avLst/>
          </a:prstGeom>
          <a:solidFill>
            <a:srgbClr val="00CC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5682" y="6117022"/>
            <a:ext cx="4281881" cy="5526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879683" y="6244024"/>
            <a:ext cx="1568827" cy="526365"/>
            <a:chOff x="7409686" y="4683015"/>
            <a:chExt cx="1176620" cy="394773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7384" y="6355827"/>
            <a:ext cx="2731869" cy="353895"/>
          </a:xfrm>
          <a:prstGeom prst="rect">
            <a:avLst/>
          </a:prstGeom>
          <a:noFill/>
        </p:spPr>
        <p:txBody>
          <a:bodyPr wrap="none" lIns="121818" tIns="60909" rIns="121818" bIns="60909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58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83189" y="-318605"/>
            <a:ext cx="7047961" cy="7193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671327" y="6223001"/>
            <a:ext cx="396807" cy="415451"/>
          </a:xfrm>
          <a:prstGeom prst="rect">
            <a:avLst/>
          </a:prstGeom>
          <a:noFill/>
        </p:spPr>
        <p:txBody>
          <a:bodyPr wrap="none" lIns="121818" tIns="60909" rIns="121818" bIns="60909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2721" y="2554117"/>
            <a:ext cx="6482080" cy="2062048"/>
          </a:xfrm>
          <a:prstGeom prst="rect">
            <a:avLst/>
          </a:prstGeom>
        </p:spPr>
        <p:txBody>
          <a:bodyPr wrap="square" lIns="121818" tIns="60909" rIns="121818" bIns="60909">
            <a:spAutoFit/>
          </a:bodyPr>
          <a:lstStyle/>
          <a:p>
            <a:pPr algn="ctr"/>
            <a:r>
              <a:rPr lang="zh-TW" altLang="en-US" sz="7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銷售</a:t>
            </a:r>
            <a:endParaRPr lang="en-US" altLang="zh-TW" sz="7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 defTabSz="913674"/>
            <a:r>
              <a:rPr lang="en-US" sz="55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en-US" sz="5500" dirty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  <a:cs typeface="Gill Sans SemiBold"/>
              </a:rPr>
              <a:t>®</a:t>
            </a:r>
            <a:r>
              <a:rPr lang="en-US" sz="55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 21</a:t>
            </a:r>
            <a:r>
              <a:rPr lang="zh-TW" altLang="en-US" sz="55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日修身挑戰！</a:t>
            </a:r>
            <a:endParaRPr lang="en-US" sz="55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07" y="423459"/>
            <a:ext cx="805080" cy="415495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®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銷售</a:t>
            </a:r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TLS® 21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073" y="1781640"/>
            <a:ext cx="10814551" cy="2995589"/>
          </a:xfrm>
          <a:prstGeom prst="rect">
            <a:avLst/>
          </a:prstGeom>
          <a:noFill/>
        </p:spPr>
        <p:txBody>
          <a:bodyPr wrap="square" lIns="121818" tIns="60909" rIns="121818" bIns="60909" rtlCol="0">
            <a:spAutoFit/>
          </a:bodyPr>
          <a:lstStyle/>
          <a:p>
            <a:pPr marL="685190" indent="-685190">
              <a:spcBef>
                <a:spcPts val="800"/>
              </a:spcBef>
              <a:spcAft>
                <a:spcPts val="800"/>
              </a:spcAft>
              <a:buFontTx/>
              <a:buAutoNum type="arabicPeriod"/>
            </a:pP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細心聆聽</a:t>
            </a:r>
            <a:r>
              <a:rPr lang="en-US" sz="4000" dirty="0" smtClean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...</a:t>
            </a:r>
            <a:endParaRPr lang="en-US" sz="4000" dirty="0"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685190" indent="-685190">
              <a:spcBef>
                <a:spcPts val="800"/>
              </a:spcBef>
              <a:spcAft>
                <a:spcPts val="800"/>
              </a:spcAft>
              <a:buFontTx/>
              <a:buAutoNum type="arabicPeriod"/>
            </a:pP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問個簡單問題：「你有聽過</a:t>
            </a:r>
            <a:r>
              <a:rPr lang="en-US" altLang="zh-TW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TLS® 21</a:t>
            </a: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日修身挑戰嗎？」</a:t>
            </a:r>
            <a:endParaRPr lang="en-US" sz="4000" dirty="0"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685190" indent="-685190">
              <a:spcBef>
                <a:spcPts val="800"/>
              </a:spcBef>
              <a:spcAft>
                <a:spcPts val="800"/>
              </a:spcAft>
              <a:buFontTx/>
              <a:buAutoNum type="arabicPeriod"/>
            </a:pP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了解「</a:t>
            </a:r>
            <a:r>
              <a:rPr lang="en-US" altLang="zh-TW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是甚麼</a:t>
            </a:r>
            <a:r>
              <a:rPr lang="zh-TW" altLang="en-US" sz="4000" dirty="0" smtClean="0"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？」</a:t>
            </a:r>
            <a:endParaRPr lang="en-US" altLang="zh-TW" sz="4000" dirty="0" smtClean="0"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6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TLS® 21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日修身挑戰套裝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pic>
        <p:nvPicPr>
          <p:cNvPr id="11" name="Picture 2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82332" y="-453245"/>
            <a:ext cx="7951381" cy="79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48865" y="5152123"/>
            <a:ext cx="8817379" cy="574516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/>
            <a:r>
              <a:rPr lang="en-US" sz="2900" b="1" dirty="0">
                <a:solidFill>
                  <a:srgbClr val="558ED5"/>
                </a:solidFill>
              </a:rPr>
              <a:t>HK21DAY | UC $1,038.00  | SR $1,452.00  | BV 25.0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18732" y="1937663"/>
            <a:ext cx="1574800" cy="1460500"/>
            <a:chOff x="7305675" y="1828800"/>
            <a:chExt cx="1181100" cy="1095375"/>
          </a:xfrm>
        </p:grpSpPr>
        <p:sp>
          <p:nvSpPr>
            <p:cNvPr id="14" name="Oval 13"/>
            <p:cNvSpPr/>
            <p:nvPr/>
          </p:nvSpPr>
          <p:spPr>
            <a:xfrm>
              <a:off x="7305675" y="1828800"/>
              <a:ext cx="1181100" cy="109537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3300" y="2024746"/>
              <a:ext cx="108585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>
                  <a:solidFill>
                    <a:prstClr val="white">
                      <a:lumMod val="95000"/>
                    </a:prstClr>
                  </a:solidFill>
                </a:rPr>
                <a:t>SAVE</a:t>
              </a:r>
            </a:p>
            <a:p>
              <a:pPr algn="ctr"/>
              <a:r>
                <a:rPr lang="en-US" sz="3200" dirty="0" smtClean="0">
                  <a:solidFill>
                    <a:prstClr val="white">
                      <a:lumMod val="95000"/>
                    </a:prstClr>
                  </a:solidFill>
                </a:rPr>
                <a:t>24</a:t>
              </a:r>
              <a:r>
                <a:rPr lang="en-US" sz="3200" dirty="0">
                  <a:solidFill>
                    <a:prstClr val="white">
                      <a:lumMod val="95000"/>
                    </a:prstClr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175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altLang="zh-TW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TLS® 21</a:t>
            </a:r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日修身挑戰－創造購物年金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7968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84" y="6355830"/>
            <a:ext cx="2731869" cy="353895"/>
          </a:xfrm>
          <a:prstGeom prst="rect">
            <a:avLst/>
          </a:prstGeom>
          <a:noFill/>
        </p:spPr>
        <p:txBody>
          <a:bodyPr wrap="none" lIns="121813" tIns="60906" rIns="121813" bIns="60906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500" dirty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 TODAY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3765020"/>
              </p:ext>
            </p:extLst>
          </p:nvPr>
        </p:nvGraphicFramePr>
        <p:xfrm>
          <a:off x="329292" y="1565103"/>
          <a:ext cx="11571407" cy="2956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606893"/>
                <a:gridCol w="2555647"/>
                <a:gridCol w="2408867"/>
              </a:tblGrid>
              <a:tr h="57912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產品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零售利潤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總</a:t>
                      </a:r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BV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值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TLS® 21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日修身挑戰組合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HK$414.00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25.0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Isotonix®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消化酵素沖飲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HK$82.00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18.0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總值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43</a:t>
                      </a:r>
                      <a:endParaRPr lang="en-US" sz="3200" b="1" dirty="0" smtClean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40080">
                <a:tc gridSpan="2">
                  <a:txBody>
                    <a:bodyPr/>
                    <a:lstStyle/>
                    <a:p>
                      <a:pPr algn="r"/>
                      <a:r>
                        <a:rPr lang="zh-TW" altLang="en-US" sz="3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每四週創造</a:t>
                      </a:r>
                      <a:endParaRPr lang="en-US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43</a:t>
                      </a:r>
                      <a:endParaRPr lang="en-US" sz="3600" b="1" dirty="0" smtClean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4937977"/>
            <a:ext cx="12192000" cy="707887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430 BV（10</a:t>
            </a:r>
            <a:r>
              <a:rPr lang="zh-TW" altLang="en-US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位顧客 ）</a:t>
            </a:r>
            <a:r>
              <a:rPr lang="en-US" altLang="zh-TW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+ 100 BV</a:t>
            </a:r>
            <a:r>
              <a:rPr lang="zh-TW" altLang="en-US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（自用）</a:t>
            </a:r>
            <a:r>
              <a:rPr lang="en-US" altLang="zh-TW" sz="4000" dirty="0">
                <a:solidFill>
                  <a:srgbClr val="00B0F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= 530 BV</a:t>
            </a:r>
          </a:p>
        </p:txBody>
      </p:sp>
    </p:spTree>
    <p:extLst>
      <p:ext uri="{BB962C8B-B14F-4D97-AF65-F5344CB8AC3E}">
        <p14:creationId xmlns:p14="http://schemas.microsoft.com/office/powerpoint/2010/main" xmlns="" val="42233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zh-TW" alt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工具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38200" y="1463569"/>
            <a:ext cx="9906000" cy="4351339"/>
          </a:xfrm>
          <a:prstGeom prst="rect">
            <a:avLst/>
          </a:prstGeom>
        </p:spPr>
        <p:txBody>
          <a:bodyPr lIns="91404" tIns="45718" rIns="91404" bIns="45718"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UNFRANCHISETRAINING.COM：TLS業務指南、TLS</a:t>
            </a:r>
            <a:r>
              <a:rPr lang="zh-TW" alt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概覽簡報、</a:t>
            </a:r>
            <a:r>
              <a:rPr lang="en-US" altLang="zh-TW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TLS 21</a:t>
            </a:r>
            <a:r>
              <a:rPr lang="zh-TW" alt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日修身挑戰簡報</a:t>
            </a:r>
            <a:endParaRPr lang="en-US" altLang="zh-TW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altLang="zh-Hant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UNFRANCHISE.COM.HK</a:t>
            </a:r>
            <a:r>
              <a:rPr lang="zh-Hant" alt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：下載</a:t>
            </a:r>
            <a:r>
              <a:rPr lang="zh-TW" alt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產品及計劃資訊</a:t>
            </a:r>
            <a:endParaRPr lang="en-US" altLang="zh-Hant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GMTSS：TLS Day 1 &amp; DAY 2</a:t>
            </a:r>
          </a:p>
          <a:p>
            <a:r>
              <a:rPr lang="en-US" dirty="0" err="1" smtClean="0">
                <a:latin typeface="Calibri" panose="020F0502020204030204" pitchFamily="34" charset="0"/>
                <a:ea typeface="華康儷中黑" panose="020B0509000000000000" pitchFamily="49" charset="-120"/>
              </a:rPr>
              <a:t>FACEBOOK：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hlinkClick r:id="rId2"/>
              </a:rPr>
              <a:t>https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hlinkClick r:id="rId2"/>
              </a:rPr>
              <a:t>://www.facebook.com/tlsmhk/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  <a:p>
            <a:r>
              <a:rPr 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zh-TW" altLang="en-US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網頁：</a:t>
            </a:r>
            <a:r>
              <a:rPr lang="en-US" altLang="zh-TW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hk.tlsslim.com </a:t>
            </a:r>
            <a:endParaRPr lang="en-US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381" y="4407427"/>
            <a:ext cx="4600659" cy="23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029" y="4407427"/>
            <a:ext cx="4245079" cy="23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97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IWP_LAST P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"/>
            <a:ext cx="12192000" cy="685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2707" y="2164167"/>
            <a:ext cx="5207000" cy="2695788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/>
            <a:endParaRPr lang="en-US" sz="2400">
              <a:solidFill>
                <a:srgbClr val="69BCE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2707" y="4106411"/>
            <a:ext cx="5207000" cy="38471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 Light"/>
              </a:rPr>
              <a:t>社交媒體上最注重健康生活模式的社群</a:t>
            </a:r>
            <a:endParaRPr lang="en-US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52707" y="3430784"/>
            <a:ext cx="5207000" cy="50782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Calibri" panose="020F0502020204030204" pitchFamily="34" charset="0"/>
                <a:cs typeface="Gill Sans SemiBold"/>
              </a:rPr>
              <a:t>#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Gill Sans SemiBold"/>
              </a:rPr>
              <a:t>FIND</a:t>
            </a:r>
            <a:r>
              <a:rPr lang="en-US" sz="2700" dirty="0">
                <a:solidFill>
                  <a:schemeClr val="bg1"/>
                </a:solidFill>
                <a:latin typeface="Calibri" panose="020F0502020204030204" pitchFamily="34" charset="0"/>
                <a:cs typeface="Gill Sans SemiBold"/>
              </a:rPr>
              <a:t>YOUR</a:t>
            </a:r>
            <a:r>
              <a:rPr lang="en-US" sz="2700" dirty="0">
                <a:solidFill>
                  <a:srgbClr val="7F7F7F"/>
                </a:solidFill>
                <a:latin typeface="Calibri" panose="020F0502020204030204" pitchFamily="34" charset="0"/>
                <a:cs typeface="Gill Sans SemiBold"/>
              </a:rPr>
              <a:t>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577" y="2468545"/>
            <a:ext cx="2754936" cy="87564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31733" y="3403688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31733" y="4008681"/>
            <a:ext cx="383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2155" y="2177163"/>
            <a:ext cx="7264425" cy="2872560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algn="ctr" defTabSz="609203"/>
            <a:r>
              <a:rPr lang="en-US" sz="7200" dirty="0">
                <a:solidFill>
                  <a:prstClr val="white"/>
                </a:solidFill>
                <a:ea typeface="華康儷中黑" panose="020B0509000000000000" pitchFamily="49" charset="-120"/>
              </a:rPr>
              <a:t>2016</a:t>
            </a:r>
          </a:p>
          <a:p>
            <a:pPr algn="ctr" defTabSz="609203"/>
            <a:r>
              <a:rPr 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健康生活纖形比賽</a:t>
            </a:r>
            <a:endParaRPr lang="en-US" sz="5300" kern="900" spc="24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  <a:p>
            <a:pPr algn="ctr" defTabSz="609203"/>
            <a:r>
              <a:rPr lang="en-US" sz="5300" kern="900" spc="24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Find Your Fit Challenge</a:t>
            </a: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045" y="501260"/>
            <a:ext cx="2885435" cy="621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040" y="359845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xmlns="" val="6009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5665" y="5888405"/>
            <a:ext cx="4281881" cy="552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5356" y="1693637"/>
            <a:ext cx="11215997" cy="2092859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>
              <a:spcBef>
                <a:spcPts val="800"/>
              </a:spcBef>
              <a:spcAft>
                <a:spcPts val="800"/>
              </a:spcAft>
            </a:pPr>
            <a:r>
              <a:rPr lang="zh-TW" altLang="en-US" sz="3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送出獎金及獎品 總值超過</a:t>
            </a:r>
            <a:r>
              <a:rPr lang="zh-TW" altLang="en-US" sz="3700" b="1" i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港幣</a:t>
            </a:r>
            <a:r>
              <a:rPr lang="en-US" sz="3700" b="1" i="1" dirty="0">
                <a:solidFill>
                  <a:srgbClr val="00B0F0"/>
                </a:solidFill>
              </a:rPr>
              <a:t>$53,000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>
              <a:spcBef>
                <a:spcPts val="800"/>
              </a:spcBef>
              <a:spcAft>
                <a:spcPts val="800"/>
              </a:spcAft>
            </a:pP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比賽日期：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2016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9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23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endParaRPr lang="en-US" altLang="zh-TW" sz="3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>
              <a:spcBef>
                <a:spcPts val="800"/>
              </a:spcBef>
              <a:spcAft>
                <a:spcPts val="800"/>
              </a:spcAft>
            </a:pP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報名截止日期：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30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r>
              <a:rPr lang="en-US" altLang="zh-TW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11:59 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p.m.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452" y="3970949"/>
            <a:ext cx="11215997" cy="1682491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zh-TW" altLang="en-US" sz="3700" dirty="0">
                <a:solidFill>
                  <a:srgbClr val="00B0F0"/>
                </a:solidFill>
                <a:ea typeface="華康儷中黑" panose="020B0509000000000000" pitchFamily="49" charset="-120"/>
              </a:rPr>
              <a:t>比賽類別：</a:t>
            </a:r>
            <a:endParaRPr lang="en-US" sz="3700" dirty="0">
              <a:solidFill>
                <a:srgbClr val="00B0F0"/>
              </a:solidFill>
              <a:ea typeface="華康儷中黑" panose="020B0509000000000000" pitchFamily="49" charset="-120"/>
            </a:endParaRPr>
          </a:p>
          <a:p>
            <a:pPr defTabSz="609203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週計劃－男子組別 </a:t>
            </a:r>
            <a:endParaRPr lang="en-US" sz="3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/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週計劃－女子組別 </a:t>
            </a:r>
            <a:endParaRPr lang="en-US" altLang="zh-TW" sz="3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93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0678"/>
            <a:ext cx="12192000" cy="964361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algn="ctr"/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55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健康生活纖營計劃的選擇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79661" y="6243996"/>
            <a:ext cx="1568827" cy="526365"/>
            <a:chOff x="7409686" y="4683015"/>
            <a:chExt cx="1176620" cy="394773"/>
          </a:xfrm>
        </p:grpSpPr>
        <p:sp>
          <p:nvSpPr>
            <p:cNvPr id="8" name="TextBox 7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latin typeface="Calibri" panose="020F0502020204030204" pitchFamily="34" charset="0"/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LOSS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7381" y="6355808"/>
            <a:ext cx="2634171" cy="353937"/>
          </a:xfrm>
          <a:prstGeom prst="rect">
            <a:avLst/>
          </a:prstGeom>
          <a:noFill/>
        </p:spPr>
        <p:txBody>
          <a:bodyPr wrap="none" lIns="121861" tIns="60930" rIns="121861" bIns="60930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TLS TODAY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31803" y="1581153"/>
            <a:ext cx="10045700" cy="4525963"/>
          </a:xfrm>
          <a:prstGeom prst="rect">
            <a:avLst/>
          </a:prstGeom>
          <a:noFill/>
        </p:spPr>
        <p:txBody>
          <a:bodyPr lIns="121861" tIns="60930" rIns="121861" bIns="6093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12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週計劃</a:t>
            </a: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Hant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日修身挑戰</a:t>
            </a: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7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天排毒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擊退脂肪計劃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速效減重計劃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平穩減重計劃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持續減重計劃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28488" indent="-228488" defTabSz="91392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zh-Hant" alt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162" y="1581178"/>
            <a:ext cx="2547939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4011" y="1604965"/>
            <a:ext cx="256698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685" y="5888425"/>
            <a:ext cx="4281881" cy="5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2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8224" y="1874036"/>
            <a:ext cx="5429205" cy="5211637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zh-TW" altLang="en-US" sz="2900" dirty="0">
                <a:solidFill>
                  <a:srgbClr val="00B0F0"/>
                </a:solidFill>
                <a:ea typeface="華康儷中黑" panose="020B0509000000000000" pitchFamily="49" charset="-120"/>
              </a:rPr>
              <a:t>優勝者挑選準則</a:t>
            </a:r>
            <a:r>
              <a:rPr lang="en-US" sz="2900" dirty="0">
                <a:solidFill>
                  <a:srgbClr val="00B0F0"/>
                </a:solidFill>
                <a:ea typeface="華康儷中黑" panose="020B0509000000000000" pitchFamily="49" charset="-120"/>
              </a:rPr>
              <a:t>?</a:t>
            </a:r>
          </a:p>
          <a:p>
            <a:pPr defTabSz="609203"/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由美安公司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團隊與美安香港公司團隊組成的公正評審團將挑選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10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位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健康生活纖形比賽的優勝者</a:t>
            </a:r>
            <a:endParaRPr lang="en-US" altLang="zh-TW" sz="2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456999" indent="-456999" defTabSz="609203"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60%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－「減重前」及「減重後」照片</a:t>
            </a:r>
          </a:p>
          <a:p>
            <a:pPr marL="456999" indent="-456999" defTabSz="609203"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20%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－「減重前」及「減重後」體重和體圍尺寸</a:t>
            </a:r>
            <a:endParaRPr lang="en-US" altLang="zh-TW" sz="2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456999" indent="-456999" defTabSz="609203"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20%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 減重見證問卷</a:t>
            </a: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609203"/>
            <a:endParaRPr lang="en-US" sz="29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5576" y="1900552"/>
            <a:ext cx="6306424" cy="3893305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zh-TW" altLang="en-US" sz="2900" dirty="0">
                <a:solidFill>
                  <a:srgbClr val="00B0F0"/>
                </a:solidFill>
                <a:ea typeface="華康儷中黑" panose="020B0509000000000000" pitchFamily="49" charset="-120"/>
              </a:rPr>
              <a:t>比賽獎項（男女子組別</a:t>
            </a:r>
            <a:r>
              <a:rPr lang="en-US" sz="2900" dirty="0">
                <a:solidFill>
                  <a:srgbClr val="00B0F0"/>
                </a:solidFill>
                <a:ea typeface="華康儷中黑" panose="020B0509000000000000" pitchFamily="49" charset="-120"/>
              </a:rPr>
              <a:t> ）：</a:t>
            </a: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6,000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3,500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2,500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zh-TW" altLang="en-US" sz="2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4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名及第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高效營養組合</a:t>
            </a:r>
            <a:endParaRPr lang="en-US" altLang="zh-TW" sz="2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「我最喜愛</a:t>
            </a:r>
            <a:r>
              <a:rPr lang="en-US" altLang="zh-TW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FYF</a:t>
            </a:r>
            <a:r>
              <a:rPr lang="zh-TW" altLang="en-US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優勝者」</a:t>
            </a:r>
            <a:r>
              <a:rPr lang="en-US" altLang="zh-TW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 – 1</a:t>
            </a:r>
            <a:r>
              <a:rPr lang="zh-TW" altLang="en-US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700" i="1" dirty="0">
                <a:solidFill>
                  <a:srgbClr val="8064A2">
                    <a:lumMod val="75000"/>
                  </a:srgbClr>
                </a:solidFill>
                <a:ea typeface="華康儷中黑" panose="020B0509000000000000" pitchFamily="49" charset="-120"/>
              </a:rPr>
              <a:t>TLS® CORE</a:t>
            </a:r>
          </a:p>
          <a:p>
            <a:pPr marL="456903" indent="-456903" defTabSz="609203"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名個人比賽優勝者之教練將可獲得</a:t>
            </a:r>
            <a:r>
              <a:rPr lang="en-US" altLang="zh-TW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zh-TW" altLang="en-US" sz="27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個月使用量的高效營養組合</a:t>
            </a:r>
            <a:endParaRPr lang="en-US" sz="27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2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" y="6151109"/>
            <a:ext cx="7129516" cy="943848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  <a:p>
            <a:pPr defTabSz="609203"/>
            <a:endParaRPr lang="en-US" sz="13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27361" y="395285"/>
            <a:ext cx="10668000" cy="73861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000" b="1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</a:t>
            </a:r>
            <a:r>
              <a:rPr lang="zh-TW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授證教練－張浩昌</a:t>
            </a:r>
            <a:r>
              <a:rPr lang="en-US" altLang="zh-TW" sz="4000" b="1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Patrick Cheung</a:t>
            </a:r>
            <a:endParaRPr lang="en-US" sz="4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pic>
        <p:nvPicPr>
          <p:cNvPr id="4100" name="Picture 4" descr="\\hkfile01\PRODUCT\TLS Weight Loss Solution\Find Your Fit Challenge\2014\Result\Finalist\3. CHEUNG, Ho Cheong\IMG_1581_retouch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7" t="3109" r="8210"/>
          <a:stretch/>
        </p:blipFill>
        <p:spPr bwMode="auto">
          <a:xfrm>
            <a:off x="391532" y="1571976"/>
            <a:ext cx="2208997" cy="444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\\hkfile01\PRODUCT\TLS Weight Loss Solution\Find Your Fit Challenge\2014\Result\Finalist\3. CHEUNG, Ho Cheong\IMG_7877_retouch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39" t="4396" r="18021" b="23744"/>
          <a:stretch/>
        </p:blipFill>
        <p:spPr bwMode="auto">
          <a:xfrm>
            <a:off x="2730483" y="1559341"/>
            <a:ext cx="2304564" cy="4460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Group 2"/>
          <p:cNvGrpSpPr/>
          <p:nvPr/>
        </p:nvGrpSpPr>
        <p:grpSpPr>
          <a:xfrm>
            <a:off x="5035047" y="963077"/>
            <a:ext cx="6852156" cy="6631523"/>
            <a:chOff x="3776283" y="722308"/>
            <a:chExt cx="5139117" cy="4973642"/>
          </a:xfrm>
        </p:grpSpPr>
        <p:grpSp>
          <p:nvGrpSpPr>
            <p:cNvPr id="2" name="Group 1"/>
            <p:cNvGrpSpPr/>
            <p:nvPr/>
          </p:nvGrpSpPr>
          <p:grpSpPr>
            <a:xfrm>
              <a:off x="4873950" y="722308"/>
              <a:ext cx="4041450" cy="4973642"/>
              <a:chOff x="4873950" y="722308"/>
              <a:chExt cx="4041450" cy="497364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873950" y="722308"/>
                <a:ext cx="3048000" cy="4973642"/>
              </a:xfrm>
              <a:prstGeom prst="rect">
                <a:avLst/>
              </a:prstGeom>
            </p:spPr>
          </p:pic>
          <p:sp>
            <p:nvSpPr>
              <p:cNvPr id="42" name="Pentagon 41"/>
              <p:cNvSpPr/>
              <p:nvPr/>
            </p:nvSpPr>
            <p:spPr>
              <a:xfrm flipH="1">
                <a:off x="6397950" y="2540787"/>
                <a:ext cx="2517450" cy="612648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23.1</a:t>
                </a:r>
                <a:r>
                  <a:rPr lang="zh-TW" altLang="en-US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磅</a:t>
                </a:r>
                <a:endParaRPr lang="en-US" altLang="zh-TW" sz="36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</p:txBody>
          </p:sp>
          <p:sp>
            <p:nvSpPr>
              <p:cNvPr id="43" name="Pentagon 42"/>
              <p:cNvSpPr/>
              <p:nvPr/>
            </p:nvSpPr>
            <p:spPr>
              <a:xfrm flipH="1">
                <a:off x="6397950" y="3327656"/>
                <a:ext cx="2517450" cy="609600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7.3%</a:t>
                </a:r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脂</a:t>
                </a:r>
                <a:r>
                  <a:rPr lang="zh-TW" altLang="en-US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肪</a:t>
                </a:r>
                <a:endParaRPr lang="en-US" altLang="zh-TW" sz="36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</p:txBody>
          </p:sp>
          <p:sp>
            <p:nvSpPr>
              <p:cNvPr id="44" name="Pentagon 43"/>
              <p:cNvSpPr/>
              <p:nvPr/>
            </p:nvSpPr>
            <p:spPr>
              <a:xfrm flipH="1">
                <a:off x="6397950" y="4168902"/>
                <a:ext cx="2517450" cy="612648"/>
              </a:xfrm>
              <a:prstGeom prst="homeP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lumMod val="65000"/>
                      <a:alpha val="62000"/>
                    </a:schemeClr>
                  </a:gs>
                  <a:gs pos="31000">
                    <a:schemeClr val="bg1">
                      <a:lumMod val="8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r" defTabSz="1218690"/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↓</a:t>
                </a:r>
                <a:r>
                  <a:rPr lang="en-US" altLang="zh-TW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7.5</a:t>
                </a:r>
                <a:r>
                  <a:rPr lang="zh-TW" altLang="en-US" sz="3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吋腰</a:t>
                </a:r>
                <a:r>
                  <a:rPr lang="zh-TW" altLang="en-US" sz="3600" dirty="0" smtClean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圍</a:t>
                </a:r>
                <a:endParaRPr lang="en-US" altLang="zh-TW" sz="36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</p:txBody>
          </p:sp>
        </p:grpSp>
        <p:sp>
          <p:nvSpPr>
            <p:cNvPr id="18" name="Right Arrow 17"/>
            <p:cNvSpPr/>
            <p:nvPr/>
          </p:nvSpPr>
          <p:spPr>
            <a:xfrm>
              <a:off x="3776283" y="2448216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66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3"/>
            <a:ext cx="11523475" cy="233905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最後五強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6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#1: Chan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Berry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陳佩佩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3168" y="1615355"/>
            <a:ext cx="3659637" cy="4310040"/>
            <a:chOff x="144136" y="1143276"/>
            <a:chExt cx="2744728" cy="3232530"/>
          </a:xfrm>
        </p:grpSpPr>
        <p:pic>
          <p:nvPicPr>
            <p:cNvPr id="24" name="Picture 5" descr="M:\TLS Weight Loss Solution\Find Your Fit Challenge\2016\Applicantion\Chan Pui Pui, Berry\before 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009" t="6856" r="12736"/>
            <a:stretch/>
          </p:blipFill>
          <p:spPr bwMode="auto">
            <a:xfrm>
              <a:off x="144136" y="1143276"/>
              <a:ext cx="1430049" cy="323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M:\TLS Weight Loss Solution\Find Your Fit Challenge\2016\Applicantion\Chan Pui Pui, Berry\before sid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271" t="12341" r="18349"/>
            <a:stretch/>
          </p:blipFill>
          <p:spPr bwMode="auto">
            <a:xfrm>
              <a:off x="1574186" y="1143276"/>
              <a:ext cx="1314678" cy="323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659636" y="1642520"/>
            <a:ext cx="5155805" cy="4310040"/>
            <a:chOff x="2744725" y="1231890"/>
            <a:chExt cx="3866854" cy="3232530"/>
          </a:xfrm>
        </p:grpSpPr>
        <p:grpSp>
          <p:nvGrpSpPr>
            <p:cNvPr id="4" name="Group 3"/>
            <p:cNvGrpSpPr/>
            <p:nvPr/>
          </p:nvGrpSpPr>
          <p:grpSpPr>
            <a:xfrm>
              <a:off x="3828960" y="1231890"/>
              <a:ext cx="2782619" cy="3232530"/>
              <a:chOff x="3126863" y="1211516"/>
              <a:chExt cx="2782619" cy="3232530"/>
            </a:xfrm>
          </p:grpSpPr>
          <p:pic>
            <p:nvPicPr>
              <p:cNvPr id="22" name="Picture 3" descr="M:\TLS Weight Loss Solution\Find Your Fit Challenge\2016\Applicantion\Chan Pui Pui, Berry\after fron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8858" t="2975" r="10920" b="6094"/>
              <a:stretch/>
            </p:blipFill>
            <p:spPr bwMode="auto">
              <a:xfrm>
                <a:off x="3126863" y="1211516"/>
                <a:ext cx="1404194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M:\TLS Weight Loss Solution\Find Your Fit Challenge\2016\Applicantion\Chan Pui Pui, Berry\after side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159" t="8102" r="14905" b="9156"/>
              <a:stretch/>
            </p:blipFill>
            <p:spPr bwMode="auto">
              <a:xfrm>
                <a:off x="4394580" y="1211516"/>
                <a:ext cx="1514902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24.6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Janice </a:t>
            </a:r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Lee &amp; YK Tam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20.5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6.4%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</a:p>
          <a:p>
            <a:pPr algn="r" defTabSz="609203"/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Cheng Yuk Ling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479" y="1899507"/>
            <a:ext cx="3436695" cy="4222033"/>
            <a:chOff x="143000" y="1356272"/>
            <a:chExt cx="2577521" cy="3166525"/>
          </a:xfrm>
        </p:grpSpPr>
        <p:pic>
          <p:nvPicPr>
            <p:cNvPr id="26" name="Picture 3" descr="M:\TLS Weight Loss Solution\Find Your Fit Challenge\2016\Applicantion\Cheng Yuk Chun, Elka\MHK_TLS_FYF_ElkaCheng_BeforeFront_2016060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5400000">
              <a:off x="-665491" y="2164764"/>
              <a:ext cx="3166524" cy="154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M:\TLS Weight Loss Solution\Find Your Fit Challenge\2016\Applicantion\Cheng Yuk Chun, Elka\MHK_TLS_FYF_ElkaCheng_BeforeSide_2016060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5400000">
              <a:off x="545037" y="2333663"/>
              <a:ext cx="3152875" cy="1198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877466"/>
            <a:ext cx="4874765" cy="4244076"/>
            <a:chOff x="2744725" y="1408098"/>
            <a:chExt cx="3656074" cy="3183057"/>
          </a:xfrm>
        </p:grpSpPr>
        <p:grpSp>
          <p:nvGrpSpPr>
            <p:cNvPr id="5" name="Group 4"/>
            <p:cNvGrpSpPr/>
            <p:nvPr/>
          </p:nvGrpSpPr>
          <p:grpSpPr>
            <a:xfrm>
              <a:off x="3926989" y="1408098"/>
              <a:ext cx="2473810" cy="3183057"/>
              <a:chOff x="4063469" y="1244204"/>
              <a:chExt cx="2473810" cy="3183057"/>
            </a:xfrm>
          </p:grpSpPr>
          <p:pic>
            <p:nvPicPr>
              <p:cNvPr id="28" name="Picture 6" descr="M:\TLS Weight Loss Solution\Find Your Fit Challenge\2016\Applicantion\Cheng Yuk Chun, Elka\MHK_TLS_FYF_ElkaCheng_AfterFront_20160920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063469" y="1244204"/>
                <a:ext cx="1366970" cy="318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7" descr="M:\TLS Weight Loss Solution\Find Your Fit Challenge\2016\Applicantion\Cheng Yuk Chun, Elka\MHK_TLS_FYF_ElkaCheng_AfterSide_20160920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565"/>
              <a:stretch/>
            </p:blipFill>
            <p:spPr bwMode="auto">
              <a:xfrm>
                <a:off x="5355098" y="1244204"/>
                <a:ext cx="1182181" cy="318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#2: Cheng Yuk Chun,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Elka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鄭玉珍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39021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11.2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4.9%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6219" y="1673863"/>
            <a:ext cx="3653471" cy="4475428"/>
            <a:chOff x="215397" y="1131797"/>
            <a:chExt cx="2740103" cy="3356571"/>
          </a:xfrm>
        </p:grpSpPr>
        <p:pic>
          <p:nvPicPr>
            <p:cNvPr id="23" name="Picture 6" descr="M:\TLS Weight Loss Solution\Find Your Fit Challenge\2016\Applicantion\Leung Hoi Kwan, Helene\MHK_TLS_FYF_HeleneLeung_BeforeFront_2016091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041" t="11481" r="18794"/>
            <a:stretch/>
          </p:blipFill>
          <p:spPr bwMode="auto">
            <a:xfrm>
              <a:off x="215397" y="1131797"/>
              <a:ext cx="1596789" cy="335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M:\TLS Weight Loss Solution\Find Your Fit Challenge\2016\Applicantion\Leung Hoi Kwan, Helene\MHK_TLS_FYF_HeleneLeung_BeforeSide_2016091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68" t="8617" r="25952"/>
            <a:stretch/>
          </p:blipFill>
          <p:spPr bwMode="auto">
            <a:xfrm>
              <a:off x="1703001" y="1131797"/>
              <a:ext cx="1252499" cy="33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86148" y="1673863"/>
            <a:ext cx="4802861" cy="4463997"/>
            <a:chOff x="2839611" y="1255397"/>
            <a:chExt cx="3602146" cy="3347998"/>
          </a:xfrm>
        </p:grpSpPr>
        <p:grpSp>
          <p:nvGrpSpPr>
            <p:cNvPr id="4" name="Group 3"/>
            <p:cNvGrpSpPr/>
            <p:nvPr/>
          </p:nvGrpSpPr>
          <p:grpSpPr>
            <a:xfrm>
              <a:off x="3957865" y="1255397"/>
              <a:ext cx="2483892" cy="3347998"/>
              <a:chOff x="3138985" y="1131797"/>
              <a:chExt cx="2483892" cy="3347998"/>
            </a:xfrm>
          </p:grpSpPr>
          <p:pic>
            <p:nvPicPr>
              <p:cNvPr id="20" name="Picture 3" descr="M:\TLS Weight Loss Solution\Find Your Fit Challenge\2016\Applicantion\Leung Hoi Kwan, Helene\MHK_TLS_FYF_HeleneLeung_AfterFront_2016091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824" t="3525" r="20057"/>
              <a:stretch/>
            </p:blipFill>
            <p:spPr bwMode="auto">
              <a:xfrm>
                <a:off x="3138985" y="1131797"/>
                <a:ext cx="1460311" cy="334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M:\TLS Weight Loss Solution\Find Your Fit Challenge\2016\Applicantion\Leung Hoi Kwan, Helene\MHK_TLS_FYF_HeleneLeung_AfterSide_20160919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3526" t="3525" r="26922"/>
              <a:stretch/>
            </p:blipFill>
            <p:spPr bwMode="auto">
              <a:xfrm>
                <a:off x="4476465" y="1131797"/>
                <a:ext cx="1146412" cy="334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839611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#3: Leung Hoi Kwan, Helen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梁塏筠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5652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9644" y="1689221"/>
            <a:ext cx="5002145" cy="4419179"/>
            <a:chOff x="2744725" y="1266914"/>
            <a:chExt cx="3751609" cy="33143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12441" y="1266914"/>
              <a:ext cx="2483893" cy="3314384"/>
              <a:chOff x="3521122" y="1077910"/>
              <a:chExt cx="2483893" cy="3314384"/>
            </a:xfrm>
          </p:grpSpPr>
          <p:pic>
            <p:nvPicPr>
              <p:cNvPr id="25" name="Picture 3" descr="M:\TLS Weight Loss Solution\Find Your Fit Challenge\2016\Applicantion\Ma Siu Ha, Yuki\MHK_TLS_FYF_YukiMa_AfterFront_2016091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466" t="729" r="22555" b="3175"/>
              <a:stretch/>
            </p:blipFill>
            <p:spPr bwMode="auto">
              <a:xfrm>
                <a:off x="3521122" y="1077910"/>
                <a:ext cx="1310185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Ma Siu Ha, Yuki\MHK_TLS_FYF_YukiMa_AfterSide_2016091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669" t="1073" r="26907" b="2120"/>
              <a:stretch/>
            </p:blipFill>
            <p:spPr bwMode="auto">
              <a:xfrm>
                <a:off x="4831307" y="1077910"/>
                <a:ext cx="1173708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64002" y="1689221"/>
            <a:ext cx="3258649" cy="4419179"/>
            <a:chOff x="272994" y="1077910"/>
            <a:chExt cx="2443987" cy="3314384"/>
          </a:xfrm>
        </p:grpSpPr>
        <p:pic>
          <p:nvPicPr>
            <p:cNvPr id="27" name="Picture 6" descr="M:\TLS Weight Loss Solution\Find Your Fit Challenge\2016\Applicantion\Ma Siu Ha, Yuki\MHK_TLS_FYF_YukiMa_BeforeFront_201605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16" r="21318" b="6061"/>
            <a:stretch/>
          </p:blipFill>
          <p:spPr bwMode="auto">
            <a:xfrm>
              <a:off x="272994" y="1077910"/>
              <a:ext cx="1364737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Ma Siu Ha, Yuki\MHK_TLS_FYF_YukiMa_BeforeSide_2016051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65" t="4167" r="29772"/>
            <a:stretch/>
          </p:blipFill>
          <p:spPr bwMode="auto">
            <a:xfrm>
              <a:off x="1604942" y="1077910"/>
              <a:ext cx="1112039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#4: Ma Siu Ha, Yuki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馬少霞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15.4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7.1%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6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96" y="1753889"/>
            <a:ext cx="3670357" cy="4402520"/>
            <a:chOff x="331623" y="1304216"/>
            <a:chExt cx="2752768" cy="3301890"/>
          </a:xfrm>
        </p:grpSpPr>
        <p:pic>
          <p:nvPicPr>
            <p:cNvPr id="23" name="Picture 4" descr="M:\TLS Weight Loss Solution\Find Your Fit Challenge\2016\Applicantion\Yuen Yiu Kwan\MHK_TLS_FYF_YuenYiuKwan_BeforeFront_2016092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52" r="12756"/>
            <a:stretch/>
          </p:blipFill>
          <p:spPr bwMode="auto">
            <a:xfrm>
              <a:off x="331623" y="1304216"/>
              <a:ext cx="1480563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M:\TLS Weight Loss Solution\Find Your Fit Challenge\2016\Applicantion\Yuen Yiu Kwan\MHK_TLS_FYF_YuenYiuKwan_BeforeSide_2016092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15" r="16081"/>
            <a:stretch/>
          </p:blipFill>
          <p:spPr bwMode="auto">
            <a:xfrm>
              <a:off x="1733263" y="1304216"/>
              <a:ext cx="1351128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753889"/>
            <a:ext cx="5087683" cy="4402520"/>
            <a:chOff x="2744725" y="1315417"/>
            <a:chExt cx="3815762" cy="3301890"/>
          </a:xfrm>
        </p:grpSpPr>
        <p:grpSp>
          <p:nvGrpSpPr>
            <p:cNvPr id="4" name="Group 3"/>
            <p:cNvGrpSpPr/>
            <p:nvPr/>
          </p:nvGrpSpPr>
          <p:grpSpPr>
            <a:xfrm>
              <a:off x="3747729" y="1315417"/>
              <a:ext cx="2812758" cy="3301890"/>
              <a:chOff x="3283697" y="1216927"/>
              <a:chExt cx="2812758" cy="3301890"/>
            </a:xfrm>
          </p:grpSpPr>
          <p:pic>
            <p:nvPicPr>
              <p:cNvPr id="20" name="Picture 2" descr="M:\TLS Weight Loss Solution\Find Your Fit Challenge\2016\Applicantion\Yuen Yiu Kwan\MHK_TLS_FYF_YuenYiuKwan_AfterFront_20160927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949" t="3736" r="23269"/>
              <a:stretch/>
            </p:blipFill>
            <p:spPr bwMode="auto">
              <a:xfrm>
                <a:off x="3283697" y="1216927"/>
                <a:ext cx="1570811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" descr="M:\TLS Weight Loss Solution\Find Your Fit Challenge\2016\Applicantion\Yuen Yiu Kwan\MHK_TLS_FYF_YuenYiuKwan_AfterSide_20160927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633" t="3694" r="18052" b="1091"/>
              <a:stretch/>
            </p:blipFill>
            <p:spPr bwMode="auto">
              <a:xfrm>
                <a:off x="4854508" y="1216927"/>
                <a:ext cx="1241947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#5: Yuen Yiu Kwan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阮耀群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15.4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8.1%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Patrick Cheung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56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3"/>
            <a:ext cx="11523475" cy="233905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最後五強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7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#1: Chan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Lun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Kai, Toby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陳倫楷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5955" y="1534381"/>
            <a:ext cx="3190476" cy="4595595"/>
            <a:chOff x="281966" y="1150784"/>
            <a:chExt cx="2392857" cy="3446696"/>
          </a:xfrm>
        </p:grpSpPr>
        <p:pic>
          <p:nvPicPr>
            <p:cNvPr id="25" name="Picture 2" descr="M:\TLS Weight Loss Solution\Find Your Fit Challenge\2016\Applicantion\Chan Lun Kai, Toby\MHK_TLS_FYF_SkyChan_BeforeFront_2016092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66" y="1150784"/>
              <a:ext cx="1228315" cy="3442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M:\TLS Weight Loss Solution\Find Your Fit Challenge\2016\Applicantion\Chan Lun Kai, Toby\MHK_TLS_FYF_SkyChan_BeforeSide_2016092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9"/>
            <a:stretch/>
          </p:blipFill>
          <p:spPr bwMode="auto">
            <a:xfrm>
              <a:off x="1498699" y="1150784"/>
              <a:ext cx="1176124" cy="344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43" y="1622393"/>
            <a:ext cx="4820175" cy="4589579"/>
            <a:chOff x="2744725" y="1216793"/>
            <a:chExt cx="3615131" cy="34421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59402" y="1216793"/>
              <a:ext cx="2300454" cy="3442184"/>
              <a:chOff x="2698402" y="1150784"/>
              <a:chExt cx="2300454" cy="3442184"/>
            </a:xfrm>
          </p:grpSpPr>
          <p:pic>
            <p:nvPicPr>
              <p:cNvPr id="27" name="Picture 6" descr="M:\TLS Weight Loss Solution\Find Your Fit Challenge\2016\Applicantion\Chan Lun Kai, Toby\MHK_TLS_FYF_SkyChan_AfterFront_2016092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 rot="5400000">
                <a:off x="1573208" y="2276563"/>
                <a:ext cx="3441597" cy="1191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7" descr="M:\TLS Weight Loss Solution\Find Your Fit Challenge\2016\Applicantion\Chan Lun Kai, Toby\MHK_TLS_FYF_SkyChan_AfterSide_20160921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 rot="5400000">
                <a:off x="2723141" y="2317253"/>
                <a:ext cx="3442184" cy="1109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18.0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8.6%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Chan Nga Fun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5.3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8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0678"/>
            <a:ext cx="12192000" cy="964361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algn="ctr"/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55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產品系列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79661" y="6243996"/>
            <a:ext cx="1568827" cy="526365"/>
            <a:chOff x="7409686" y="4683015"/>
            <a:chExt cx="1176620" cy="394773"/>
          </a:xfrm>
        </p:grpSpPr>
        <p:sp>
          <p:nvSpPr>
            <p:cNvPr id="8" name="TextBox 7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latin typeface="Calibri" panose="020F0502020204030204" pitchFamily="34" charset="0"/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LOSS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7381" y="6355808"/>
            <a:ext cx="2634171" cy="353937"/>
          </a:xfrm>
          <a:prstGeom prst="rect">
            <a:avLst/>
          </a:prstGeom>
          <a:noFill/>
        </p:spPr>
        <p:txBody>
          <a:bodyPr wrap="none" lIns="121861" tIns="60930" rIns="121861" bIns="60930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latin typeface="Calibri" panose="020F0502020204030204" pitchFamily="34" charset="0"/>
                <a:cs typeface="Gill Sans"/>
              </a:rPr>
              <a:t>TLS TODAY</a:t>
            </a:r>
          </a:p>
        </p:txBody>
      </p:sp>
      <p:pic>
        <p:nvPicPr>
          <p:cNvPr id="12" name="Picture 2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1863125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:\All Brands\TLS Weight Loss Solution\Image\CHN_CHENG_SKU_tlsFullSet-2_04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93" y="1220779"/>
            <a:ext cx="6096295" cy="60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45" tIns="60922" rIns="121845" bIns="60922">
            <a:spAutoFit/>
          </a:bodyPr>
          <a:lstStyle/>
          <a:p>
            <a:pPr algn="ctr" defTabSz="1218630"/>
            <a:r>
              <a:rPr lang="en-US" dirty="0" smtClean="0">
                <a:solidFill>
                  <a:prstClr val="black"/>
                </a:solidFill>
              </a:rPr>
              <a:t>Code: HK21DAY </a:t>
            </a:r>
          </a:p>
          <a:p>
            <a:pPr algn="ctr" defTabSz="1218630"/>
            <a:r>
              <a:rPr lang="en-US" dirty="0" smtClean="0">
                <a:solidFill>
                  <a:prstClr val="black"/>
                </a:solidFill>
              </a:rPr>
              <a:t>UC </a:t>
            </a:r>
            <a:r>
              <a:rPr lang="en-US" dirty="0">
                <a:solidFill>
                  <a:prstClr val="black"/>
                </a:solidFill>
              </a:rPr>
              <a:t>$1,038.00  | SR $1,452.00  | BV 25.0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21785" y="5445225"/>
            <a:ext cx="6082503" cy="707859"/>
          </a:xfrm>
          <a:prstGeom prst="rect">
            <a:avLst/>
          </a:prstGeom>
        </p:spPr>
        <p:txBody>
          <a:bodyPr wrap="square" lIns="121845" tIns="60922" rIns="121845" bIns="60922">
            <a:spAutoFit/>
          </a:bodyPr>
          <a:lstStyle/>
          <a:p>
            <a:pPr algn="ctr" defTabSz="1218630"/>
            <a:r>
              <a:rPr lang="en-US" dirty="0" smtClean="0">
                <a:solidFill>
                  <a:prstClr val="black"/>
                </a:solidFill>
              </a:rPr>
              <a:t>Code: varies </a:t>
            </a:r>
          </a:p>
          <a:p>
            <a:pPr algn="ctr" defTabSz="1218630"/>
            <a:r>
              <a:rPr lang="en-US" dirty="0" smtClean="0">
                <a:solidFill>
                  <a:prstClr val="black"/>
                </a:solidFill>
              </a:rPr>
              <a:t>UC $1,330.00</a:t>
            </a:r>
            <a:r>
              <a:rPr lang="en-US" dirty="0">
                <a:solidFill>
                  <a:prstClr val="black"/>
                </a:solidFill>
              </a:rPr>
              <a:t>  | SR $</a:t>
            </a:r>
            <a:r>
              <a:rPr lang="en-US" dirty="0" smtClean="0">
                <a:solidFill>
                  <a:prstClr val="black"/>
                </a:solidFill>
              </a:rPr>
              <a:t>1,859.00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80.0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335360" y="1805947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zh-TW" sz="40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TLS® 21</a:t>
            </a:r>
            <a:r>
              <a:rPr lang="zh-TW" altLang="en-US" sz="40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日修身挑戰套裝</a:t>
            </a:r>
            <a:endParaRPr lang="en-US" sz="32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82208" y="17968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zh-TW" sz="40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40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纖營套裝</a:t>
            </a:r>
            <a:endParaRPr lang="en-US" sz="32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2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2.2%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  <a:r>
              <a:rPr lang="en-US" altLang="zh-TW" sz="2700" smtClean="0">
                <a:solidFill>
                  <a:prstClr val="black"/>
                </a:solidFill>
                <a:ea typeface="華康儷中黑" panose="020B0509000000000000" pitchFamily="49" charset="-120"/>
              </a:rPr>
              <a:t>Ray Chui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6.2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#2: Lau Shun Hong, Olympian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811" y="1620976"/>
            <a:ext cx="3471436" cy="4354469"/>
            <a:chOff x="272994" y="1189854"/>
            <a:chExt cx="2603577" cy="326585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0962"/>
            <a:stretch/>
          </p:blipFill>
          <p:spPr bwMode="auto">
            <a:xfrm>
              <a:off x="272994" y="1189854"/>
              <a:ext cx="1378385" cy="326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357" t="427"/>
            <a:stretch/>
          </p:blipFill>
          <p:spPr bwMode="auto">
            <a:xfrm>
              <a:off x="1469336" y="1203502"/>
              <a:ext cx="1407235" cy="325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604220"/>
            <a:ext cx="5002144" cy="4356205"/>
            <a:chOff x="2744725" y="1203163"/>
            <a:chExt cx="3751608" cy="326715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12440" y="1203163"/>
              <a:ext cx="2483893" cy="3267154"/>
              <a:chOff x="4012440" y="1163637"/>
              <a:chExt cx="2483893" cy="3267154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1975"/>
              <a:stretch/>
            </p:blipFill>
            <p:spPr bwMode="auto">
              <a:xfrm>
                <a:off x="4012440" y="1163637"/>
                <a:ext cx="1226699" cy="3248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2629" t="4702"/>
              <a:stretch/>
            </p:blipFill>
            <p:spPr bwMode="auto">
              <a:xfrm>
                <a:off x="5239139" y="1182307"/>
                <a:ext cx="1257194" cy="324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30293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26.2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5.8%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#3: Leung Chun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Shek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, Chris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梁晉碩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65" y="1746912"/>
            <a:ext cx="3665663" cy="4233360"/>
            <a:chOff x="436728" y="1310184"/>
            <a:chExt cx="2749247" cy="3175020"/>
          </a:xfrm>
        </p:grpSpPr>
        <p:pic>
          <p:nvPicPr>
            <p:cNvPr id="27" name="Picture 6" descr="M:\TLS Weight Loss Solution\Find Your Fit Challenge\2016\Applicantion\Leung Chun Shek, Chris\MHK_TLS_FYF_ChrisLeung_BeforeFront_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982" t="3660" r="18103"/>
            <a:stretch/>
          </p:blipFill>
          <p:spPr bwMode="auto">
            <a:xfrm>
              <a:off x="436728" y="1310184"/>
              <a:ext cx="1678675" cy="317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Leung Chun Shek, Chris\MHK_TLS_FYF_ChrisLeung_BeforeSide_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20" t="5290" r="24969"/>
            <a:stretch/>
          </p:blipFill>
          <p:spPr bwMode="auto">
            <a:xfrm>
              <a:off x="1875788" y="1310184"/>
              <a:ext cx="1310187" cy="317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746912"/>
            <a:ext cx="4992373" cy="4233360"/>
            <a:chOff x="2744725" y="1310184"/>
            <a:chExt cx="3744280" cy="3175020"/>
          </a:xfrm>
        </p:grpSpPr>
        <p:grpSp>
          <p:nvGrpSpPr>
            <p:cNvPr id="5" name="Group 4"/>
            <p:cNvGrpSpPr/>
            <p:nvPr/>
          </p:nvGrpSpPr>
          <p:grpSpPr>
            <a:xfrm>
              <a:off x="3954816" y="1310184"/>
              <a:ext cx="2534189" cy="3175020"/>
              <a:chOff x="4186832" y="1310184"/>
              <a:chExt cx="2534189" cy="3175020"/>
            </a:xfrm>
          </p:grpSpPr>
          <p:pic>
            <p:nvPicPr>
              <p:cNvPr id="25" name="Picture 3" descr="M:\TLS Weight Loss Solution\Find Your Fit Challenge\2016\Applicantion\Leung Chun Shek, Chris\MHK_TLS_FYF_ChrisLeung_AfterFront_ClothesOff_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528" t="14687" r="19558"/>
              <a:stretch/>
            </p:blipFill>
            <p:spPr bwMode="auto">
              <a:xfrm>
                <a:off x="4186832" y="1310184"/>
                <a:ext cx="1616498" cy="3175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Leung Chun Shek, Chris\MHK_TLS_FYF_ChrisLeung_AfterSide_ClothesOff_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5134" t="10748" r="30470"/>
              <a:stretch/>
            </p:blipFill>
            <p:spPr bwMode="auto">
              <a:xfrm>
                <a:off x="5803330" y="1310184"/>
                <a:ext cx="917691" cy="317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37545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24.9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7.3%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#4: Leung </a:t>
            </a:r>
            <a:r>
              <a:rPr lang="en-US" sz="42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Chuen</a:t>
            </a:r>
            <a:r>
              <a:rPr lang="en-US" sz="4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Kwok, </a:t>
            </a:r>
            <a:r>
              <a:rPr lang="en-US" sz="4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Rockie</a:t>
            </a:r>
            <a:r>
              <a:rPr lang="zh-TW" altLang="en-US" sz="4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梁傳國</a:t>
            </a:r>
            <a:endParaRPr lang="en-US" sz="4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7693" y="1839124"/>
            <a:ext cx="3753659" cy="4230793"/>
            <a:chOff x="163268" y="1189563"/>
            <a:chExt cx="2815244" cy="3173095"/>
          </a:xfrm>
        </p:grpSpPr>
        <p:pic>
          <p:nvPicPr>
            <p:cNvPr id="23" name="Picture 7" descr="M:\TLS Weight Loss Solution\Find Your Fit Challenge\2016\Applicantion\Leung Chuen Kwok, Rockie\MHK_TLS_FYF_RockieLeung_BeforeSide_20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98" t="8828" r="26942" b="1"/>
            <a:stretch/>
          </p:blipFill>
          <p:spPr bwMode="auto">
            <a:xfrm>
              <a:off x="1526076" y="1189563"/>
              <a:ext cx="1452436" cy="316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M:\TLS Weight Loss Solution\Find Your Fit Challenge\2016\Applicantion\Leung Chuen Kwok, Rockie\MHK_TLS_FYF_RockieLeung_BeforeFront_20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125" t="10002" r="23517"/>
            <a:stretch/>
          </p:blipFill>
          <p:spPr bwMode="auto">
            <a:xfrm>
              <a:off x="163268" y="1189564"/>
              <a:ext cx="1648918" cy="317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659643" y="1839116"/>
            <a:ext cx="5054647" cy="4241517"/>
            <a:chOff x="2744725" y="1422465"/>
            <a:chExt cx="3790985" cy="3181138"/>
          </a:xfrm>
        </p:grpSpPr>
        <p:grpSp>
          <p:nvGrpSpPr>
            <p:cNvPr id="32" name="Group 31"/>
            <p:cNvGrpSpPr/>
            <p:nvPr/>
          </p:nvGrpSpPr>
          <p:grpSpPr>
            <a:xfrm>
              <a:off x="3777517" y="1422465"/>
              <a:ext cx="2758193" cy="3181138"/>
              <a:chOff x="3252867" y="1189563"/>
              <a:chExt cx="2758193" cy="3181138"/>
            </a:xfrm>
          </p:grpSpPr>
          <p:pic>
            <p:nvPicPr>
              <p:cNvPr id="35" name="Picture 3" descr="M:\TLS Weight Loss Solution\Find Your Fit Challenge\2016\Applicantion\Leung Chuen Kwok, Rockie\MHK_TLS_FYF_RockieLeung_AfterFront2_20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734" t="14638" r="21508"/>
              <a:stretch/>
            </p:blipFill>
            <p:spPr bwMode="auto">
              <a:xfrm>
                <a:off x="3252867" y="1189564"/>
                <a:ext cx="1693888" cy="3173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M:\TLS Weight Loss Solution\Find Your Fit Challenge\2016\Applicantion\Leung Chuen Kwok, Rockie\MHK_TLS_FYF_RockieLeung_AfterSide2_20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26" t="8634" r="33295"/>
              <a:stretch/>
            </p:blipFill>
            <p:spPr bwMode="auto">
              <a:xfrm>
                <a:off x="4901788" y="1189563"/>
                <a:ext cx="1109272" cy="318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ight Arrow 33"/>
            <p:cNvSpPr/>
            <p:nvPr/>
          </p:nvSpPr>
          <p:spPr>
            <a:xfrm>
              <a:off x="2744725" y="2547617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127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21.6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2.6%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Lily Wong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6.7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361" y="149820"/>
            <a:ext cx="10668000" cy="143626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#5: Yee Eagle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喻興華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835" y="1678106"/>
            <a:ext cx="3655436" cy="4325281"/>
            <a:chOff x="419724" y="1189564"/>
            <a:chExt cx="2741577" cy="3243961"/>
          </a:xfrm>
        </p:grpSpPr>
        <p:pic>
          <p:nvPicPr>
            <p:cNvPr id="25" name="Picture 2" descr="M:\TLS Weight Loss Solution\Find Your Fit Challenge\2016\Applicantion\Yee, Eagle\MHK_TLS_FYF_EagleYee_BeforeSide_201609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988" r="17328"/>
            <a:stretch/>
          </p:blipFill>
          <p:spPr bwMode="auto">
            <a:xfrm>
              <a:off x="1782206" y="1189564"/>
              <a:ext cx="1379095" cy="3243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Yee, Eagle\MHK_TLS_FYF_EagleYee_BeforeFront_2016092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51" r="25516"/>
            <a:stretch/>
          </p:blipFill>
          <p:spPr bwMode="auto">
            <a:xfrm>
              <a:off x="419724" y="1189564"/>
              <a:ext cx="1392461" cy="3243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672464"/>
            <a:ext cx="5034661" cy="4343685"/>
            <a:chOff x="2744725" y="1254348"/>
            <a:chExt cx="3775996" cy="3257764"/>
          </a:xfrm>
        </p:grpSpPr>
        <p:grpSp>
          <p:nvGrpSpPr>
            <p:cNvPr id="5" name="Group 4"/>
            <p:cNvGrpSpPr/>
            <p:nvPr/>
          </p:nvGrpSpPr>
          <p:grpSpPr>
            <a:xfrm>
              <a:off x="3972393" y="1254348"/>
              <a:ext cx="2548328" cy="3257764"/>
              <a:chOff x="3852473" y="1185340"/>
              <a:chExt cx="2548328" cy="3257764"/>
            </a:xfrm>
          </p:grpSpPr>
          <p:pic>
            <p:nvPicPr>
              <p:cNvPr id="26" name="Picture 4" descr="M:\TLS Weight Loss Solution\Find Your Fit Challenge\2016\Applicantion\Yee, Eagle\MHK_TLS_FYF_EagleYee_AfterFront_2016092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697" r="19632"/>
              <a:stretch/>
            </p:blipFill>
            <p:spPr bwMode="auto">
              <a:xfrm>
                <a:off x="3852473" y="1185340"/>
                <a:ext cx="1409076" cy="3257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5" descr="M:\TLS Weight Loss Solution\Find Your Fit Challenge\2016\Applicantion\Yee, Eagle\MHK_TLS_FYF_EagleYee_AfterSide_2016092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61" t="1656" r="29690"/>
              <a:stretch/>
            </p:blipFill>
            <p:spPr bwMode="auto">
              <a:xfrm>
                <a:off x="5261549" y="1189564"/>
                <a:ext cx="1139252" cy="324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</p:spTree>
    <p:extLst>
      <p:ext uri="{BB962C8B-B14F-4D97-AF65-F5344CB8AC3E}">
        <p14:creationId xmlns:p14="http://schemas.microsoft.com/office/powerpoint/2010/main" xmlns="" val="4311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「我最喜愛</a:t>
            </a:r>
            <a:r>
              <a:rPr lang="en-US" altLang="zh-TW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</a:t>
            </a:r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優勝者」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725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2339033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季軍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</a:t>
            </a:r>
            <a:r>
              <a:rPr lang="zh-TW" altLang="en-US" sz="7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Yuen Yiu Kwan </a:t>
            </a:r>
            <a:r>
              <a:rPr lang="zh-TW" alt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阮耀群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2,500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3322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96" y="1753889"/>
            <a:ext cx="3670357" cy="4402520"/>
            <a:chOff x="331623" y="1304216"/>
            <a:chExt cx="2752768" cy="3301890"/>
          </a:xfrm>
        </p:grpSpPr>
        <p:pic>
          <p:nvPicPr>
            <p:cNvPr id="23" name="Picture 4" descr="M:\TLS Weight Loss Solution\Find Your Fit Challenge\2016\Applicantion\Yuen Yiu Kwan\MHK_TLS_FYF_YuenYiuKwan_BeforeFront_2016092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52" r="12756"/>
            <a:stretch/>
          </p:blipFill>
          <p:spPr bwMode="auto">
            <a:xfrm>
              <a:off x="331623" y="1304216"/>
              <a:ext cx="1480563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M:\TLS Weight Loss Solution\Find Your Fit Challenge\2016\Applicantion\Yuen Yiu Kwan\MHK_TLS_FYF_YuenYiuKwan_BeforeSide_2016092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15" r="16081"/>
            <a:stretch/>
          </p:blipFill>
          <p:spPr bwMode="auto">
            <a:xfrm>
              <a:off x="1733263" y="1304216"/>
              <a:ext cx="1351128" cy="330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753889"/>
            <a:ext cx="5087683" cy="4402520"/>
            <a:chOff x="2744725" y="1315417"/>
            <a:chExt cx="3815762" cy="3301890"/>
          </a:xfrm>
        </p:grpSpPr>
        <p:grpSp>
          <p:nvGrpSpPr>
            <p:cNvPr id="4" name="Group 3"/>
            <p:cNvGrpSpPr/>
            <p:nvPr/>
          </p:nvGrpSpPr>
          <p:grpSpPr>
            <a:xfrm>
              <a:off x="3747729" y="1315417"/>
              <a:ext cx="2812758" cy="3301890"/>
              <a:chOff x="3283697" y="1216927"/>
              <a:chExt cx="2812758" cy="3301890"/>
            </a:xfrm>
          </p:grpSpPr>
          <p:pic>
            <p:nvPicPr>
              <p:cNvPr id="20" name="Picture 2" descr="M:\TLS Weight Loss Solution\Find Your Fit Challenge\2016\Applicantion\Yuen Yiu Kwan\MHK_TLS_FYF_YuenYiuKwan_AfterFront_20160927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949" t="3736" r="23269"/>
              <a:stretch/>
            </p:blipFill>
            <p:spPr bwMode="auto">
              <a:xfrm>
                <a:off x="3283697" y="1216927"/>
                <a:ext cx="1570811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" descr="M:\TLS Weight Loss Solution\Find Your Fit Challenge\2016\Applicantion\Yuen Yiu Kwan\MHK_TLS_FYF_YuenYiuKwan_AfterSide_20160927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633" t="3694" r="18052" b="1091"/>
              <a:stretch/>
            </p:blipFill>
            <p:spPr bwMode="auto">
              <a:xfrm>
                <a:off x="4854508" y="1216927"/>
                <a:ext cx="1241947" cy="330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季軍</a:t>
            </a:r>
            <a:r>
              <a:rPr 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Yuen Yiu Kwan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阮耀群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15.4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8.1%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Patrick Cheung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1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亞軍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Chan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Pui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Pui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 Berry </a:t>
            </a:r>
            <a:r>
              <a:rPr lang="zh-TW" alt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陳佩佩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3,500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2062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3168" y="1615355"/>
            <a:ext cx="3659637" cy="4310040"/>
            <a:chOff x="144136" y="1143276"/>
            <a:chExt cx="2744728" cy="3232530"/>
          </a:xfrm>
        </p:grpSpPr>
        <p:pic>
          <p:nvPicPr>
            <p:cNvPr id="24" name="Picture 5" descr="M:\TLS Weight Loss Solution\Find Your Fit Challenge\2016\Applicantion\Chan Pui Pui, Berry\before 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009" t="6856" r="12736"/>
            <a:stretch/>
          </p:blipFill>
          <p:spPr bwMode="auto">
            <a:xfrm>
              <a:off x="144136" y="1143276"/>
              <a:ext cx="1430049" cy="323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M:\TLS Weight Loss Solution\Find Your Fit Challenge\2016\Applicantion\Chan Pui Pui, Berry\before sid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271" t="12341" r="18349"/>
            <a:stretch/>
          </p:blipFill>
          <p:spPr bwMode="auto">
            <a:xfrm>
              <a:off x="1574186" y="1143276"/>
              <a:ext cx="1314678" cy="323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659636" y="1642520"/>
            <a:ext cx="5155805" cy="4310040"/>
            <a:chOff x="2744725" y="1231890"/>
            <a:chExt cx="3866854" cy="3232530"/>
          </a:xfrm>
        </p:grpSpPr>
        <p:grpSp>
          <p:nvGrpSpPr>
            <p:cNvPr id="4" name="Group 3"/>
            <p:cNvGrpSpPr/>
            <p:nvPr/>
          </p:nvGrpSpPr>
          <p:grpSpPr>
            <a:xfrm>
              <a:off x="3828960" y="1231890"/>
              <a:ext cx="2782619" cy="3232530"/>
              <a:chOff x="3126863" y="1211516"/>
              <a:chExt cx="2782619" cy="3232530"/>
            </a:xfrm>
          </p:grpSpPr>
          <p:pic>
            <p:nvPicPr>
              <p:cNvPr id="22" name="Picture 3" descr="M:\TLS Weight Loss Solution\Find Your Fit Challenge\2016\Applicantion\Chan Pui Pui, Berry\after fron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8858" t="2975" r="10920" b="6094"/>
              <a:stretch/>
            </p:blipFill>
            <p:spPr bwMode="auto">
              <a:xfrm>
                <a:off x="3126863" y="1211516"/>
                <a:ext cx="1404194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M:\TLS Weight Loss Solution\Find Your Fit Challenge\2016\Applicantion\Chan Pui Pui, Berry\after side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6159" t="8102" r="14905" b="9156"/>
              <a:stretch/>
            </p:blipFill>
            <p:spPr bwMode="auto">
              <a:xfrm>
                <a:off x="4394580" y="1211516"/>
                <a:ext cx="1514902" cy="3232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24.6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Janice </a:t>
            </a:r>
            <a:r>
              <a:rPr lang="en-US" altLang="zh-TW" sz="270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Lee &amp; YK Tam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亞軍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Chan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Pui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Berry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陳佩佩</a:t>
            </a:r>
          </a:p>
        </p:txBody>
      </p:sp>
    </p:spTree>
    <p:extLst>
      <p:ext uri="{BB962C8B-B14F-4D97-AF65-F5344CB8AC3E}">
        <p14:creationId xmlns:p14="http://schemas.microsoft.com/office/powerpoint/2010/main" xmlns="" val="37863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冠軍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女子組別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Ma Siu Ha, Yuki </a:t>
            </a:r>
            <a:r>
              <a:rPr lang="zh-TW" alt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馬少霞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獎項：港幣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6,000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187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55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產品系列 </a:t>
            </a:r>
          </a:p>
        </p:txBody>
      </p:sp>
      <p:pic>
        <p:nvPicPr>
          <p:cNvPr id="1027" name="Picture 3" descr="M:\All Brands\TLS Weight Loss Solution\CLA\Image\HK_CLA_image_1409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035697" y="2609851"/>
            <a:ext cx="1725299" cy="306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21787" y="5445225"/>
            <a:ext cx="6082503" cy="707859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Code: HK6428</a:t>
            </a:r>
          </a:p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UC $293.00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$410.00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22.0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82208" y="168251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4" tIns="60932" rIns="121864" bIns="60932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塑身去脂配方</a:t>
            </a:r>
            <a:endParaRPr lang="en-US" altLang="zh-TW" sz="3600" b="0" dirty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ctr"/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紅花籽油精華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4928" y="1723381"/>
            <a:ext cx="5486400" cy="4444731"/>
            <a:chOff x="487760" y="1863097"/>
            <a:chExt cx="5486400" cy="4444729"/>
          </a:xfrm>
        </p:grpSpPr>
        <p:pic>
          <p:nvPicPr>
            <p:cNvPr id="18" name="Picture 2" descr="M:\All Brands\TLS Weight Loss Solution\Thermochrome\Green Coffee Extract\Image\TLS_HK_ThermochromeWithSvetols_120Tablet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078" y="2987047"/>
              <a:ext cx="2918161" cy="291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83771" y="5599968"/>
              <a:ext cx="5280587" cy="707858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ctr" defTabSz="1218570"/>
              <a:r>
                <a:rPr lang="en-US" dirty="0" smtClean="0">
                  <a:solidFill>
                    <a:prstClr val="black"/>
                  </a:solidFill>
                </a:rPr>
                <a:t>Code: HK6406 </a:t>
              </a:r>
            </a:p>
            <a:p>
              <a:pPr algn="ctr" defTabSz="1218570"/>
              <a:r>
                <a:rPr lang="en-US" dirty="0" smtClean="0">
                  <a:solidFill>
                    <a:prstClr val="black"/>
                  </a:solidFill>
                </a:rPr>
                <a:t>UC $313.00</a:t>
              </a:r>
              <a:r>
                <a:rPr lang="en-US" dirty="0">
                  <a:solidFill>
                    <a:prstClr val="black"/>
                  </a:solidFill>
                </a:rPr>
                <a:t>  | SR </a:t>
              </a:r>
              <a:r>
                <a:rPr lang="en-US" dirty="0" smtClean="0">
                  <a:solidFill>
                    <a:prstClr val="black"/>
                  </a:solidFill>
                </a:rPr>
                <a:t>$438.00</a:t>
              </a:r>
              <a:r>
                <a:rPr lang="en-US" dirty="0">
                  <a:solidFill>
                    <a:prstClr val="black"/>
                  </a:solidFill>
                </a:rPr>
                <a:t>  | BV </a:t>
              </a:r>
              <a:r>
                <a:rPr lang="en-US" dirty="0" smtClean="0">
                  <a:solidFill>
                    <a:prstClr val="black"/>
                  </a:solidFill>
                </a:rPr>
                <a:t>25.0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87760" y="1863097"/>
              <a:ext cx="5486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121917" tIns="60958" rIns="121917" bIns="60958" numCol="1" anchor="ctr" anchorCtr="0" compatLnSpc="1">
              <a:noAutofit/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 kern="1200">
                  <a:solidFill>
                    <a:srgbClr val="FFFFFF"/>
                  </a:solidFill>
                  <a:latin typeface="+mj-lt"/>
                  <a:ea typeface="ＭＳ Ｐゴシック" charset="-128"/>
                  <a:cs typeface="ＭＳ Ｐゴシック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  <a:cs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TLS</a:t>
              </a:r>
              <a:r>
                <a:rPr lang="en-US" altLang="zh-TW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®</a:t>
              </a:r>
              <a:r>
                <a:rPr lang="zh-TW" alt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消脂配方</a:t>
              </a:r>
              <a:endPara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zh-TW" altLang="en-US" sz="3600" b="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青咖啡豆精華</a:t>
              </a:r>
              <a:endParaRPr lang="en-US" sz="3600" b="0" i="1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72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9644" y="1689221"/>
            <a:ext cx="5002145" cy="4419179"/>
            <a:chOff x="2744725" y="1266914"/>
            <a:chExt cx="3751609" cy="331438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12441" y="1266914"/>
              <a:ext cx="2483893" cy="3314384"/>
              <a:chOff x="3521122" y="1077910"/>
              <a:chExt cx="2483893" cy="3314384"/>
            </a:xfrm>
          </p:grpSpPr>
          <p:pic>
            <p:nvPicPr>
              <p:cNvPr id="25" name="Picture 3" descr="M:\TLS Weight Loss Solution\Find Your Fit Challenge\2016\Applicantion\Ma Siu Ha, Yuki\MHK_TLS_FYF_YukiMa_AfterFront_2016091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0466" t="729" r="22555" b="3175"/>
              <a:stretch/>
            </p:blipFill>
            <p:spPr bwMode="auto">
              <a:xfrm>
                <a:off x="3521122" y="1077910"/>
                <a:ext cx="1310185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Ma Siu Ha, Yuki\MHK_TLS_FYF_YukiMa_AfterSide_2016091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1669" t="1073" r="26907" b="2120"/>
              <a:stretch/>
            </p:blipFill>
            <p:spPr bwMode="auto">
              <a:xfrm>
                <a:off x="4831307" y="1077910"/>
                <a:ext cx="1173708" cy="3314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64002" y="1689221"/>
            <a:ext cx="3258649" cy="4419179"/>
            <a:chOff x="272994" y="1077910"/>
            <a:chExt cx="2443987" cy="3314384"/>
          </a:xfrm>
        </p:grpSpPr>
        <p:pic>
          <p:nvPicPr>
            <p:cNvPr id="27" name="Picture 6" descr="M:\TLS Weight Loss Solution\Find Your Fit Challenge\2016\Applicantion\Ma Siu Ha, Yuki\MHK_TLS_FYF_YukiMa_BeforeFront_201605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16" r="21318" b="6061"/>
            <a:stretch/>
          </p:blipFill>
          <p:spPr bwMode="auto">
            <a:xfrm>
              <a:off x="272994" y="1077910"/>
              <a:ext cx="1364737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Ma Siu Ha, Yuki\MHK_TLS_FYF_YukiMa_BeforeSide_2016051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65" t="4167" r="29772"/>
            <a:stretch/>
          </p:blipFill>
          <p:spPr bwMode="auto">
            <a:xfrm>
              <a:off x="1604942" y="1077910"/>
              <a:ext cx="1112039" cy="3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15.4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7.1%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Rayon Lam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4.0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冠軍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Ma Siu Ha, Yuki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馬少霞</a:t>
            </a:r>
          </a:p>
        </p:txBody>
      </p:sp>
    </p:spTree>
    <p:extLst>
      <p:ext uri="{BB962C8B-B14F-4D97-AF65-F5344CB8AC3E}">
        <p14:creationId xmlns:p14="http://schemas.microsoft.com/office/powerpoint/2010/main" xmlns="" val="12714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「我最喜愛</a:t>
            </a:r>
            <a:r>
              <a:rPr lang="en-US" altLang="zh-TW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FYF</a:t>
            </a:r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優勝者」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en-US" altLang="zh-TW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2126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季軍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Lau Shun Hong, Olympian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2,500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75510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24.0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2.2%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  <a:r>
              <a:rPr lang="en-US" altLang="zh-TW" sz="2700" smtClean="0">
                <a:solidFill>
                  <a:prstClr val="black"/>
                </a:solidFill>
                <a:ea typeface="華康儷中黑" panose="020B0509000000000000" pitchFamily="49" charset="-120"/>
              </a:rPr>
              <a:t>Ray Chui</a:t>
            </a:r>
            <a:endParaRPr lang="en-US" altLang="zh-TW" sz="2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6.2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811" y="1620976"/>
            <a:ext cx="3471436" cy="4354469"/>
            <a:chOff x="272994" y="1189854"/>
            <a:chExt cx="2603577" cy="326585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0962"/>
            <a:stretch/>
          </p:blipFill>
          <p:spPr bwMode="auto">
            <a:xfrm>
              <a:off x="272994" y="1189854"/>
              <a:ext cx="1378385" cy="326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357" t="427"/>
            <a:stretch/>
          </p:blipFill>
          <p:spPr bwMode="auto">
            <a:xfrm>
              <a:off x="1469336" y="1203502"/>
              <a:ext cx="1407235" cy="325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3" y="1604220"/>
            <a:ext cx="5002144" cy="4356205"/>
            <a:chOff x="2744725" y="1203163"/>
            <a:chExt cx="3751608" cy="3267154"/>
          </a:xfrm>
        </p:grpSpPr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12440" y="1203163"/>
              <a:ext cx="2483893" cy="3267154"/>
              <a:chOff x="4012440" y="1163637"/>
              <a:chExt cx="2483893" cy="3267154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1975"/>
              <a:stretch/>
            </p:blipFill>
            <p:spPr bwMode="auto">
              <a:xfrm>
                <a:off x="4012440" y="1163637"/>
                <a:ext cx="1226699" cy="3248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2629" t="4702"/>
              <a:stretch/>
            </p:blipFill>
            <p:spPr bwMode="auto">
              <a:xfrm>
                <a:off x="5239139" y="1182307"/>
                <a:ext cx="1257194" cy="324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季軍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Lau Shun Hong, Olympian</a:t>
            </a:r>
            <a:endParaRPr lang="zh-TW" altLang="en-US" sz="43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9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亞軍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6800" dirty="0">
                <a:solidFill>
                  <a:srgbClr val="7030A0"/>
                </a:solidFill>
                <a:ea typeface="華康儷中黑" panose="020B0509000000000000" pitchFamily="49" charset="-120"/>
              </a:rPr>
              <a:t>Leung </a:t>
            </a:r>
            <a:r>
              <a:rPr lang="en-US" sz="68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Chuen</a:t>
            </a:r>
            <a:r>
              <a:rPr lang="en-US" sz="6800" dirty="0">
                <a:solidFill>
                  <a:srgbClr val="7030A0"/>
                </a:solidFill>
                <a:ea typeface="華康儷中黑" panose="020B0509000000000000" pitchFamily="49" charset="-120"/>
              </a:rPr>
              <a:t> Kwok, </a:t>
            </a:r>
            <a:r>
              <a:rPr lang="en-US" sz="6800" dirty="0" err="1" smtClean="0">
                <a:solidFill>
                  <a:srgbClr val="7030A0"/>
                </a:solidFill>
                <a:ea typeface="華康儷中黑" panose="020B0509000000000000" pitchFamily="49" charset="-120"/>
              </a:rPr>
              <a:t>Rockie</a:t>
            </a:r>
            <a:r>
              <a:rPr lang="zh-TW" altLang="en-US" sz="6800" dirty="0" smtClean="0">
                <a:solidFill>
                  <a:srgbClr val="7030A0"/>
                </a:solidFill>
                <a:ea typeface="華康儷中黑" panose="020B0509000000000000" pitchFamily="49" charset="-120"/>
              </a:rPr>
              <a:t>梁傳國</a:t>
            </a:r>
            <a:endParaRPr lang="zh-TW" altLang="en-US" sz="6800" dirty="0">
              <a:solidFill>
                <a:srgbClr val="7030A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項：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3,500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62885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24.9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7.3%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8.5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7693" y="1839124"/>
            <a:ext cx="3753659" cy="4230793"/>
            <a:chOff x="163268" y="1189563"/>
            <a:chExt cx="2815244" cy="3173095"/>
          </a:xfrm>
        </p:grpSpPr>
        <p:pic>
          <p:nvPicPr>
            <p:cNvPr id="23" name="Picture 7" descr="M:\TLS Weight Loss Solution\Find Your Fit Challenge\2016\Applicantion\Leung Chuen Kwok, Rockie\MHK_TLS_FYF_RockieLeung_BeforeSide_20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98" t="8828" r="26942" b="1"/>
            <a:stretch/>
          </p:blipFill>
          <p:spPr bwMode="auto">
            <a:xfrm>
              <a:off x="1526076" y="1189563"/>
              <a:ext cx="1452436" cy="316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M:\TLS Weight Loss Solution\Find Your Fit Challenge\2016\Applicantion\Leung Chuen Kwok, Rockie\MHK_TLS_FYF_RockieLeung_BeforeFront_20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125" t="10002" r="23517"/>
            <a:stretch/>
          </p:blipFill>
          <p:spPr bwMode="auto">
            <a:xfrm>
              <a:off x="163268" y="1189564"/>
              <a:ext cx="1648918" cy="317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659643" y="1839116"/>
            <a:ext cx="5054647" cy="4241517"/>
            <a:chOff x="2744725" y="1422465"/>
            <a:chExt cx="3790985" cy="3181138"/>
          </a:xfrm>
        </p:grpSpPr>
        <p:grpSp>
          <p:nvGrpSpPr>
            <p:cNvPr id="32" name="Group 31"/>
            <p:cNvGrpSpPr/>
            <p:nvPr/>
          </p:nvGrpSpPr>
          <p:grpSpPr>
            <a:xfrm>
              <a:off x="3777517" y="1422465"/>
              <a:ext cx="2758193" cy="3181138"/>
              <a:chOff x="3252867" y="1189563"/>
              <a:chExt cx="2758193" cy="3181138"/>
            </a:xfrm>
          </p:grpSpPr>
          <p:pic>
            <p:nvPicPr>
              <p:cNvPr id="35" name="Picture 3" descr="M:\TLS Weight Loss Solution\Find Your Fit Challenge\2016\Applicantion\Leung Chuen Kwok, Rockie\MHK_TLS_FYF_RockieLeung_AfterFront2_20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734" t="14638" r="21508"/>
              <a:stretch/>
            </p:blipFill>
            <p:spPr bwMode="auto">
              <a:xfrm>
                <a:off x="3252867" y="1189564"/>
                <a:ext cx="1693888" cy="3173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M:\TLS Weight Loss Solution\Find Your Fit Challenge\2016\Applicantion\Leung Chuen Kwok, Rockie\MHK_TLS_FYF_RockieLeung_AfterSide2_20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226" t="8634" r="33295"/>
              <a:stretch/>
            </p:blipFill>
            <p:spPr bwMode="auto">
              <a:xfrm>
                <a:off x="4901788" y="1189563"/>
                <a:ext cx="1109272" cy="318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ight Arrow 33"/>
            <p:cNvSpPr/>
            <p:nvPr/>
          </p:nvSpPr>
          <p:spPr>
            <a:xfrm>
              <a:off x="2744725" y="2547617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59121" y="136172"/>
            <a:ext cx="8632880" cy="1400337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亞軍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Leung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Chuen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 Kwok, </a:t>
            </a:r>
            <a:r>
              <a:rPr lang="en-US" sz="40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Rockie</a:t>
            </a:r>
            <a:r>
              <a:rPr lang="zh-TW" alt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梁傳國</a:t>
            </a:r>
            <a:endParaRPr lang="zh-TW" altLang="en-US" sz="4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1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879649" y="6244024"/>
            <a:ext cx="1568827" cy="526365"/>
            <a:chOff x="7409686" y="4683015"/>
            <a:chExt cx="1176620" cy="394773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4311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76620" cy="242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203"/>
              <a:r>
                <a:rPr lang="en-US" sz="15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5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5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42894" y="10424"/>
            <a:ext cx="10413999" cy="160041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defTabSz="609203"/>
            <a:r>
              <a:rPr lang="en-US" sz="48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384" y="6355810"/>
            <a:ext cx="2731869" cy="3538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609203"/>
            <a:r>
              <a:rPr lang="en-US" sz="15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5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5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500" dirty="0">
                <a:solidFill>
                  <a:srgbClr val="0AB6E9"/>
                </a:solidFill>
                <a:cs typeface="Gill Sans"/>
              </a:rPr>
              <a:t>TLS®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381" y="2070895"/>
            <a:ext cx="11523475" cy="3447052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冠軍</a:t>
            </a:r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r>
              <a:rPr lang="zh-TW" altLang="en-US" sz="72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男子組別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algn="ctr" defTabSz="609203"/>
            <a:endParaRPr lang="en-US" altLang="zh-TW" sz="72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853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90"/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Leung Chun </a:t>
            </a:r>
            <a:r>
              <a:rPr lang="en-US" sz="7200" dirty="0" err="1">
                <a:solidFill>
                  <a:srgbClr val="7030A0"/>
                </a:solidFill>
                <a:ea typeface="華康儷中黑" panose="020B0509000000000000" pitchFamily="49" charset="-120"/>
              </a:rPr>
              <a:t>Shek</a:t>
            </a:r>
            <a:r>
              <a:rPr 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, Chris </a:t>
            </a:r>
            <a:r>
              <a:rPr lang="zh-TW" altLang="en-US" sz="7200" dirty="0">
                <a:solidFill>
                  <a:srgbClr val="7030A0"/>
                </a:solidFill>
                <a:ea typeface="華康儷中黑" panose="020B0509000000000000" pitchFamily="49" charset="-120"/>
              </a:rPr>
              <a:t>梁晉碩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4181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獎項：港幣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6,000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4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8835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3992" y="341060"/>
            <a:ext cx="3053157" cy="9144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609203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6455" y="589141"/>
            <a:ext cx="2128912" cy="4556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1168" y="390330"/>
            <a:ext cx="805080" cy="415495"/>
          </a:xfrm>
          <a:prstGeom prst="rect">
            <a:avLst/>
          </a:prstGeom>
          <a:noFill/>
        </p:spPr>
        <p:txBody>
          <a:bodyPr wrap="square" lIns="121898" tIns="60949" rIns="121898" bIns="60949" rtlCol="0">
            <a:spAutoFit/>
          </a:bodyPr>
          <a:lstStyle/>
          <a:p>
            <a:pPr defTabSz="609203"/>
            <a:r>
              <a:rPr lang="en-US" dirty="0">
                <a:solidFill>
                  <a:prstClr val="white"/>
                </a:solidFill>
              </a:rPr>
              <a:t>®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8534400" y="2514600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26.2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Pentagon 18"/>
          <p:cNvSpPr/>
          <p:nvPr/>
        </p:nvSpPr>
        <p:spPr>
          <a:xfrm flipH="1">
            <a:off x="8534400" y="3319667"/>
            <a:ext cx="335660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5.8%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8534400" y="5006004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教練</a:t>
            </a:r>
            <a:r>
              <a:rPr lang="en-US" altLang="zh-TW" sz="2700" dirty="0">
                <a:solidFill>
                  <a:prstClr val="black"/>
                </a:solidFill>
                <a:ea typeface="華康儷中黑" panose="020B0509000000000000" pitchFamily="49" charset="-120"/>
              </a:rPr>
              <a:t>: </a:t>
            </a:r>
          </a:p>
          <a:p>
            <a:pPr algn="r" defTabSz="609203"/>
            <a:r>
              <a:rPr lang="en-US" altLang="zh-TW" sz="2400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Luk</a:t>
            </a:r>
            <a:r>
              <a:rPr lang="en-US" altLang="zh-TW" sz="2400" dirty="0">
                <a:solidFill>
                  <a:prstClr val="black"/>
                </a:solidFill>
                <a:ea typeface="華康儷中黑" panose="020B0509000000000000" pitchFamily="49" charset="-120"/>
              </a:rPr>
              <a:t> Ka Wai &amp; Helen Lin</a:t>
            </a:r>
          </a:p>
        </p:txBody>
      </p:sp>
      <p:sp>
        <p:nvSpPr>
          <p:cNvPr id="31" name="Pentagon 30"/>
          <p:cNvSpPr/>
          <p:nvPr/>
        </p:nvSpPr>
        <p:spPr>
          <a:xfrm flipH="1">
            <a:off x="8534400" y="4142716"/>
            <a:ext cx="335660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r" defTabSz="609203"/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r>
              <a:rPr lang="zh-TW" altLang="en-US" sz="3200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endParaRPr lang="en-US" altLang="zh-TW" sz="32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65" y="1746912"/>
            <a:ext cx="3665663" cy="4233360"/>
            <a:chOff x="436728" y="1310184"/>
            <a:chExt cx="2749247" cy="3175020"/>
          </a:xfrm>
        </p:grpSpPr>
        <p:pic>
          <p:nvPicPr>
            <p:cNvPr id="27" name="Picture 6" descr="M:\TLS Weight Loss Solution\Find Your Fit Challenge\2016\Applicantion\Leung Chun Shek, Chris\MHK_TLS_FYF_ChrisLeung_BeforeFront_16092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982" t="3660" r="18103"/>
            <a:stretch/>
          </p:blipFill>
          <p:spPr bwMode="auto">
            <a:xfrm>
              <a:off x="436728" y="1310184"/>
              <a:ext cx="1678675" cy="317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M:\TLS Weight Loss Solution\Find Your Fit Challenge\2016\Applicantion\Leung Chun Shek, Chris\MHK_TLS_FYF_ChrisLeung_BeforeSide_1609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20" t="5290" r="24969"/>
            <a:stretch/>
          </p:blipFill>
          <p:spPr bwMode="auto">
            <a:xfrm>
              <a:off x="1875788" y="1310184"/>
              <a:ext cx="1310187" cy="317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59636" y="1746912"/>
            <a:ext cx="4992373" cy="4233360"/>
            <a:chOff x="2744725" y="1310184"/>
            <a:chExt cx="3744280" cy="3175020"/>
          </a:xfrm>
        </p:grpSpPr>
        <p:grpSp>
          <p:nvGrpSpPr>
            <p:cNvPr id="5" name="Group 4"/>
            <p:cNvGrpSpPr/>
            <p:nvPr/>
          </p:nvGrpSpPr>
          <p:grpSpPr>
            <a:xfrm>
              <a:off x="3954816" y="1310184"/>
              <a:ext cx="2534189" cy="3175020"/>
              <a:chOff x="4186832" y="1310184"/>
              <a:chExt cx="2534189" cy="3175020"/>
            </a:xfrm>
          </p:grpSpPr>
          <p:pic>
            <p:nvPicPr>
              <p:cNvPr id="25" name="Picture 3" descr="M:\TLS Weight Loss Solution\Find Your Fit Challenge\2016\Applicantion\Leung Chun Shek, Chris\MHK_TLS_FYF_ChrisLeung_AfterFront_ClothesOff_16092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2528" t="14687" r="19558"/>
              <a:stretch/>
            </p:blipFill>
            <p:spPr bwMode="auto">
              <a:xfrm>
                <a:off x="4186832" y="1310184"/>
                <a:ext cx="1616498" cy="3175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M:\TLS Weight Loss Solution\Find Your Fit Challenge\2016\Applicantion\Leung Chun Shek, Chris\MHK_TLS_FYF_ChrisLeung_AfterSide_ClothesOff_16092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5134" t="10748" r="30470"/>
              <a:stretch/>
            </p:blipFill>
            <p:spPr bwMode="auto">
              <a:xfrm>
                <a:off x="5803330" y="1310184"/>
                <a:ext cx="917691" cy="317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ight Arrow 16"/>
            <p:cNvSpPr/>
            <p:nvPr/>
          </p:nvSpPr>
          <p:spPr>
            <a:xfrm>
              <a:off x="2744725" y="2538991"/>
              <a:ext cx="1267716" cy="7977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203"/>
              <a:endParaRPr lang="en-US" sz="240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1604" y="6325506"/>
            <a:ext cx="12090397" cy="533455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609203"/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</a:t>
            </a:r>
            <a:r>
              <a:rPr lang="en-US" sz="13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Weight Loss Solution which includes a healthy diet and exercise.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59121" y="136172"/>
            <a:ext cx="8632880" cy="1446503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 defTabSz="1218690"/>
            <a:r>
              <a:rPr lang="en-US" altLang="zh-TW" sz="43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 TLS</a:t>
            </a:r>
            <a:r>
              <a:rPr lang="en-US" altLang="zh-TW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endParaRPr lang="en-US" altLang="zh-TW" sz="4300" dirty="0" smtClean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defTabSz="1218690"/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冠軍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: Leung Chun </a:t>
            </a:r>
            <a:r>
              <a:rPr lang="en-US" sz="4300" dirty="0" err="1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Shek</a:t>
            </a:r>
            <a:r>
              <a:rPr 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, Chris </a:t>
            </a:r>
            <a:r>
              <a:rPr lang="zh-TW" altLang="en-US" sz="43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梁晉碩</a:t>
            </a:r>
            <a:endParaRPr lang="en-US" sz="3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Trifold Images\iStock_000022530151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2505" y="139203"/>
            <a:ext cx="10287000" cy="6858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" y="1530924"/>
            <a:ext cx="12191989" cy="56785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600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624903"/>
            <a:ext cx="9296400" cy="5293711"/>
          </a:xfrm>
          <a:prstGeom prst="rect">
            <a:avLst/>
          </a:prstGeom>
        </p:spPr>
        <p:txBody>
          <a:bodyPr wrap="square" lIns="121866" tIns="60933" rIns="121866" bIns="60933">
            <a:spAutoFit/>
          </a:bodyPr>
          <a:lstStyle/>
          <a:p>
            <a:pPr algn="ctr" defTabSz="609283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 </a:t>
            </a: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 </a:t>
            </a:r>
            <a:r>
              <a:rPr lang="en-US" altLang="zh-TW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+ </a:t>
            </a:r>
            <a:r>
              <a:rPr lang="en-US" altLang="zh-TW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Motives</a:t>
            </a:r>
            <a:r>
              <a:rPr lang="en-US" altLang="zh-TW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®</a:t>
            </a:r>
            <a:r>
              <a:rPr lang="zh-TW" alt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特</a:t>
            </a:r>
            <a:r>
              <a:rPr lang="zh-TW" alt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別訓練</a:t>
            </a:r>
            <a:endParaRPr lang="en-US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ea typeface="華康儷中黑" panose="020B0509000000000000" pitchFamily="49" charset="-120"/>
              </a:rPr>
              <a:t>11</a:t>
            </a:r>
            <a:r>
              <a:rPr lang="zh-TW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ea typeface="華康儷中黑" panose="020B0509000000000000" pitchFamily="49" charset="-120"/>
              </a:rPr>
              <a:t>月</a:t>
            </a:r>
            <a:r>
              <a:rPr lang="en-US" altLang="zh-TW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ea typeface="華康儷中黑" panose="020B0509000000000000" pitchFamily="49" charset="-120"/>
              </a:rPr>
              <a:t>16</a:t>
            </a:r>
            <a:r>
              <a:rPr lang="zh-TW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ea typeface="華康儷中黑" panose="020B0509000000000000" pitchFamily="49" charset="-120"/>
              </a:rPr>
              <a:t>日（三）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ea typeface="華康儷中黑" panose="020B0509000000000000" pitchFamily="49" charset="-120"/>
            </a:endParaRPr>
          </a:p>
          <a:p>
            <a:pPr algn="ctr" defTabSz="609283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8:00  -  10:00 p.m.</a:t>
            </a:r>
          </a:p>
          <a:p>
            <a:pPr algn="ctr" defTabSz="609283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3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55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產品系列 </a:t>
            </a:r>
          </a:p>
        </p:txBody>
      </p:sp>
      <p:pic>
        <p:nvPicPr>
          <p:cNvPr id="2051" name="Picture 3" descr="M:\All Brands\TLS Weight Loss Solution\Nutrition Shake\Image\TLS_Nutrition Shak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9865" y="1965303"/>
            <a:ext cx="4012729" cy="401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21787" y="5445225"/>
            <a:ext cx="6082503" cy="707859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Code: varies</a:t>
            </a:r>
          </a:p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UC $208.00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$291.00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8.0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082208" y="170156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4" tIns="60932" rIns="121864" bIns="60932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®</a:t>
            </a:r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高纖蛋白營養飲品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15" name="Picture 2" descr="M:\All Brands\TLS Weight Loss Solution\CORE\Image\HK_tlsCore_08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09090" y="2543733"/>
            <a:ext cx="2167151" cy="30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Code: HK6462 </a:t>
            </a:r>
          </a:p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UC $360.00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$503.00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32.0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35360" y="1587865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4" tIns="60932" rIns="121864" bIns="60932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®</a:t>
            </a:r>
            <a:r>
              <a:rPr 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 CORE</a:t>
            </a:r>
          </a:p>
          <a:p>
            <a:pPr algn="ctr">
              <a:lnSpc>
                <a:spcPts val="3600"/>
              </a:lnSpc>
            </a:pPr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高效修身配</a:t>
            </a:r>
            <a:r>
              <a:rPr lang="zh-TW" altLang="en-US" sz="3600" b="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方</a:t>
            </a:r>
            <a:endParaRPr lang="en-US" altLang="zh-TW" sz="3600" b="0" dirty="0" smtClean="0">
              <a:solidFill>
                <a:prstClr val="black"/>
              </a:solidFill>
              <a:ea typeface="華康儷中黑" panose="020B0509000000000000" pitchFamily="49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2800" b="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控醣</a:t>
            </a:r>
            <a:r>
              <a:rPr lang="en-US" altLang="zh-TW" sz="2800" b="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‧</a:t>
            </a:r>
            <a:r>
              <a:rPr lang="zh-TW" altLang="en-US" sz="2800" b="0" dirty="0" smtClean="0">
                <a:solidFill>
                  <a:prstClr val="black"/>
                </a:solidFill>
                <a:ea typeface="華康儷中黑" panose="020B0509000000000000" pitchFamily="49" charset="-120"/>
              </a:rPr>
              <a:t>控脂二合一</a:t>
            </a:r>
            <a:endParaRPr lang="en-US" sz="28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"/>
            <a:ext cx="12192000" cy="127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4" tIns="60932" rIns="121864" bIns="60932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0681"/>
            <a:ext cx="12192000" cy="964361"/>
          </a:xfrm>
          <a:prstGeom prst="rect">
            <a:avLst/>
          </a:prstGeom>
        </p:spPr>
        <p:txBody>
          <a:bodyPr wrap="square" lIns="121856" tIns="60928" rIns="121856" bIns="60928">
            <a:spAutoFit/>
          </a:bodyPr>
          <a:lstStyle/>
          <a:p>
            <a:pPr algn="ctr"/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55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產品系列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35360" y="1710697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4" tIns="60932" rIns="121864" bIns="60932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全方位</a:t>
            </a:r>
            <a:r>
              <a:rPr lang="en-US" altLang="zh-TW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DETOX</a:t>
            </a:r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纖營組合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082208" y="1701569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4" tIns="60932" rIns="121864" bIns="60932" numCol="1" anchor="ctr" anchorCtr="0" compatLnSpc="1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zh-TW" altLang="en-US" sz="3600" b="0" dirty="0">
                <a:solidFill>
                  <a:prstClr val="black"/>
                </a:solidFill>
                <a:ea typeface="華康儷中黑" panose="020B0509000000000000" pitchFamily="49" charset="-120"/>
              </a:rPr>
              <a:t>高效營養組合</a:t>
            </a:r>
            <a:endParaRPr lang="en-US" sz="3600" b="0" i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373" y="5447569"/>
            <a:ext cx="5280587" cy="707859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Code: varies </a:t>
            </a:r>
          </a:p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UC $593.00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$830.00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49.0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1787" y="5445225"/>
            <a:ext cx="6082503" cy="707859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Code: HK6475</a:t>
            </a:r>
          </a:p>
          <a:p>
            <a:pPr algn="ctr" defTabSz="1218570"/>
            <a:r>
              <a:rPr lang="en-US" dirty="0" smtClean="0">
                <a:solidFill>
                  <a:prstClr val="black"/>
                </a:solidFill>
              </a:rPr>
              <a:t>UC $702.00</a:t>
            </a:r>
            <a:r>
              <a:rPr lang="en-US" dirty="0">
                <a:solidFill>
                  <a:prstClr val="black"/>
                </a:solidFill>
              </a:rPr>
              <a:t>  | SR </a:t>
            </a:r>
            <a:r>
              <a:rPr lang="en-US" dirty="0" smtClean="0">
                <a:solidFill>
                  <a:prstClr val="black"/>
                </a:solidFill>
              </a:rPr>
              <a:t>$983.00</a:t>
            </a:r>
            <a:r>
              <a:rPr lang="en-US" dirty="0">
                <a:solidFill>
                  <a:prstClr val="black"/>
                </a:solidFill>
              </a:rPr>
              <a:t>  | BV </a:t>
            </a:r>
            <a:r>
              <a:rPr lang="en-US" dirty="0" smtClean="0">
                <a:solidFill>
                  <a:prstClr val="black"/>
                </a:solidFill>
              </a:rPr>
              <a:t>50.0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M:\All Brands\Health &amp; Nutrition\Complete Cleansing and Detoxificatino Kit\Image\HKG-complete-cleansing-and-detox-kit-version-3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119" y="2579451"/>
            <a:ext cx="3330055" cy="33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All Brands\Health &amp; Nutrition\Optimal Wellness Kit\Images\HK_OptimalWellnessKit_1507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9311" y="2743199"/>
            <a:ext cx="3050684" cy="30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1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97409" y="14399"/>
            <a:ext cx="6378567" cy="6949440"/>
          </a:xfrm>
          <a:prstGeom prst="rect">
            <a:avLst/>
          </a:prstGeom>
        </p:spPr>
      </p:pic>
      <p:pic>
        <p:nvPicPr>
          <p:cNvPr id="5" name="Picture 4" descr="Social Media Icons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2750" y="6089236"/>
            <a:ext cx="2795831" cy="487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141" y="5482324"/>
            <a:ext cx="5586481" cy="861728"/>
          </a:xfrm>
          <a:prstGeom prst="rect">
            <a:avLst/>
          </a:prstGeom>
          <a:noFill/>
        </p:spPr>
        <p:txBody>
          <a:bodyPr wrap="none" lIns="121824" tIns="60912" rIns="121824" bIns="60912" rtlCol="0">
            <a:spAutoFit/>
          </a:bodyPr>
          <a:lstStyle/>
          <a:p>
            <a:pPr algn="ctr" defTabSz="609027"/>
            <a:r>
              <a:rPr lang="zh-TW" altLang="en-US" sz="4800" kern="900" spc="24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短期見效 長期方案</a:t>
            </a:r>
            <a:endParaRPr lang="en-US" sz="4800" kern="900" spc="240" dirty="0">
              <a:solidFill>
                <a:prstClr val="white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92847" y="27099"/>
            <a:ext cx="6095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4" tIns="60912" rIns="121824" bIns="60912" rtlCol="0" anchor="ctr"/>
          <a:lstStyle/>
          <a:p>
            <a:pPr algn="ctr" defTabSz="609027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4706"/>
          <a:stretch/>
        </p:blipFill>
        <p:spPr>
          <a:xfrm rot="16200000">
            <a:off x="2755900" y="3162300"/>
            <a:ext cx="6908800" cy="5080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O:\Product_SC\Communications\Graphics\Products Logo\TLS-Logo-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128" y="3904549"/>
            <a:ext cx="4321021" cy="14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136" y="318807"/>
            <a:ext cx="5207000" cy="1600392"/>
          </a:xfrm>
          <a:prstGeom prst="rect">
            <a:avLst/>
          </a:prstGeom>
          <a:noFill/>
        </p:spPr>
        <p:txBody>
          <a:bodyPr wrap="square" lIns="121824" tIns="60912" rIns="121824" bIns="60912" rtlCol="0">
            <a:spAutoFit/>
          </a:bodyPr>
          <a:lstStyle/>
          <a:p>
            <a:pPr algn="ctr" defTabSz="609027"/>
            <a:r>
              <a:rPr lang="zh-TW" altLang="en-US" sz="48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科學實證</a:t>
            </a:r>
            <a:endParaRPr lang="en-US" altLang="zh-TW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609027"/>
            <a:r>
              <a:rPr lang="zh-TW" altLang="en-US" sz="48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減重新概念 </a:t>
            </a:r>
            <a:endParaRPr lang="en-US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6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3440</Words>
  <Application>Microsoft Office PowerPoint</Application>
  <PresentationFormat>Custom</PresentationFormat>
  <Paragraphs>481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HK.TLSSLIM.COM隆重登場</vt:lpstr>
      <vt:lpstr>Slide 11</vt:lpstr>
      <vt:lpstr>Slide 12</vt:lpstr>
      <vt:lpstr>Slide 13</vt:lpstr>
      <vt:lpstr>Slide 14</vt:lpstr>
      <vt:lpstr>Slide 15</vt:lpstr>
      <vt:lpstr>Slide 16</vt:lpstr>
      <vt:lpstr>hk.tlsSlim.com引領你成功的秘訣</vt:lpstr>
      <vt:lpstr>即將推出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 Britz</dc:creator>
  <cp:lastModifiedBy>MHK213</cp:lastModifiedBy>
  <cp:revision>170</cp:revision>
  <cp:lastPrinted>2016-11-02T04:21:34Z</cp:lastPrinted>
  <dcterms:created xsi:type="dcterms:W3CDTF">2015-08-18T19:29:11Z</dcterms:created>
  <dcterms:modified xsi:type="dcterms:W3CDTF">2016-11-11T14:05:06Z</dcterms:modified>
</cp:coreProperties>
</file>