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2" r:id="rId4"/>
    <p:sldId id="303" r:id="rId5"/>
    <p:sldId id="309" r:id="rId6"/>
    <p:sldId id="297" r:id="rId7"/>
    <p:sldId id="306" r:id="rId8"/>
    <p:sldId id="298" r:id="rId9"/>
    <p:sldId id="299" r:id="rId10"/>
    <p:sldId id="291" r:id="rId11"/>
    <p:sldId id="292" r:id="rId12"/>
    <p:sldId id="293" r:id="rId13"/>
    <p:sldId id="294" r:id="rId14"/>
    <p:sldId id="300" r:id="rId15"/>
    <p:sldId id="286" r:id="rId16"/>
    <p:sldId id="295" r:id="rId17"/>
    <p:sldId id="285" r:id="rId18"/>
    <p:sldId id="280" r:id="rId19"/>
    <p:sldId id="307" r:id="rId20"/>
    <p:sldId id="308" r:id="rId21"/>
    <p:sldId id="278" r:id="rId22"/>
    <p:sldId id="310" r:id="rId23"/>
    <p:sldId id="282" r:id="rId24"/>
    <p:sldId id="283" r:id="rId25"/>
    <p:sldId id="281" r:id="rId26"/>
    <p:sldId id="284" r:id="rId27"/>
    <p:sldId id="301" r:id="rId28"/>
    <p:sldId id="31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13285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年輕企業家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19872" y="378904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Simon Liu</a:t>
            </a:r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/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2017/11/06</a:t>
            </a:r>
            <a:endParaRPr lang="zh-TW" altLang="en-US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458243" y="605692"/>
            <a:ext cx="6227515" cy="110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總有人會反對的</a:t>
            </a:r>
            <a:endParaRPr lang="en-US" altLang="zh-TW" sz="44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090381" y="1702665"/>
            <a:ext cx="7470295" cy="386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創業：襪子銷售網站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質疑：誰會在網路上買東西？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結果：月入五萬以上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458243" y="605692"/>
            <a:ext cx="6227515" cy="110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總有人會反對的</a:t>
            </a:r>
            <a:endParaRPr lang="en-US" altLang="zh-TW" sz="44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090381" y="1702665"/>
            <a:ext cx="7470295" cy="386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創業：婚禮顧問工作室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質疑：寧願把錢用在宴客菜色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結果：一</a:t>
            </a:r>
            <a:r>
              <a:rPr lang="en-US" altLang="zh-TW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~</a:t>
            </a: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二萬</a:t>
            </a:r>
            <a:r>
              <a:rPr lang="en-US" altLang="zh-TW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/</a:t>
            </a: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每場婚禮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458243" y="605692"/>
            <a:ext cx="6227515" cy="110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總有人會反對的</a:t>
            </a:r>
            <a:endParaRPr lang="en-US" altLang="zh-TW" sz="44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090381" y="1702665"/>
            <a:ext cx="7470295" cy="386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創業：美安</a:t>
            </a:r>
            <a:r>
              <a:rPr lang="en-US" altLang="zh-TW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SHOP‧COM</a:t>
            </a: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質疑：機會好到像是騙人的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結果：</a:t>
            </a:r>
            <a:r>
              <a:rPr lang="en-US" altLang="zh-TW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34</a:t>
            </a: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歲從科技業退休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458243" y="605692"/>
            <a:ext cx="6227515" cy="110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每個人都贊同的</a:t>
            </a:r>
            <a:endParaRPr lang="en-US" altLang="zh-TW" sz="44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090381" y="1702665"/>
            <a:ext cx="7470295" cy="386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上班：科技業工程師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認同：薪水高待遇好生活穩定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結果：每天上班都好想自殺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3967">
            <a:off x="5285777" y="347686"/>
            <a:ext cx="3393157" cy="44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57" y="362607"/>
            <a:ext cx="3913401" cy="588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70" y="1750493"/>
            <a:ext cx="4076248" cy="471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340768"/>
            <a:ext cx="7056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每一份創業都是從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6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落井下石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開始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每一次成功都是從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6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錦上添花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結束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458243" y="684522"/>
            <a:ext cx="6227515" cy="110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人類的天性</a:t>
            </a:r>
            <a:endParaRPr lang="en-US" altLang="zh-TW" sz="60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62153" y="1844559"/>
            <a:ext cx="7930055" cy="3011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8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喜歡聽成功人士的正面想法</a:t>
            </a:r>
            <a:endParaRPr lang="en-US" altLang="zh-TW" sz="48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48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卻總學失敗朋友的負面看法</a:t>
            </a:r>
            <a:endParaRPr lang="en-US" altLang="zh-TW" sz="48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27584" y="965732"/>
            <a:ext cx="7704856" cy="433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rgbClr val="FFFF00"/>
                </a:solidFill>
                <a:latin typeface="Calibri" pitchFamily="34" charset="0"/>
                <a:ea typeface="標楷體" pitchFamily="65" charset="-120"/>
              </a:rPr>
              <a:t>人們真正在乎的地方</a:t>
            </a:r>
            <a:endParaRPr lang="en-US" altLang="zh-TW" sz="48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  <a:p>
            <a:endParaRPr lang="en-US" altLang="zh-TW" sz="4400" dirty="0" smtClean="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不是事情的本質</a:t>
            </a:r>
            <a:r>
              <a:rPr lang="zh-TW" altLang="en-US" sz="4400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好</a:t>
            </a: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或</a:t>
            </a:r>
            <a:r>
              <a:rPr lang="zh-TW" altLang="en-US" sz="4400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壞</a:t>
            </a:r>
            <a:endParaRPr lang="en-US" altLang="zh-TW" sz="4400" dirty="0" smtClean="0">
              <a:solidFill>
                <a:srgbClr val="FF0000"/>
              </a:solidFill>
              <a:latin typeface="Calibri" pitchFamily="34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而是彼此的距離</a:t>
            </a:r>
            <a:r>
              <a:rPr lang="zh-TW" altLang="en-US" sz="4400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近</a:t>
            </a:r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或</a:t>
            </a:r>
            <a:r>
              <a:rPr lang="zh-TW" altLang="en-US" sz="4400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遠</a:t>
            </a:r>
            <a:endParaRPr lang="en-US" altLang="zh-TW" sz="4400" dirty="0" smtClean="0">
              <a:solidFill>
                <a:srgbClr val="FF0000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64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真正的創業態度是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在你什麼都沒有的時候</a:t>
            </a:r>
            <a:endParaRPr lang="en-US" altLang="zh-TW" sz="54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你還是什麼都做</a:t>
            </a:r>
            <a:endParaRPr lang="en-US" altLang="zh-TW" sz="54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739730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想到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跟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得到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中間只有兩個字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ctr"/>
            <a:r>
              <a:rPr lang="zh-TW" altLang="en-US" sz="7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做到</a:t>
            </a:r>
            <a:endParaRPr lang="en-US" altLang="zh-TW" sz="7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3068960"/>
            <a:ext cx="6984776" cy="243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你想要</a:t>
            </a:r>
            <a:r>
              <a:rPr lang="zh-TW" altLang="en-US" sz="54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排除萬難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還是被</a:t>
            </a:r>
            <a:r>
              <a:rPr lang="zh-TW" altLang="en-US" sz="54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萬難排除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909875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我要培訓到什麼時候？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一直一直培訓</a:t>
            </a:r>
            <a:endParaRPr lang="en-US" altLang="zh-TW" sz="5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直到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我很想要培訓</a:t>
            </a:r>
            <a:endParaRPr lang="en-US" altLang="zh-TW" sz="5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然後我就可以不用培訓了</a:t>
            </a:r>
            <a:endParaRPr lang="en-US" altLang="zh-TW" sz="5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34190" y="1992356"/>
            <a:ext cx="8483688" cy="4014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一口吃不成胖子 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但胖子是一口一口吃出來的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/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一次創業不見得會成功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但成功是不斷嘗試創業得來的</a:t>
            </a:r>
            <a:endParaRPr lang="en-US" altLang="zh-TW" sz="4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28674" name="Picture 2" descr="http://i1.sinaimg.cn/bb/nutrition/08/2101/U2562P20T47D103714F776DT20080121221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4820"/>
            <a:ext cx="2451538" cy="252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1124744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在你什麼都沒有的時候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6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就什麼都做</a:t>
            </a:r>
            <a:endParaRPr lang="en-US" altLang="zh-TW" sz="66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才會什麼都有</a:t>
            </a:r>
            <a:endParaRPr lang="en-US" altLang="zh-TW" sz="6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836712"/>
            <a:ext cx="7776864" cy="35086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創業會有一段時間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zh-TW" sz="4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zh-TW" sz="4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你是比較窮的</a:t>
            </a:r>
            <a:endParaRPr lang="en-US" altLang="zh-TW" sz="6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2564904"/>
            <a:ext cx="7776864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企業領導人的 </a:t>
            </a:r>
            <a:r>
              <a:rPr lang="en-US" altLang="zh-TW" sz="7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8</a:t>
            </a:r>
            <a:r>
              <a:rPr lang="zh-TW" altLang="en-US" sz="7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個原則</a:t>
            </a:r>
            <a:endParaRPr lang="en-US" altLang="zh-TW" sz="7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417515"/>
            <a:ext cx="6768752" cy="58631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3600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不要「想做什麼？」，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是「什麼是必須做的？」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思考什麼是對團隊有利的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latin typeface="+mj-lt"/>
                <a:ea typeface="標楷體" pitchFamily="65" charset="-120"/>
              </a:rPr>
              <a:t>3.</a:t>
            </a:r>
            <a:r>
              <a:rPr lang="zh-TW" altLang="en-US" sz="3600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發展一套行動計劃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4.</a:t>
            </a:r>
            <a:r>
              <a:rPr lang="zh-TW" altLang="en-US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負起責任並做出決策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latin typeface="+mj-lt"/>
                <a:ea typeface="標楷體" pitchFamily="65" charset="-120"/>
              </a:rPr>
              <a:t>5.</a:t>
            </a:r>
            <a:r>
              <a:rPr lang="zh-TW" altLang="en-US" sz="3600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建立有效的溝通模式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6.</a:t>
            </a:r>
            <a:r>
              <a:rPr lang="zh-TW" altLang="en-US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把握現有的機會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latin typeface="+mj-lt"/>
                <a:ea typeface="標楷體" pitchFamily="65" charset="-120"/>
              </a:rPr>
              <a:t>7.</a:t>
            </a:r>
            <a:r>
              <a:rPr lang="zh-TW" altLang="en-US" sz="3600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舉辦有建設性的會議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8.</a:t>
            </a:r>
            <a:r>
              <a:rPr lang="zh-TW" altLang="en-US" sz="3600" dirty="0" smtClean="0">
                <a:solidFill>
                  <a:srgbClr val="FFFF00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以「團隊」為中心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news.xinhuanet.com/science/2015-12/29/134961100_1451363861664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172" y="627986"/>
            <a:ext cx="6394746" cy="5659067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-180528" y="627986"/>
            <a:ext cx="2739284" cy="12695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企業家</a:t>
            </a:r>
            <a:endParaRPr lang="zh-TW" altLang="en-US" sz="5100" dirty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11349" y="4457652"/>
            <a:ext cx="2297155" cy="113158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打工</a:t>
            </a:r>
            <a:endParaRPr lang="zh-TW" altLang="en-US" sz="5100" dirty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7668344" y="1196468"/>
            <a:ext cx="0" cy="3528676"/>
          </a:xfrm>
          <a:prstGeom prst="straightConnector1">
            <a:avLst/>
          </a:prstGeom>
          <a:noFill/>
          <a:ln w="1270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線單箭頭接點 6"/>
          <p:cNvCxnSpPr/>
          <p:nvPr/>
        </p:nvCxnSpPr>
        <p:spPr>
          <a:xfrm>
            <a:off x="1183206" y="1883958"/>
            <a:ext cx="0" cy="3573534"/>
          </a:xfrm>
          <a:prstGeom prst="straightConnector1">
            <a:avLst/>
          </a:prstGeom>
          <a:noFill/>
          <a:ln w="1270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48944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使命感</a:t>
            </a:r>
            <a:endParaRPr lang="en-US" altLang="zh-TW" sz="54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24" t="2166" r="943"/>
          <a:stretch>
            <a:fillRect/>
          </a:stretch>
        </p:blipFill>
        <p:spPr bwMode="auto">
          <a:xfrm>
            <a:off x="971600" y="1628800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818368"/>
            <a:ext cx="7526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讓自己成為一個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          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給得起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的人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3074" name="Picture 2" descr="http://i.kinja-img.com/gawker-media/image/upload/s--nK_kMnjO--/xk8fdvtrh4wcxqit58bq.jpg"/>
          <p:cNvPicPr>
            <a:picLocks noChangeAspect="1" noChangeArrowheads="1"/>
          </p:cNvPicPr>
          <p:nvPr/>
        </p:nvPicPr>
        <p:blipFill>
          <a:blip r:embed="rId2" cstate="print"/>
          <a:srcRect r="36214" b="36949"/>
          <a:stretch>
            <a:fillRect/>
          </a:stretch>
        </p:blipFill>
        <p:spPr bwMode="auto">
          <a:xfrm>
            <a:off x="782414" y="3538796"/>
            <a:ext cx="4763267" cy="2630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ANK YOU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960773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"/>
          <p:cNvGrpSpPr/>
          <p:nvPr/>
        </p:nvGrpSpPr>
        <p:grpSpPr>
          <a:xfrm>
            <a:off x="1691680" y="1200540"/>
            <a:ext cx="6048672" cy="4392488"/>
            <a:chOff x="1763688" y="2060848"/>
            <a:chExt cx="6048672" cy="4392488"/>
          </a:xfrm>
        </p:grpSpPr>
        <p:sp>
          <p:nvSpPr>
            <p:cNvPr id="4" name="圓角矩形 3"/>
            <p:cNvSpPr/>
            <p:nvPr/>
          </p:nvSpPr>
          <p:spPr>
            <a:xfrm>
              <a:off x="1763688" y="2060848"/>
              <a:ext cx="6048672" cy="4392488"/>
            </a:xfrm>
            <a:prstGeom prst="roundRect">
              <a:avLst>
                <a:gd name="adj" fmla="val 88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707" t="14613" r="19452" b="14312"/>
            <a:stretch>
              <a:fillRect/>
            </a:stretch>
          </p:blipFill>
          <p:spPr bwMode="auto">
            <a:xfrm>
              <a:off x="5868144" y="3284984"/>
              <a:ext cx="72008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4651830"/>
              <a:ext cx="3888432" cy="165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字方塊 6"/>
            <p:cNvSpPr txBox="1"/>
            <p:nvPr/>
          </p:nvSpPr>
          <p:spPr>
            <a:xfrm>
              <a:off x="2051720" y="2339295"/>
              <a:ext cx="547260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拿掉公司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, </a:t>
              </a: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名片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, </a:t>
              </a: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頭銜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, </a:t>
              </a: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學歷</a:t>
              </a:r>
              <a:endPara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5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     我</a:t>
              </a:r>
              <a:r>
                <a:rPr lang="zh-TW" altLang="en-US" sz="3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還剩下什麼</a:t>
              </a:r>
              <a:endPara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360q.com/Coach/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016224" cy="195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547664" y="69269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6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數字支配的人生</a:t>
            </a:r>
            <a:endParaRPr lang="en-US" altLang="zh-TW" sz="6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1766572"/>
            <a:ext cx="6192688" cy="25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薪水？考績？獎金？加班時數？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資產？車貸？債務？房屋貸款？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年齡？假期？存款？教育基金？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這些都是數字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4437112"/>
            <a:ext cx="8388424" cy="182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但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人生不該只有數字</a:t>
            </a:r>
            <a:endParaRPr lang="en-US" altLang="zh-TW" sz="4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人生應該擁有遠超過數字所能表達的</a:t>
            </a:r>
            <a:endParaRPr lang="en-US" altLang="zh-TW" sz="4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705083"/>
            <a:ext cx="810661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標楷體" pitchFamily="65" charset="-120"/>
                <a:ea typeface="標楷體" pitchFamily="65" charset="-120"/>
                <a:sym typeface="Helvetica Light"/>
              </a:rPr>
              <a:t>上班族十大痛苦現象</a:t>
            </a:r>
            <a:endParaRPr kumimoji="0" lang="zh-TW" altLang="en-US" sz="4400" b="0" i="0" u="none" strike="noStrike" cap="none" spc="0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標楷體" pitchFamily="65" charset="-120"/>
              <a:ea typeface="標楷體" pitchFamily="65" charset="-120"/>
              <a:sym typeface="Helvetica Ligh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1721321"/>
            <a:ext cx="426507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工作內容十年如一日</a:t>
            </a:r>
          </a:p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幫老闆的錯誤背黑鍋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買電視要等年終獎金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下班時間到還要裝忙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半夜收到老闆的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Line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644008" y="1700808"/>
            <a:ext cx="4427984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中秋節獎金只有月餅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領的薪水隔天就花光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會拍</a:t>
            </a:r>
            <a:r>
              <a:rPr kumimoji="0" lang="zh-TW" alt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標楷體" pitchFamily="65" charset="-120"/>
                <a:ea typeface="標楷體" pitchFamily="65" charset="-120"/>
                <a:sym typeface="Helvetica Light"/>
              </a:rPr>
              <a:t>馬屁的小人得勢</a:t>
            </a:r>
            <a:endParaRPr kumimoji="0" lang="en-US" altLang="zh-TW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標楷體" pitchFamily="65" charset="-120"/>
              <a:ea typeface="標楷體" pitchFamily="65" charset="-120"/>
              <a:sym typeface="Helvetica Light"/>
            </a:endParaRPr>
          </a:p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公司同事間鬥爭陷害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為什麼星期一要上班</a:t>
            </a:r>
            <a:endParaRPr lang="en-US" altLang="zh-TW" sz="3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331640" y="4766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努力？能力？白費力？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6" name="AutoShape 2" descr="http://1.bp.blogspot.com/_QzLGg8Gp41g/TMjeRRHrU-I/AAAAAAAAAIU/Cr-ZAQ06uHk/s1600/%E6%88%91%E8%A6%81%E5%8A%AA%E5%8A%9B%E5%90%91%E4%B8%8A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29"/>
          <p:cNvGrpSpPr/>
          <p:nvPr/>
        </p:nvGrpSpPr>
        <p:grpSpPr>
          <a:xfrm>
            <a:off x="1691680" y="1556792"/>
            <a:ext cx="5472608" cy="4061048"/>
            <a:chOff x="1691680" y="1556792"/>
            <a:chExt cx="5472608" cy="4061048"/>
          </a:xfrm>
        </p:grpSpPr>
        <p:cxnSp>
          <p:nvCxnSpPr>
            <p:cNvPr id="13" name="Straight Connector 63"/>
            <p:cNvCxnSpPr>
              <a:cxnSpLocks noChangeShapeType="1"/>
            </p:cNvCxnSpPr>
            <p:nvPr/>
          </p:nvCxnSpPr>
          <p:spPr bwMode="auto">
            <a:xfrm>
              <a:off x="4481511" y="2636912"/>
              <a:ext cx="0" cy="438568"/>
            </a:xfrm>
            <a:prstGeom prst="line">
              <a:avLst/>
            </a:prstGeom>
            <a:noFill/>
            <a:ln w="19050" algn="ctr">
              <a:solidFill>
                <a:srgbClr val="042555"/>
              </a:solidFill>
              <a:round/>
              <a:headEnd/>
              <a:tailEnd/>
            </a:ln>
          </p:spPr>
        </p:cxnSp>
        <p:pic>
          <p:nvPicPr>
            <p:cNvPr id="16387" name="Picture 3" descr="D:\Simon 2013.05.27\My Documents\美安\圖庫\大老闆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1556792"/>
              <a:ext cx="1296144" cy="1296144"/>
            </a:xfrm>
            <a:prstGeom prst="rect">
              <a:avLst/>
            </a:prstGeom>
            <a:noFill/>
          </p:spPr>
        </p:pic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195736" y="3062777"/>
              <a:ext cx="4421188" cy="374254"/>
              <a:chOff x="2057400" y="2352675"/>
              <a:chExt cx="5181600" cy="438465"/>
            </a:xfrm>
          </p:grpSpPr>
          <p:cxnSp>
            <p:nvCxnSpPr>
              <p:cNvPr id="14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2057400" y="2362200"/>
                <a:ext cx="5181600" cy="0"/>
              </a:xfrm>
              <a:prstGeom prst="line">
                <a:avLst/>
              </a:prstGeom>
              <a:noFill/>
              <a:ln w="19050" algn="ctr">
                <a:solidFill>
                  <a:srgbClr val="042555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2057400" y="2352675"/>
                <a:ext cx="0" cy="438465"/>
              </a:xfrm>
              <a:prstGeom prst="line">
                <a:avLst/>
              </a:prstGeom>
              <a:noFill/>
              <a:ln w="19050" algn="ctr">
                <a:solidFill>
                  <a:srgbClr val="042555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3810000" y="2352675"/>
                <a:ext cx="0" cy="438465"/>
              </a:xfrm>
              <a:prstGeom prst="line">
                <a:avLst/>
              </a:prstGeom>
              <a:noFill/>
              <a:ln w="19050" algn="ctr">
                <a:solidFill>
                  <a:srgbClr val="042555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5486400" y="2352675"/>
                <a:ext cx="0" cy="438465"/>
              </a:xfrm>
              <a:prstGeom prst="line">
                <a:avLst/>
              </a:prstGeom>
              <a:noFill/>
              <a:ln w="19050" algn="ctr">
                <a:solidFill>
                  <a:srgbClr val="042555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7232650" y="2352675"/>
                <a:ext cx="0" cy="438465"/>
              </a:xfrm>
              <a:prstGeom prst="line">
                <a:avLst/>
              </a:prstGeom>
              <a:noFill/>
              <a:ln w="19050" algn="ctr">
                <a:solidFill>
                  <a:srgbClr val="042555"/>
                </a:solidFill>
                <a:round/>
                <a:headEnd/>
                <a:tailEnd/>
              </a:ln>
            </p:spPr>
          </p:cxnSp>
        </p:grpSp>
        <p:cxnSp>
          <p:nvCxnSpPr>
            <p:cNvPr id="9" name="Straight Connector 59"/>
            <p:cNvCxnSpPr>
              <a:cxnSpLocks noChangeShapeType="1"/>
            </p:cNvCxnSpPr>
            <p:nvPr/>
          </p:nvCxnSpPr>
          <p:spPr bwMode="auto">
            <a:xfrm>
              <a:off x="2195736" y="4189883"/>
              <a:ext cx="0" cy="374254"/>
            </a:xfrm>
            <a:prstGeom prst="line">
              <a:avLst/>
            </a:prstGeom>
            <a:noFill/>
            <a:ln w="19050" algn="ctr">
              <a:solidFill>
                <a:srgbClr val="042555"/>
              </a:solidFill>
              <a:round/>
              <a:headEnd/>
              <a:tailEnd/>
            </a:ln>
          </p:spPr>
        </p:cxnSp>
        <p:cxnSp>
          <p:nvCxnSpPr>
            <p:cNvPr id="10" name="Straight Connector 60"/>
            <p:cNvCxnSpPr>
              <a:cxnSpLocks noChangeShapeType="1"/>
            </p:cNvCxnSpPr>
            <p:nvPr/>
          </p:nvCxnSpPr>
          <p:spPr bwMode="auto">
            <a:xfrm>
              <a:off x="3691138" y="4189883"/>
              <a:ext cx="0" cy="374254"/>
            </a:xfrm>
            <a:prstGeom prst="line">
              <a:avLst/>
            </a:prstGeom>
            <a:noFill/>
            <a:ln w="19050" algn="ctr">
              <a:solidFill>
                <a:srgbClr val="042555"/>
              </a:solidFill>
              <a:round/>
              <a:headEnd/>
              <a:tailEnd/>
            </a:ln>
          </p:spPr>
        </p:cxnSp>
        <p:cxnSp>
          <p:nvCxnSpPr>
            <p:cNvPr id="11" name="Straight Connector 61"/>
            <p:cNvCxnSpPr>
              <a:cxnSpLocks noChangeShapeType="1"/>
            </p:cNvCxnSpPr>
            <p:nvPr/>
          </p:nvCxnSpPr>
          <p:spPr bwMode="auto">
            <a:xfrm>
              <a:off x="5121522" y="4189883"/>
              <a:ext cx="0" cy="374254"/>
            </a:xfrm>
            <a:prstGeom prst="line">
              <a:avLst/>
            </a:prstGeom>
            <a:noFill/>
            <a:ln w="19050" algn="ctr">
              <a:solidFill>
                <a:srgbClr val="042555"/>
              </a:solidFill>
              <a:round/>
              <a:headEnd/>
              <a:tailEnd/>
            </a:ln>
          </p:spPr>
        </p:cxnSp>
        <p:cxnSp>
          <p:nvCxnSpPr>
            <p:cNvPr id="12" name="Straight Connector 62"/>
            <p:cNvCxnSpPr>
              <a:cxnSpLocks noChangeShapeType="1"/>
            </p:cNvCxnSpPr>
            <p:nvPr/>
          </p:nvCxnSpPr>
          <p:spPr bwMode="auto">
            <a:xfrm>
              <a:off x="6611506" y="4189883"/>
              <a:ext cx="0" cy="374254"/>
            </a:xfrm>
            <a:prstGeom prst="line">
              <a:avLst/>
            </a:prstGeom>
            <a:noFill/>
            <a:ln w="19050" algn="ctr">
              <a:solidFill>
                <a:srgbClr val="042555"/>
              </a:solidFill>
              <a:round/>
              <a:headEnd/>
              <a:tailEnd/>
            </a:ln>
          </p:spPr>
        </p:cxnSp>
        <p:pic>
          <p:nvPicPr>
            <p:cNvPr id="16388" name="Picture 4" descr="D:\Simon 2013.05.27\My Documents\美安\圖庫\努力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4581128"/>
              <a:ext cx="1036712" cy="1036712"/>
            </a:xfrm>
            <a:prstGeom prst="rect">
              <a:avLst/>
            </a:prstGeom>
            <a:noFill/>
          </p:spPr>
        </p:pic>
        <p:pic>
          <p:nvPicPr>
            <p:cNvPr id="20" name="Picture 4" descr="D:\Simon 2013.05.27\My Documents\美安\圖庫\努力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4581128"/>
              <a:ext cx="1036712" cy="1036712"/>
            </a:xfrm>
            <a:prstGeom prst="rect">
              <a:avLst/>
            </a:prstGeom>
            <a:noFill/>
          </p:spPr>
        </p:pic>
        <p:pic>
          <p:nvPicPr>
            <p:cNvPr id="21" name="Picture 4" descr="D:\Simon 2013.05.27\My Documents\美安\圖庫\努力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581128"/>
              <a:ext cx="1036712" cy="1036712"/>
            </a:xfrm>
            <a:prstGeom prst="rect">
              <a:avLst/>
            </a:prstGeom>
            <a:noFill/>
          </p:spPr>
        </p:pic>
        <p:pic>
          <p:nvPicPr>
            <p:cNvPr id="22" name="Picture 4" descr="D:\Simon 2013.05.27\My Documents\美安\圖庫\努力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7576" y="4581128"/>
              <a:ext cx="1036712" cy="1036712"/>
            </a:xfrm>
            <a:prstGeom prst="rect">
              <a:avLst/>
            </a:prstGeom>
            <a:noFill/>
          </p:spPr>
        </p:pic>
        <p:pic>
          <p:nvPicPr>
            <p:cNvPr id="16389" name="Picture 5" descr="D:\Simon 2013.05.27\My Documents\美安\圖庫\努力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3284984"/>
              <a:ext cx="1053750" cy="1053750"/>
            </a:xfrm>
            <a:prstGeom prst="rect">
              <a:avLst/>
            </a:prstGeom>
            <a:noFill/>
          </p:spPr>
        </p:pic>
        <p:pic>
          <p:nvPicPr>
            <p:cNvPr id="24" name="Picture 5" descr="D:\Simon 2013.05.27\My Documents\美安\圖庫\努力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3284984"/>
              <a:ext cx="1053750" cy="1053750"/>
            </a:xfrm>
            <a:prstGeom prst="rect">
              <a:avLst/>
            </a:prstGeom>
            <a:noFill/>
          </p:spPr>
        </p:pic>
        <p:pic>
          <p:nvPicPr>
            <p:cNvPr id="25" name="Picture 5" descr="D:\Simon 2013.05.27\My Documents\美安\圖庫\努力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8370" y="3284984"/>
              <a:ext cx="1053750" cy="1053750"/>
            </a:xfrm>
            <a:prstGeom prst="rect">
              <a:avLst/>
            </a:prstGeom>
            <a:noFill/>
          </p:spPr>
        </p:pic>
        <p:pic>
          <p:nvPicPr>
            <p:cNvPr id="26" name="Picture 5" descr="D:\Simon 2013.05.27\My Documents\美安\圖庫\努力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3284984"/>
              <a:ext cx="1053750" cy="1053750"/>
            </a:xfrm>
            <a:prstGeom prst="rect">
              <a:avLst/>
            </a:prstGeom>
            <a:noFill/>
          </p:spPr>
        </p:pic>
      </p:grpSp>
      <p:sp>
        <p:nvSpPr>
          <p:cNvPr id="28" name="文字方塊 27"/>
          <p:cNvSpPr txBox="1"/>
          <p:nvPr/>
        </p:nvSpPr>
        <p:spPr>
          <a:xfrm>
            <a:off x="1043608" y="5611887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這是一個水平競爭的社會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5733" y="404664"/>
            <a:ext cx="8032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45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年計劃最可怕的地方</a:t>
            </a:r>
            <a:endParaRPr lang="en-US" altLang="zh-TW" sz="4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不是加不了薪升不了職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而是把你變成連自己都討厭的人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54274" name="Picture 2" descr="http://s4.sinaimg.cn/bmiddle/678f4673tdc5548a986f3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934" y="3922575"/>
            <a:ext cx="3880397" cy="2573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5" descr="Working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8" y="3284984"/>
            <a:ext cx="3301858" cy="330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8145" y="764704"/>
            <a:ext cx="808771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人一生有三次翻身的機會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6146" name="Picture 2" descr="http://img.sucai.redocn.com/attachments/images/201207/20120716/Redocn_2012071614121374.jpg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317" y="2249634"/>
            <a:ext cx="3316780" cy="329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206881"/>
            <a:ext cx="7636372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人生不是贏在起點或終點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而是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……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轉折點</a:t>
            </a:r>
            <a:endParaRPr lang="en-US" altLang="zh-TW" sz="6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pic>
        <p:nvPicPr>
          <p:cNvPr id="1026" name="Picture 2" descr="http://www.52nx.net/article/UploadPic/2012-2/2012229155318340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626" y="3355857"/>
            <a:ext cx="3883830" cy="295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310</TotalTime>
  <Words>849</Words>
  <Application>Microsoft Office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SIMON</dc:creator>
  <cp:lastModifiedBy>Chelsie Lee</cp:lastModifiedBy>
  <cp:revision>69</cp:revision>
  <dcterms:created xsi:type="dcterms:W3CDTF">2017-10-29T10:15:58Z</dcterms:created>
  <dcterms:modified xsi:type="dcterms:W3CDTF">2017-11-08T07:25:22Z</dcterms:modified>
</cp:coreProperties>
</file>