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389" r:id="rId3"/>
    <p:sldId id="354" r:id="rId4"/>
    <p:sldId id="316" r:id="rId5"/>
    <p:sldId id="322" r:id="rId6"/>
    <p:sldId id="320" r:id="rId7"/>
    <p:sldId id="323" r:id="rId8"/>
    <p:sldId id="324" r:id="rId9"/>
    <p:sldId id="325" r:id="rId10"/>
    <p:sldId id="309" r:id="rId11"/>
    <p:sldId id="355" r:id="rId12"/>
    <p:sldId id="385" r:id="rId13"/>
    <p:sldId id="313" r:id="rId14"/>
    <p:sldId id="260" r:id="rId15"/>
    <p:sldId id="311" r:id="rId16"/>
    <p:sldId id="312" r:id="rId17"/>
    <p:sldId id="352" r:id="rId18"/>
    <p:sldId id="353" r:id="rId19"/>
    <p:sldId id="338" r:id="rId20"/>
    <p:sldId id="358" r:id="rId21"/>
    <p:sldId id="359" r:id="rId22"/>
    <p:sldId id="376" r:id="rId23"/>
    <p:sldId id="361" r:id="rId24"/>
    <p:sldId id="374" r:id="rId25"/>
    <p:sldId id="373" r:id="rId26"/>
    <p:sldId id="388" r:id="rId27"/>
    <p:sldId id="378" r:id="rId28"/>
    <p:sldId id="379" r:id="rId29"/>
  </p:sldIdLst>
  <p:sldSz cx="12188825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519"/>
    <a:srgbClr val="FF3300"/>
    <a:srgbClr val="08E8E8"/>
    <a:srgbClr val="D22D1C"/>
    <a:srgbClr val="E44736"/>
    <a:srgbClr val="C4E59F"/>
    <a:srgbClr val="ADDB7B"/>
    <a:srgbClr val="FFE1FF"/>
    <a:srgbClr val="C7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 autoAdjust="0"/>
    <p:restoredTop sz="94660"/>
  </p:normalViewPr>
  <p:slideViewPr>
    <p:cSldViewPr>
      <p:cViewPr>
        <p:scale>
          <a:sx n="70" d="100"/>
          <a:sy n="70" d="100"/>
        </p:scale>
        <p:origin x="-510" y="-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8B-4773-94A8-7C8F1C73712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8B-4773-94A8-7C8F1C73712E}"/>
              </c:ext>
            </c:extLst>
          </c:dPt>
          <c:dPt>
            <c:idx val="2"/>
            <c:invertIfNegative val="0"/>
            <c:bubble3D val="0"/>
            <c:spPr>
              <a:solidFill>
                <a:srgbClr val="47AAC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8B-4773-94A8-7C8F1C73712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8B-4773-94A8-7C8F1C73712E}"/>
              </c:ext>
            </c:extLst>
          </c:dPt>
          <c:dPt>
            <c:idx val="4"/>
            <c:invertIfNegative val="0"/>
            <c:bubble3D val="0"/>
            <c:spPr>
              <a:solidFill>
                <a:srgbClr val="2A728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28B-4773-94A8-7C8F1C73712E}"/>
              </c:ext>
            </c:extLst>
          </c:dPt>
          <c:dPt>
            <c:idx val="5"/>
            <c:invertIfNegative val="0"/>
            <c:bubble3D val="0"/>
            <c:spPr>
              <a:solidFill>
                <a:srgbClr val="2A728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28B-4773-94A8-7C8F1C73712E}"/>
              </c:ext>
            </c:extLst>
          </c:dPt>
          <c:dPt>
            <c:idx val="6"/>
            <c:invertIfNegative val="0"/>
            <c:bubble3D val="0"/>
            <c:spPr>
              <a:solidFill>
                <a:srgbClr val="18414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28B-4773-94A8-7C8F1C7371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Sheet1!$A$1:$A$7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Sheet1!$B$1:$B$7</c:f>
              <c:numCache>
                <c:formatCode>General</c:formatCode>
                <c:ptCount val="7"/>
                <c:pt idx="0">
                  <c:v>3303</c:v>
                </c:pt>
                <c:pt idx="1">
                  <c:v>3715</c:v>
                </c:pt>
                <c:pt idx="2">
                  <c:v>4155</c:v>
                </c:pt>
                <c:pt idx="3">
                  <c:v>4606</c:v>
                </c:pt>
                <c:pt idx="4">
                  <c:v>5050</c:v>
                </c:pt>
                <c:pt idx="5">
                  <c:v>5470</c:v>
                </c:pt>
                <c:pt idx="6">
                  <c:v>5851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28B-4773-94A8-7C8F1C7371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407733760"/>
        <c:axId val="437966336"/>
      </c:barChart>
      <c:catAx>
        <c:axId val="40773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37966336"/>
        <c:crosses val="autoZero"/>
        <c:auto val="1"/>
        <c:lblAlgn val="ctr"/>
        <c:lblOffset val="100"/>
        <c:noMultiLvlLbl val="0"/>
      </c:catAx>
      <c:valAx>
        <c:axId val="437966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7733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F57A-644D-4333-AB51-3B82A657418D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7016C-34F8-49F5-9D42-E7B2E7F8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7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44924-6CCA-4017-AC73-B42AF7FFA1BC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37F0-5641-4589-8CDA-8BDF39A2F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9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28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86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02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02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7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8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26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76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4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23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72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21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0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9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7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F0D2-95EF-49CA-8B65-A7B428C6F78A}" type="datetimeFigureOut">
              <a:rPr lang="en-US" smtClean="0"/>
              <a:t>11/4/2017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CD94F-AAE3-4704-9627-07AA15BD3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8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2" y="6431752"/>
            <a:ext cx="2837595" cy="2502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2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jpe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27" y="156435"/>
            <a:ext cx="1177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夥伴商店計劃最新資訊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89495" y="1705574"/>
            <a:ext cx="637305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 smtClean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Marcus Chan</a:t>
            </a:r>
            <a:endParaRPr lang="en-US" sz="66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29" y="802765"/>
            <a:ext cx="11775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Updates on Partner Store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205" y="5449490"/>
            <a:ext cx="98158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。</a:t>
            </a:r>
            <a:endParaRPr lang="en-US" altLang="zh-TW" sz="1000" dirty="0" smtClean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2043" y="5449490"/>
            <a:ext cx="981020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6" t="10535" r="24142" b="42165"/>
          <a:stretch/>
        </p:blipFill>
        <p:spPr>
          <a:xfrm>
            <a:off x="1448414" y="1499049"/>
            <a:ext cx="2706869" cy="338170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58005" y="3134600"/>
            <a:ext cx="766154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商業夥伴拓展經</a:t>
            </a:r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理</a:t>
            </a:r>
            <a:endParaRPr lang="en-US" altLang="zh-TW" sz="36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Affiliate Development Manager</a:t>
            </a:r>
            <a:endParaRPr lang="zh-TW" altLang="en-US" sz="36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35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ivyw\Desktop\LS2017ppt\low-angle-view-of-firework-display-over-river-during-sunset-604213021-57752e7b3df78cb62c11ab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70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5376" y="228601"/>
            <a:ext cx="88780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超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過</a:t>
            </a:r>
            <a:r>
              <a:rPr lang="en-US" altLang="zh-TW" sz="4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80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間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設有自動追蹤系統的網上夥伴商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店</a:t>
            </a:r>
            <a:endParaRPr lang="en-US" altLang="zh-TW" sz="3600" b="1" cap="all" spc="-113" dirty="0" smtClean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 defTabSz="685766">
              <a:defRPr/>
            </a:pP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即將加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入</a:t>
            </a:r>
            <a:r>
              <a:rPr lang="en-US" altLang="zh-TW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HK.SHOP.COM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12" y="1590070"/>
            <a:ext cx="358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 Touch of Grace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素坤逸阿德菲大酒店 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曼谷大將軍酒店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曼谷海軍上將套房酒店</a:t>
            </a:r>
          </a:p>
          <a:p>
            <a:r>
              <a:rPr lang="en-US" sz="1400" dirty="0">
                <a:solidFill>
                  <a:schemeClr val="bg1"/>
                </a:solidFill>
              </a:rPr>
              <a:t>Amari </a:t>
            </a:r>
            <a:r>
              <a:rPr lang="zh-TW" altLang="en-US" sz="1400" dirty="0">
                <a:solidFill>
                  <a:schemeClr val="bg1"/>
                </a:solidFill>
              </a:rPr>
              <a:t>酒店預訂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華欣阿南達度假水療康帕斯酒店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anantara</a:t>
            </a:r>
            <a:r>
              <a:rPr lang="zh-TW" altLang="en-US" sz="1400" dirty="0">
                <a:solidFill>
                  <a:schemeClr val="bg1"/>
                </a:solidFill>
              </a:rPr>
              <a:t>安納塔拉 酒店預訂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 阿卡迪亞曼谷 酒店預訂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清邁藝術畫廊酒店 酒店</a:t>
            </a:r>
          </a:p>
          <a:p>
            <a:r>
              <a:rPr lang="en-US" sz="1400" dirty="0">
                <a:solidFill>
                  <a:schemeClr val="bg1"/>
                </a:solidFill>
              </a:rPr>
              <a:t>Ashford.com </a:t>
            </a:r>
            <a:r>
              <a:rPr lang="zh-TW" altLang="en-US" sz="1400" dirty="0">
                <a:solidFill>
                  <a:schemeClr val="bg1"/>
                </a:solidFill>
              </a:rPr>
              <a:t>美國名錶珠寶網站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素坤逸</a:t>
            </a:r>
            <a:r>
              <a:rPr lang="en-US" altLang="zh-TW" sz="1400" dirty="0">
                <a:solidFill>
                  <a:schemeClr val="bg1"/>
                </a:solidFill>
              </a:rPr>
              <a:t>2</a:t>
            </a:r>
            <a:r>
              <a:rPr lang="zh-TW" altLang="en-US" sz="1400" dirty="0">
                <a:solidFill>
                  <a:schemeClr val="bg1"/>
                </a:solidFill>
              </a:rPr>
              <a:t>巷阿斯彭套房酒店</a:t>
            </a:r>
          </a:p>
          <a:p>
            <a:r>
              <a:rPr lang="en-US" sz="1400" dirty="0">
                <a:solidFill>
                  <a:schemeClr val="bg1"/>
                </a:solidFill>
              </a:rPr>
              <a:t>August Society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曼谷力獅套房酒店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阿默斯福特貝斯特韋斯特酒店</a:t>
            </a:r>
          </a:p>
          <a:p>
            <a:r>
              <a:rPr lang="en-US" sz="1400" dirty="0">
                <a:solidFill>
                  <a:schemeClr val="bg1"/>
                </a:solidFill>
              </a:rPr>
              <a:t>BonBonTong.com</a:t>
            </a:r>
            <a:r>
              <a:rPr lang="zh-TW" altLang="en-US" sz="1400" dirty="0">
                <a:solidFill>
                  <a:schemeClr val="bg1"/>
                </a:solidFill>
              </a:rPr>
              <a:t>健康食品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凱撒娛樂 酒店</a:t>
            </a:r>
          </a:p>
          <a:p>
            <a:r>
              <a:rPr lang="en-US" sz="1400" dirty="0">
                <a:solidFill>
                  <a:schemeClr val="bg1"/>
                </a:solidFill>
              </a:rPr>
              <a:t>Charles &amp; Keith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蘭卡威思庭 酒店預</a:t>
            </a:r>
            <a:r>
              <a:rPr lang="zh-TW" altLang="en-US" sz="1400" dirty="0" smtClean="0">
                <a:solidFill>
                  <a:schemeClr val="bg1"/>
                </a:solidFill>
              </a:rPr>
              <a:t>訂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Melissa Dreams </a:t>
            </a:r>
            <a:r>
              <a:rPr lang="zh-TW" altLang="en-US" sz="1400" dirty="0">
                <a:solidFill>
                  <a:schemeClr val="bg1"/>
                </a:solidFill>
              </a:rPr>
              <a:t>網</a:t>
            </a:r>
            <a:r>
              <a:rPr lang="zh-TW" altLang="en-US" sz="1400" dirty="0" smtClean="0">
                <a:solidFill>
                  <a:schemeClr val="bg1"/>
                </a:solidFill>
              </a:rPr>
              <a:t>購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 err="1">
                <a:solidFill>
                  <a:schemeClr val="bg1"/>
                </a:solidFill>
              </a:rPr>
              <a:t>Conson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zh-TW" altLang="en-US" sz="1400" dirty="0">
                <a:solidFill>
                  <a:schemeClr val="bg1"/>
                </a:solidFill>
              </a:rPr>
              <a:t>服務式辦公</a:t>
            </a:r>
            <a:r>
              <a:rPr lang="zh-TW" altLang="en-US" sz="1400" dirty="0" smtClean="0">
                <a:solidFill>
                  <a:schemeClr val="bg1"/>
                </a:solidFill>
              </a:rPr>
              <a:t>室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 err="1">
                <a:solidFill>
                  <a:schemeClr val="bg1"/>
                </a:solidFill>
              </a:rPr>
              <a:t>Resalaser</a:t>
            </a:r>
            <a:r>
              <a:rPr lang="en-US" altLang="zh-TW" sz="1400" dirty="0">
                <a:solidFill>
                  <a:schemeClr val="bg1"/>
                </a:solidFill>
              </a:rPr>
              <a:t>-</a:t>
            </a:r>
            <a:r>
              <a:rPr lang="zh-TW" altLang="en-US" sz="1400" dirty="0">
                <a:solidFill>
                  <a:schemeClr val="bg1"/>
                </a:solidFill>
              </a:rPr>
              <a:t>真正鐳射槍對戰預</a:t>
            </a:r>
            <a:r>
              <a:rPr lang="zh-TW" altLang="en-US" sz="1400" dirty="0" smtClean="0">
                <a:solidFill>
                  <a:schemeClr val="bg1"/>
                </a:solidFill>
              </a:rPr>
              <a:t>訂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Qatar Airways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4014" y="1611154"/>
            <a:ext cx="32765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</a:rPr>
              <a:t>老清真寺 思庭 酒店預訂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康帕斯酒店集團曼谷思庭水門酒店 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吉隆坡 思庭 酒店預訂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新山 柑橘 酒店預訂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芭堤雅 巴達雅 酒店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素坤逸</a:t>
            </a:r>
            <a:r>
              <a:rPr lang="en-US" altLang="zh-TW" sz="1400" dirty="0">
                <a:solidFill>
                  <a:schemeClr val="bg1"/>
                </a:solidFill>
              </a:rPr>
              <a:t>13</a:t>
            </a:r>
            <a:r>
              <a:rPr lang="zh-TW" altLang="en-US" sz="1400" dirty="0">
                <a:solidFill>
                  <a:schemeClr val="bg1"/>
                </a:solidFill>
              </a:rPr>
              <a:t>號 柑橘 酒店預訂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Columbus Direct International Travel Insurance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ComputerUniverse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zh-TW" altLang="en-US" sz="1400" dirty="0">
                <a:solidFill>
                  <a:schemeClr val="bg1"/>
                </a:solidFill>
              </a:rPr>
              <a:t>電子商城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曼谷歐陸 酒店預訂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CustomMadeCase</a:t>
            </a:r>
            <a:r>
              <a:rPr lang="zh-TW" altLang="en-US" sz="1400" dirty="0">
                <a:solidFill>
                  <a:schemeClr val="bg1"/>
                </a:solidFill>
              </a:rPr>
              <a:t>手機殼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梅島菲尼克斯海灘度假村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Flower Advisor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Forzieri</a:t>
            </a:r>
            <a:r>
              <a:rPr lang="zh-TW" altLang="en-US" sz="1400" dirty="0">
                <a:solidFill>
                  <a:schemeClr val="bg1"/>
                </a:solidFill>
              </a:rPr>
              <a:t>時裝 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曼谷格樂麗雅</a:t>
            </a:r>
            <a:r>
              <a:rPr lang="en-US" altLang="zh-TW" sz="1400" dirty="0">
                <a:solidFill>
                  <a:schemeClr val="bg1"/>
                </a:solidFill>
              </a:rPr>
              <a:t>10 </a:t>
            </a:r>
            <a:r>
              <a:rPr lang="zh-TW" altLang="en-US" sz="1400" dirty="0">
                <a:solidFill>
                  <a:schemeClr val="bg1"/>
                </a:solidFill>
              </a:rPr>
              <a:t>酒店預訂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康帕斯酒店集團曼谷素坤逸</a:t>
            </a:r>
            <a:r>
              <a:rPr lang="en-US" altLang="zh-TW" sz="1400" dirty="0">
                <a:solidFill>
                  <a:schemeClr val="bg1"/>
                </a:solidFill>
              </a:rPr>
              <a:t>GALLERIA 12</a:t>
            </a:r>
            <a:r>
              <a:rPr lang="zh-TW" altLang="en-US" sz="1400" dirty="0">
                <a:solidFill>
                  <a:schemeClr val="bg1"/>
                </a:solidFill>
              </a:rPr>
              <a:t>酒店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GearBest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zh-TW" altLang="en-US" sz="1400" dirty="0">
                <a:solidFill>
                  <a:schemeClr val="bg1"/>
                </a:solidFill>
              </a:rPr>
              <a:t>電子產品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曼谷素坤逸</a:t>
            </a:r>
            <a:r>
              <a:rPr lang="en-US" altLang="zh-TW" sz="1400" dirty="0">
                <a:solidFill>
                  <a:schemeClr val="bg1"/>
                </a:solidFill>
              </a:rPr>
              <a:t>11</a:t>
            </a:r>
            <a:r>
              <a:rPr lang="zh-TW" altLang="en-US" sz="1400" dirty="0">
                <a:solidFill>
                  <a:schemeClr val="bg1"/>
                </a:solidFill>
              </a:rPr>
              <a:t>巷瑞士大酒店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哈瓦那越南酒店預訂 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HomeAway</a:t>
            </a:r>
            <a:r>
              <a:rPr lang="zh-TW" altLang="en-US" sz="1400" dirty="0">
                <a:solidFill>
                  <a:schemeClr val="bg1"/>
                </a:solidFill>
              </a:rPr>
              <a:t>旅遊訂</a:t>
            </a:r>
            <a:r>
              <a:rPr lang="zh-TW" altLang="en-US" sz="1400" dirty="0" smtClean="0">
                <a:solidFill>
                  <a:schemeClr val="bg1"/>
                </a:solidFill>
              </a:rPr>
              <a:t>房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HBX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4412" y="1600200"/>
            <a:ext cx="2895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</a:rPr>
              <a:t>Hotel.Info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zh-TW" altLang="en-US" sz="1400" dirty="0">
                <a:solidFill>
                  <a:schemeClr val="bg1"/>
                </a:solidFill>
              </a:rPr>
              <a:t>酒店預訂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Jack Wills </a:t>
            </a:r>
            <a:r>
              <a:rPr lang="zh-TW" altLang="en-US" sz="1400" dirty="0">
                <a:solidFill>
                  <a:schemeClr val="bg1"/>
                </a:solidFill>
              </a:rPr>
              <a:t>服飾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Kaligo</a:t>
            </a:r>
            <a:endParaRPr lang="en-US" altLang="zh-TW" sz="1400" dirty="0">
              <a:solidFill>
                <a:schemeClr val="bg1"/>
              </a:solidFill>
            </a:endParaRPr>
          </a:p>
          <a:p>
            <a:r>
              <a:rPr lang="en-US" altLang="zh-TW" sz="1400" dirty="0">
                <a:solidFill>
                  <a:schemeClr val="bg1"/>
                </a:solidFill>
              </a:rPr>
              <a:t>Kate Spade 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康帕斯酒店集團素坤逸遺産快捷酒店 酒店預訂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London Pass </a:t>
            </a:r>
            <a:r>
              <a:rPr lang="zh-TW" altLang="en-US" sz="1400" dirty="0">
                <a:solidFill>
                  <a:schemeClr val="bg1"/>
                </a:solidFill>
              </a:rPr>
              <a:t>倫敦卡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樂濤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Luke + Lilly </a:t>
            </a:r>
            <a:r>
              <a:rPr lang="zh-TW" altLang="en-US" sz="1400" dirty="0">
                <a:solidFill>
                  <a:schemeClr val="bg1"/>
                </a:solidFill>
              </a:rPr>
              <a:t>兒童產品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Mankind</a:t>
            </a:r>
            <a:r>
              <a:rPr lang="zh-TW" altLang="en-US" sz="1400" dirty="0">
                <a:solidFill>
                  <a:schemeClr val="bg1"/>
                </a:solidFill>
              </a:rPr>
              <a:t>男性護理產品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美利亞酒店集團酒店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Melissa Shoes - Mdreams.com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Nancy Meyer 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坤逸娜娜歐姆尼高塔酒店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曼谷素坤逸奧</a:t>
            </a:r>
            <a:r>
              <a:rPr lang="en-US" altLang="zh-TW" sz="1400" dirty="0">
                <a:solidFill>
                  <a:schemeClr val="bg1"/>
                </a:solidFill>
              </a:rPr>
              <a:t>8</a:t>
            </a:r>
            <a:r>
              <a:rPr lang="zh-TW" altLang="en-US" sz="1400" dirty="0">
                <a:solidFill>
                  <a:schemeClr val="bg1"/>
                </a:solidFill>
              </a:rPr>
              <a:t>酒店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Otel.com </a:t>
            </a:r>
            <a:r>
              <a:rPr lang="zh-TW" altLang="en-US" sz="1400" dirty="0">
                <a:solidFill>
                  <a:schemeClr val="bg1"/>
                </a:solidFill>
              </a:rPr>
              <a:t>酒店預訂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Pedro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Priority Pass Airport Lounge Membership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ProBikeKit</a:t>
            </a:r>
            <a:r>
              <a:rPr lang="zh-TW" altLang="en-US" sz="1400" dirty="0">
                <a:solidFill>
                  <a:schemeClr val="bg1"/>
                </a:solidFill>
              </a:rPr>
              <a:t>單車裝備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Rentalcars.com</a:t>
            </a:r>
            <a:r>
              <a:rPr lang="zh-TW" altLang="en-US" sz="1400" dirty="0">
                <a:solidFill>
                  <a:schemeClr val="bg1"/>
                </a:solidFill>
              </a:rPr>
              <a:t>汽車租</a:t>
            </a:r>
            <a:r>
              <a:rPr lang="zh-TW" altLang="en-US" sz="1400" dirty="0" smtClean="0">
                <a:solidFill>
                  <a:schemeClr val="bg1"/>
                </a:solidFill>
              </a:rPr>
              <a:t>賃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 err="1">
                <a:solidFill>
                  <a:schemeClr val="bg1"/>
                </a:solidFill>
              </a:rPr>
              <a:t>Aliexpress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6212" y="1600200"/>
            <a:ext cx="2895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</a:rPr>
              <a:t>SmartBuyGlasses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zh-TW" altLang="en-US" sz="1400" dirty="0">
                <a:solidFill>
                  <a:schemeClr val="bg1"/>
                </a:solidFill>
              </a:rPr>
              <a:t>香港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Soufeel</a:t>
            </a:r>
            <a:r>
              <a:rPr lang="zh-TW" altLang="en-US" sz="1400" dirty="0">
                <a:solidFill>
                  <a:schemeClr val="bg1"/>
                </a:solidFill>
              </a:rPr>
              <a:t>珠寶飾品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Soufeel</a:t>
            </a:r>
            <a:r>
              <a:rPr lang="en-US" altLang="zh-TW" sz="1400" dirty="0">
                <a:solidFill>
                  <a:schemeClr val="bg1"/>
                </a:solidFill>
              </a:rPr>
              <a:t> Jewelry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Spartoo</a:t>
            </a:r>
            <a:r>
              <a:rPr lang="zh-TW" altLang="en-US" sz="1400" dirty="0">
                <a:solidFill>
                  <a:schemeClr val="bg1"/>
                </a:solidFill>
              </a:rPr>
              <a:t>時裝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Strathberry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zh-TW" altLang="en-US" sz="1400" dirty="0">
                <a:solidFill>
                  <a:schemeClr val="bg1"/>
                </a:solidFill>
              </a:rPr>
              <a:t>時裝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Stuarts London </a:t>
            </a:r>
            <a:r>
              <a:rPr lang="zh-TW" altLang="en-US" sz="1400" dirty="0">
                <a:solidFill>
                  <a:schemeClr val="bg1"/>
                </a:solidFill>
              </a:rPr>
              <a:t>服飾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STYLEBOP.com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轉送</a:t>
            </a:r>
            <a:r>
              <a:rPr lang="en-US" altLang="zh-TW" sz="1400" dirty="0">
                <a:solidFill>
                  <a:schemeClr val="bg1"/>
                </a:solidFill>
              </a:rPr>
              <a:t>JAPAN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素坤逸 </a:t>
            </a:r>
            <a:r>
              <a:rPr lang="en-US" altLang="zh-TW" sz="1400" dirty="0">
                <a:solidFill>
                  <a:schemeClr val="bg1"/>
                </a:solidFill>
              </a:rPr>
              <a:t>11 </a:t>
            </a:r>
            <a:r>
              <a:rPr lang="zh-TW" altLang="en-US" sz="1400" dirty="0">
                <a:solidFill>
                  <a:schemeClr val="bg1"/>
                </a:solidFill>
              </a:rPr>
              <a:t>號柑橘酒店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The Hut </a:t>
            </a:r>
            <a:r>
              <a:rPr lang="zh-TW" altLang="en-US" sz="1400" dirty="0">
                <a:solidFill>
                  <a:schemeClr val="bg1"/>
                </a:solidFill>
              </a:rPr>
              <a:t>商店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鑰精品</a:t>
            </a:r>
            <a:r>
              <a:rPr lang="en-US" altLang="zh-TW" sz="1400" dirty="0">
                <a:solidFill>
                  <a:schemeClr val="bg1"/>
                </a:solidFill>
              </a:rPr>
              <a:t>(</a:t>
            </a:r>
            <a:r>
              <a:rPr lang="zh-TW" altLang="en-US" sz="1400" dirty="0">
                <a:solidFill>
                  <a:schemeClr val="bg1"/>
                </a:solidFill>
              </a:rPr>
              <a:t>曼谷</a:t>
            </a:r>
            <a:r>
              <a:rPr lang="en-US" altLang="zh-TW" sz="1400" dirty="0">
                <a:solidFill>
                  <a:schemeClr val="bg1"/>
                </a:solidFill>
              </a:rPr>
              <a:t>)</a:t>
            </a:r>
            <a:r>
              <a:rPr lang="zh-TW" altLang="en-US" sz="1400" dirty="0">
                <a:solidFill>
                  <a:schemeClr val="bg1"/>
                </a:solidFill>
              </a:rPr>
              <a:t>酒店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澳門威尼斯人度假村酒店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Travelio.com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richrome</a:t>
            </a:r>
            <a:r>
              <a:rPr lang="en-US" altLang="zh-TW" sz="1400" dirty="0">
                <a:solidFill>
                  <a:schemeClr val="bg1"/>
                </a:solidFill>
              </a:rPr>
              <a:t> Eyewear </a:t>
            </a:r>
            <a:r>
              <a:rPr lang="zh-TW" altLang="en-US" sz="1400" dirty="0">
                <a:solidFill>
                  <a:schemeClr val="bg1"/>
                </a:solidFill>
              </a:rPr>
              <a:t>眼鏡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Trip Guru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Tripsle</a:t>
            </a:r>
            <a:r>
              <a:rPr lang="zh-TW" altLang="en-US" sz="1400" dirty="0">
                <a:solidFill>
                  <a:schemeClr val="bg1"/>
                </a:solidFill>
              </a:rPr>
              <a:t>旅行樂</a:t>
            </a:r>
          </a:p>
          <a:p>
            <a:r>
              <a:rPr lang="zh-TW" altLang="en-US" sz="1400" dirty="0">
                <a:solidFill>
                  <a:schemeClr val="bg1"/>
                </a:solidFill>
              </a:rPr>
              <a:t>珍珠渡假村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Zaful.com</a:t>
            </a:r>
            <a:r>
              <a:rPr lang="zh-TW" altLang="en-US" sz="1400" dirty="0">
                <a:solidFill>
                  <a:schemeClr val="bg1"/>
                </a:solidFill>
              </a:rPr>
              <a:t>時裝</a:t>
            </a:r>
          </a:p>
          <a:p>
            <a:r>
              <a:rPr lang="en-US" altLang="zh-TW" sz="1400" dirty="0" err="1">
                <a:solidFill>
                  <a:schemeClr val="bg1"/>
                </a:solidFill>
              </a:rPr>
              <a:t>Zutto</a:t>
            </a:r>
            <a:r>
              <a:rPr lang="en-US" altLang="zh-TW" sz="1400" dirty="0">
                <a:solidFill>
                  <a:schemeClr val="bg1"/>
                </a:solidFill>
              </a:rPr>
              <a:t> </a:t>
            </a:r>
            <a:r>
              <a:rPr lang="zh-TW" altLang="en-US" sz="1400" dirty="0">
                <a:solidFill>
                  <a:schemeClr val="bg1"/>
                </a:solidFill>
              </a:rPr>
              <a:t>服</a:t>
            </a:r>
            <a:r>
              <a:rPr lang="zh-TW" altLang="en-US" sz="1400" dirty="0" smtClean="0">
                <a:solidFill>
                  <a:schemeClr val="bg1"/>
                </a:solidFill>
              </a:rPr>
              <a:t>飾</a:t>
            </a:r>
            <a:endParaRPr lang="en-US" altLang="zh-TW" sz="1400" dirty="0" smtClean="0">
              <a:solidFill>
                <a:schemeClr val="bg1"/>
              </a:solidFill>
            </a:endParaRPr>
          </a:p>
          <a:p>
            <a:r>
              <a:rPr lang="en-US" altLang="zh-TW" sz="1400" dirty="0" err="1" smtClean="0">
                <a:solidFill>
                  <a:schemeClr val="bg1"/>
                </a:solidFill>
              </a:rPr>
              <a:t>ZenRooms</a:t>
            </a:r>
            <a:r>
              <a:rPr lang="en-US" altLang="zh-TW" sz="1400" dirty="0" smtClean="0">
                <a:solidFill>
                  <a:schemeClr val="bg1"/>
                </a:solidFill>
              </a:rPr>
              <a:t> </a:t>
            </a:r>
            <a:r>
              <a:rPr lang="en-US" altLang="zh-TW" sz="1400" dirty="0">
                <a:solidFill>
                  <a:schemeClr val="bg1"/>
                </a:solidFill>
              </a:rPr>
              <a:t>(SEA</a:t>
            </a:r>
            <a:r>
              <a:rPr lang="en-US" altLang="zh-TW" sz="1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altLang="zh-TW" sz="1400" dirty="0">
                <a:solidFill>
                  <a:schemeClr val="bg1"/>
                </a:solidFill>
              </a:rPr>
              <a:t>Yoho mall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>
          <a:xfrm>
            <a:off x="1" y="-838200"/>
            <a:ext cx="12218636" cy="76961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4213" y="609600"/>
            <a:ext cx="1973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zh-TW" altLang="en-US" sz="36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優惠顧客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70813" y="609600"/>
            <a:ext cx="2867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zh-TW" altLang="en-US" sz="36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超連鎖店店主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212" y="1447800"/>
            <a:ext cx="5000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zh-TW" altLang="en-US" sz="32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更豐富的產品和服務選擇</a:t>
            </a:r>
            <a:endParaRPr kumimoji="0" lang="en-US" sz="32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212" y="2158427"/>
            <a:ext cx="3021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zh-TW" altLang="en-US" sz="32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更多購物優惠</a:t>
            </a:r>
            <a:endParaRPr kumimoji="0" lang="en-US" sz="32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13" y="2920425"/>
            <a:ext cx="472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zh-TW" altLang="en-US" sz="32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將所有消費轉到</a:t>
            </a:r>
            <a:r>
              <a:rPr lang="en-US" altLang="zh-TW" sz="32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hk.shop.com</a:t>
            </a:r>
            <a:endParaRPr kumimoji="0" lang="en-US" sz="32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0812" y="14478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zh-TW" altLang="en-US" sz="32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吸引更</a:t>
            </a:r>
            <a:r>
              <a:rPr lang="zh-TW" altLang="en-US" sz="3200" b="1" cap="all" spc="-113" dirty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多優惠顧客</a:t>
            </a:r>
            <a:endParaRPr kumimoji="0" lang="en-US" sz="32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0812" y="2158427"/>
            <a:ext cx="3021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685766">
              <a:buFont typeface="Wingdings" panose="05000000000000000000" pitchFamily="2" charset="2"/>
              <a:buChar char="ü"/>
              <a:defRPr/>
            </a:pPr>
            <a:r>
              <a:rPr lang="zh-TW" altLang="en-US" sz="3200" b="1" cap="all" spc="-113" dirty="0" smtClean="0">
                <a:ln w="3175">
                  <a:noFill/>
                </a:ln>
                <a:latin typeface="微軟正黑體" pitchFamily="34" charset="-120"/>
                <a:ea typeface="微軟正黑體" pitchFamily="34" charset="-120"/>
              </a:rPr>
              <a:t>建立購物年金</a:t>
            </a:r>
            <a:endParaRPr kumimoji="0" lang="en-US" sz="3200" b="1" i="0" u="none" strike="noStrike" kern="1200" cap="all" spc="-113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73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ivyw\Desktop\LS2017ppt\video-re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b="24678"/>
          <a:stretch/>
        </p:blipFill>
        <p:spPr bwMode="auto">
          <a:xfrm>
            <a:off x="-3175" y="1505872"/>
            <a:ext cx="12188825" cy="53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53987" y="0"/>
            <a:ext cx="12361863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0131" y="457200"/>
            <a:ext cx="56861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0" i="0" u="none" strike="noStrike" kern="1200" cap="all" spc="-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美安香港</a:t>
            </a:r>
            <a:r>
              <a:rPr kumimoji="0" lang="zh-TW" altLang="en-US" sz="5400" b="0" i="0" u="none" strike="noStrike" kern="1200" cap="all" spc="-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醒醒你</a:t>
            </a:r>
            <a:endParaRPr kumimoji="0" lang="en-US" sz="7200" b="0" i="0" u="none" strike="noStrike" kern="1200" cap="all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 descr="C:\Users\bivyw\Desktop\LS2017ppt\shoplocal-logo@1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2241729"/>
            <a:ext cx="22606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336212" y="1925815"/>
            <a:ext cx="2387600" cy="1310104"/>
            <a:chOff x="10336212" y="1925815"/>
            <a:chExt cx="2387600" cy="1310104"/>
          </a:xfrm>
        </p:grpSpPr>
        <p:pic>
          <p:nvPicPr>
            <p:cNvPr id="3075" name="Picture 3" descr="M:\Partner Stores Program\Mobile Apps_2017\App Icon\FINAL_App_Icon_SHOP.COM_White_MERCHANT_201707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412" y="1925815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336212" y="2897365"/>
              <a:ext cx="2387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lang="zh-CN" altLang="en-US" sz="1600" dirty="0">
                  <a:latin typeface="微軟正黑體" pitchFamily="34" charset="-120"/>
                  <a:ea typeface="微軟正黑體" pitchFamily="34" charset="-120"/>
                </a:rPr>
                <a:t>安香港商</a:t>
              </a:r>
              <a:r>
                <a:rPr lang="zh-CN" altLang="en-US" sz="1600" dirty="0" smtClean="0">
                  <a:latin typeface="微軟正黑體" pitchFamily="34" charset="-120"/>
                  <a:ea typeface="微軟正黑體" pitchFamily="34" charset="-120"/>
                </a:rPr>
                <a:t>戶</a:t>
              </a:r>
              <a:r>
                <a:rPr lang="en-US" altLang="zh-TW" sz="1600" dirty="0" smtClean="0">
                  <a:latin typeface="微軟正黑體" pitchFamily="34" charset="-120"/>
                  <a:ea typeface="微軟正黑體" pitchFamily="34" charset="-120"/>
                </a:rPr>
                <a:t>APP</a:t>
              </a:r>
              <a:endParaRPr lang="en-US" sz="16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830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914400"/>
            <a:ext cx="1111794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84412" y="1981200"/>
            <a:ext cx="762000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vyw\Desktop\LS2017ppt\Shop Local_2017102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9"/>
          <a:stretch/>
        </p:blipFill>
        <p:spPr bwMode="auto">
          <a:xfrm>
            <a:off x="150813" y="762000"/>
            <a:ext cx="11887200" cy="60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960268" y="1676400"/>
            <a:ext cx="5849145" cy="76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vyw\Desktop\LS2017ppt\Shop Local_2017102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 bwMode="auto">
          <a:xfrm>
            <a:off x="455613" y="635247"/>
            <a:ext cx="11353799" cy="622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304800"/>
            <a:ext cx="3527311" cy="12608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74806" y="1896139"/>
            <a:ext cx="1034206" cy="4660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100" y="-947154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/>
          <a:stretch/>
        </p:blipFill>
        <p:spPr>
          <a:xfrm>
            <a:off x="1751012" y="762000"/>
            <a:ext cx="8572500" cy="586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56262" y="4724400"/>
            <a:ext cx="2198177" cy="990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223"/>
          <a:stretch/>
        </p:blipFill>
        <p:spPr>
          <a:xfrm>
            <a:off x="1979613" y="894080"/>
            <a:ext cx="8382000" cy="581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9" y="-142291"/>
            <a:ext cx="3527311" cy="1260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5349" y="4498125"/>
            <a:ext cx="4597347" cy="1884679"/>
            <a:chOff x="5456220" y="2436986"/>
            <a:chExt cx="2594486" cy="913603"/>
          </a:xfrm>
          <a:gradFill flip="none" rotWithShape="1">
            <a:gsLst>
              <a:gs pos="0">
                <a:srgbClr val="D41E4E"/>
              </a:gs>
              <a:gs pos="100000">
                <a:srgbClr val="F25822"/>
              </a:gs>
            </a:gsLst>
            <a:lin ang="16200000" scaled="1"/>
            <a:tileRect/>
          </a:gradFill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Rectangle: Rounded Corners 10"/>
            <p:cNvSpPr/>
            <p:nvPr/>
          </p:nvSpPr>
          <p:spPr>
            <a:xfrm>
              <a:off x="5456220" y="2436986"/>
              <a:ext cx="2197101" cy="913603"/>
            </a:xfrm>
            <a:prstGeom prst="roundRect">
              <a:avLst>
                <a:gd name="adj" fmla="val 87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/>
            <a:p>
              <a:pPr>
                <a:defRPr/>
              </a:pPr>
              <a:r>
                <a:rPr lang="zh-TW" altLang="en-US" sz="2400" b="1" kern="0" spc="-151" dirty="0" smtClean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將加入新功能：</a:t>
              </a:r>
              <a:endParaRPr lang="en-US" altLang="zh-TW" sz="2400" b="1" kern="0" spc="-151" dirty="0" smtClean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  <a:defRPr/>
              </a:pPr>
              <a:r>
                <a:rPr lang="zh-TW" altLang="en-US" sz="2400" b="1" kern="0" spc="-151" dirty="0" smtClean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相片</a:t>
              </a:r>
              <a:endParaRPr lang="en-US" altLang="zh-TW" sz="2400" b="1" kern="0" spc="-151" dirty="0" smtClean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  <a:defRPr/>
              </a:pPr>
              <a:r>
                <a:rPr lang="zh-TW" altLang="en-US" sz="2400" b="1" kern="0" spc="-151" dirty="0" smtClean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短片</a:t>
              </a:r>
              <a:endParaRPr lang="en-US" altLang="zh-TW" sz="2400" b="1" kern="0" spc="-151" dirty="0" smtClean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  <a:defRPr/>
              </a:pPr>
              <a:r>
                <a:rPr lang="zh-TW" altLang="en-US" sz="2400" b="1" kern="0" spc="-151" dirty="0" smtClean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餐牌</a:t>
              </a:r>
              <a:r>
                <a:rPr lang="zh-TW" altLang="en-US" sz="2400" b="1" kern="0" spc="-151" dirty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kern="0" spc="-151" dirty="0" smtClean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kern="0" spc="-151" dirty="0" smtClean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只限餐廳類別</a:t>
              </a:r>
              <a:r>
                <a:rPr lang="en-US" altLang="zh-TW" sz="2400" b="1" kern="0" spc="-151" dirty="0" smtClean="0">
                  <a:solidFill>
                    <a:srgbClr val="F2F2F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sz="2400" b="1" kern="0" spc="-15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7713237" y="2689401"/>
              <a:ext cx="266165" cy="408772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spc="-151">
                <a:solidFill>
                  <a:srgbClr val="F2F2F2"/>
                </a:solidFill>
                <a:latin typeface="Hk 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3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51212" y="161501"/>
            <a:ext cx="5181600" cy="1159146"/>
            <a:chOff x="10666412" y="1925815"/>
            <a:chExt cx="4343400" cy="1159146"/>
          </a:xfrm>
        </p:grpSpPr>
        <p:pic>
          <p:nvPicPr>
            <p:cNvPr id="11" name="Picture 3" descr="M:\Partner Stores Program\Mobile Apps_2017\App Icon\FINAL_App_Icon_SHOP.COM_White_MERCHANT_201707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412" y="1925815"/>
              <a:ext cx="1052606" cy="1159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719020" y="2213738"/>
              <a:ext cx="3290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lang="zh-CN" altLang="en-US" sz="3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安香港商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戶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APP</a:t>
              </a:r>
              <a:endParaRPr 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382588" y="1583729"/>
            <a:ext cx="4419600" cy="4817073"/>
            <a:chOff x="-382588" y="1126527"/>
            <a:chExt cx="4419600" cy="4817073"/>
          </a:xfrm>
        </p:grpSpPr>
        <p:pic>
          <p:nvPicPr>
            <p:cNvPr id="31748" name="Picture 4" descr="\\hkfile01\departments\BD\Partner Stores Program\Mobile Apps_2017\Layout\App 3 Procedures Pics\Ball 1-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88" y="1413223"/>
              <a:ext cx="4419600" cy="4530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41412" y="1126527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步驟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90761" y="1565004"/>
            <a:ext cx="4457435" cy="4799324"/>
            <a:chOff x="3790760" y="1107804"/>
            <a:chExt cx="4457435" cy="4799324"/>
          </a:xfrm>
        </p:grpSpPr>
        <p:pic>
          <p:nvPicPr>
            <p:cNvPr id="31749" name="Picture 5" descr="\\hkfile01\departments\BD\Partner Stores Program\Mobile Apps_2017\Layout\App 3 Procedures Pics\Ball 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760" y="1449693"/>
              <a:ext cx="4457435" cy="445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80012" y="1107804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步驟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23213" y="1565004"/>
            <a:ext cx="4071482" cy="4550342"/>
            <a:chOff x="7923212" y="1565004"/>
            <a:chExt cx="4071482" cy="4550342"/>
          </a:xfrm>
        </p:grpSpPr>
        <p:sp>
          <p:nvSpPr>
            <p:cNvPr id="16" name="Oval 15"/>
            <p:cNvSpPr/>
            <p:nvPr/>
          </p:nvSpPr>
          <p:spPr>
            <a:xfrm>
              <a:off x="8281985" y="2443971"/>
              <a:ext cx="3408817" cy="3383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923212" y="1565004"/>
              <a:ext cx="4071482" cy="4550342"/>
              <a:chOff x="7923212" y="1107804"/>
              <a:chExt cx="4071482" cy="4550342"/>
            </a:xfrm>
          </p:grpSpPr>
          <p:pic>
            <p:nvPicPr>
              <p:cNvPr id="31747" name="Picture 3" descr="\\hkfile01\departments\BD\Partner Stores Program\Mobile Apps_2017\Layout\App 3 Procedures Pics\Ball 3-01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3212" y="1586663"/>
                <a:ext cx="4071482" cy="4071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294812" y="1107804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r>
                  <a:rPr lang="en-US" altLang="zh-TW" sz="36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3</a:t>
                </a:r>
                <a:endParaRPr lang="en-US" sz="3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1819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351212" y="161501"/>
            <a:ext cx="5172075" cy="958390"/>
            <a:chOff x="10666412" y="1925815"/>
            <a:chExt cx="4335416" cy="958390"/>
          </a:xfrm>
        </p:grpSpPr>
        <p:pic>
          <p:nvPicPr>
            <p:cNvPr id="30" name="Picture 3" descr="M:\Partner Stores Program\Mobile Apps_2017\App Icon\FINAL_App_Icon_SHOP.COM_White_MERCHANT_201707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412" y="1925815"/>
              <a:ext cx="870302" cy="958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1711036" y="2059884"/>
              <a:ext cx="3290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lang="zh-CN" altLang="en-US" sz="3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安香港商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戶</a:t>
              </a:r>
              <a:r>
                <a:rPr lang="en-US" altLang="zh-TW" sz="3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APP</a:t>
              </a:r>
              <a:endParaRPr 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8761413" y="3243981"/>
            <a:ext cx="295275" cy="30480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580334" y="6001409"/>
            <a:ext cx="207667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一旦確認消費交易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不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能作任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何更改</a:t>
            </a:r>
            <a:endParaRPr 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0812" y="1143003"/>
            <a:ext cx="2209800" cy="4666417"/>
            <a:chOff x="-977900" y="609600"/>
            <a:chExt cx="2209800" cy="466641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3663" y="1304508"/>
              <a:ext cx="1821325" cy="3276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 descr="C:\Users\bivyw\Desktop\LS2017ppt\iphone_PNG573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3566" r="10590" b="5905"/>
            <a:stretch/>
          </p:blipFill>
          <p:spPr bwMode="auto">
            <a:xfrm>
              <a:off x="-977900" y="609600"/>
              <a:ext cx="2209800" cy="466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371012" y="1172030"/>
            <a:ext cx="2209800" cy="4666417"/>
            <a:chOff x="11580812" y="788652"/>
            <a:chExt cx="2209800" cy="4666417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8"/>
            <a:stretch/>
          </p:blipFill>
          <p:spPr bwMode="auto">
            <a:xfrm>
              <a:off x="11780837" y="1490362"/>
              <a:ext cx="1809750" cy="32629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C:\Users\bivyw\Desktop\LS2017ppt\iphone_PNG573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3566" r="10590" b="5905"/>
            <a:stretch/>
          </p:blipFill>
          <p:spPr bwMode="auto">
            <a:xfrm>
              <a:off x="11580812" y="788652"/>
              <a:ext cx="2209800" cy="466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6246812" y="1172030"/>
            <a:ext cx="2209800" cy="4666417"/>
            <a:chOff x="-2127316" y="2019788"/>
            <a:chExt cx="2209800" cy="466641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"/>
            <a:stretch/>
          </p:blipFill>
          <p:spPr bwMode="auto">
            <a:xfrm>
              <a:off x="-1936816" y="2743200"/>
              <a:ext cx="1828800" cy="365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 descr="C:\Users\bivyw\Desktop\LS2017ppt\iphone_PNG573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3566" r="10590" b="5905"/>
            <a:stretch/>
          </p:blipFill>
          <p:spPr bwMode="auto">
            <a:xfrm>
              <a:off x="-2127316" y="2019788"/>
              <a:ext cx="2209800" cy="466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198812" y="1143002"/>
            <a:ext cx="2209800" cy="4666417"/>
            <a:chOff x="-2209800" y="3124655"/>
            <a:chExt cx="2209800" cy="466641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5746" y="3819563"/>
              <a:ext cx="1841691" cy="3276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 descr="C:\Users\bivyw\Desktop\LS2017ppt\iphone_PNG573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3566" r="10590" b="5905"/>
            <a:stretch/>
          </p:blipFill>
          <p:spPr bwMode="auto">
            <a:xfrm>
              <a:off x="-2209800" y="3124655"/>
              <a:ext cx="2209800" cy="466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ight Arrow 25"/>
          <p:cNvSpPr/>
          <p:nvPr/>
        </p:nvSpPr>
        <p:spPr>
          <a:xfrm>
            <a:off x="5626101" y="3243981"/>
            <a:ext cx="295275" cy="30480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2674937" y="3243981"/>
            <a:ext cx="295275" cy="30480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98813" y="6001409"/>
            <a:ext cx="20257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夥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伴商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店須自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行輸入交易金額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6812" y="5992814"/>
            <a:ext cx="236220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夥伴商店必須與優惠顧客核對此頁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，雙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方同意下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確認消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費交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易</a:t>
            </a:r>
            <a:endParaRPr 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87137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6" grpId="0" animBg="1"/>
      <p:bldP spid="27" grpId="0" animBg="1"/>
      <p:bldP spid="13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892"/>
            <a:ext cx="12188825" cy="687569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1" name="Rectangle 20"/>
          <p:cNvSpPr/>
          <p:nvPr/>
        </p:nvSpPr>
        <p:spPr>
          <a:xfrm>
            <a:off x="1" y="-27676"/>
            <a:ext cx="6682026" cy="6904260"/>
          </a:xfrm>
          <a:custGeom>
            <a:avLst/>
            <a:gdLst>
              <a:gd name="connsiteX0" fmla="*/ 0 w 6683767"/>
              <a:gd name="connsiteY0" fmla="*/ 0 h 6858000"/>
              <a:gd name="connsiteX1" fmla="*/ 6683767 w 6683767"/>
              <a:gd name="connsiteY1" fmla="*/ 0 h 6858000"/>
              <a:gd name="connsiteX2" fmla="*/ 6683767 w 6683767"/>
              <a:gd name="connsiteY2" fmla="*/ 6858000 h 6858000"/>
              <a:gd name="connsiteX3" fmla="*/ 0 w 6683767"/>
              <a:gd name="connsiteY3" fmla="*/ 6858000 h 6858000"/>
              <a:gd name="connsiteX4" fmla="*/ 0 w 6683767"/>
              <a:gd name="connsiteY4" fmla="*/ 0 h 6858000"/>
              <a:gd name="connsiteX0" fmla="*/ 0 w 8712592"/>
              <a:gd name="connsiteY0" fmla="*/ 0 h 6858000"/>
              <a:gd name="connsiteX1" fmla="*/ 8712592 w 8712592"/>
              <a:gd name="connsiteY1" fmla="*/ 28575 h 6858000"/>
              <a:gd name="connsiteX2" fmla="*/ 6683767 w 8712592"/>
              <a:gd name="connsiteY2" fmla="*/ 6858000 h 6858000"/>
              <a:gd name="connsiteX3" fmla="*/ 0 w 8712592"/>
              <a:gd name="connsiteY3" fmla="*/ 6858000 h 6858000"/>
              <a:gd name="connsiteX4" fmla="*/ 0 w 8712592"/>
              <a:gd name="connsiteY4" fmla="*/ 0 h 6858000"/>
              <a:gd name="connsiteX0" fmla="*/ 0 w 6683767"/>
              <a:gd name="connsiteY0" fmla="*/ 0 h 6858000"/>
              <a:gd name="connsiteX1" fmla="*/ 4683517 w 6683767"/>
              <a:gd name="connsiteY1" fmla="*/ 28575 h 6858000"/>
              <a:gd name="connsiteX2" fmla="*/ 6683767 w 6683767"/>
              <a:gd name="connsiteY2" fmla="*/ 6858000 h 6858000"/>
              <a:gd name="connsiteX3" fmla="*/ 0 w 6683767"/>
              <a:gd name="connsiteY3" fmla="*/ 6858000 h 6858000"/>
              <a:gd name="connsiteX4" fmla="*/ 0 w 6683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3767" h="6858000">
                <a:moveTo>
                  <a:pt x="0" y="0"/>
                </a:moveTo>
                <a:lnTo>
                  <a:pt x="4683517" y="28575"/>
                </a:lnTo>
                <a:lnTo>
                  <a:pt x="6683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2" name="Right Triangle 21"/>
          <p:cNvSpPr/>
          <p:nvPr/>
        </p:nvSpPr>
        <p:spPr>
          <a:xfrm>
            <a:off x="-83176" y="2809313"/>
            <a:ext cx="1342675" cy="4067271"/>
          </a:xfrm>
          <a:custGeom>
            <a:avLst/>
            <a:gdLst>
              <a:gd name="connsiteX0" fmla="*/ 0 w 1685925"/>
              <a:gd name="connsiteY0" fmla="*/ 3096780 h 3096780"/>
              <a:gd name="connsiteX1" fmla="*/ 0 w 1685925"/>
              <a:gd name="connsiteY1" fmla="*/ 0 h 3096780"/>
              <a:gd name="connsiteX2" fmla="*/ 1685925 w 1685925"/>
              <a:gd name="connsiteY2" fmla="*/ 3096780 h 3096780"/>
              <a:gd name="connsiteX3" fmla="*/ 0 w 1685925"/>
              <a:gd name="connsiteY3" fmla="*/ 3096780 h 3096780"/>
              <a:gd name="connsiteX0" fmla="*/ 0 w 1343025"/>
              <a:gd name="connsiteY0" fmla="*/ 3096780 h 3096780"/>
              <a:gd name="connsiteX1" fmla="*/ 0 w 1343025"/>
              <a:gd name="connsiteY1" fmla="*/ 0 h 3096780"/>
              <a:gd name="connsiteX2" fmla="*/ 1343025 w 1343025"/>
              <a:gd name="connsiteY2" fmla="*/ 3096780 h 3096780"/>
              <a:gd name="connsiteX3" fmla="*/ 0 w 1343025"/>
              <a:gd name="connsiteY3" fmla="*/ 3096780 h 3096780"/>
              <a:gd name="connsiteX0" fmla="*/ 0 w 1343025"/>
              <a:gd name="connsiteY0" fmla="*/ 4068330 h 4068330"/>
              <a:gd name="connsiteX1" fmla="*/ 57150 w 1343025"/>
              <a:gd name="connsiteY1" fmla="*/ 0 h 4068330"/>
              <a:gd name="connsiteX2" fmla="*/ 1343025 w 1343025"/>
              <a:gd name="connsiteY2" fmla="*/ 4068330 h 4068330"/>
              <a:gd name="connsiteX3" fmla="*/ 0 w 1343025"/>
              <a:gd name="connsiteY3" fmla="*/ 4068330 h 406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025" h="4068330">
                <a:moveTo>
                  <a:pt x="0" y="4068330"/>
                </a:moveTo>
                <a:lnTo>
                  <a:pt x="57150" y="0"/>
                </a:lnTo>
                <a:lnTo>
                  <a:pt x="1343025" y="4068330"/>
                </a:lnTo>
                <a:lnTo>
                  <a:pt x="0" y="406833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ectangle 13"/>
          <p:cNvSpPr/>
          <p:nvPr/>
        </p:nvSpPr>
        <p:spPr>
          <a:xfrm>
            <a:off x="-83177" y="896"/>
            <a:ext cx="6722899" cy="687569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529">
              <a:defRPr/>
            </a:pPr>
            <a:endParaRPr lang="en-US" sz="1799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8666" y="2862009"/>
            <a:ext cx="289771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40751">
              <a:defRPr/>
            </a:pPr>
            <a:r>
              <a:rPr lang="en-US" sz="3599" b="1" cap="all" spc="-150" dirty="0">
                <a:solidFill>
                  <a:srgbClr val="F2F2F2"/>
                </a:solidFill>
                <a:latin typeface="Raleway" panose="020B0503030101060003" pitchFamily="34" charset="0"/>
              </a:rPr>
              <a:t>HK.SHOP.COM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06268" y="3629728"/>
            <a:ext cx="4826514" cy="1569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40751">
              <a:defRPr/>
            </a:pPr>
            <a:r>
              <a:rPr lang="en-US" altLang="zh-TW" sz="4799" b="1" cap="all" spc="-150" dirty="0" smtClean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 Store</a:t>
            </a:r>
            <a:endParaRPr lang="en-US" altLang="zh-TW" sz="4799" b="1" cap="all" spc="-150" dirty="0">
              <a:solidFill>
                <a:srgbClr val="01B08C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40751">
              <a:defRPr/>
            </a:pPr>
            <a:r>
              <a:rPr lang="zh-TW" altLang="en-US" sz="4799" b="1" cap="all" spc="-150" dirty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sz="4799" b="1" cap="all" spc="-150" dirty="0">
              <a:solidFill>
                <a:srgbClr val="01B08C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2" descr="http://pngimg.com/upload/laptop_PNG58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9" y="1222029"/>
            <a:ext cx="5895872" cy="48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52513" y="1447800"/>
            <a:ext cx="5054747" cy="3124200"/>
            <a:chOff x="1052512" y="1447800"/>
            <a:chExt cx="5054747" cy="3124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11778" r="1112" b="4667"/>
            <a:stretch/>
          </p:blipFill>
          <p:spPr>
            <a:xfrm>
              <a:off x="1052512" y="1447800"/>
              <a:ext cx="5050277" cy="2667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" t="13556" r="1112" b="57273"/>
            <a:stretch/>
          </p:blipFill>
          <p:spPr>
            <a:xfrm>
              <a:off x="1065212" y="3642398"/>
              <a:ext cx="5042047" cy="929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9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381000"/>
            <a:ext cx="9448800" cy="12059170"/>
          </a:xfrm>
          <a:ln>
            <a:solidFill>
              <a:schemeClr val="bg1"/>
            </a:solidFill>
          </a:ln>
        </p:spPr>
      </p:pic>
      <p:pic>
        <p:nvPicPr>
          <p:cNvPr id="18435" name="Picture 3" descr="C:\Users\bivyw\Desktop\LS2017ppt\coming-s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4287"/>
            <a:ext cx="31242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51012" y="4191000"/>
            <a:ext cx="4495800" cy="1219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51012" y="6096000"/>
            <a:ext cx="8839200" cy="762000"/>
            <a:chOff x="-1" y="6096000"/>
            <a:chExt cx="12188826" cy="762000"/>
          </a:xfrm>
        </p:grpSpPr>
        <p:sp>
          <p:nvSpPr>
            <p:cNvPr id="4" name="Rectangle 3"/>
            <p:cNvSpPr/>
            <p:nvPr/>
          </p:nvSpPr>
          <p:spPr>
            <a:xfrm>
              <a:off x="0" y="6096000"/>
              <a:ext cx="12188825" cy="762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1" y="6184612"/>
              <a:ext cx="12188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消費所產生的</a:t>
              </a:r>
              <a:r>
                <a:rPr lang="en-US" altLang="zh-TW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IBV</a:t>
              </a:r>
              <a:r>
                <a:rPr lang="zh-TW" altLang="en-US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及現金回贈將於</a:t>
              </a:r>
              <a:r>
                <a:rPr lang="en-US" altLang="zh-TW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3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日內顯示</a:t>
              </a:r>
              <a:endPara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0950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1805E-6 -2.22222E-6 L -0.00195 -0.6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3400"/>
            <a:ext cx="12188825" cy="591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13" y="4953002"/>
            <a:ext cx="6441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>
              <a:defRPr/>
            </a:pPr>
            <a:r>
              <a:rPr lang="zh-TW" altLang="en-US" sz="4400" b="1" dirty="0" smtClean="0">
                <a:solidFill>
                  <a:srgbClr val="08E8E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如何賺取更多</a:t>
            </a:r>
            <a:r>
              <a:rPr lang="en-US" altLang="zh-TW" sz="4400" b="1" dirty="0" smtClean="0">
                <a:solidFill>
                  <a:srgbClr val="08E8E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IBV??</a:t>
            </a:r>
            <a:endParaRPr lang="en-US" sz="4400" b="1" dirty="0">
              <a:solidFill>
                <a:srgbClr val="08E8E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0689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56567" y="0"/>
            <a:ext cx="12253688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5115" y="2775202"/>
            <a:ext cx="6844143" cy="1568198"/>
          </a:xfrm>
          <a:prstGeom prst="rect">
            <a:avLst/>
          </a:prstGeom>
          <a:noFill/>
        </p:spPr>
        <p:txBody>
          <a:bodyPr wrap="square" lIns="89992" tIns="44996" rIns="89992" bIns="44996" rtlCol="0">
            <a:spAutoFit/>
          </a:bodyPr>
          <a:lstStyle/>
          <a:p>
            <a:pPr marL="0" marR="0" lvl="0" indent="0" algn="ctr" defTabSz="89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33772" algn="l"/>
              </a:tabLst>
              <a:defRPr/>
            </a:pPr>
            <a:r>
              <a:rPr kumimoji="0" lang="en-US" altLang="zh-TW" sz="960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12.87</a:t>
            </a:r>
            <a:r>
              <a:rPr kumimoji="0" lang="zh-TW" altLang="en-US" sz="960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TW" sz="960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IBV</a:t>
            </a:r>
            <a:endParaRPr kumimoji="0" lang="en-US" sz="9600" b="0" i="0" u="none" strike="noStrike" kern="1200" cap="all" spc="-225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3290" y="2188980"/>
            <a:ext cx="4752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機票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en-US" altLang="zh-TW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酒店  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HK$5,000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92224" y="1297302"/>
            <a:ext cx="3990491" cy="3356849"/>
            <a:chOff x="767037" y="388670"/>
            <a:chExt cx="3990491" cy="33568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37" y="388670"/>
              <a:ext cx="2203319" cy="22033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812" y="2085787"/>
              <a:ext cx="2701716" cy="1659732"/>
            </a:xfrm>
            <a:prstGeom prst="rect">
              <a:avLst/>
            </a:prstGeom>
          </p:spPr>
        </p:pic>
        <p:sp>
          <p:nvSpPr>
            <p:cNvPr id="16" name="Plus 15"/>
            <p:cNvSpPr/>
            <p:nvPr/>
          </p:nvSpPr>
          <p:spPr>
            <a:xfrm>
              <a:off x="2208212" y="1760577"/>
              <a:ext cx="630267" cy="650420"/>
            </a:xfrm>
            <a:prstGeom prst="mathPlus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41228" y="1542647"/>
            <a:ext cx="4603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en-US" altLang="zh-TW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夜    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人台灣旅行 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87598" y="5122162"/>
            <a:ext cx="2375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zh-TW" alt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夥伴商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店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4%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endParaRPr kumimoji="0" lang="en-US" sz="24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4038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64863" y="0"/>
            <a:ext cx="12253688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4864" y="4353720"/>
            <a:ext cx="4430142" cy="592459"/>
            <a:chOff x="7668876" y="2896083"/>
            <a:chExt cx="4430142" cy="592459"/>
          </a:xfrm>
        </p:grpSpPr>
        <p:sp>
          <p:nvSpPr>
            <p:cNvPr id="18" name="Rectangle 17"/>
            <p:cNvSpPr/>
            <p:nvPr/>
          </p:nvSpPr>
          <p:spPr>
            <a:xfrm>
              <a:off x="7668876" y="2903767"/>
              <a:ext cx="23241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zh-TW" altLang="en-US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機票</a:t>
              </a:r>
              <a:r>
                <a:rPr lang="en-US" altLang="zh-TW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lang="en-US" altLang="zh-TW" sz="3200" b="1" cap="all" spc="-113" dirty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酒店  </a:t>
              </a:r>
              <a:endParaRPr lang="en-US" altLang="zh-TW" sz="3200" b="1" cap="all" spc="-113" dirty="0" smtClean="0">
                <a:ln w="3175">
                  <a:noFill/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020179" y="2896083"/>
              <a:ext cx="20788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HK$5,000</a:t>
              </a:r>
              <a:r>
                <a:rPr lang="zh-TW" altLang="en-US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-US" altLang="zh-TW" sz="3200" b="1" cap="all" spc="-113" dirty="0" smtClean="0">
                <a:ln w="3175">
                  <a:noFill/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24864" y="5185649"/>
            <a:ext cx="4342041" cy="592459"/>
            <a:chOff x="7668876" y="2896083"/>
            <a:chExt cx="4342041" cy="592459"/>
          </a:xfrm>
        </p:grpSpPr>
        <p:sp>
          <p:nvSpPr>
            <p:cNvPr id="27" name="Rectangle 26"/>
            <p:cNvSpPr/>
            <p:nvPr/>
          </p:nvSpPr>
          <p:spPr>
            <a:xfrm>
              <a:off x="7668876" y="2903767"/>
              <a:ext cx="23848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zh-TW" altLang="en-US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當地消費       </a:t>
              </a:r>
              <a:endParaRPr kumimoji="0" lang="en-US" sz="3200" b="1" i="0" u="none" strike="noStrike" kern="1200" cap="all" spc="-1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020179" y="2896083"/>
              <a:ext cx="19907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HK$4,500</a:t>
              </a:r>
              <a:endParaRPr kumimoji="0" lang="en-US" sz="3200" b="1" i="0" u="none" strike="noStrike" kern="1200" cap="all" spc="-1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49172" y="4302081"/>
            <a:ext cx="6203323" cy="644096"/>
            <a:chOff x="5449171" y="1591695"/>
            <a:chExt cx="6203323" cy="644096"/>
          </a:xfrm>
        </p:grpSpPr>
        <p:grpSp>
          <p:nvGrpSpPr>
            <p:cNvPr id="14" name="Group 13"/>
            <p:cNvGrpSpPr/>
            <p:nvPr/>
          </p:nvGrpSpPr>
          <p:grpSpPr>
            <a:xfrm>
              <a:off x="10398487" y="1591695"/>
              <a:ext cx="1254007" cy="644096"/>
              <a:chOff x="3879809" y="2286902"/>
              <a:chExt cx="4602574" cy="2364023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879809" y="2286902"/>
                <a:ext cx="4602574" cy="236402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6" name="Picture 3" descr="C:\Users\bivyw\Desktop\LS2017ppt\logo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3"/>
              <a:stretch/>
            </p:blipFill>
            <p:spPr bwMode="auto">
              <a:xfrm>
                <a:off x="4113212" y="2634420"/>
                <a:ext cx="4145788" cy="1589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079910" y="1651016"/>
              <a:ext cx="41434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zh-TW" altLang="en-US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星期六、日以主卡簽帳</a:t>
              </a:r>
              <a:endParaRPr kumimoji="0" lang="en-US" sz="3200" b="1" i="0" u="none" strike="noStrike" kern="1200" cap="all" spc="-1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5449171" y="1652464"/>
              <a:ext cx="416641" cy="418141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49170" y="5239634"/>
            <a:ext cx="4731750" cy="592322"/>
            <a:chOff x="5449170" y="2529248"/>
            <a:chExt cx="4731750" cy="592322"/>
          </a:xfrm>
        </p:grpSpPr>
        <p:sp>
          <p:nvSpPr>
            <p:cNvPr id="29" name="Right Arrow 28"/>
            <p:cNvSpPr/>
            <p:nvPr/>
          </p:nvSpPr>
          <p:spPr>
            <a:xfrm>
              <a:off x="5449170" y="2529248"/>
              <a:ext cx="416641" cy="418141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22694" y="2536795"/>
              <a:ext cx="40582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685766">
                <a:defRPr/>
              </a:pPr>
              <a:r>
                <a:rPr lang="zh-TW" altLang="en-US" sz="3200" b="1" cap="all" spc="-113" dirty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以主卡簽帳 </a:t>
              </a:r>
              <a:r>
                <a:rPr lang="en-US" altLang="zh-TW" sz="3200" b="1" cap="all" spc="-113" dirty="0" smtClean="0">
                  <a:ln w="3175">
                    <a:noFill/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HK$4,500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64864" y="1872392"/>
            <a:ext cx="4533843" cy="1670250"/>
            <a:chOff x="1864864" y="1872392"/>
            <a:chExt cx="4533843" cy="167025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2586">
              <a:off x="1864864" y="1872392"/>
              <a:ext cx="1596487" cy="94373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095926" y="2342313"/>
              <a:ext cx="430278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66">
                <a:defRPr/>
              </a:pPr>
              <a:r>
                <a:rPr lang="zh-TW" alt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一份價值超過 </a:t>
              </a:r>
              <a:endParaRPr lang="en-US" altLang="zh-TW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r" defTabSz="685766">
                <a:defRPr/>
              </a:pPr>
              <a:r>
                <a:rPr lang="en-US" altLang="zh-TW" sz="40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HK$600</a:t>
              </a:r>
              <a:r>
                <a:rPr lang="en-US" altLang="zh-TW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的美安產品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99337" y="1336676"/>
            <a:ext cx="3722963" cy="2491600"/>
            <a:chOff x="6699336" y="1336676"/>
            <a:chExt cx="3722963" cy="2491600"/>
          </a:xfrm>
        </p:grpSpPr>
        <p:grpSp>
          <p:nvGrpSpPr>
            <p:cNvPr id="33" name="Group 32"/>
            <p:cNvGrpSpPr/>
            <p:nvPr/>
          </p:nvGrpSpPr>
          <p:grpSpPr>
            <a:xfrm>
              <a:off x="7842141" y="1336676"/>
              <a:ext cx="2580158" cy="2491600"/>
              <a:chOff x="7168606" y="1335314"/>
              <a:chExt cx="4297680" cy="429768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7168606" y="1335314"/>
                <a:ext cx="4297680" cy="4297680"/>
              </a:xfrm>
              <a:prstGeom prst="ellipse">
                <a:avLst/>
              </a:prstGeom>
              <a:solidFill>
                <a:srgbClr val="C0504D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86009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580086" y="1746794"/>
                <a:ext cx="3474720" cy="3474720"/>
              </a:xfrm>
              <a:prstGeom prst="ellipse">
                <a:avLst/>
              </a:prstGeom>
              <a:gradFill flip="none" rotWithShape="1">
                <a:gsLst>
                  <a:gs pos="0">
                    <a:srgbClr val="C0504D">
                      <a:lumMod val="40000"/>
                      <a:lumOff val="60000"/>
                    </a:srgbClr>
                  </a:gs>
                  <a:gs pos="46000">
                    <a:srgbClr val="E44736"/>
                  </a:gs>
                  <a:gs pos="100000">
                    <a:srgbClr val="D22D1C"/>
                  </a:gs>
                </a:gsLst>
                <a:path path="circle">
                  <a:fillToRect l="50000" t="130000" r="50000" b="-30000"/>
                </a:path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533400" sx="106000" sy="106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rtlCol="0" anchor="ctr"/>
              <a:lstStyle/>
              <a:p>
                <a:pPr marL="0" marR="0" lvl="0" indent="0" algn="ctr" defTabSz="8601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1" i="0" u="none" strike="noStrike" kern="0" cap="none" spc="300" normalizeH="0" baseline="0" noProof="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itchFamily="34" charset="0"/>
                  </a:rPr>
                  <a:t>75.87</a:t>
                </a:r>
                <a:r>
                  <a:rPr kumimoji="0" lang="zh-TW" altLang="en-US" sz="3600" b="1" i="0" u="none" strike="noStrike" kern="0" cap="none" spc="300" normalizeH="0" baseline="0" noProof="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itchFamily="34" charset="0"/>
                  </a:rPr>
                  <a:t> </a:t>
                </a:r>
                <a:r>
                  <a:rPr lang="en-US" altLang="zh-TW" sz="3600" b="1" kern="0" spc="300" dirty="0" smtClean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cs typeface="Arial" pitchFamily="34" charset="0"/>
                  </a:rPr>
                  <a:t>IBV</a:t>
                </a:r>
                <a:endParaRPr kumimoji="0" lang="en-US" sz="3600" b="1" i="0" u="none" strike="noStrike" kern="0" cap="none" spc="30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sp>
          <p:nvSpPr>
            <p:cNvPr id="39" name="Plus 38"/>
            <p:cNvSpPr/>
            <p:nvPr/>
          </p:nvSpPr>
          <p:spPr>
            <a:xfrm>
              <a:off x="6699336" y="2599160"/>
              <a:ext cx="630267" cy="650420"/>
            </a:xfrm>
            <a:prstGeom prst="mathPlus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824864" y="724104"/>
            <a:ext cx="4603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en-US" altLang="zh-TW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夜    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人台灣旅行 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" name="Picture 2" descr="M:\Partner Stores Program\Fubon Credit Card\Graphics\FB_Titan_MC_HKTM(May14)H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4856" r="3073" b="4391"/>
          <a:stretch/>
        </p:blipFill>
        <p:spPr bwMode="auto">
          <a:xfrm>
            <a:off x="6003622" y="228651"/>
            <a:ext cx="1986758" cy="125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064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56567" y="0"/>
            <a:ext cx="12253688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M:\Partner Stores Program\Fubon Credit Card\Graphics\FB_Titan_MC_HKTM(May14)H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4856" r="3073" b="4391"/>
          <a:stretch/>
        </p:blipFill>
        <p:spPr bwMode="auto">
          <a:xfrm>
            <a:off x="1101706" y="2249205"/>
            <a:ext cx="4690584" cy="296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" name="Group 1"/>
          <p:cNvGrpSpPr/>
          <p:nvPr/>
        </p:nvGrpSpPr>
        <p:grpSpPr>
          <a:xfrm>
            <a:off x="5792291" y="2688752"/>
            <a:ext cx="6441325" cy="1883249"/>
            <a:chOff x="6144288" y="5388464"/>
            <a:chExt cx="6441325" cy="1883249"/>
          </a:xfrm>
        </p:grpSpPr>
        <p:sp>
          <p:nvSpPr>
            <p:cNvPr id="26" name="Rectangle 25"/>
            <p:cNvSpPr/>
            <p:nvPr/>
          </p:nvSpPr>
          <p:spPr>
            <a:xfrm>
              <a:off x="6522035" y="5388464"/>
              <a:ext cx="5410775" cy="1883249"/>
            </a:xfrm>
            <a:prstGeom prst="rect">
              <a:avLst/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44288" y="5868423"/>
              <a:ext cx="64413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03">
                <a:defRPr/>
              </a:pPr>
              <a:r>
                <a:rPr lang="zh-TW" altLang="en-US" sz="5400" b="1" cap="all" spc="-225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立即申請</a:t>
              </a:r>
              <a:r>
                <a:rPr lang="en-US" altLang="zh-TW" sz="5400" b="1" cap="all" spc="-225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!</a:t>
              </a:r>
              <a:r>
                <a:rPr lang="zh-TW" altLang="en-US" sz="5400" b="1" cap="all" spc="-225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 </a:t>
              </a:r>
              <a:endParaRPr lang="en-US" altLang="zh-TW" sz="5400" b="1" cap="all" spc="-22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8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/>
          <a:stretch/>
        </p:blipFill>
        <p:spPr>
          <a:xfrm>
            <a:off x="-40464" y="0"/>
            <a:ext cx="12230877" cy="6858000"/>
          </a:xfrm>
        </p:spPr>
      </p:pic>
      <p:sp>
        <p:nvSpPr>
          <p:cNvPr id="5" name="Rectangle 4"/>
          <p:cNvSpPr/>
          <p:nvPr/>
        </p:nvSpPr>
        <p:spPr>
          <a:xfrm>
            <a:off x="-56567" y="0"/>
            <a:ext cx="12253688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0633" y="451248"/>
            <a:ext cx="1907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你會得到：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4617" y="1239541"/>
            <a:ext cx="545867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一份價值超過 </a:t>
            </a: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HK$600</a:t>
            </a: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的美安產品</a:t>
            </a: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400" b="1" cap="all" spc="-113" dirty="0" smtClean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defTabSz="685766">
              <a:defRPr/>
            </a:pP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    (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富邦信用卡的迎新禮品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en-US" sz="24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2674" y="2397168"/>
            <a:ext cx="5017464" cy="1508105"/>
            <a:chOff x="850017" y="2557790"/>
            <a:chExt cx="5017464" cy="1777547"/>
          </a:xfrm>
        </p:grpSpPr>
        <p:sp>
          <p:nvSpPr>
            <p:cNvPr id="24" name="Rectangle 23"/>
            <p:cNvSpPr/>
            <p:nvPr/>
          </p:nvSpPr>
          <p:spPr>
            <a:xfrm>
              <a:off x="850017" y="2557790"/>
              <a:ext cx="5017464" cy="1777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8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富邦積分 </a:t>
              </a:r>
              <a:r>
                <a:rPr lang="en-US" altLang="zh-TW" sz="28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10,000</a:t>
              </a:r>
              <a:r>
                <a:rPr lang="zh-TW" altLang="en-US" sz="28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分</a:t>
              </a:r>
              <a:r>
                <a:rPr lang="zh-TW" altLang="en-US" sz="24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endParaRPr lang="en-US" altLang="zh-TW" sz="24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defTabSz="685766">
                <a:defRPr/>
              </a:pP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於星</a:t>
              </a: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期六、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日滿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HK$300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簽帳，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HK$1=2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defTabSz="685766">
                <a:defRPr/>
              </a:pP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 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機票</a:t>
              </a:r>
              <a:r>
                <a:rPr lang="en-US" altLang="zh-TW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酒店 </a:t>
              </a:r>
              <a:r>
                <a:rPr lang="en-US" altLang="zh-TW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HK$5000</a:t>
              </a: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X 2 </a:t>
              </a: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r>
                <a:rPr lang="en-US" altLang="zh-TW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en-US" sz="20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defTabSz="685766">
                <a:defRPr/>
              </a:pPr>
              <a:endParaRPr 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94240" y="3349823"/>
              <a:ext cx="184683" cy="544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endParaRPr 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4618" y="3906811"/>
            <a:ext cx="4589205" cy="1176471"/>
            <a:chOff x="753581" y="3833327"/>
            <a:chExt cx="4589205" cy="1176471"/>
          </a:xfrm>
        </p:grpSpPr>
        <p:sp>
          <p:nvSpPr>
            <p:cNvPr id="30" name="Rectangle 29"/>
            <p:cNvSpPr/>
            <p:nvPr/>
          </p:nvSpPr>
          <p:spPr>
            <a:xfrm>
              <a:off x="808036" y="3833327"/>
              <a:ext cx="35738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8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富邦積分 </a:t>
              </a:r>
              <a:r>
                <a:rPr lang="en-US" altLang="zh-TW" sz="2800" b="1" cap="all" spc="-113" dirty="0" smtClean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90,000</a:t>
              </a:r>
              <a:r>
                <a:rPr lang="zh-TW" altLang="en-US" sz="2800" b="1" cap="all" spc="-113" dirty="0" smtClean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800" b="1" cap="all" spc="-113" dirty="0">
                  <a:ln w="3175">
                    <a:noFill/>
                  </a:ln>
                  <a:solidFill>
                    <a:srgbClr val="08E8E8"/>
                  </a:solidFill>
                  <a:latin typeface="微軟正黑體" pitchFamily="34" charset="-120"/>
                  <a:ea typeface="微軟正黑體" pitchFamily="34" charset="-120"/>
                </a:rPr>
                <a:t>分  </a:t>
              </a:r>
              <a:endParaRPr lang="en-US" altLang="zh-TW" sz="28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defTabSz="685766">
                <a:defRPr/>
              </a:pP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於台灣簽帳，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HK$1=20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r>
                <a:rPr lang="en-US" altLang="zh-TW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en-US" sz="20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3581" y="4548133"/>
              <a:ext cx="45892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66">
                <a:defRPr/>
              </a:pP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   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主</a:t>
              </a:r>
              <a:r>
                <a:rPr lang="zh-TW" altLang="en-US" sz="2000" b="1" cap="all" spc="-113" dirty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卡簽帳 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HK$4,500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X 20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r>
                <a:rPr lang="en-US" altLang="zh-TW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=90,000</a:t>
              </a:r>
              <a:r>
                <a:rPr lang="zh-TW" altLang="en-US" sz="20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分 </a:t>
              </a:r>
              <a:endParaRPr lang="en-US" altLang="zh-TW" sz="20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50633" y="5351812"/>
            <a:ext cx="384624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12.87</a:t>
            </a: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cap="all" spc="-113" dirty="0" err="1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zh-TW" altLang="en-US" sz="28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800" b="1" cap="all" spc="-113" dirty="0" smtClean="0">
              <a:ln w="3175">
                <a:noFill/>
              </a:ln>
              <a:solidFill>
                <a:srgbClr val="08E8E8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defTabSz="685766">
              <a:defRPr/>
            </a:pPr>
            <a:r>
              <a:rPr lang="en-US" altLang="zh-TW" sz="24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夥伴商店消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費 獲得的</a:t>
            </a:r>
            <a:r>
              <a:rPr lang="en-US" altLang="zh-TW" sz="2400" b="1" cap="all" spc="-113" dirty="0" err="1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2400" b="1" cap="all" spc="-113" dirty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537587" y="2291114"/>
            <a:ext cx="1027105" cy="2561337"/>
            <a:chOff x="5998754" y="2169014"/>
            <a:chExt cx="1027105" cy="3283550"/>
          </a:xfrm>
        </p:grpSpPr>
        <p:sp>
          <p:nvSpPr>
            <p:cNvPr id="35" name="Right Bracket 34"/>
            <p:cNvSpPr/>
            <p:nvPr/>
          </p:nvSpPr>
          <p:spPr>
            <a:xfrm>
              <a:off x="5998754" y="2169014"/>
              <a:ext cx="403302" cy="3283550"/>
            </a:xfrm>
            <a:prstGeom prst="rightBracket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6609218" y="3400119"/>
              <a:ext cx="416641" cy="4181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6574737" y="2926655"/>
            <a:ext cx="382239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66">
              <a:defRPr/>
            </a:pPr>
            <a:r>
              <a:rPr lang="zh-TW" altLang="en-US" sz="28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富邦總積分 </a:t>
            </a: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100,000</a:t>
            </a: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cap="all" spc="-113" dirty="0">
                <a:ln w="3175">
                  <a:noFill/>
                </a:ln>
                <a:solidFill>
                  <a:srgbClr val="08E8E8"/>
                </a:solidFill>
                <a:latin typeface="微軟正黑體" pitchFamily="34" charset="-120"/>
                <a:ea typeface="微軟正黑體" pitchFamily="34" charset="-120"/>
              </a:rPr>
              <a:t>分  </a:t>
            </a:r>
            <a:endParaRPr lang="en-US" altLang="zh-TW" sz="2800" b="1" cap="all" spc="-113" dirty="0">
              <a:ln w="3175">
                <a:noFill/>
              </a:ln>
              <a:solidFill>
                <a:srgbClr val="08E8E8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 defTabSz="685766">
              <a:defRPr/>
            </a:pP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積分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20,000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分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12.6</a:t>
            </a:r>
            <a:r>
              <a:rPr lang="zh-TW" altLang="en-US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cap="all" spc="-113" dirty="0" err="1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2400" b="1" cap="all" spc="-113" dirty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05195" y="300450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endParaRPr lang="en-US" sz="2400" b="1" cap="all" spc="-113" dirty="0">
              <a:ln w="3175">
                <a:noFill/>
              </a:ln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55237" y="4051649"/>
            <a:ext cx="1445652" cy="1601600"/>
            <a:chOff x="8714681" y="3141518"/>
            <a:chExt cx="1445652" cy="1601600"/>
          </a:xfrm>
        </p:grpSpPr>
        <p:sp>
          <p:nvSpPr>
            <p:cNvPr id="40" name="Rectangle 39"/>
            <p:cNvSpPr/>
            <p:nvPr/>
          </p:nvSpPr>
          <p:spPr>
            <a:xfrm>
              <a:off x="8714681" y="3542789"/>
              <a:ext cx="144565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63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 err="1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ibv</a:t>
              </a:r>
              <a:endPara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-US" altLang="zh-TW" sz="24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685766">
                <a:defRPr/>
              </a:pPr>
              <a:r>
                <a:rPr lang="en-US" altLang="zh-TW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12.87</a:t>
              </a:r>
              <a:r>
                <a:rPr lang="zh-TW" altLang="en-US" sz="2400" b="1" cap="all" spc="-113" dirty="0" smtClean="0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cap="all" spc="-113" dirty="0" err="1">
                  <a:ln w="3175">
                    <a:noFill/>
                  </a:ln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ibv</a:t>
              </a:r>
              <a:endParaRPr lang="en-US" sz="24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 rot="5400000">
              <a:off x="9157179" y="3140768"/>
              <a:ext cx="416641" cy="41814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597972" y="4551595"/>
            <a:ext cx="2286000" cy="2073854"/>
            <a:chOff x="9597972" y="4551595"/>
            <a:chExt cx="2286000" cy="2073854"/>
          </a:xfrm>
        </p:grpSpPr>
        <p:sp>
          <p:nvSpPr>
            <p:cNvPr id="28" name="Oval 27"/>
            <p:cNvSpPr/>
            <p:nvPr/>
          </p:nvSpPr>
          <p:spPr>
            <a:xfrm>
              <a:off x="9597972" y="4551595"/>
              <a:ext cx="2286000" cy="2073854"/>
            </a:xfrm>
            <a:prstGeom prst="ellipse">
              <a:avLst/>
            </a:prstGeom>
            <a:solidFill>
              <a:srgbClr val="C0504D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600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9845008" y="4790152"/>
              <a:ext cx="1848255" cy="1676733"/>
            </a:xfrm>
            <a:prstGeom prst="ellipse">
              <a:avLst/>
            </a:prstGeom>
            <a:gradFill flip="none" rotWithShape="1">
              <a:gsLst>
                <a:gs pos="0">
                  <a:srgbClr val="C0504D">
                    <a:lumMod val="40000"/>
                    <a:lumOff val="60000"/>
                  </a:srgbClr>
                </a:gs>
                <a:gs pos="46000">
                  <a:srgbClr val="E44736"/>
                </a:gs>
                <a:gs pos="100000">
                  <a:srgbClr val="D22D1C"/>
                </a:gs>
              </a:gsLst>
              <a:path path="circle">
                <a:fillToRect l="50000" t="130000" r="50000" b="-3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8601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0" cap="none" spc="300" normalizeH="0" baseline="0" noProof="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cs typeface="Arial" pitchFamily="34" charset="0"/>
                </a:rPr>
                <a:t>75.87</a:t>
              </a:r>
              <a:r>
                <a:rPr kumimoji="0" lang="zh-TW" altLang="en-US" sz="3200" b="1" i="0" u="none" strike="noStrike" kern="0" cap="none" spc="300" normalizeH="0" baseline="0" noProof="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cs typeface="Arial" pitchFamily="34" charset="0"/>
                </a:rPr>
                <a:t> </a:t>
              </a:r>
              <a:r>
                <a:rPr lang="en-US" altLang="zh-TW" sz="3200" b="1" kern="0" spc="3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IBV</a:t>
              </a:r>
              <a:endParaRPr kumimoji="0" lang="en-US" sz="3200" b="1" i="0" u="none" strike="noStrike" kern="0" cap="none" spc="30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684" y="940394"/>
            <a:ext cx="6276237" cy="1253875"/>
            <a:chOff x="28683" y="940392"/>
            <a:chExt cx="6276237" cy="1253875"/>
          </a:xfrm>
        </p:grpSpPr>
        <p:sp>
          <p:nvSpPr>
            <p:cNvPr id="4" name="Rounded Rectangle 3"/>
            <p:cNvSpPr/>
            <p:nvPr/>
          </p:nvSpPr>
          <p:spPr>
            <a:xfrm>
              <a:off x="817908" y="1239541"/>
              <a:ext cx="5487012" cy="954726"/>
            </a:xfrm>
            <a:prstGeom prst="roundRect">
              <a:avLst/>
            </a:prstGeom>
            <a:noFill/>
            <a:ln w="38100" cap="flat" cmpd="sng" algn="ctr">
              <a:solidFill>
                <a:srgbClr val="FF451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2586">
              <a:off x="28683" y="940392"/>
              <a:ext cx="1277592" cy="755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9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7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82717" y="1017524"/>
            <a:ext cx="9807695" cy="5840476"/>
            <a:chOff x="2075561" y="942944"/>
            <a:chExt cx="9807695" cy="58404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2" b="13374"/>
            <a:stretch/>
          </p:blipFill>
          <p:spPr>
            <a:xfrm>
              <a:off x="2075561" y="942944"/>
              <a:ext cx="9807695" cy="584047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32012" y="1316111"/>
              <a:ext cx="4427343" cy="3255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143126" y="335069"/>
            <a:ext cx="2737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77.22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4400" b="1" cap="all" spc="-113" dirty="0" smtClean="0">
              <a:ln w="3175">
                <a:noFill/>
              </a:ln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14388" y="335069"/>
            <a:ext cx="3741543" cy="769441"/>
            <a:chOff x="5561012" y="1539807"/>
            <a:chExt cx="3741543" cy="769441"/>
          </a:xfrm>
        </p:grpSpPr>
        <p:sp>
          <p:nvSpPr>
            <p:cNvPr id="21" name="Rectangle 20"/>
            <p:cNvSpPr/>
            <p:nvPr/>
          </p:nvSpPr>
          <p:spPr>
            <a:xfrm>
              <a:off x="6271532" y="1539807"/>
              <a:ext cx="30310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4400" b="1" cap="all" spc="-113" dirty="0" smtClean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HK$30,000</a:t>
              </a:r>
              <a:endParaRPr kumimoji="0" lang="en-US" sz="4400" b="1" i="0" u="none" strike="noStrike" kern="1200" cap="all" spc="-113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5561012" y="1715459"/>
              <a:ext cx="416641" cy="41814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85047" y="6047533"/>
            <a:ext cx="2691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zh-TW" altLang="en-US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夥伴商店</a:t>
            </a:r>
            <a:r>
              <a:rPr lang="en-US" altLang="zh-TW" sz="28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4%IBV</a:t>
            </a:r>
            <a:endParaRPr kumimoji="0" lang="en-US" sz="28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43125" y="1378622"/>
            <a:ext cx="2737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75.87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zh-TW" altLang="en-US" sz="4400" b="1" cap="all" spc="-113" dirty="0" smtClean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4400" b="1" cap="all" spc="-113" dirty="0" smtClean="0">
              <a:ln w="3175">
                <a:noFill/>
              </a:ln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214387" y="1316113"/>
            <a:ext cx="3459178" cy="769441"/>
            <a:chOff x="5561012" y="1589461"/>
            <a:chExt cx="3459178" cy="769441"/>
          </a:xfrm>
        </p:grpSpPr>
        <p:sp>
          <p:nvSpPr>
            <p:cNvPr id="36" name="Rectangle 35"/>
            <p:cNvSpPr/>
            <p:nvPr/>
          </p:nvSpPr>
          <p:spPr>
            <a:xfrm>
              <a:off x="6311307" y="1589461"/>
              <a:ext cx="270888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766">
                <a:defRPr/>
              </a:pPr>
              <a:r>
                <a:rPr lang="en-US" altLang="zh-TW" sz="4400" b="1" cap="all" spc="-113" dirty="0" smtClean="0">
                  <a:ln w="3175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HK$9,500</a:t>
              </a:r>
              <a:endParaRPr lang="en-US" sz="4400" b="1" cap="all" spc="-113" dirty="0">
                <a:ln w="3175">
                  <a:noFill/>
                </a:ln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5561012" y="1715459"/>
              <a:ext cx="416641" cy="41814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83263" y="2648830"/>
            <a:ext cx="5785558" cy="2768187"/>
            <a:chOff x="1183263" y="2648828"/>
            <a:chExt cx="5785558" cy="2768187"/>
          </a:xfrm>
        </p:grpSpPr>
        <p:sp>
          <p:nvSpPr>
            <p:cNvPr id="19" name="Rectangle 18"/>
            <p:cNvSpPr/>
            <p:nvPr/>
          </p:nvSpPr>
          <p:spPr>
            <a:xfrm>
              <a:off x="1183263" y="3201024"/>
              <a:ext cx="578555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8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節省</a:t>
              </a:r>
              <a:r>
                <a:rPr lang="en-US" altLang="zh-TW" sz="8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</a:t>
              </a:r>
              <a:r>
                <a:rPr lang="en-US" altLang="zh-TW" sz="13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70%</a:t>
              </a:r>
              <a:endPara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pic>
          <p:nvPicPr>
            <p:cNvPr id="41" name="Picture 2" descr="M:\Partner Stores Program\Fubon Credit Card\Graphics\FB_Titan_MC_HKTM(May14)Hi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4856" r="3073" b="4391"/>
            <a:stretch/>
          </p:blipFill>
          <p:spPr bwMode="auto">
            <a:xfrm>
              <a:off x="1433707" y="2648828"/>
              <a:ext cx="1944706" cy="1229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</p:spTree>
    <p:extLst>
      <p:ext uri="{BB962C8B-B14F-4D97-AF65-F5344CB8AC3E}">
        <p14:creationId xmlns:p14="http://schemas.microsoft.com/office/powerpoint/2010/main" val="121195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C:\Users\bivyw\Desktop\LS2017ppt\20140417144025_4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3" y="0"/>
            <a:ext cx="116056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8450943" y="-7255"/>
            <a:ext cx="3737882" cy="6865257"/>
            <a:chOff x="1054966" y="-3418582"/>
            <a:chExt cx="6191982" cy="11446146"/>
          </a:xfrm>
        </p:grpSpPr>
        <p:grpSp>
          <p:nvGrpSpPr>
            <p:cNvPr id="25" name="Group 24"/>
            <p:cNvGrpSpPr/>
            <p:nvPr/>
          </p:nvGrpSpPr>
          <p:grpSpPr>
            <a:xfrm>
              <a:off x="1054966" y="3432759"/>
              <a:ext cx="6191982" cy="3468784"/>
              <a:chOff x="-1588" y="-8941"/>
              <a:chExt cx="6191982" cy="3468784"/>
            </a:xfrm>
          </p:grpSpPr>
          <p:pic>
            <p:nvPicPr>
              <p:cNvPr id="31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01" t="33459" r="20412" b="17699"/>
              <a:stretch/>
            </p:blipFill>
            <p:spPr bwMode="auto">
              <a:xfrm>
                <a:off x="-1588" y="-8941"/>
                <a:ext cx="6191982" cy="3412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8556" b="82000" l="1875" r="2513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93" r="71999" b="16868"/>
              <a:stretch/>
            </p:blipFill>
            <p:spPr bwMode="auto">
              <a:xfrm>
                <a:off x="-1588" y="785585"/>
                <a:ext cx="2423433" cy="2674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054966" y="-3418582"/>
              <a:ext cx="6191982" cy="11446146"/>
              <a:chOff x="-10886" y="-3418582"/>
              <a:chExt cx="6191982" cy="11446146"/>
            </a:xfrm>
          </p:grpSpPr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85" t="32508" r="21100" b="16868"/>
              <a:stretch/>
            </p:blipFill>
            <p:spPr bwMode="auto">
              <a:xfrm>
                <a:off x="-10886" y="0"/>
                <a:ext cx="6191982" cy="345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76" t="32039" r="21598" b="50695"/>
              <a:stretch/>
            </p:blipFill>
            <p:spPr bwMode="auto">
              <a:xfrm>
                <a:off x="14361" y="6853380"/>
                <a:ext cx="6139943" cy="1174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63" t="22191" r="22334" b="28540"/>
              <a:stretch/>
            </p:blipFill>
            <p:spPr bwMode="auto">
              <a:xfrm>
                <a:off x="-3462" y="-3418582"/>
                <a:ext cx="6181046" cy="3410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" t="19301" r="71896" b="10773"/>
          <a:stretch/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-382588" y="-228600"/>
            <a:ext cx="13461088" cy="74676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64400" y="700865"/>
            <a:ext cx="2967113" cy="1524000"/>
            <a:chOff x="2057400" y="685800"/>
            <a:chExt cx="4171805" cy="2364023"/>
          </a:xfrm>
        </p:grpSpPr>
        <p:sp>
          <p:nvSpPr>
            <p:cNvPr id="11" name="Rounded Rectangle 10"/>
            <p:cNvSpPr/>
            <p:nvPr/>
          </p:nvSpPr>
          <p:spPr>
            <a:xfrm>
              <a:off x="2057400" y="685800"/>
              <a:ext cx="4171805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M:\Agreement\Yue Sang Seaproduct Ltd\Yue Sang log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21" y="772886"/>
              <a:ext cx="3284415" cy="218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73844" y="726596"/>
            <a:ext cx="2967113" cy="1524000"/>
            <a:chOff x="3879809" y="2286902"/>
            <a:chExt cx="4602574" cy="2364023"/>
          </a:xfrm>
        </p:grpSpPr>
        <p:sp>
          <p:nvSpPr>
            <p:cNvPr id="5" name="Rounded Rectangle 4"/>
            <p:cNvSpPr/>
            <p:nvPr/>
          </p:nvSpPr>
          <p:spPr>
            <a:xfrm>
              <a:off x="3879809" y="2286902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3" descr="C:\Users\bivyw\Desktop\LS2017ppt\logo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"/>
            <a:stretch/>
          </p:blipFill>
          <p:spPr bwMode="auto">
            <a:xfrm>
              <a:off x="4113212" y="2634420"/>
              <a:ext cx="4145788" cy="158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850376" y="726596"/>
            <a:ext cx="2967113" cy="1524000"/>
            <a:chOff x="3938901" y="577686"/>
            <a:chExt cx="4602574" cy="2364023"/>
          </a:xfrm>
        </p:grpSpPr>
        <p:sp>
          <p:nvSpPr>
            <p:cNvPr id="8" name="Rounded Rectangle 7"/>
            <p:cNvSpPr/>
            <p:nvPr/>
          </p:nvSpPr>
          <p:spPr>
            <a:xfrm>
              <a:off x="3938901" y="577686"/>
              <a:ext cx="4602574" cy="2364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M:\Agreement\iCarry\(01) new bird logo-1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412" y="655709"/>
              <a:ext cx="40624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9105887" y="2977194"/>
            <a:ext cx="2427060" cy="1162739"/>
            <a:chOff x="6334351" y="2925729"/>
            <a:chExt cx="2427060" cy="1162739"/>
          </a:xfrm>
        </p:grpSpPr>
        <p:sp>
          <p:nvSpPr>
            <p:cNvPr id="36" name="Rounded Rectangle 35"/>
            <p:cNvSpPr/>
            <p:nvPr/>
          </p:nvSpPr>
          <p:spPr>
            <a:xfrm>
              <a:off x="6334352" y="2925729"/>
              <a:ext cx="2427059" cy="11627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34351" y="2989690"/>
              <a:ext cx="24270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Mr. Jamie </a:t>
              </a:r>
              <a:r>
                <a:rPr lang="en-US" sz="2800" dirty="0"/>
                <a:t>Lee </a:t>
              </a:r>
              <a:endParaRPr lang="en-US" sz="2800" dirty="0" smtClean="0"/>
            </a:p>
            <a:p>
              <a:pPr algn="ctr"/>
              <a:r>
                <a:rPr lang="en-US" sz="2800" dirty="0" smtClean="0"/>
                <a:t>(</a:t>
              </a:r>
              <a:r>
                <a:rPr lang="zh-TW" altLang="en-US" sz="2800" dirty="0" smtClean="0"/>
                <a:t>主席</a:t>
              </a:r>
              <a:r>
                <a:rPr lang="en-US" altLang="zh-TW" sz="2800" dirty="0" smtClean="0"/>
                <a:t>)</a:t>
              </a:r>
              <a:endParaRPr lang="en-US" sz="28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34426" y="2952335"/>
            <a:ext cx="2427059" cy="1162739"/>
            <a:chOff x="6334352" y="2925729"/>
            <a:chExt cx="2427059" cy="1162739"/>
          </a:xfrm>
        </p:grpSpPr>
        <p:sp>
          <p:nvSpPr>
            <p:cNvPr id="39" name="Rounded Rectangle 38"/>
            <p:cNvSpPr/>
            <p:nvPr/>
          </p:nvSpPr>
          <p:spPr>
            <a:xfrm>
              <a:off x="6334352" y="2925729"/>
              <a:ext cx="2427059" cy="11627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03982" y="2989690"/>
              <a:ext cx="19145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/>
                <a:t>琪琪</a:t>
              </a:r>
              <a:endParaRPr lang="en-US" altLang="zh-TW" sz="2800" dirty="0" smtClean="0"/>
            </a:p>
            <a:p>
              <a:pPr algn="ctr"/>
              <a:r>
                <a:rPr lang="en-US" sz="2800" dirty="0" smtClean="0"/>
                <a:t>(</a:t>
              </a:r>
              <a:r>
                <a:rPr lang="zh-TW" altLang="en-US" sz="2800" dirty="0" smtClean="0"/>
                <a:t>董事</a:t>
              </a:r>
              <a:r>
                <a:rPr lang="en-US" altLang="zh-TW" sz="2800" dirty="0" smtClean="0"/>
                <a:t>)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43870" y="2948321"/>
            <a:ext cx="2427059" cy="1162739"/>
            <a:chOff x="6334352" y="2925729"/>
            <a:chExt cx="2427059" cy="1162739"/>
          </a:xfrm>
        </p:grpSpPr>
        <p:sp>
          <p:nvSpPr>
            <p:cNvPr id="42" name="Rounded Rectangle 41"/>
            <p:cNvSpPr/>
            <p:nvPr/>
          </p:nvSpPr>
          <p:spPr>
            <a:xfrm>
              <a:off x="6334352" y="2925729"/>
              <a:ext cx="2427059" cy="11627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34353" y="2989690"/>
              <a:ext cx="24270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 smtClean="0"/>
                <a:t>Mr. Alfred Kam</a:t>
              </a:r>
            </a:p>
            <a:p>
              <a:pPr algn="ctr"/>
              <a:r>
                <a:rPr lang="en-US" sz="2800" dirty="0" smtClean="0"/>
                <a:t>(</a:t>
              </a:r>
              <a:r>
                <a:rPr lang="zh-TW" altLang="en-US" sz="2800" dirty="0"/>
                <a:t>營運總監</a:t>
              </a:r>
              <a:r>
                <a:rPr lang="en-US" altLang="zh-TW" sz="2800" dirty="0" smtClean="0"/>
                <a:t>)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01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ivyw\Desktop\LS2017ppt\woman-online-shopping-x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b="26749"/>
          <a:stretch/>
        </p:blipFill>
        <p:spPr bwMode="auto">
          <a:xfrm>
            <a:off x="1" y="-7255"/>
            <a:ext cx="12188825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520884" y="-174172"/>
            <a:ext cx="13461089" cy="7467601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09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" y="4617619"/>
            <a:ext cx="6323009" cy="1046244"/>
            <a:chOff x="3" y="4617619"/>
            <a:chExt cx="6323009" cy="1046244"/>
          </a:xfrm>
        </p:grpSpPr>
        <p:grpSp>
          <p:nvGrpSpPr>
            <p:cNvPr id="12" name="Group 11"/>
            <p:cNvGrpSpPr/>
            <p:nvPr/>
          </p:nvGrpSpPr>
          <p:grpSpPr>
            <a:xfrm>
              <a:off x="3" y="4617619"/>
              <a:ext cx="6323009" cy="1046244"/>
              <a:chOff x="-450378" y="3016155"/>
              <a:chExt cx="6632816" cy="1815152"/>
            </a:xfrm>
            <a:solidFill>
              <a:schemeClr val="bg1"/>
            </a:solidFill>
          </p:grpSpPr>
          <p:sp>
            <p:nvSpPr>
              <p:cNvPr id="14" name="Rectangle 13"/>
              <p:cNvSpPr/>
              <p:nvPr/>
            </p:nvSpPr>
            <p:spPr>
              <a:xfrm>
                <a:off x="-450378" y="3016155"/>
                <a:ext cx="5431813" cy="18151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>
                <a:off x="4981435" y="3016155"/>
                <a:ext cx="1201003" cy="181515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394379" y="4648200"/>
              <a:ext cx="457048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8896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6000" b="1" cap="all" spc="-3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網上購物趨勢</a:t>
              </a:r>
              <a:endParaRPr kumimoji="0" lang="en-US" sz="6000" b="1" i="0" u="none" strike="noStrike" kern="1200" cap="all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803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863771" y="0"/>
            <a:ext cx="6325054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C:\Users\bivyw\Desktop\LS2017ppt\online-shopping-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17765" b="774"/>
          <a:stretch/>
        </p:blipFill>
        <p:spPr bwMode="auto">
          <a:xfrm>
            <a:off x="1" y="0"/>
            <a:ext cx="5863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780213" y="4015876"/>
            <a:ext cx="4909383" cy="1752600"/>
            <a:chOff x="6488286" y="4876800"/>
            <a:chExt cx="4909383" cy="1752600"/>
          </a:xfrm>
        </p:grpSpPr>
        <p:sp>
          <p:nvSpPr>
            <p:cNvPr id="3" name="Chevron 2"/>
            <p:cNvSpPr/>
            <p:nvPr/>
          </p:nvSpPr>
          <p:spPr>
            <a:xfrm>
              <a:off x="6488286" y="4876800"/>
              <a:ext cx="1752600" cy="1752600"/>
            </a:xfrm>
            <a:prstGeom prst="chevron">
              <a:avLst>
                <a:gd name="adj" fmla="val 24327"/>
              </a:avLst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8075612" y="4876800"/>
              <a:ext cx="1752600" cy="1752600"/>
            </a:xfrm>
            <a:prstGeom prst="chevron">
              <a:avLst>
                <a:gd name="adj" fmla="val 24327"/>
              </a:avLst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9645069" y="4876800"/>
              <a:ext cx="1752600" cy="1752600"/>
            </a:xfrm>
            <a:prstGeom prst="chevron">
              <a:avLst>
                <a:gd name="adj" fmla="val 24327"/>
              </a:avLst>
            </a:prstGeom>
            <a:solidFill>
              <a:srgbClr val="C4E59F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32612" y="5181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2004</a:t>
              </a:r>
              <a:endParaRPr lang="en-US" sz="3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32812" y="5181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200</a:t>
              </a:r>
              <a:r>
                <a:rPr lang="en-US" altLang="zh-TW" sz="3200" b="1" dirty="0" smtClean="0"/>
                <a:t>9</a:t>
              </a:r>
              <a:endParaRPr lang="en-US" sz="3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56812" y="5181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20</a:t>
              </a:r>
              <a:r>
                <a:rPr lang="en-US" altLang="zh-TW" sz="3200" b="1" dirty="0" smtClean="0"/>
                <a:t>1</a:t>
              </a:r>
              <a:r>
                <a:rPr lang="en-US" sz="3200" b="1" dirty="0" smtClean="0"/>
                <a:t>4</a:t>
              </a:r>
              <a:endParaRPr lang="en-US" sz="3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32612" y="5562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7%</a:t>
              </a:r>
              <a:endParaRPr lang="en-US" sz="3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32812" y="5562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b="1" dirty="0" smtClean="0"/>
                <a:t>16%</a:t>
              </a:r>
              <a:endParaRPr lang="en-US" sz="3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56812" y="5562600"/>
              <a:ext cx="105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b="1" dirty="0" smtClean="0"/>
                <a:t>23%</a:t>
              </a:r>
              <a:endParaRPr lang="en-US" sz="3200" b="1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7770813" y="2437152"/>
            <a:ext cx="3554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666">
              <a:defRPr/>
            </a:pPr>
            <a:r>
              <a:rPr lang="zh-TW" altLang="en-US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香港人曾</a:t>
            </a:r>
            <a:r>
              <a:rPr lang="zh-TW" altLang="en-US" sz="24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</a:t>
            </a:r>
            <a:r>
              <a:rPr lang="zh-TW" altLang="en-US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購</a:t>
            </a: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8618" y="990600"/>
            <a:ext cx="23711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all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23%</a:t>
            </a:r>
            <a:endParaRPr kumimoji="0" lang="en-US" sz="8800" b="0" i="0" u="none" strike="noStrike" kern="1200" cap="all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863771" y="0"/>
            <a:ext cx="6325054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40887" y="780558"/>
            <a:ext cx="3554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666">
              <a:defRPr/>
            </a:pPr>
            <a:r>
              <a:rPr lang="zh-TW" altLang="en-US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香港網購總消費</a:t>
            </a:r>
            <a:endParaRPr lang="en-US" altLang="zh-TW" sz="2400" spc="-1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r" defTabSz="889666">
              <a:defRPr/>
            </a:pPr>
            <a:r>
              <a:rPr lang="zh-TW" altLang="en-US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預計未來</a:t>
            </a:r>
            <a:r>
              <a: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0286" y="1372850"/>
            <a:ext cx="450956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0" i="0" u="none" strike="noStrike" kern="1200" cap="all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上升</a:t>
            </a:r>
            <a:r>
              <a:rPr kumimoji="0" lang="en-US" altLang="zh-TW" sz="8800" b="0" i="0" u="none" strike="noStrike" kern="1200" cap="all" spc="-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77%</a:t>
            </a:r>
            <a:endParaRPr kumimoji="0" lang="en-US" sz="8800" b="0" i="0" u="none" strike="noStrike" kern="1200" cap="all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 descr="C:\Users\bivyw\Desktop\LS2017ppt\online-shopping-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17765" b="774"/>
          <a:stretch/>
        </p:blipFill>
        <p:spPr bwMode="auto">
          <a:xfrm>
            <a:off x="1" y="0"/>
            <a:ext cx="5863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837839"/>
              </p:ext>
            </p:extLst>
          </p:nvPr>
        </p:nvGraphicFramePr>
        <p:xfrm>
          <a:off x="6613603" y="3124200"/>
          <a:ext cx="5181600" cy="358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56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ivyw\Desktop\LS2017ppt\online account service - key visu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" b="3138"/>
          <a:stretch/>
        </p:blipFill>
        <p:spPr bwMode="auto">
          <a:xfrm>
            <a:off x="-26987" y="-78258"/>
            <a:ext cx="12215813" cy="69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Process 6"/>
          <p:cNvSpPr/>
          <p:nvPr/>
        </p:nvSpPr>
        <p:spPr>
          <a:xfrm>
            <a:off x="0" y="-152400"/>
            <a:ext cx="7999412" cy="702480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3666"/>
              <a:gd name="connsiteY0" fmla="*/ 0 h 10000"/>
              <a:gd name="connsiteX1" fmla="*/ 13666 w 13666"/>
              <a:gd name="connsiteY1" fmla="*/ 42 h 10000"/>
              <a:gd name="connsiteX2" fmla="*/ 10000 w 13666"/>
              <a:gd name="connsiteY2" fmla="*/ 10000 h 10000"/>
              <a:gd name="connsiteX3" fmla="*/ 0 w 13666"/>
              <a:gd name="connsiteY3" fmla="*/ 10000 h 10000"/>
              <a:gd name="connsiteX4" fmla="*/ 0 w 13666"/>
              <a:gd name="connsiteY4" fmla="*/ 0 h 10000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10000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8408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" h="10021">
                <a:moveTo>
                  <a:pt x="0" y="21"/>
                </a:moveTo>
                <a:lnTo>
                  <a:pt x="13690" y="0"/>
                </a:lnTo>
                <a:lnTo>
                  <a:pt x="8408" y="10021"/>
                </a:lnTo>
                <a:lnTo>
                  <a:pt x="0" y="10021"/>
                </a:lnTo>
                <a:lnTo>
                  <a:pt x="0" y="21"/>
                </a:lnTo>
                <a:close/>
              </a:path>
            </a:pathLst>
          </a:cu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5681" y="1005246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80</a:t>
            </a:r>
            <a:r>
              <a:rPr lang="en-US" altLang="zh-TW" sz="48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%</a:t>
            </a:r>
            <a:r>
              <a:rPr lang="zh-TW" altLang="en-US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zh-TW" altLang="en-US" sz="24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互聯網搜</a:t>
            </a:r>
            <a:r>
              <a:rPr lang="zh-TW" altLang="en-US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尋</a:t>
            </a:r>
            <a:endParaRPr lang="en-US" altLang="zh-TW" sz="2400" spc="-1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消</a:t>
            </a:r>
            <a:r>
              <a:rPr lang="zh-TW" altLang="en-US" sz="32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費</a:t>
            </a:r>
            <a:r>
              <a:rPr lang="zh-TW" altLang="en-US" sz="32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品 </a:t>
            </a:r>
            <a:r>
              <a:rPr lang="en-US" altLang="zh-TW" sz="32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非必需品</a:t>
            </a:r>
            <a:r>
              <a:rPr lang="en-US" altLang="zh-TW" sz="32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3200" spc="-1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8196" y="2809102"/>
            <a:ext cx="3126767" cy="2829697"/>
            <a:chOff x="3507240" y="1231504"/>
            <a:chExt cx="5905272" cy="5344220"/>
          </a:xfrm>
        </p:grpSpPr>
        <p:pic>
          <p:nvPicPr>
            <p:cNvPr id="13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3507240" y="3974030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5484358" y="3974030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7438569" y="3974030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6495596" y="1231504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C:\Users\bivyw\Desktop\LS2017ppt\buddy-icons-clip-art--royalty--3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0" r="9559" b="33380"/>
            <a:stretch/>
          </p:blipFill>
          <p:spPr bwMode="auto">
            <a:xfrm>
              <a:off x="4494212" y="1239689"/>
              <a:ext cx="1973943" cy="260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Flowchart: Process 6"/>
          <p:cNvSpPr/>
          <p:nvPr/>
        </p:nvSpPr>
        <p:spPr>
          <a:xfrm rot="10800000">
            <a:off x="4909458" y="-152400"/>
            <a:ext cx="7999412" cy="702480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3666"/>
              <a:gd name="connsiteY0" fmla="*/ 0 h 10000"/>
              <a:gd name="connsiteX1" fmla="*/ 13666 w 13666"/>
              <a:gd name="connsiteY1" fmla="*/ 42 h 10000"/>
              <a:gd name="connsiteX2" fmla="*/ 10000 w 13666"/>
              <a:gd name="connsiteY2" fmla="*/ 10000 h 10000"/>
              <a:gd name="connsiteX3" fmla="*/ 0 w 13666"/>
              <a:gd name="connsiteY3" fmla="*/ 10000 h 10000"/>
              <a:gd name="connsiteX4" fmla="*/ 0 w 13666"/>
              <a:gd name="connsiteY4" fmla="*/ 0 h 10000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10000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  <a:gd name="connsiteX0" fmla="*/ 0 w 13690"/>
              <a:gd name="connsiteY0" fmla="*/ 21 h 10021"/>
              <a:gd name="connsiteX1" fmla="*/ 13690 w 13690"/>
              <a:gd name="connsiteY1" fmla="*/ 0 h 10021"/>
              <a:gd name="connsiteX2" fmla="*/ 8408 w 13690"/>
              <a:gd name="connsiteY2" fmla="*/ 10021 h 10021"/>
              <a:gd name="connsiteX3" fmla="*/ 0 w 13690"/>
              <a:gd name="connsiteY3" fmla="*/ 10021 h 10021"/>
              <a:gd name="connsiteX4" fmla="*/ 0 w 13690"/>
              <a:gd name="connsiteY4" fmla="*/ 21 h 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" h="10021">
                <a:moveTo>
                  <a:pt x="0" y="21"/>
                </a:moveTo>
                <a:lnTo>
                  <a:pt x="13690" y="0"/>
                </a:lnTo>
                <a:lnTo>
                  <a:pt x="8408" y="10021"/>
                </a:lnTo>
                <a:lnTo>
                  <a:pt x="0" y="10021"/>
                </a:lnTo>
                <a:lnTo>
                  <a:pt x="0" y="21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69226" y="1066802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spc="-100" dirty="0" smtClean="0">
                <a:latin typeface="微軟正黑體" pitchFamily="34" charset="-120"/>
                <a:ea typeface="微軟正黑體" pitchFamily="34" charset="-120"/>
              </a:rPr>
              <a:t>58%</a:t>
            </a:r>
            <a:endParaRPr lang="en-US" altLang="zh-TW" sz="4800" spc="-1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spc="-100" dirty="0" smtClean="0">
                <a:latin typeface="微軟正黑體" pitchFamily="34" charset="-120"/>
                <a:ea typeface="微軟正黑體" pitchFamily="34" charset="-120"/>
              </a:rPr>
              <a:t>購物前先用</a:t>
            </a:r>
            <a:r>
              <a:rPr lang="zh-TW" altLang="en-US" sz="2400" spc="-100" dirty="0">
                <a:latin typeface="微軟正黑體" pitchFamily="34" charset="-120"/>
                <a:ea typeface="微軟正黑體" pitchFamily="34" charset="-120"/>
              </a:rPr>
              <a:t>互聯網搜</a:t>
            </a:r>
            <a:r>
              <a:rPr lang="zh-TW" altLang="en-US" sz="2400" spc="-100" dirty="0" smtClean="0">
                <a:latin typeface="微軟正黑體" pitchFamily="34" charset="-120"/>
                <a:ea typeface="微軟正黑體" pitchFamily="34" charset="-120"/>
              </a:rPr>
              <a:t>尋產品資料</a:t>
            </a:r>
            <a:endParaRPr lang="en-US" sz="2400" spc="-1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534397" y="3338343"/>
            <a:ext cx="2322286" cy="2300458"/>
            <a:chOff x="6059874" y="3493043"/>
            <a:chExt cx="1952832" cy="1934476"/>
          </a:xfrm>
        </p:grpSpPr>
        <p:pic>
          <p:nvPicPr>
            <p:cNvPr id="22" name="Picture 4" descr="C:\Users\bivyw\Desktop\LS2017ppt\10242820-pictogram-businessman-working-on-computer-vecto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15785" r="14779" b="15602"/>
            <a:stretch/>
          </p:blipFill>
          <p:spPr bwMode="auto">
            <a:xfrm>
              <a:off x="6059874" y="3493043"/>
              <a:ext cx="1952831" cy="193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C:\Users\bivyw\Desktop\LS2017ppt\10242820-pictogram-businessman-working-on-computer-vector.jpg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41985" r="14779" b="15602"/>
            <a:stretch/>
          </p:blipFill>
          <p:spPr bwMode="auto">
            <a:xfrm>
              <a:off x="6059874" y="4231718"/>
              <a:ext cx="1952832" cy="119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123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bivyw\Desktop\LS2017ppt\online account service - key visu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"/>
          <a:stretch/>
        </p:blipFill>
        <p:spPr bwMode="auto">
          <a:xfrm>
            <a:off x="-1587" y="0"/>
            <a:ext cx="12190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ocess 6"/>
          <p:cNvSpPr/>
          <p:nvPr/>
        </p:nvSpPr>
        <p:spPr>
          <a:xfrm>
            <a:off x="-1588" y="0"/>
            <a:ext cx="12344400" cy="702480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12" name="Group 13311"/>
          <p:cNvGrpSpPr/>
          <p:nvPr/>
        </p:nvGrpSpPr>
        <p:grpSpPr>
          <a:xfrm>
            <a:off x="6627812" y="1447800"/>
            <a:ext cx="5562600" cy="4445000"/>
            <a:chOff x="6627812" y="1447800"/>
            <a:chExt cx="5562600" cy="4445000"/>
          </a:xfrm>
        </p:grpSpPr>
        <p:grpSp>
          <p:nvGrpSpPr>
            <p:cNvPr id="6" name="Group 5"/>
            <p:cNvGrpSpPr/>
            <p:nvPr/>
          </p:nvGrpSpPr>
          <p:grpSpPr>
            <a:xfrm>
              <a:off x="6627812" y="2921000"/>
              <a:ext cx="5105400" cy="2971800"/>
              <a:chOff x="455612" y="2590800"/>
              <a:chExt cx="5105400" cy="2971800"/>
            </a:xfrm>
          </p:grpSpPr>
          <p:pic>
            <p:nvPicPr>
              <p:cNvPr id="12292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0012" y="25908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2612" y="25908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212" y="39624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:\Users\bivyw\Desktop\LS2017ppt\17-51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0812" y="3962400"/>
                <a:ext cx="16002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455612" y="3962400"/>
                <a:ext cx="1600200" cy="1600200"/>
                <a:chOff x="455612" y="3962400"/>
                <a:chExt cx="1600200" cy="1600200"/>
              </a:xfrm>
            </p:grpSpPr>
            <p:pic>
              <p:nvPicPr>
                <p:cNvPr id="15" name="Picture 4" descr="C:\Users\bivyw\Desktop\LS2017ppt\17-512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612" y="3962400"/>
                  <a:ext cx="1600200" cy="1600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4" descr="C:\Users\bivyw\Desktop\LS2017ppt\17-512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000"/>
                <a:stretch/>
              </p:blipFill>
              <p:spPr bwMode="auto">
                <a:xfrm>
                  <a:off x="455612" y="3962400"/>
                  <a:ext cx="800100" cy="1600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>
              <a:off x="6785881" y="1447800"/>
              <a:ext cx="5404531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60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49%</a:t>
              </a:r>
              <a:endParaRPr lang="en-US" altLang="zh-TW" sz="32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32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打算於未來</a:t>
              </a:r>
              <a:r>
                <a:rPr lang="en-US" altLang="zh-TW" sz="32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lang="zh-TW" altLang="en-US" sz="32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來</a:t>
              </a:r>
              <a:r>
                <a:rPr lang="zh-TW" altLang="en-US" sz="3200" spc="-1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增加網</a:t>
              </a:r>
              <a:r>
                <a:rPr lang="zh-TW" altLang="en-US" sz="32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購金額</a:t>
              </a:r>
              <a:endParaRPr lang="en-US" sz="32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5613" y="1572163"/>
            <a:ext cx="5404531" cy="3914239"/>
            <a:chOff x="455612" y="1572161"/>
            <a:chExt cx="5404531" cy="3914239"/>
          </a:xfrm>
        </p:grpSpPr>
        <p:sp>
          <p:nvSpPr>
            <p:cNvPr id="20" name="TextBox 19"/>
            <p:cNvSpPr txBox="1"/>
            <p:nvPr/>
          </p:nvSpPr>
          <p:spPr>
            <a:xfrm>
              <a:off x="455612" y="1572161"/>
              <a:ext cx="5404531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平</a:t>
              </a:r>
              <a:r>
                <a:rPr lang="zh-TW" altLang="en-US" sz="3200" spc="-1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均每次網購消</a:t>
              </a:r>
              <a:r>
                <a:rPr lang="zh-TW" altLang="en-US" sz="32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費為 </a:t>
              </a:r>
              <a:endParaRPr lang="en-US" altLang="zh-TW" sz="32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en-US" altLang="zh-TW" sz="60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HK$790</a:t>
              </a:r>
              <a:endParaRPr lang="en-US" sz="60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267853" y="3064367"/>
              <a:ext cx="2073959" cy="2422033"/>
              <a:chOff x="2267853" y="3038967"/>
              <a:chExt cx="2073959" cy="2422033"/>
            </a:xfrm>
          </p:grpSpPr>
          <p:pic>
            <p:nvPicPr>
              <p:cNvPr id="30" name="Picture 9" descr="C:\Users\bivyw\Desktop\LS2017ppt\buddy-icons-clip-art--royalty--31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40" t="69909" r="36315" b="-8602"/>
              <a:stretch/>
            </p:blipFill>
            <p:spPr bwMode="auto">
              <a:xfrm>
                <a:off x="2267853" y="3038967"/>
                <a:ext cx="1845359" cy="2422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589212" y="4113862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/>
                  <a:t>HK$790</a:t>
                </a:r>
                <a:endParaRPr lang="en-US" sz="2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00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bivyw\Desktop\LS2017ppt\online account service - key visu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"/>
          <a:stretch/>
        </p:blipFill>
        <p:spPr bwMode="auto">
          <a:xfrm>
            <a:off x="-1587" y="0"/>
            <a:ext cx="12190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ocess 6"/>
          <p:cNvSpPr/>
          <p:nvPr/>
        </p:nvSpPr>
        <p:spPr>
          <a:xfrm>
            <a:off x="-1588" y="0"/>
            <a:ext cx="12344400" cy="702480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507796" y="898363"/>
            <a:ext cx="7320416" cy="5360407"/>
            <a:chOff x="2507796" y="898361"/>
            <a:chExt cx="7320416" cy="5360407"/>
          </a:xfrm>
        </p:grpSpPr>
        <p:pic>
          <p:nvPicPr>
            <p:cNvPr id="14339" name="Picture 3" descr="C:\Users\bivyw\Desktop\LS2017ppt\plane-icon--spanish-travel-iconset--unclebob-18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812" y="1729358"/>
              <a:ext cx="1209674" cy="120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507796" y="898361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75%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6396" y="2961664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機票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18012" y="918677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71%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46612" y="298198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酒店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4340" name="Picture 4" descr="C:\Users\bivyw\Desktop\LS2017ppt\hotel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350" y="1729358"/>
              <a:ext cx="1076662" cy="107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094412" y="9144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31%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23012" y="2977703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服裝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4341" name="Picture 5" descr="C:\Users\bivyw\Desktop\LS2017ppt\26487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4" r="20877"/>
            <a:stretch/>
          </p:blipFill>
          <p:spPr bwMode="auto">
            <a:xfrm>
              <a:off x="6734110" y="1686823"/>
              <a:ext cx="731902" cy="125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C:\Users\bivyw\Desktop\LS2017ppt\996-200.png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612" y="1480289"/>
              <a:ext cx="1574800" cy="157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770812" y="9144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31%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99412" y="2977703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汽車保險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13012" y="3723432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26%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41612" y="57867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電影戲票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4343" name="Picture 7" descr="C:\Users\bivyw\Desktop\LS2017ppt\icon_053780_256.png"/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37" b="21682"/>
            <a:stretch/>
          </p:blipFill>
          <p:spPr bwMode="auto">
            <a:xfrm>
              <a:off x="2715275" y="4713405"/>
              <a:ext cx="1312211" cy="82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4418012" y="37338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13%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46612" y="5797103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電子產品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70612" y="37338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9%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99212" y="5797103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雜貨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4346" name="Picture 10" descr="C:\Users\bivyw\Desktop\LS2017ppt\177723-200.png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461" y="4733053"/>
              <a:ext cx="965200" cy="96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7847012" y="373380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4%</a:t>
              </a:r>
              <a:endParaRPr lang="en-US" sz="4800" spc="-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75612" y="5797103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spc="-1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家電</a:t>
              </a:r>
              <a:endParaRPr lang="en-US" altLang="zh-TW" sz="2400" spc="-1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4347" name="Picture 11" descr="C:\Users\bivyw\Desktop\LS2017ppt\118-200.png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212" y="4644571"/>
              <a:ext cx="1015603" cy="101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8" name="Picture 12" descr="C:\Users\bivyw\Desktop\LS2017ppt\37559-200.png"/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48" y="4644571"/>
              <a:ext cx="1142164" cy="114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94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ivyw\Desktop\LS2017ppt\low-angle-view-of-firework-display-over-river-during-sunset-604213021-57752e7b3df78cb62c11ab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70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9308" y="1129346"/>
            <a:ext cx="9139604" cy="2006780"/>
          </a:xfrm>
          <a:prstGeom prst="rect">
            <a:avLst/>
          </a:prstGeom>
          <a:noFill/>
        </p:spPr>
        <p:txBody>
          <a:bodyPr wrap="square" lIns="89992" tIns="44996" rIns="89992" bIns="44996" rtlCol="0">
            <a:spAutoFit/>
          </a:bodyPr>
          <a:lstStyle/>
          <a:p>
            <a:pPr marL="0" marR="0" lvl="0" indent="0" algn="ctr" defTabSz="89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33772" algn="l"/>
              </a:tabLst>
              <a:defRPr/>
            </a:pPr>
            <a:r>
              <a:rPr kumimoji="0" lang="en-US" sz="1245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kumimoji="0" lang="en-US" altLang="zh-TW" sz="1245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  <a:endParaRPr kumimoji="0" lang="en-US" sz="12450" b="0" i="0" u="none" strike="noStrike" kern="1200" cap="all" spc="-225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2012" y="495717"/>
            <a:ext cx="7834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HK.SHOP.COM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的夥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伴商店產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品資料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611" y="3993673"/>
            <a:ext cx="9139604" cy="2006780"/>
          </a:xfrm>
          <a:prstGeom prst="rect">
            <a:avLst/>
          </a:prstGeom>
          <a:noFill/>
        </p:spPr>
        <p:txBody>
          <a:bodyPr wrap="square" lIns="89992" tIns="44996" rIns="89992" bIns="44996" rtlCol="0">
            <a:spAutoFit/>
          </a:bodyPr>
          <a:lstStyle/>
          <a:p>
            <a:pPr marL="0" marR="0" lvl="0" indent="0" algn="ctr" defTabSz="89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33772" algn="l"/>
              </a:tabLst>
              <a:defRPr/>
            </a:pPr>
            <a:r>
              <a:rPr kumimoji="0" lang="zh-TW" altLang="en-US" sz="12450" b="0" i="0" u="none" strike="noStrike" kern="1200" cap="all" spc="-225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超過</a:t>
            </a:r>
            <a:r>
              <a:rPr lang="en-US" altLang="zh-TW" sz="12450" cap="all" spc="-225" dirty="0" smtClean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100</a:t>
            </a:r>
            <a:r>
              <a:rPr lang="zh-TW" altLang="en-US" sz="12450" cap="all" spc="-225" dirty="0" smtClean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萬</a:t>
            </a:r>
            <a:endParaRPr kumimoji="0" lang="en-US" sz="12450" b="0" i="0" u="none" strike="noStrike" kern="1200" cap="all" spc="-225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8521" y="3446593"/>
            <a:ext cx="10090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66">
              <a:defRPr/>
            </a:pP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HK.SHOP.COM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可連結至夥</a:t>
            </a:r>
            <a:r>
              <a:rPr lang="zh-TW" altLang="en-US" sz="3600" b="1" cap="all" spc="-113" dirty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伴商</a:t>
            </a:r>
            <a:r>
              <a:rPr lang="zh-TW" altLang="en-US" sz="3600" b="1" cap="all" spc="-113" dirty="0" smtClean="0">
                <a:ln w="3175">
                  <a:noFill/>
                </a:ln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店的產品總數</a:t>
            </a:r>
            <a:endParaRPr kumimoji="0" lang="en-US" sz="3600" b="1" i="0" u="none" strike="noStrike" kern="1200" cap="all" spc="-113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03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7" grpId="0"/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5259</TotalTime>
  <Words>1104</Words>
  <Application>Microsoft Office PowerPoint</Application>
  <PresentationFormat>Custom</PresentationFormat>
  <Paragraphs>205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 – Online Shopping Trend</dc:title>
  <dc:creator>Marcus Chan</dc:creator>
  <cp:lastModifiedBy>vip</cp:lastModifiedBy>
  <cp:revision>217</cp:revision>
  <cp:lastPrinted>2017-10-31T11:59:38Z</cp:lastPrinted>
  <dcterms:created xsi:type="dcterms:W3CDTF">2017-10-13T08:43:56Z</dcterms:created>
  <dcterms:modified xsi:type="dcterms:W3CDTF">2017-11-04T00:34:44Z</dcterms:modified>
</cp:coreProperties>
</file>