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handoutMasterIdLst>
    <p:handoutMasterId r:id="rId49"/>
  </p:handoutMasterIdLst>
  <p:sldIdLst>
    <p:sldId id="392" r:id="rId3"/>
    <p:sldId id="366" r:id="rId4"/>
    <p:sldId id="306" r:id="rId5"/>
    <p:sldId id="286" r:id="rId6"/>
    <p:sldId id="307" r:id="rId7"/>
    <p:sldId id="367" r:id="rId8"/>
    <p:sldId id="349" r:id="rId9"/>
    <p:sldId id="368" r:id="rId10"/>
    <p:sldId id="348" r:id="rId11"/>
    <p:sldId id="289" r:id="rId12"/>
    <p:sldId id="391" r:id="rId13"/>
    <p:sldId id="346" r:id="rId14"/>
    <p:sldId id="345" r:id="rId15"/>
    <p:sldId id="344" r:id="rId16"/>
    <p:sldId id="343" r:id="rId17"/>
    <p:sldId id="342" r:id="rId18"/>
    <p:sldId id="292" r:id="rId19"/>
    <p:sldId id="341" r:id="rId20"/>
    <p:sldId id="340" r:id="rId21"/>
    <p:sldId id="283" r:id="rId22"/>
    <p:sldId id="284" r:id="rId23"/>
    <p:sldId id="388" r:id="rId24"/>
    <p:sldId id="389" r:id="rId25"/>
    <p:sldId id="390" r:id="rId26"/>
    <p:sldId id="339" r:id="rId27"/>
    <p:sldId id="369" r:id="rId28"/>
    <p:sldId id="337" r:id="rId29"/>
    <p:sldId id="336" r:id="rId30"/>
    <p:sldId id="335" r:id="rId31"/>
    <p:sldId id="333" r:id="rId32"/>
    <p:sldId id="387" r:id="rId33"/>
    <p:sldId id="332" r:id="rId34"/>
    <p:sldId id="331" r:id="rId35"/>
    <p:sldId id="330" r:id="rId36"/>
    <p:sldId id="371" r:id="rId37"/>
    <p:sldId id="329" r:id="rId38"/>
    <p:sldId id="328" r:id="rId39"/>
    <p:sldId id="327" r:id="rId40"/>
    <p:sldId id="360" r:id="rId41"/>
    <p:sldId id="393" r:id="rId42"/>
    <p:sldId id="394" r:id="rId43"/>
    <p:sldId id="395" r:id="rId44"/>
    <p:sldId id="396" r:id="rId45"/>
    <p:sldId id="397" r:id="rId46"/>
    <p:sldId id="398" r:id="rId47"/>
  </p:sldIdLst>
  <p:sldSz cx="12188825"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519"/>
    <a:srgbClr val="FF3300"/>
    <a:srgbClr val="08E8E8"/>
    <a:srgbClr val="D22D1C"/>
    <a:srgbClr val="E44736"/>
    <a:srgbClr val="C4E59F"/>
    <a:srgbClr val="ADDB7B"/>
    <a:srgbClr val="FFE1FF"/>
    <a:srgbClr val="C7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42" autoAdjust="0"/>
    <p:restoredTop sz="94660"/>
  </p:normalViewPr>
  <p:slideViewPr>
    <p:cSldViewPr>
      <p:cViewPr varScale="1">
        <p:scale>
          <a:sx n="69" d="100"/>
          <a:sy n="69" d="100"/>
        </p:scale>
        <p:origin x="-546" y="-96"/>
      </p:cViewPr>
      <p:guideLst>
        <p:guide orient="horz" pos="2160"/>
        <p:guide pos="3839"/>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18E5F57A-644D-4333-AB51-3B82A657418D}" type="datetimeFigureOut">
              <a:rPr lang="en-US" smtClean="0"/>
              <a:t>11/5/2017</a:t>
            </a:fld>
            <a:endParaRPr lang="en-US"/>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E0D7016C-34F8-49F5-9D42-E7B2E7F80F0B}" type="slidenum">
              <a:rPr lang="en-US" smtClean="0"/>
              <a:t>‹#›</a:t>
            </a:fld>
            <a:endParaRPr lang="en-US"/>
          </a:p>
        </p:txBody>
      </p:sp>
    </p:spTree>
    <p:extLst>
      <p:ext uri="{BB962C8B-B14F-4D97-AF65-F5344CB8AC3E}">
        <p14:creationId xmlns:p14="http://schemas.microsoft.com/office/powerpoint/2010/main" val="4282374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96E44924-6CCA-4017-AC73-B42AF7FFA1BC}" type="datetimeFigureOut">
              <a:rPr lang="en-US" smtClean="0"/>
              <a:t>11/5/2017</a:t>
            </a:fld>
            <a:endParaRPr lang="en-US"/>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C45537F0-5641-4589-8CDA-8BDF39A2F11B}" type="slidenum">
              <a:rPr lang="en-US" smtClean="0"/>
              <a:t>‹#›</a:t>
            </a:fld>
            <a:endParaRPr lang="en-US"/>
          </a:p>
        </p:txBody>
      </p:sp>
    </p:spTree>
    <p:extLst>
      <p:ext uri="{BB962C8B-B14F-4D97-AF65-F5344CB8AC3E}">
        <p14:creationId xmlns:p14="http://schemas.microsoft.com/office/powerpoint/2010/main" val="4184390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D1462A-E0C2-41A0-AF99-9A5DA2997AA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6284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16</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18</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19</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25</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27</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28</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29</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30</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32</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33</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US" b="1" dirty="0" smtClean="0"/>
              <a:t>TRAINERS NOTES:</a:t>
            </a:r>
          </a:p>
          <a:p>
            <a:r>
              <a:rPr lang="en-US" dirty="0" smtClean="0"/>
              <a:t>The Shopping Annuity is a revolutionary concept which levels</a:t>
            </a:r>
            <a:r>
              <a:rPr lang="en-US" baseline="0" dirty="0" smtClean="0"/>
              <a:t> the playing field.  Because of how it works, anyone can enjoy the same major benefits of an annuity (receiving income as a result of funding) but with One Major Difference!</a:t>
            </a:r>
            <a:endParaRPr lang="en-US" dirty="0"/>
          </a:p>
        </p:txBody>
      </p:sp>
      <p:sp>
        <p:nvSpPr>
          <p:cNvPr id="4" name="Slide Number Placeholder 3"/>
          <p:cNvSpPr>
            <a:spLocks noGrp="1"/>
          </p:cNvSpPr>
          <p:nvPr>
            <p:ph type="sldNum" sz="quarter" idx="10"/>
          </p:nvPr>
        </p:nvSpPr>
        <p:spPr/>
        <p:txBody>
          <a:bodyPr/>
          <a:lstStyle/>
          <a:p>
            <a:pPr marL="0" marR="0" lvl="0" indent="0" algn="r" defTabSz="932672" rtl="0" eaLnBrk="1" fontAlgn="auto" latinLnBrk="0" hangingPunct="1">
              <a:lnSpc>
                <a:spcPct val="100000"/>
              </a:lnSpc>
              <a:spcBef>
                <a:spcPts val="0"/>
              </a:spcBef>
              <a:spcAft>
                <a:spcPts val="0"/>
              </a:spcAft>
              <a:buClrTx/>
              <a:buSzTx/>
              <a:buFontTx/>
              <a:buNone/>
              <a:tabLst/>
              <a:defRPr/>
            </a:pPr>
            <a:fld id="{079EFA50-432A-5B47-9164-EA25356F6F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67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854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34</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36</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37</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7</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9</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11</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12</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13</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14</a:t>
            </a:fld>
            <a:endParaRPr lang="en-US"/>
          </a:p>
        </p:txBody>
      </p:sp>
    </p:spTree>
    <p:extLst>
      <p:ext uri="{BB962C8B-B14F-4D97-AF65-F5344CB8AC3E}">
        <p14:creationId xmlns:p14="http://schemas.microsoft.com/office/powerpoint/2010/main" val="358458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7F0-5641-4589-8CDA-8BDF39A2F11B}" type="slidenum">
              <a:rPr lang="en-US" smtClean="0"/>
              <a:t>15</a:t>
            </a:fld>
            <a:endParaRPr lang="en-US"/>
          </a:p>
        </p:txBody>
      </p:sp>
    </p:spTree>
    <p:extLst>
      <p:ext uri="{BB962C8B-B14F-4D97-AF65-F5344CB8AC3E}">
        <p14:creationId xmlns:p14="http://schemas.microsoft.com/office/powerpoint/2010/main" val="3584583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4" y="213043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140676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80435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3"/>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3"/>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2188786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10206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34855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3" y="4589464"/>
            <a:ext cx="10512862"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24978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7982" y="1825625"/>
            <a:ext cx="5180251"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6" name="Footer Placeholder 5"/>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50663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570" y="1681163"/>
            <a:ext cx="5156444"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570" y="2505075"/>
            <a:ext cx="5156444"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183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8" name="Footer Placeholder 7"/>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31801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4" name="Footer Placeholder 3"/>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8529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3" name="Footer Placeholder 2"/>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38403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1838" y="987426"/>
            <a:ext cx="617059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570" y="2057400"/>
            <a:ext cx="393121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6" name="Footer Placeholder 5"/>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86581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2617123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1838" y="987426"/>
            <a:ext cx="617059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570" y="2057400"/>
            <a:ext cx="393121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6" name="Footer Placeholder 5"/>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6386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1825625"/>
            <a:ext cx="10512862"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66248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125"/>
            <a:ext cx="7732286"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ECDD6BA6-602E-324D-9C3F-31AB4F674F86}" type="datetimeFigureOut">
              <a:rPr lang="en-US" smtClean="0">
                <a:solidFill>
                  <a:prstClr val="black"/>
                </a:solidFill>
              </a:rPr>
              <a:pPr/>
              <a:t>11/5/2017</a:t>
            </a:fld>
            <a:endParaRPr lang="en-US" dirty="0">
              <a:solidFill>
                <a:prstClr val="black"/>
              </a:solidFill>
            </a:endParaRPr>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0E7649D6-73D9-0C43-AEF8-608BFE8CD2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4656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5"/>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7DF0D2-95EF-49CA-8B65-A7B428C6F78A}" type="datetimeFigureOut">
              <a:rPr lang="en-US" smtClean="0"/>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27354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5"/>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5"/>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7DF0D2-95EF-49CA-8B65-A7B428C6F78A}" type="datetimeFigureOut">
              <a:rPr lang="en-US" smtClean="0"/>
              <a:t>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223279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3"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3"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7DF0D2-95EF-49CA-8B65-A7B428C6F78A}" type="datetimeFigureOut">
              <a:rPr lang="en-US" smtClean="0"/>
              <a:t>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196621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7DF0D2-95EF-49CA-8B65-A7B428C6F78A}" type="datetimeFigureOut">
              <a:rPr lang="en-US" smtClean="0"/>
              <a:t>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411911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DF0D2-95EF-49CA-8B65-A7B428C6F78A}" type="datetimeFigureOut">
              <a:rPr lang="en-US" smtClean="0"/>
              <a:t>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312606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5"/>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7DF0D2-95EF-49CA-8B65-A7B428C6F78A}" type="datetimeFigureOut">
              <a:rPr lang="en-US" smtClean="0"/>
              <a:t>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3848728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7"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7"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7"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7DF0D2-95EF-49CA-8B65-A7B428C6F78A}" type="datetimeFigureOut">
              <a:rPr lang="en-US" smtClean="0"/>
              <a:t>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798271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3"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3" y="1600205"/>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DF0D2-95EF-49CA-8B65-A7B428C6F78A}" type="datetimeFigureOut">
              <a:rPr lang="en-US" smtClean="0"/>
              <a:t>11/5/2017</a:t>
            </a:fld>
            <a:endParaRPr lang="en-US"/>
          </a:p>
        </p:txBody>
      </p:sp>
      <p:sp>
        <p:nvSpPr>
          <p:cNvPr id="5" name="Footer Placeholder 4"/>
          <p:cNvSpPr>
            <a:spLocks noGrp="1"/>
          </p:cNvSpPr>
          <p:nvPr>
            <p:ph type="ftr" sz="quarter" idx="3"/>
          </p:nvPr>
        </p:nvSpPr>
        <p:spPr>
          <a:xfrm>
            <a:off x="4164517" y="635635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7" y="635635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CD94F-AAE3-4704-9627-07AA15BD38A9}" type="slidenum">
              <a:rPr lang="en-US" smtClean="0"/>
              <a:t>‹#›</a:t>
            </a:fld>
            <a:endParaRPr lang="en-US"/>
          </a:p>
        </p:txBody>
      </p:sp>
    </p:spTree>
    <p:extLst>
      <p:ext uri="{BB962C8B-B14F-4D97-AF65-F5344CB8AC3E}">
        <p14:creationId xmlns:p14="http://schemas.microsoft.com/office/powerpoint/2010/main" val="2782287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5778" cy="68580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7312" y="6431752"/>
            <a:ext cx="2837595" cy="250286"/>
          </a:xfrm>
          <a:prstGeom prst="rect">
            <a:avLst/>
          </a:prstGeom>
        </p:spPr>
      </p:pic>
      <p:sp>
        <p:nvSpPr>
          <p:cNvPr id="2" name="Rectangle 1"/>
          <p:cNvSpPr/>
          <p:nvPr userDrawn="1"/>
        </p:nvSpPr>
        <p:spPr>
          <a:xfrm>
            <a:off x="0" y="0"/>
            <a:ext cx="1218577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00176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jpe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gif"/></Relationships>
</file>

<file path=ppt/slides/_rels/slide16.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7.jpeg"/><Relationship Id="rId4" Type="http://schemas.openxmlformats.org/officeDocument/2006/relationships/image" Target="../media/image86.jpe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07/relationships/hdphoto" Target="../media/hdphoto4.wdp"/><Relationship Id="rId7"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3.png"/><Relationship Id="rId3" Type="http://schemas.openxmlformats.org/officeDocument/2006/relationships/image" Target="../media/image101.jpeg"/><Relationship Id="rId7" Type="http://schemas.openxmlformats.org/officeDocument/2006/relationships/image" Target="../media/image105.jpeg"/><Relationship Id="rId12" Type="http://schemas.openxmlformats.org/officeDocument/2006/relationships/image" Target="../media/image110.png"/><Relationship Id="rId17" Type="http://schemas.openxmlformats.org/officeDocument/2006/relationships/image" Target="../media/image115.jpeg"/><Relationship Id="rId2" Type="http://schemas.openxmlformats.org/officeDocument/2006/relationships/notesSlide" Target="../notesSlides/notesSlide12.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jpeg"/><Relationship Id="rId5" Type="http://schemas.openxmlformats.org/officeDocument/2006/relationships/image" Target="../media/image103.jp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png"/><Relationship Id="rId14" Type="http://schemas.openxmlformats.org/officeDocument/2006/relationships/image" Target="../media/image112.jpe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8.png"/><Relationship Id="rId4" Type="http://schemas.openxmlformats.org/officeDocument/2006/relationships/image" Target="../media/image127.png"/></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2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2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gif"/></Relationships>
</file>

<file path=ppt/slides/_rels/slide30.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1.jpeg"/><Relationship Id="rId3" Type="http://schemas.openxmlformats.org/officeDocument/2006/relationships/image" Target="../media/image141.jpeg"/><Relationship Id="rId7" Type="http://schemas.openxmlformats.org/officeDocument/2006/relationships/image" Target="../media/image145.jpeg"/><Relationship Id="rId12" Type="http://schemas.openxmlformats.org/officeDocument/2006/relationships/image" Target="../media/image150.png"/><Relationship Id="rId17" Type="http://schemas.openxmlformats.org/officeDocument/2006/relationships/image" Target="../media/image154.png"/><Relationship Id="rId2" Type="http://schemas.openxmlformats.org/officeDocument/2006/relationships/notesSlide" Target="../notesSlides/notesSlide17.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44.jpeg"/><Relationship Id="rId11" Type="http://schemas.openxmlformats.org/officeDocument/2006/relationships/image" Target="../media/image149.png"/><Relationship Id="rId5" Type="http://schemas.openxmlformats.org/officeDocument/2006/relationships/image" Target="../media/image143.jpeg"/><Relationship Id="rId15" Type="http://schemas.openxmlformats.org/officeDocument/2006/relationships/image" Target="../media/image153.jpeg"/><Relationship Id="rId10" Type="http://schemas.openxmlformats.org/officeDocument/2006/relationships/image" Target="../media/image148.png"/><Relationship Id="rId4" Type="http://schemas.openxmlformats.org/officeDocument/2006/relationships/image" Target="../media/image142.jpeg"/><Relationship Id="rId9" Type="http://schemas.openxmlformats.org/officeDocument/2006/relationships/image" Target="../media/image147.jpeg"/><Relationship Id="rId14" Type="http://schemas.openxmlformats.org/officeDocument/2006/relationships/image" Target="../media/image152.png"/></Relationships>
</file>

<file path=ppt/slides/_rels/slide3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jpg"/><Relationship Id="rId4" Type="http://schemas.openxmlformats.org/officeDocument/2006/relationships/image" Target="../media/image156.png"/></Relationships>
</file>

<file path=ppt/slides/_rels/slide3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3.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3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jpeg"/><Relationship Id="rId10" Type="http://schemas.openxmlformats.org/officeDocument/2006/relationships/image" Target="../media/image13.png"/><Relationship Id="rId4" Type="http://schemas.openxmlformats.org/officeDocument/2006/relationships/image" Target="../media/image169.jpeg"/><Relationship Id="rId9"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36.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37.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png"/></Relationships>
</file>

<file path=ppt/slides/_rels/slide38.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192.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jpeg"/></Relationships>
</file>

<file path=ppt/slides/_rels/slide3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g"/><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5.png"/><Relationship Id="rId7" Type="http://schemas.openxmlformats.org/officeDocument/2006/relationships/image" Target="../media/image200.png"/><Relationship Id="rId2" Type="http://schemas.openxmlformats.org/officeDocument/2006/relationships/image" Target="../media/image194.jp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jpeg"/><Relationship Id="rId10" Type="http://schemas.openxmlformats.org/officeDocument/2006/relationships/image" Target="../media/image202.jpeg"/><Relationship Id="rId4" Type="http://schemas.openxmlformats.org/officeDocument/2006/relationships/image" Target="../media/image196.png"/><Relationship Id="rId9" Type="http://schemas.openxmlformats.org/officeDocument/2006/relationships/image" Target="../media/image201.jpeg"/></Relationships>
</file>

<file path=ppt/slides/_rels/slide4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5.png"/><Relationship Id="rId7" Type="http://schemas.openxmlformats.org/officeDocument/2006/relationships/image" Target="../media/image200.png"/><Relationship Id="rId2" Type="http://schemas.openxmlformats.org/officeDocument/2006/relationships/image" Target="../media/image194.jp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jpeg"/><Relationship Id="rId10" Type="http://schemas.openxmlformats.org/officeDocument/2006/relationships/image" Target="../media/image202.jpeg"/><Relationship Id="rId4" Type="http://schemas.openxmlformats.org/officeDocument/2006/relationships/image" Target="../media/image196.png"/><Relationship Id="rId9" Type="http://schemas.openxmlformats.org/officeDocument/2006/relationships/image" Target="../media/image201.jpeg"/></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5.png"/><Relationship Id="rId7" Type="http://schemas.openxmlformats.org/officeDocument/2006/relationships/image" Target="../media/image200.png"/><Relationship Id="rId2" Type="http://schemas.openxmlformats.org/officeDocument/2006/relationships/image" Target="../media/image194.jp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jpeg"/><Relationship Id="rId10" Type="http://schemas.openxmlformats.org/officeDocument/2006/relationships/image" Target="../media/image202.jpeg"/><Relationship Id="rId4" Type="http://schemas.openxmlformats.org/officeDocument/2006/relationships/image" Target="../media/image196.png"/><Relationship Id="rId9" Type="http://schemas.openxmlformats.org/officeDocument/2006/relationships/image" Target="../media/image201.jpeg"/></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5.png"/><Relationship Id="rId7" Type="http://schemas.openxmlformats.org/officeDocument/2006/relationships/image" Target="../media/image200.png"/><Relationship Id="rId2" Type="http://schemas.openxmlformats.org/officeDocument/2006/relationships/image" Target="../media/image194.jp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jpeg"/><Relationship Id="rId10" Type="http://schemas.openxmlformats.org/officeDocument/2006/relationships/image" Target="../media/image202.jpeg"/><Relationship Id="rId4" Type="http://schemas.openxmlformats.org/officeDocument/2006/relationships/image" Target="../media/image196.png"/><Relationship Id="rId9" Type="http://schemas.openxmlformats.org/officeDocument/2006/relationships/image" Target="../media/image201.jpe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5.png"/><Relationship Id="rId7" Type="http://schemas.openxmlformats.org/officeDocument/2006/relationships/image" Target="../media/image200.png"/><Relationship Id="rId2" Type="http://schemas.openxmlformats.org/officeDocument/2006/relationships/image" Target="../media/image194.jp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jpeg"/><Relationship Id="rId10" Type="http://schemas.openxmlformats.org/officeDocument/2006/relationships/image" Target="../media/image202.jpeg"/><Relationship Id="rId4" Type="http://schemas.openxmlformats.org/officeDocument/2006/relationships/image" Target="../media/image196.png"/><Relationship Id="rId9" Type="http://schemas.openxmlformats.org/officeDocument/2006/relationships/image" Target="../media/image201.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image" Target="../media/image16.jpeg"/><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6.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127" y="156435"/>
            <a:ext cx="11775276" cy="646331"/>
          </a:xfrm>
          <a:prstGeom prst="rect">
            <a:avLst/>
          </a:prstGeom>
          <a:noFill/>
        </p:spPr>
        <p:txBody>
          <a:bodyPr wrap="square" rtlCol="0">
            <a:spAutoFit/>
          </a:bodyPr>
          <a:lstStyle/>
          <a:p>
            <a:pPr algn="ctr"/>
            <a:r>
              <a:rPr lang="zh-TW" altLang="en-US" sz="3600" dirty="0">
                <a:solidFill>
                  <a:prstClr val="white"/>
                </a:solidFill>
                <a:latin typeface="微軟正黑體" panose="020B0604030504040204" pitchFamily="34" charset="-120"/>
                <a:ea typeface="微軟正黑體" panose="020B0604030504040204" pitchFamily="34" charset="-120"/>
              </a:rPr>
              <a:t>夥伴商店計劃最新資訊</a:t>
            </a:r>
            <a:endParaRPr lang="en-US" sz="3600" dirty="0">
              <a:solidFill>
                <a:prstClr val="white"/>
              </a:solidFill>
              <a:latin typeface="微軟正黑體" panose="020B0604030504040204" pitchFamily="34" charset="-120"/>
              <a:ea typeface="微軟正黑體" panose="020B0604030504040204" pitchFamily="34" charset="-120"/>
            </a:endParaRPr>
          </a:p>
        </p:txBody>
      </p:sp>
      <p:sp>
        <p:nvSpPr>
          <p:cNvPr id="3" name="Text Box 6"/>
          <p:cNvSpPr txBox="1">
            <a:spLocks noChangeArrowheads="1"/>
          </p:cNvSpPr>
          <p:nvPr/>
        </p:nvSpPr>
        <p:spPr bwMode="auto">
          <a:xfrm>
            <a:off x="4389495" y="1705574"/>
            <a:ext cx="6373059" cy="1107996"/>
          </a:xfrm>
          <a:prstGeom prst="rect">
            <a:avLst/>
          </a:prstGeom>
          <a:noFill/>
          <a:ln w="9525">
            <a:noFill/>
            <a:miter lim="800000"/>
            <a:headEnd/>
            <a:tailEnd/>
          </a:ln>
          <a:effectLst/>
        </p:spPr>
        <p:txBody>
          <a:bodyPr wrap="square">
            <a:spAutoFit/>
          </a:bodyPr>
          <a:lstStyle/>
          <a:p>
            <a:pPr algn="ctr">
              <a:spcBef>
                <a:spcPct val="50000"/>
              </a:spcBef>
              <a:defRPr/>
            </a:pPr>
            <a:r>
              <a:rPr lang="en-US" sz="6600" b="1" dirty="0" smtClean="0">
                <a:solidFill>
                  <a:prstClr val="white"/>
                </a:solidFill>
                <a:ea typeface="華康儷中黑" panose="020B0509000000000000" pitchFamily="49" charset="-120"/>
                <a:cs typeface="Heiti TC Light"/>
              </a:rPr>
              <a:t>Marcus Chan</a:t>
            </a:r>
            <a:endParaRPr lang="en-US" sz="6600" b="1" dirty="0">
              <a:solidFill>
                <a:prstClr val="white"/>
              </a:solidFill>
              <a:ea typeface="華康儷中黑" panose="020B0509000000000000" pitchFamily="49" charset="-120"/>
              <a:cs typeface="Heiti TC Light"/>
            </a:endParaRPr>
          </a:p>
        </p:txBody>
      </p:sp>
      <p:sp>
        <p:nvSpPr>
          <p:cNvPr id="4" name="Rectangle 3"/>
          <p:cNvSpPr/>
          <p:nvPr/>
        </p:nvSpPr>
        <p:spPr>
          <a:xfrm>
            <a:off x="174129" y="802765"/>
            <a:ext cx="11775275" cy="523220"/>
          </a:xfrm>
          <a:prstGeom prst="rect">
            <a:avLst/>
          </a:prstGeom>
        </p:spPr>
        <p:txBody>
          <a:bodyPr wrap="square">
            <a:spAutoFit/>
          </a:bodyPr>
          <a:lstStyle/>
          <a:p>
            <a:pPr algn="ctr"/>
            <a:r>
              <a:rPr lang="en-US" sz="2800" dirty="0">
                <a:solidFill>
                  <a:prstClr val="white"/>
                </a:solidFill>
                <a:ea typeface="Apple LiGothic" pitchFamily="2" charset="-120"/>
              </a:rPr>
              <a:t>Updates on Partner Store Program</a:t>
            </a:r>
          </a:p>
        </p:txBody>
      </p:sp>
      <p:sp>
        <p:nvSpPr>
          <p:cNvPr id="7" name="TextBox 6"/>
          <p:cNvSpPr txBox="1"/>
          <p:nvPr/>
        </p:nvSpPr>
        <p:spPr>
          <a:xfrm>
            <a:off x="594205" y="5449490"/>
            <a:ext cx="9815813" cy="861774"/>
          </a:xfrm>
          <a:prstGeom prst="rect">
            <a:avLst/>
          </a:prstGeom>
          <a:noFill/>
        </p:spPr>
        <p:txBody>
          <a:bodyPr wrap="square" rtlCol="0">
            <a:spAutoFit/>
          </a:bodyPr>
          <a:lstStyle/>
          <a:p>
            <a:r>
              <a:rPr lang="zh-TW" altLang="en-US" sz="1000" dirty="0">
                <a:solidFill>
                  <a:prstClr val="white"/>
                </a:solidFill>
                <a:ea typeface="Apple LiGothic" pitchFamily="2" charset="-120"/>
                <a:cs typeface="Heiti TC Light"/>
              </a:rPr>
              <a:t>本簡報中提到的收入等級純屬舉例說明，無意代表美安香</a:t>
            </a:r>
            <a:r>
              <a:rPr lang="zh-TW" altLang="en-US" sz="1000" dirty="0" smtClean="0">
                <a:solidFill>
                  <a:prstClr val="white"/>
                </a:solidFill>
                <a:ea typeface="Apple LiGothic" pitchFamily="2" charset="-120"/>
                <a:cs typeface="Heiti TC Light"/>
              </a:rPr>
              <a:t>港超連鎖™店主的</a:t>
            </a:r>
            <a:r>
              <a:rPr lang="zh-TW" altLang="en-US" sz="1000" dirty="0">
                <a:solidFill>
                  <a:prstClr val="white"/>
                </a:solidFill>
                <a:ea typeface="Apple LiGothic" pitchFamily="2" charset="-120"/>
                <a:cs typeface="Heiti TC Light"/>
              </a:rPr>
              <a:t>一般收入，也無意表示任何超連</a:t>
            </a:r>
            <a:r>
              <a:rPr lang="zh-TW" altLang="en-US" sz="1000" dirty="0" smtClean="0">
                <a:solidFill>
                  <a:prstClr val="white"/>
                </a:solidFill>
                <a:ea typeface="Apple LiGothic" pitchFamily="2" charset="-120"/>
                <a:cs typeface="Heiti TC Light"/>
              </a:rPr>
              <a:t>鎖™店</a:t>
            </a:r>
            <a:r>
              <a:rPr lang="zh-TW" altLang="en-US" sz="1000" dirty="0">
                <a:solidFill>
                  <a:prstClr val="white"/>
                </a:solidFill>
                <a:ea typeface="Apple LiGothic" pitchFamily="2" charset="-120"/>
                <a:cs typeface="Heiti TC Light"/>
              </a:rPr>
              <a:t>主皆可賺取同等收入。美安香港超連</a:t>
            </a:r>
            <a:r>
              <a:rPr lang="zh-TW" altLang="en-US" sz="1000" dirty="0" smtClean="0">
                <a:solidFill>
                  <a:prstClr val="white"/>
                </a:solidFill>
                <a:ea typeface="Apple LiGothic" pitchFamily="2" charset="-120"/>
                <a:cs typeface="Heiti TC Light"/>
              </a:rPr>
              <a:t>鎖™店</a:t>
            </a:r>
            <a:r>
              <a:rPr lang="zh-TW" altLang="en-US" sz="1000" dirty="0">
                <a:solidFill>
                  <a:prstClr val="white"/>
                </a:solidFill>
                <a:ea typeface="Apple LiGothic" pitchFamily="2" charset="-120"/>
                <a:cs typeface="Heiti TC Light"/>
              </a:rPr>
              <a:t>主的成功與否，取決於其在發展事業時的努力、才能與投入程度</a:t>
            </a:r>
            <a:r>
              <a:rPr lang="zh-TW" altLang="en-US" sz="1000" dirty="0" smtClean="0">
                <a:solidFill>
                  <a:prstClr val="white"/>
                </a:solidFill>
                <a:ea typeface="Apple LiGothic" pitchFamily="2" charset="-120"/>
                <a:cs typeface="Heiti TC Light"/>
              </a:rPr>
              <a:t>。</a:t>
            </a:r>
            <a:endParaRPr lang="en-US" altLang="zh-TW" sz="1000" dirty="0" smtClean="0">
              <a:solidFill>
                <a:prstClr val="white"/>
              </a:solidFill>
              <a:ea typeface="Apple LiGothic" pitchFamily="2" charset="-120"/>
              <a:cs typeface="Heiti TC Light"/>
            </a:endParaRPr>
          </a:p>
          <a:p>
            <a:r>
              <a:rPr lang="en-US" sz="1000" b="1" dirty="0" smtClean="0">
                <a:solidFill>
                  <a:prstClr val="white"/>
                </a:solidFill>
                <a:ea typeface="Apple LiGothic" pitchFamily="2" charset="-120"/>
                <a:cs typeface="Heiti TC Light"/>
              </a:rPr>
              <a:t>The </a:t>
            </a:r>
            <a:r>
              <a:rPr lang="en-US" sz="1000" b="1" dirty="0">
                <a:solidFill>
                  <a:prstClr val="white"/>
                </a:solidFill>
                <a:ea typeface="Apple LiGothic" pitchFamily="2" charset="-120"/>
                <a:cs typeface="Heiti TC Light"/>
              </a:rPr>
              <a:t>income levels mentioned in the following presentation are for illustration purposes only. They are not intended to represent the income of a typical Market Hong Kong </a:t>
            </a:r>
            <a:r>
              <a:rPr lang="en-US" altLang="zh-TW" sz="1000" b="1" dirty="0" err="1" smtClean="0">
                <a:solidFill>
                  <a:prstClr val="white"/>
                </a:solidFill>
                <a:ea typeface="Apple LiGothic" pitchFamily="2" charset="-120"/>
                <a:cs typeface="Heiti TC Light"/>
              </a:rPr>
              <a:t>UnFranchise</a:t>
            </a:r>
            <a:r>
              <a:rPr lang="en-US" altLang="zh-TW" sz="1000" b="1" dirty="0" smtClean="0">
                <a:solidFill>
                  <a:prstClr val="white"/>
                </a:solidFill>
                <a:ea typeface="Apple LiGothic" pitchFamily="2" charset="-120"/>
                <a:cs typeface="Heiti TC Light"/>
              </a:rPr>
              <a:t> ™Owner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nor </a:t>
            </a:r>
            <a:r>
              <a:rPr lang="en-US" sz="1000" b="1" dirty="0" smtClean="0">
                <a:solidFill>
                  <a:prstClr val="white"/>
                </a:solidFill>
                <a:ea typeface="Apple LiGothic" pitchFamily="2" charset="-120"/>
                <a:cs typeface="Heiti TC Light"/>
              </a:rPr>
              <a:t>are </a:t>
            </a:r>
            <a:r>
              <a:rPr lang="en-US" sz="1000" b="1" dirty="0">
                <a:solidFill>
                  <a:prstClr val="white"/>
                </a:solidFill>
                <a:ea typeface="Apple LiGothic" pitchFamily="2" charset="-120"/>
                <a:cs typeface="Heiti TC Light"/>
              </a:rPr>
              <a:t>they intended to represent that any given Independent </a:t>
            </a:r>
            <a:r>
              <a:rPr lang="en-US" altLang="zh-TW" sz="1000" b="1" dirty="0" err="1" smtClean="0">
                <a:solidFill>
                  <a:prstClr val="white"/>
                </a:solidFill>
                <a:ea typeface="Apple LiGothic" pitchFamily="2" charset="-120"/>
                <a:cs typeface="Heiti TC Light"/>
              </a:rPr>
              <a:t>UnFranchise</a:t>
            </a:r>
            <a:r>
              <a:rPr lang="en-US" altLang="zh-TW" sz="1000" b="1" dirty="0">
                <a:solidFill>
                  <a:prstClr val="white"/>
                </a:solidFill>
                <a:ea typeface="Apple LiGothic" pitchFamily="2" charset="-120"/>
                <a:cs typeface="Heiti TC Light"/>
              </a:rPr>
              <a:t> ™</a:t>
            </a:r>
            <a:r>
              <a:rPr lang="en-US" altLang="zh-TW" sz="1000" b="1" dirty="0" smtClean="0">
                <a:solidFill>
                  <a:prstClr val="white"/>
                </a:solidFill>
                <a:ea typeface="Apple LiGothic" pitchFamily="2" charset="-120"/>
                <a:cs typeface="Heiti TC Light"/>
              </a:rPr>
              <a:t> </a:t>
            </a:r>
            <a:r>
              <a:rPr lang="en-US" altLang="zh-TW" sz="1000" b="1" dirty="0">
                <a:solidFill>
                  <a:prstClr val="white"/>
                </a:solidFill>
                <a:ea typeface="Apple LiGothic" pitchFamily="2" charset="-120"/>
                <a:cs typeface="Heiti TC Light"/>
              </a:rPr>
              <a:t>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will earn income in that amount. The success of any Market Hong Kong Independent </a:t>
            </a:r>
            <a:r>
              <a:rPr lang="en-US" altLang="zh-TW" sz="1000" b="1" dirty="0" err="1" smtClean="0">
                <a:solidFill>
                  <a:prstClr val="white"/>
                </a:solidFill>
                <a:ea typeface="Apple LiGothic" pitchFamily="2" charset="-120"/>
                <a:cs typeface="Heiti TC Light"/>
              </a:rPr>
              <a:t>UnFranchise</a:t>
            </a:r>
            <a:r>
              <a:rPr lang="en-US" altLang="zh-TW" sz="1000" b="1" dirty="0">
                <a:solidFill>
                  <a:prstClr val="white"/>
                </a:solidFill>
                <a:ea typeface="Apple LiGothic" pitchFamily="2" charset="-120"/>
                <a:cs typeface="Heiti TC Light"/>
              </a:rPr>
              <a:t> ™</a:t>
            </a:r>
            <a:r>
              <a:rPr lang="en-US" altLang="zh-TW" sz="1000" b="1" dirty="0" smtClean="0">
                <a:solidFill>
                  <a:prstClr val="white"/>
                </a:solidFill>
                <a:ea typeface="Apple LiGothic" pitchFamily="2" charset="-120"/>
                <a:cs typeface="Heiti TC Light"/>
              </a:rPr>
              <a:t> </a:t>
            </a:r>
            <a:r>
              <a:rPr lang="en-US" altLang="zh-TW" sz="1000" b="1" dirty="0">
                <a:solidFill>
                  <a:prstClr val="white"/>
                </a:solidFill>
                <a:ea typeface="Apple LiGothic" pitchFamily="2" charset="-120"/>
                <a:cs typeface="Heiti TC Light"/>
              </a:rPr>
              <a:t>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will depend upon the amount of hard work, talent, and dedication which he or she devotes to building his or her Market Hong Kong Business.</a:t>
            </a:r>
            <a:endParaRPr lang="en-US" sz="1000" dirty="0">
              <a:solidFill>
                <a:prstClr val="white"/>
              </a:solidFill>
              <a:ea typeface="Apple LiGothic" pitchFamily="2" charset="-120"/>
              <a:cs typeface="Heiti TC Light"/>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0" t="3537" r="3311" b="3829"/>
          <a:stretch/>
        </p:blipFill>
        <p:spPr bwMode="auto">
          <a:xfrm>
            <a:off x="10272043" y="5449490"/>
            <a:ext cx="981020" cy="98127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47456" t="10535" r="24142" b="42165"/>
          <a:stretch/>
        </p:blipFill>
        <p:spPr>
          <a:xfrm>
            <a:off x="1448414" y="1499052"/>
            <a:ext cx="2706869" cy="3381709"/>
          </a:xfrm>
          <a:prstGeom prst="rect">
            <a:avLst/>
          </a:prstGeom>
        </p:spPr>
      </p:pic>
      <p:sp>
        <p:nvSpPr>
          <p:cNvPr id="12" name="Text Box 6"/>
          <p:cNvSpPr txBox="1">
            <a:spLocks noChangeArrowheads="1"/>
          </p:cNvSpPr>
          <p:nvPr/>
        </p:nvSpPr>
        <p:spPr bwMode="auto">
          <a:xfrm>
            <a:off x="3758005" y="3134600"/>
            <a:ext cx="7661547" cy="1354217"/>
          </a:xfrm>
          <a:prstGeom prst="rect">
            <a:avLst/>
          </a:prstGeom>
          <a:noFill/>
          <a:ln w="9525">
            <a:noFill/>
            <a:miter lim="800000"/>
            <a:headEnd/>
            <a:tailEnd/>
          </a:ln>
          <a:effectLst/>
        </p:spPr>
        <p:txBody>
          <a:bodyPr wrap="square">
            <a:spAutoFit/>
          </a:bodyPr>
          <a:lstStyle/>
          <a:p>
            <a:pPr algn="ctr">
              <a:spcBef>
                <a:spcPts val="1200"/>
              </a:spcBef>
              <a:defRPr/>
            </a:pPr>
            <a:r>
              <a:rPr lang="zh-TW" altLang="en-US" sz="3600" dirty="0">
                <a:solidFill>
                  <a:prstClr val="white"/>
                </a:solidFill>
                <a:latin typeface="微軟正黑體" panose="020B0604030504040204" pitchFamily="34" charset="-120"/>
                <a:ea typeface="微軟正黑體" panose="020B0604030504040204" pitchFamily="34" charset="-120"/>
                <a:cs typeface="Heiti TC Light"/>
              </a:rPr>
              <a:t>商業夥伴拓展經</a:t>
            </a:r>
            <a:r>
              <a:rPr lang="zh-TW" altLang="en-US" sz="3600" dirty="0" smtClean="0">
                <a:solidFill>
                  <a:prstClr val="white"/>
                </a:solidFill>
                <a:latin typeface="微軟正黑體" panose="020B0604030504040204" pitchFamily="34" charset="-120"/>
                <a:ea typeface="微軟正黑體" panose="020B0604030504040204" pitchFamily="34" charset="-120"/>
                <a:cs typeface="Heiti TC Light"/>
              </a:rPr>
              <a:t>理</a:t>
            </a:r>
            <a:endParaRPr lang="en-US" altLang="zh-TW" sz="3600" dirty="0" smtClean="0">
              <a:solidFill>
                <a:prstClr val="white"/>
              </a:solidFill>
              <a:latin typeface="微軟正黑體" panose="020B0604030504040204" pitchFamily="34" charset="-120"/>
              <a:ea typeface="微軟正黑體" panose="020B0604030504040204" pitchFamily="34" charset="-120"/>
              <a:cs typeface="Heiti TC Light"/>
            </a:endParaRPr>
          </a:p>
          <a:p>
            <a:pPr algn="ctr">
              <a:spcBef>
                <a:spcPts val="1200"/>
              </a:spcBef>
              <a:defRPr/>
            </a:pPr>
            <a:r>
              <a:rPr lang="en-US" altLang="zh-TW" sz="3600" dirty="0">
                <a:solidFill>
                  <a:prstClr val="white"/>
                </a:solidFill>
                <a:ea typeface="華康儷中黑" panose="020B0509000000000000" pitchFamily="49" charset="-120"/>
                <a:cs typeface="Heiti TC Light"/>
              </a:rPr>
              <a:t>Affiliate Development Manager</a:t>
            </a:r>
            <a:endParaRPr lang="zh-TW" altLang="en-US" sz="3600" dirty="0">
              <a:solidFill>
                <a:prstClr val="white"/>
              </a:solidFill>
              <a:ea typeface="華康儷中黑" panose="020B0509000000000000" pitchFamily="49" charset="-120"/>
              <a:cs typeface="Heiti TC Light"/>
            </a:endParaRPr>
          </a:p>
        </p:txBody>
      </p:sp>
    </p:spTree>
    <p:extLst>
      <p:ext uri="{BB962C8B-B14F-4D97-AF65-F5344CB8AC3E}">
        <p14:creationId xmlns:p14="http://schemas.microsoft.com/office/powerpoint/2010/main" val="1065867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bivyw\Desktop\LS2017ppt\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l="14705" r="3579"/>
          <a:stretch/>
        </p:blipFill>
        <p:spPr bwMode="auto">
          <a:xfrm>
            <a:off x="-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9166" y="-134025"/>
            <a:ext cx="12647154" cy="7126050"/>
          </a:xfrm>
          <a:prstGeom prst="rect">
            <a:avLst/>
          </a:prstGeom>
          <a:solidFill>
            <a:schemeClr val="bg1">
              <a:alpha val="21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sp>
        <p:nvSpPr>
          <p:cNvPr id="7" name="Rounded Rectangle 6"/>
          <p:cNvSpPr/>
          <p:nvPr/>
        </p:nvSpPr>
        <p:spPr>
          <a:xfrm>
            <a:off x="455612" y="3918231"/>
            <a:ext cx="7239000" cy="2558144"/>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89012" y="4114179"/>
            <a:ext cx="6278071" cy="2246769"/>
          </a:xfrm>
          <a:prstGeom prst="rect">
            <a:avLst/>
          </a:prstGeom>
          <a:noFill/>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實體店</a:t>
            </a:r>
            <a:r>
              <a:rPr lang="en-US" altLang="zh-TW" sz="2000" b="1" dirty="0">
                <a:latin typeface="微軟正黑體" panose="020B0604030504040204" pitchFamily="34" charset="-120"/>
                <a:ea typeface="微軟正黑體" panose="020B0604030504040204" pitchFamily="34" charset="-120"/>
              </a:rPr>
              <a:t>]</a:t>
            </a:r>
          </a:p>
          <a:p>
            <a:pPr marL="571500" indent="-571500">
              <a:buFont typeface="Wingdings" panose="05000000000000000000" pitchFamily="2" charset="2"/>
              <a:buChar char="ü"/>
            </a:pP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571500" indent="-571500" algn="just">
              <a:buFont typeface="Wingdings" panose="05000000000000000000" pitchFamily="2" charset="2"/>
              <a:buChar char="ü"/>
            </a:pPr>
            <a:r>
              <a:rPr lang="zh-TW" altLang="en-US" sz="2000" b="1" dirty="0">
                <a:latin typeface="微軟正黑體" panose="020B0604030504040204" pitchFamily="34" charset="-120"/>
                <a:ea typeface="微軟正黑體" panose="020B0604030504040204" pitchFamily="34" charset="-120"/>
              </a:rPr>
              <a:t>埃</a:t>
            </a:r>
            <a:r>
              <a:rPr lang="zh-TW" altLang="en-US" sz="2000" b="1" dirty="0" smtClean="0">
                <a:latin typeface="微軟正黑體" panose="020B0604030504040204" pitchFamily="34" charset="-120"/>
                <a:ea typeface="微軟正黑體" panose="020B0604030504040204" pitchFamily="34" charset="-120"/>
              </a:rPr>
              <a:t>索燃油折扣咭優惠為各精明車主服</a:t>
            </a:r>
            <a:r>
              <a:rPr lang="zh-TW" altLang="en-US" sz="2000" b="1" dirty="0">
                <a:latin typeface="微軟正黑體" panose="020B0604030504040204" pitchFamily="34" charset="-120"/>
                <a:ea typeface="微軟正黑體" panose="020B0604030504040204" pitchFamily="34" charset="-120"/>
              </a:rPr>
              <a:t>務</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pPr algn="just"/>
            <a:endParaRPr lang="en-US" altLang="zh-TW" sz="2000" b="1" dirty="0" smtClean="0">
              <a:latin typeface="微軟正黑體" panose="020B0604030504040204" pitchFamily="34" charset="-120"/>
              <a:ea typeface="微軟正黑體" panose="020B0604030504040204" pitchFamily="34" charset="-120"/>
            </a:endParaRPr>
          </a:p>
          <a:p>
            <a:pPr marL="571500" indent="-571500" algn="just">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不單提</a:t>
            </a:r>
            <a:r>
              <a:rPr lang="zh-TW" altLang="en-US" sz="2000" b="1" dirty="0">
                <a:latin typeface="微軟正黑體" panose="020B0604030504040204" pitchFamily="34" charset="-120"/>
                <a:ea typeface="微軟正黑體" panose="020B0604030504040204" pitchFamily="34" charset="-120"/>
              </a:rPr>
              <a:t>供高折扣</a:t>
            </a:r>
            <a:r>
              <a:rPr lang="zh-TW" altLang="en-US" sz="2000" b="1" dirty="0" smtClean="0">
                <a:latin typeface="微軟正黑體" panose="020B0604030504040204" pitchFamily="34" charset="-120"/>
                <a:ea typeface="微軟正黑體" panose="020B0604030504040204" pitchFamily="34" charset="-120"/>
              </a:rPr>
              <a:t>、更</a:t>
            </a:r>
            <a:r>
              <a:rPr lang="zh-TW" altLang="en-US" sz="2000" b="1" dirty="0">
                <a:latin typeface="微軟正黑體" panose="020B0604030504040204" pitchFamily="34" charset="-120"/>
                <a:ea typeface="微軟正黑體" panose="020B0604030504040204" pitchFamily="34" charset="-120"/>
              </a:rPr>
              <a:t>加要保證是真折扣，沒有任何額外收費。真正讓客戶體驗</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享用最優惠的價錢，得到最方便的服務</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a:t>
            </a:r>
          </a:p>
        </p:txBody>
      </p:sp>
      <p:pic>
        <p:nvPicPr>
          <p:cNvPr id="4098" name="Picture 2" descr="M:\Agreement\AP Club - [EVER POWER (HK) CO. LIMITED (毅力(香港)有限公司)]\apclub logo_900x900-01.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0" r="90000"/>
                    </a14:imgEffect>
                  </a14:imgLayer>
                </a14:imgProps>
              </a:ext>
              <a:ext uri="{28A0092B-C50C-407E-A947-70E740481C1C}">
                <a14:useLocalDpi xmlns:a14="http://schemas.microsoft.com/office/drawing/2010/main" val="0"/>
              </a:ext>
            </a:extLst>
          </a:blip>
          <a:srcRect/>
          <a:stretch>
            <a:fillRect/>
          </a:stretch>
        </p:blipFill>
        <p:spPr bwMode="auto">
          <a:xfrm>
            <a:off x="455614" y="3251481"/>
            <a:ext cx="1333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bivyw\Desktop\LS2017ppt\Esso_card_main_pic3b.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390" b="100000" l="3147" r="100000"/>
                    </a14:imgEffect>
                  </a14:imgLayer>
                </a14:imgProps>
              </a:ext>
              <a:ext uri="{28A0092B-C50C-407E-A947-70E740481C1C}">
                <a14:useLocalDpi xmlns:a14="http://schemas.microsoft.com/office/drawing/2010/main" val="0"/>
              </a:ext>
            </a:extLst>
          </a:blip>
          <a:srcRect/>
          <a:stretch>
            <a:fillRect/>
          </a:stretch>
        </p:blipFill>
        <p:spPr bwMode="auto">
          <a:xfrm>
            <a:off x="5747722" y="2819400"/>
            <a:ext cx="2472666" cy="19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995485"/>
      </p:ext>
    </p:extLst>
  </p:cSld>
  <p:clrMapOvr>
    <a:masterClrMapping/>
  </p:clrMapOvr>
  <p:transition spd="med">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C:\Users\bivyw\Desktop\LS2017ppt\Fine-Dining.jpg"/>
          <p:cNvPicPr>
            <a:picLocks noChangeAspect="1" noChangeArrowheads="1"/>
          </p:cNvPicPr>
          <p:nvPr/>
        </p:nvPicPr>
        <p:blipFill rotWithShape="1">
          <a:blip r:embed="rId3">
            <a:extLst>
              <a:ext uri="{28A0092B-C50C-407E-A947-70E740481C1C}">
                <a14:useLocalDpi xmlns:a14="http://schemas.microsoft.com/office/drawing/2010/main" val="0"/>
              </a:ext>
            </a:extLst>
          </a:blip>
          <a:srcRect b="14138"/>
          <a:stretch/>
        </p:blipFill>
        <p:spPr bwMode="auto">
          <a:xfrm>
            <a:off x="-25641" y="-2767"/>
            <a:ext cx="12214466" cy="6860767"/>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07696" y="-98873"/>
            <a:ext cx="12948928" cy="7284720"/>
          </a:xfrm>
          <a:prstGeom prst="rect">
            <a:avLst/>
          </a:prstGeom>
          <a:solidFill>
            <a:schemeClr val="bg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美食</a:t>
            </a:r>
          </a:p>
        </p:txBody>
      </p:sp>
      <p:sp>
        <p:nvSpPr>
          <p:cNvPr id="38" name="Oval 37"/>
          <p:cNvSpPr/>
          <p:nvPr/>
        </p:nvSpPr>
        <p:spPr>
          <a:xfrm>
            <a:off x="519265" y="3536295"/>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2360612" y="3536485"/>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p:cNvSpPr/>
          <p:nvPr/>
        </p:nvSpPr>
        <p:spPr>
          <a:xfrm>
            <a:off x="5939371" y="3536485"/>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p:cNvSpPr/>
          <p:nvPr/>
        </p:nvSpPr>
        <p:spPr>
          <a:xfrm>
            <a:off x="442489" y="1916351"/>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p:cNvSpPr/>
          <p:nvPr/>
        </p:nvSpPr>
        <p:spPr>
          <a:xfrm>
            <a:off x="5944426" y="1916392"/>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Oval 58"/>
          <p:cNvSpPr/>
          <p:nvPr/>
        </p:nvSpPr>
        <p:spPr>
          <a:xfrm>
            <a:off x="2423440" y="1916392"/>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sp>
        <p:nvSpPr>
          <p:cNvPr id="60" name="Oval 59"/>
          <p:cNvSpPr/>
          <p:nvPr/>
        </p:nvSpPr>
        <p:spPr>
          <a:xfrm>
            <a:off x="502437" y="5190021"/>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pic>
        <p:nvPicPr>
          <p:cNvPr id="61" name="Picture 2" descr="M:\Agreement\LDF Food\logo_140x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857" y="2267617"/>
            <a:ext cx="1096723" cy="783181"/>
          </a:xfrm>
          <a:prstGeom prst="rect">
            <a:avLst/>
          </a:prstGeom>
          <a:solidFill>
            <a:srgbClr val="FFFFFF"/>
          </a:solidFill>
          <a:extLst/>
        </p:spPr>
      </p:pic>
      <p:pic>
        <p:nvPicPr>
          <p:cNvPr id="62" name="Picture 5" descr="M:\Agreement\Jenny's Salad\jenny's salsad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0687" y="2445257"/>
            <a:ext cx="1184247" cy="427901"/>
          </a:xfrm>
          <a:prstGeom prst="rect">
            <a:avLst/>
          </a:prstGeom>
          <a:solidFill>
            <a:srgbClr val="FFFFFF"/>
          </a:solidFill>
          <a:extLst/>
        </p:spPr>
      </p:pic>
      <p:pic>
        <p:nvPicPr>
          <p:cNvPr id="63" name="Picture 6" descr="M:\Agreement\Shun Bond\shunbond logo_3.jpg"/>
          <p:cNvPicPr>
            <a:picLocks noChangeAspect="1" noChangeArrowheads="1"/>
          </p:cNvPicPr>
          <p:nvPr/>
        </p:nvPicPr>
        <p:blipFill rotWithShape="1">
          <a:blip r:embed="rId6">
            <a:extLst>
              <a:ext uri="{28A0092B-C50C-407E-A947-70E740481C1C}">
                <a14:useLocalDpi xmlns:a14="http://schemas.microsoft.com/office/drawing/2010/main" val="0"/>
              </a:ext>
            </a:extLst>
          </a:blip>
          <a:srcRect t="12292" b="16171"/>
          <a:stretch/>
        </p:blipFill>
        <p:spPr bwMode="auto">
          <a:xfrm>
            <a:off x="2529672" y="3976333"/>
            <a:ext cx="1279879" cy="653819"/>
          </a:xfrm>
          <a:prstGeom prst="rect">
            <a:avLst/>
          </a:prstGeom>
          <a:solidFill>
            <a:srgbClr val="FFFFFF"/>
          </a:solidFill>
          <a:extLst/>
        </p:spPr>
      </p:pic>
      <p:pic>
        <p:nvPicPr>
          <p:cNvPr id="64" name="Picture 7" descr="M:\Agreement\Wah Yuen Food\wah yuen 2.png"/>
          <p:cNvPicPr>
            <a:picLocks noChangeAspect="1" noChangeArrowheads="1"/>
          </p:cNvPicPr>
          <p:nvPr/>
        </p:nvPicPr>
        <p:blipFill rotWithShape="1">
          <a:blip r:embed="rId7">
            <a:extLst>
              <a:ext uri="{28A0092B-C50C-407E-A947-70E740481C1C}">
                <a14:useLocalDpi xmlns:a14="http://schemas.microsoft.com/office/drawing/2010/main" val="0"/>
              </a:ext>
            </a:extLst>
          </a:blip>
          <a:srcRect l="18031" r="17165"/>
          <a:stretch/>
        </p:blipFill>
        <p:spPr bwMode="auto">
          <a:xfrm>
            <a:off x="6266766" y="3799781"/>
            <a:ext cx="915224" cy="1008541"/>
          </a:xfrm>
          <a:prstGeom prst="rect">
            <a:avLst/>
          </a:prstGeom>
          <a:solidFill>
            <a:srgbClr val="FFFFFF"/>
          </a:solidFill>
          <a:extLst/>
        </p:spPr>
      </p:pic>
      <p:pic>
        <p:nvPicPr>
          <p:cNvPr id="65" name="Picture 3" descr="M:\Agreement\Shanghai Food Limited\shanghaifood_logo_12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061" y="5448117"/>
            <a:ext cx="969519" cy="96951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C:\Users\bivyw\Desktop\LS2017ppt\iCarry - 佳德糕餅 _ 台灣伴手禮，交給「我來寄」_files\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496" y="3937686"/>
            <a:ext cx="1268118" cy="634059"/>
          </a:xfrm>
          <a:prstGeom prst="rect">
            <a:avLst/>
          </a:prstGeom>
          <a:noFill/>
          <a:extLst>
            <a:ext uri="{909E8E84-426E-40DD-AFC4-6F175D3DCCD1}">
              <a14:hiddenFill xmlns:a14="http://schemas.microsoft.com/office/drawing/2010/main">
                <a:solidFill>
                  <a:srgbClr val="FFFFFF"/>
                </a:solidFill>
              </a14:hiddenFill>
            </a:ext>
          </a:extLst>
        </p:spPr>
      </p:pic>
      <p:sp>
        <p:nvSpPr>
          <p:cNvPr id="67" name="Oval 66"/>
          <p:cNvSpPr/>
          <p:nvPr/>
        </p:nvSpPr>
        <p:spPr>
          <a:xfrm>
            <a:off x="2412411" y="5194304"/>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sp>
        <p:nvSpPr>
          <p:cNvPr id="68" name="Oval 67"/>
          <p:cNvSpPr/>
          <p:nvPr/>
        </p:nvSpPr>
        <p:spPr>
          <a:xfrm>
            <a:off x="5985446" y="5181604"/>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pic>
        <p:nvPicPr>
          <p:cNvPr id="69" name="Picture 5" descr="M:\Agreement\Satay King\140x9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1013" y="5524313"/>
            <a:ext cx="1087797" cy="7602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M:\Agreement\The Sake Shop\TheSAKEshop Logo copy_12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0996" y="5448117"/>
            <a:ext cx="952499" cy="952499"/>
          </a:xfrm>
          <a:prstGeom prst="rect">
            <a:avLst/>
          </a:prstGeom>
          <a:noFill/>
          <a:extLst>
            <a:ext uri="{909E8E84-426E-40DD-AFC4-6F175D3DCCD1}">
              <a14:hiddenFill xmlns:a14="http://schemas.microsoft.com/office/drawing/2010/main">
                <a:solidFill>
                  <a:srgbClr val="FFFFFF"/>
                </a:solidFill>
              </a14:hiddenFill>
            </a:ext>
          </a:extLst>
        </p:spPr>
      </p:pic>
      <p:sp>
        <p:nvSpPr>
          <p:cNvPr id="71" name="Oval 70"/>
          <p:cNvSpPr/>
          <p:nvPr/>
        </p:nvSpPr>
        <p:spPr>
          <a:xfrm>
            <a:off x="4189412" y="3543491"/>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252240" y="1923398"/>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sp>
        <p:nvSpPr>
          <p:cNvPr id="73" name="Oval 72"/>
          <p:cNvSpPr/>
          <p:nvPr/>
        </p:nvSpPr>
        <p:spPr>
          <a:xfrm>
            <a:off x="4241211" y="5201310"/>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pic>
        <p:nvPicPr>
          <p:cNvPr id="74" name="Picture 7" descr="M:\Agreement\Mini Bangkok\minibangkok lo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45627" y="5479963"/>
            <a:ext cx="1015387" cy="88255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9" descr="M:\Agreement\Something Wild\something wild.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72541" y="3697845"/>
            <a:ext cx="1614831" cy="121078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M:\Agreement\Sashi Japanese Yakiniku Ashibinaa Company Limited\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06098" y="2154721"/>
            <a:ext cx="883641" cy="89607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1" descr="M:\Agreement\PIZZA HUT DIVISION - JARDINE MATHESON &amp; CO LTD\Pizza-Hut-Logo-2017-125.JPG"/>
          <p:cNvPicPr>
            <a:picLocks noChangeAspect="1" noChangeArrowheads="1"/>
          </p:cNvPicPr>
          <p:nvPr/>
        </p:nvPicPr>
        <p:blipFill rotWithShape="1">
          <a:blip r:embed="rId15">
            <a:extLst>
              <a:ext uri="{28A0092B-C50C-407E-A947-70E740481C1C}">
                <a14:useLocalDpi xmlns:a14="http://schemas.microsoft.com/office/drawing/2010/main" val="0"/>
              </a:ext>
            </a:extLst>
          </a:blip>
          <a:srcRect l="12005" t="10975" r="14636" b="12389"/>
          <a:stretch/>
        </p:blipFill>
        <p:spPr bwMode="auto">
          <a:xfrm>
            <a:off x="2691810" y="2120488"/>
            <a:ext cx="1015002" cy="1060358"/>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p:cNvCxnSpPr/>
          <p:nvPr/>
        </p:nvCxnSpPr>
        <p:spPr>
          <a:xfrm>
            <a:off x="-9755927"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2" name="Oval 81"/>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p:cNvGrpSpPr/>
          <p:nvPr/>
        </p:nvGrpSpPr>
        <p:grpSpPr>
          <a:xfrm>
            <a:off x="673875" y="654452"/>
            <a:ext cx="543739" cy="307777"/>
            <a:chOff x="-1144588" y="-841177"/>
            <a:chExt cx="543739" cy="307777"/>
          </a:xfrm>
        </p:grpSpPr>
        <p:sp>
          <p:nvSpPr>
            <p:cNvPr id="84" name="Rounded Rectangle 8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86" name="Oval 85"/>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1131075" y="4"/>
            <a:ext cx="543739" cy="307777"/>
            <a:chOff x="-1144588" y="-841177"/>
            <a:chExt cx="543739" cy="307777"/>
          </a:xfrm>
        </p:grpSpPr>
        <p:sp>
          <p:nvSpPr>
            <p:cNvPr id="90" name="Rounded Rectangle 8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5" name="Group 94"/>
          <p:cNvGrpSpPr/>
          <p:nvPr/>
        </p:nvGrpSpPr>
        <p:grpSpPr>
          <a:xfrm>
            <a:off x="1588275" y="656776"/>
            <a:ext cx="543739" cy="307777"/>
            <a:chOff x="-1144588" y="-841177"/>
            <a:chExt cx="543739" cy="307777"/>
          </a:xfrm>
        </p:grpSpPr>
        <p:sp>
          <p:nvSpPr>
            <p:cNvPr id="96" name="Rounded Rectangle 9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8" name="Group 97"/>
          <p:cNvGrpSpPr/>
          <p:nvPr/>
        </p:nvGrpSpPr>
        <p:grpSpPr>
          <a:xfrm>
            <a:off x="2027331" y="4"/>
            <a:ext cx="543739" cy="307777"/>
            <a:chOff x="-1144588" y="-841177"/>
            <a:chExt cx="543739" cy="307777"/>
          </a:xfrm>
        </p:grpSpPr>
        <p:sp>
          <p:nvSpPr>
            <p:cNvPr id="99" name="Rounded Rectangle 9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01" name="Oval 100"/>
          <p:cNvSpPr/>
          <p:nvPr/>
        </p:nvSpPr>
        <p:spPr>
          <a:xfrm>
            <a:off x="2161843"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p:cNvGrpSpPr/>
          <p:nvPr/>
        </p:nvGrpSpPr>
        <p:grpSpPr>
          <a:xfrm>
            <a:off x="10001" y="4"/>
            <a:ext cx="902811" cy="307777"/>
            <a:chOff x="-1144588" y="-841177"/>
            <a:chExt cx="902811" cy="307777"/>
          </a:xfrm>
        </p:grpSpPr>
        <p:sp>
          <p:nvSpPr>
            <p:cNvPr id="104" name="Rounded Rectangle 10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grpSp>
        <p:nvGrpSpPr>
          <p:cNvPr id="3" name="Group 2"/>
          <p:cNvGrpSpPr/>
          <p:nvPr/>
        </p:nvGrpSpPr>
        <p:grpSpPr>
          <a:xfrm>
            <a:off x="8921018" y="2018694"/>
            <a:ext cx="1837871" cy="2236021"/>
            <a:chOff x="7840841" y="1916347"/>
            <a:chExt cx="1837871" cy="2236021"/>
          </a:xfrm>
        </p:grpSpPr>
        <p:sp>
          <p:nvSpPr>
            <p:cNvPr id="53" name="Oval 52"/>
            <p:cNvSpPr/>
            <p:nvPr/>
          </p:nvSpPr>
          <p:spPr>
            <a:xfrm>
              <a:off x="7908646" y="1916347"/>
              <a:ext cx="1556766" cy="1485713"/>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16">
              <a:extLst>
                <a:ext uri="{28A0092B-C50C-407E-A947-70E740481C1C}">
                  <a14:useLocalDpi xmlns:a14="http://schemas.microsoft.com/office/drawing/2010/main" val="0"/>
                </a:ext>
              </a:extLst>
            </a:blip>
            <a:srcRect l="11752" t="25999" r="2191" b="26000"/>
            <a:stretch/>
          </p:blipFill>
          <p:spPr>
            <a:xfrm>
              <a:off x="8061991" y="2270404"/>
              <a:ext cx="1356186" cy="602750"/>
            </a:xfrm>
            <a:prstGeom prst="rect">
              <a:avLst/>
            </a:prstGeom>
          </p:spPr>
        </p:pic>
        <p:pic>
          <p:nvPicPr>
            <p:cNvPr id="78" name="Picture 6" descr="C:\Users\bivyw\Desktop\LS2017ppt\more-coming-soon-png-i13-1240x69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40841" y="3117824"/>
              <a:ext cx="1837871" cy="1034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725905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01"/>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0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Users\bivyw\Desktop\LS2017ppt\disco3.jpg"/>
          <p:cNvPicPr>
            <a:picLocks noChangeAspect="1" noChangeArrowheads="1"/>
          </p:cNvPicPr>
          <p:nvPr/>
        </p:nvPicPr>
        <p:blipFill rotWithShape="1">
          <a:blip r:embed="rId3">
            <a:extLst>
              <a:ext uri="{28A0092B-C50C-407E-A947-70E740481C1C}">
                <a14:useLocalDpi xmlns:a14="http://schemas.microsoft.com/office/drawing/2010/main" val="0"/>
              </a:ext>
            </a:extLst>
          </a:blip>
          <a:srcRect t="5764" b="10023"/>
          <a:stretch/>
        </p:blipFill>
        <p:spPr bwMode="auto">
          <a:xfrm>
            <a:off x="1" y="-52173"/>
            <a:ext cx="12323763" cy="691017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77" y="-274320"/>
            <a:ext cx="12948928" cy="7284720"/>
          </a:xfrm>
          <a:prstGeom prst="rect">
            <a:avLst/>
          </a:prstGeom>
          <a:solidFill>
            <a:schemeClr val="bg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娛樂</a:t>
            </a:r>
          </a:p>
        </p:txBody>
      </p:sp>
      <p:sp>
        <p:nvSpPr>
          <p:cNvPr id="42" name="Oval 41"/>
          <p:cNvSpPr/>
          <p:nvPr/>
        </p:nvSpPr>
        <p:spPr>
          <a:xfrm>
            <a:off x="717946" y="2743200"/>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Oval 42"/>
          <p:cNvSpPr/>
          <p:nvPr/>
        </p:nvSpPr>
        <p:spPr>
          <a:xfrm>
            <a:off x="3662110" y="2743200"/>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 43"/>
          <p:cNvSpPr/>
          <p:nvPr/>
        </p:nvSpPr>
        <p:spPr>
          <a:xfrm>
            <a:off x="6503245" y="2753710"/>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Oval 44"/>
          <p:cNvSpPr/>
          <p:nvPr/>
        </p:nvSpPr>
        <p:spPr>
          <a:xfrm>
            <a:off x="9457360" y="2753710"/>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773" name="Picture 5" descr="C:\Users\bivyw\Desktop\LS2017ppt\StubHu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698" y="3184056"/>
            <a:ext cx="1872871" cy="1083144"/>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M:\Agreement\_Affiliate Network Logo\Kloo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8384" y="3580674"/>
            <a:ext cx="1828800" cy="306846"/>
          </a:xfrm>
          <a:prstGeom prst="rect">
            <a:avLst/>
          </a:prstGeom>
          <a:noFill/>
          <a:extLst>
            <a:ext uri="{909E8E84-426E-40DD-AFC4-6F175D3DCCD1}">
              <a14:hiddenFill xmlns:a14="http://schemas.microsoft.com/office/drawing/2010/main">
                <a:solidFill>
                  <a:srgbClr val="FFFFFF"/>
                </a:solidFill>
              </a14:hiddenFill>
            </a:ext>
          </a:extLst>
        </p:spPr>
      </p:pic>
      <p:pic>
        <p:nvPicPr>
          <p:cNvPr id="32775" name="Picture 7" descr="M:\Agreement\DreamsParty\dreamsparty_125x1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214" y="3018129"/>
            <a:ext cx="1394655" cy="1394655"/>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M:\Agreement\Hot Spot\Hot Spot Base Log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862" t="1886" r="9862" b="-1886"/>
          <a:stretch/>
        </p:blipFill>
        <p:spPr bwMode="auto">
          <a:xfrm>
            <a:off x="9743982" y="3160724"/>
            <a:ext cx="1468107" cy="1146753"/>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Connector 55"/>
          <p:cNvCxnSpPr/>
          <p:nvPr/>
        </p:nvCxnSpPr>
        <p:spPr>
          <a:xfrm>
            <a:off x="-9322570"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1" name="Oval 60"/>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673875" y="654452"/>
            <a:ext cx="543739" cy="307777"/>
            <a:chOff x="-1144588" y="-841177"/>
            <a:chExt cx="543739" cy="307777"/>
          </a:xfrm>
        </p:grpSpPr>
        <p:sp>
          <p:nvSpPr>
            <p:cNvPr id="63" name="Rounded Rectangle 6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65" name="Oval 64"/>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1131075" y="4"/>
            <a:ext cx="543739" cy="307777"/>
            <a:chOff x="-1144588" y="-841177"/>
            <a:chExt cx="543739" cy="307777"/>
          </a:xfrm>
        </p:grpSpPr>
        <p:sp>
          <p:nvSpPr>
            <p:cNvPr id="70" name="Rounded Rectangle 6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72" name="Group 71"/>
          <p:cNvGrpSpPr/>
          <p:nvPr/>
        </p:nvGrpSpPr>
        <p:grpSpPr>
          <a:xfrm>
            <a:off x="2512756" y="657429"/>
            <a:ext cx="543739" cy="307777"/>
            <a:chOff x="-1144588" y="-841177"/>
            <a:chExt cx="543739" cy="307777"/>
          </a:xfrm>
        </p:grpSpPr>
        <p:sp>
          <p:nvSpPr>
            <p:cNvPr id="73" name="Rounded Rectangle 7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75" name="Group 74"/>
          <p:cNvGrpSpPr/>
          <p:nvPr/>
        </p:nvGrpSpPr>
        <p:grpSpPr>
          <a:xfrm>
            <a:off x="1588275" y="656776"/>
            <a:ext cx="543739" cy="307777"/>
            <a:chOff x="-1144588" y="-841177"/>
            <a:chExt cx="543739" cy="307777"/>
          </a:xfrm>
        </p:grpSpPr>
        <p:sp>
          <p:nvSpPr>
            <p:cNvPr id="76" name="Rounded Rectangle 7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81" name="Group 80"/>
          <p:cNvGrpSpPr/>
          <p:nvPr/>
        </p:nvGrpSpPr>
        <p:grpSpPr>
          <a:xfrm>
            <a:off x="2027331" y="4"/>
            <a:ext cx="543739" cy="307777"/>
            <a:chOff x="-1144588" y="-841177"/>
            <a:chExt cx="543739" cy="307777"/>
          </a:xfrm>
        </p:grpSpPr>
        <p:sp>
          <p:nvSpPr>
            <p:cNvPr id="82" name="Rounded Rectangle 8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87" name="Oval 86"/>
          <p:cNvSpPr/>
          <p:nvPr/>
        </p:nvSpPr>
        <p:spPr>
          <a:xfrm>
            <a:off x="2651440"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10001" y="4"/>
            <a:ext cx="902811" cy="307777"/>
            <a:chOff x="-1144588" y="-841177"/>
            <a:chExt cx="902811" cy="307777"/>
          </a:xfrm>
        </p:grpSpPr>
        <p:sp>
          <p:nvSpPr>
            <p:cNvPr id="90" name="Rounded Rectangle 8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256586096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87"/>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bivyw\Desktop\LS2017ppt\wedding-06.jpg"/>
          <p:cNvPicPr>
            <a:picLocks noChangeAspect="1" noChangeArrowheads="1"/>
          </p:cNvPicPr>
          <p:nvPr/>
        </p:nvPicPr>
        <p:blipFill rotWithShape="1">
          <a:blip r:embed="rId3">
            <a:extLst>
              <a:ext uri="{28A0092B-C50C-407E-A947-70E740481C1C}">
                <a14:useLocalDpi xmlns:a14="http://schemas.microsoft.com/office/drawing/2010/main" val="0"/>
              </a:ext>
            </a:extLst>
          </a:blip>
          <a:srcRect t="3989" b="6001"/>
          <a:stretch/>
        </p:blipFill>
        <p:spPr bwMode="auto">
          <a:xfrm>
            <a:off x="6295" y="0"/>
            <a:ext cx="12190627" cy="685800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408425" y="0"/>
            <a:ext cx="12758082" cy="71897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5" y="1250782"/>
            <a:ext cx="1415772" cy="461665"/>
          </a:xfrm>
          <a:prstGeom prst="rect">
            <a:avLst/>
          </a:prstGeom>
          <a:noFill/>
        </p:spPr>
        <p:txBody>
          <a:bodyPr wrap="none">
            <a:spAutoFit/>
          </a:bodyPr>
          <a:lstStyle/>
          <a:p>
            <a:pPr lvl="0" defTabSz="914354">
              <a:defRPr/>
            </a:pPr>
            <a:r>
              <a:rPr lang="zh-TW" altLang="en-US" sz="2400" dirty="0" smtClean="0">
                <a:solidFill>
                  <a:prstClr val="white"/>
                </a:solidFill>
                <a:latin typeface="微軟正黑體" pitchFamily="34" charset="-120"/>
                <a:ea typeface="微軟正黑體" pitchFamily="34" charset="-120"/>
              </a:rPr>
              <a:t>婚</a:t>
            </a:r>
            <a:r>
              <a:rPr lang="zh-TW" altLang="en-US" sz="2400" dirty="0">
                <a:solidFill>
                  <a:prstClr val="white"/>
                </a:solidFill>
                <a:latin typeface="微軟正黑體" pitchFamily="34" charset="-120"/>
                <a:ea typeface="微軟正黑體" pitchFamily="34" charset="-120"/>
              </a:rPr>
              <a:t>禮策</a:t>
            </a:r>
            <a:r>
              <a:rPr lang="zh-TW" altLang="en-US" sz="2400" dirty="0" smtClean="0">
                <a:solidFill>
                  <a:prstClr val="white"/>
                </a:solidFill>
                <a:latin typeface="微軟正黑體" pitchFamily="34" charset="-120"/>
                <a:ea typeface="微軟正黑體" pitchFamily="34" charset="-120"/>
              </a:rPr>
              <a:t>劃</a:t>
            </a:r>
            <a:endParaRPr lang="zh-TW" altLang="en-US" sz="2400" dirty="0">
              <a:solidFill>
                <a:prstClr val="white"/>
              </a:solidFill>
              <a:latin typeface="微軟正黑體" pitchFamily="34" charset="-120"/>
              <a:ea typeface="微軟正黑體" pitchFamily="34" charset="-120"/>
            </a:endParaRPr>
          </a:p>
        </p:txBody>
      </p:sp>
      <p:sp>
        <p:nvSpPr>
          <p:cNvPr id="58" name="Oval 57"/>
          <p:cNvSpPr/>
          <p:nvPr/>
        </p:nvSpPr>
        <p:spPr>
          <a:xfrm>
            <a:off x="2169116" y="2743200"/>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Oval 58"/>
          <p:cNvSpPr/>
          <p:nvPr/>
        </p:nvSpPr>
        <p:spPr>
          <a:xfrm>
            <a:off x="5113280" y="2743200"/>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8078984" y="2743200"/>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0723" name="Picture 3" descr="M:\Agreement\C&amp;S Wedding\Jpeg Colored Logo with C&amp;S Wedd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7819" y="3086397"/>
            <a:ext cx="147299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M:\Agreement\ROSA NERA COMPANY LIMITED\logo1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2745" y="3124332"/>
            <a:ext cx="1257469" cy="1257466"/>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M:\Agreement\WEDDING LIBRARY CO\wedding-library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4502" y="3154680"/>
            <a:ext cx="1261997" cy="1188720"/>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Connector 55"/>
          <p:cNvCxnSpPr/>
          <p:nvPr/>
        </p:nvCxnSpPr>
        <p:spPr>
          <a:xfrm>
            <a:off x="-8784218"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2" name="Oval 61"/>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673875" y="654452"/>
            <a:ext cx="543739" cy="307777"/>
            <a:chOff x="-1144588" y="-841177"/>
            <a:chExt cx="543739" cy="307777"/>
          </a:xfrm>
        </p:grpSpPr>
        <p:sp>
          <p:nvSpPr>
            <p:cNvPr id="64" name="Rounded Rectangle 6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66" name="Oval 65"/>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1131075" y="4"/>
            <a:ext cx="543739" cy="307777"/>
            <a:chOff x="-1144588" y="-841177"/>
            <a:chExt cx="543739" cy="307777"/>
          </a:xfrm>
        </p:grpSpPr>
        <p:sp>
          <p:nvSpPr>
            <p:cNvPr id="72" name="Rounded Rectangle 7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74" name="Group 73"/>
          <p:cNvGrpSpPr/>
          <p:nvPr/>
        </p:nvGrpSpPr>
        <p:grpSpPr>
          <a:xfrm>
            <a:off x="2512756" y="657429"/>
            <a:ext cx="543739" cy="307777"/>
            <a:chOff x="-1144588" y="-841177"/>
            <a:chExt cx="543739" cy="307777"/>
          </a:xfrm>
        </p:grpSpPr>
        <p:sp>
          <p:nvSpPr>
            <p:cNvPr id="75" name="Rounded Rectangle 7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83" name="Group 82"/>
          <p:cNvGrpSpPr/>
          <p:nvPr/>
        </p:nvGrpSpPr>
        <p:grpSpPr>
          <a:xfrm>
            <a:off x="1588275" y="656776"/>
            <a:ext cx="543739" cy="307777"/>
            <a:chOff x="-1144588" y="-841177"/>
            <a:chExt cx="543739" cy="307777"/>
          </a:xfrm>
        </p:grpSpPr>
        <p:sp>
          <p:nvSpPr>
            <p:cNvPr id="84" name="Rounded Rectangle 8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89" name="Group 88"/>
          <p:cNvGrpSpPr/>
          <p:nvPr/>
        </p:nvGrpSpPr>
        <p:grpSpPr>
          <a:xfrm>
            <a:off x="2027331" y="4"/>
            <a:ext cx="543739" cy="307777"/>
            <a:chOff x="-1144588" y="-841177"/>
            <a:chExt cx="543739" cy="307777"/>
          </a:xfrm>
        </p:grpSpPr>
        <p:sp>
          <p:nvSpPr>
            <p:cNvPr id="90" name="Rounded Rectangle 8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2" name="Group 91"/>
          <p:cNvGrpSpPr/>
          <p:nvPr/>
        </p:nvGrpSpPr>
        <p:grpSpPr>
          <a:xfrm>
            <a:off x="2808562" y="4"/>
            <a:ext cx="902811" cy="307777"/>
            <a:chOff x="-1144588" y="-841177"/>
            <a:chExt cx="902811" cy="307777"/>
          </a:xfrm>
        </p:grpSpPr>
        <p:sp>
          <p:nvSpPr>
            <p:cNvPr id="93" name="Rounded Rectangle 9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95" name="Oval 94"/>
          <p:cNvSpPr/>
          <p:nvPr/>
        </p:nvSpPr>
        <p:spPr>
          <a:xfrm>
            <a:off x="3189792"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p:cNvGrpSpPr/>
          <p:nvPr/>
        </p:nvGrpSpPr>
        <p:grpSpPr>
          <a:xfrm>
            <a:off x="10001" y="4"/>
            <a:ext cx="902811" cy="307777"/>
            <a:chOff x="-1144588" y="-841177"/>
            <a:chExt cx="902811" cy="307777"/>
          </a:xfrm>
        </p:grpSpPr>
        <p:sp>
          <p:nvSpPr>
            <p:cNvPr id="98" name="Rounded Rectangle 9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373162061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left)">
                                      <p:cBhvr>
                                        <p:cTn id="10" dur="500"/>
                                        <p:tgtEl>
                                          <p:spTgt spid="46"/>
                                        </p:tgtEl>
                                      </p:cBhvr>
                                    </p:animEffect>
                                  </p:childTnLst>
                                </p:cTn>
                              </p:par>
                            </p:childTnLst>
                          </p:cTn>
                        </p:par>
                        <p:par>
                          <p:cTn id="11" fill="hold">
                            <p:stCondLst>
                              <p:cond delay="500"/>
                            </p:stCondLst>
                            <p:childTnLst>
                              <p:par>
                                <p:cTn id="12" presetID="6" presetClass="emph" presetSubtype="0" fill="hold" grpId="0" nodeType="afterEffect">
                                  <p:stCondLst>
                                    <p:cond delay="0"/>
                                  </p:stCondLst>
                                  <p:childTnLst>
                                    <p:animScale>
                                      <p:cBhvr>
                                        <p:cTn id="13" dur="2000" fill="hold"/>
                                        <p:tgtEl>
                                          <p:spTgt spid="9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bivyw\Desktop\LS2017ppt\iStock_000014564886_beauty fu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3489" y="21021"/>
            <a:ext cx="7543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361620" y="-88476"/>
            <a:ext cx="12758082" cy="71897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美容</a:t>
            </a:r>
          </a:p>
        </p:txBody>
      </p:sp>
      <p:sp>
        <p:nvSpPr>
          <p:cNvPr id="58" name="Oval 57"/>
          <p:cNvSpPr/>
          <p:nvPr/>
        </p:nvSpPr>
        <p:spPr>
          <a:xfrm>
            <a:off x="717946"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Oval 58"/>
          <p:cNvSpPr/>
          <p:nvPr/>
        </p:nvSpPr>
        <p:spPr>
          <a:xfrm>
            <a:off x="3662110"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717946"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Oval 60"/>
          <p:cNvSpPr/>
          <p:nvPr/>
        </p:nvSpPr>
        <p:spPr>
          <a:xfrm>
            <a:off x="3672061"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9699" name="Picture 3" descr="M:\Agreement\B FOR BEAUTY GROUP LIMITED\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38" y="2742051"/>
            <a:ext cx="1828800" cy="476557"/>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M:\Agreement\MINNA NAIL LIMITED\logo.jpg"/>
          <p:cNvPicPr>
            <a:picLocks noChangeAspect="1" noChangeArrowheads="1"/>
          </p:cNvPicPr>
          <p:nvPr/>
        </p:nvPicPr>
        <p:blipFill rotWithShape="1">
          <a:blip r:embed="rId5">
            <a:extLst>
              <a:ext uri="{28A0092B-C50C-407E-A947-70E740481C1C}">
                <a14:useLocalDpi xmlns:a14="http://schemas.microsoft.com/office/drawing/2010/main" val="0"/>
              </a:ext>
            </a:extLst>
          </a:blip>
          <a:srcRect l="6925" r="6883"/>
          <a:stretch/>
        </p:blipFill>
        <p:spPr bwMode="auto">
          <a:xfrm>
            <a:off x="3732212" y="2742051"/>
            <a:ext cx="1916844" cy="476557"/>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M:\Agreement\POSH NAILS HONG KONG\IMG-20170320-WA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584" y="4724404"/>
            <a:ext cx="1275028" cy="1277321"/>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M:\Agreement\Skin Divine Medical Group\DG 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0017" y="4787904"/>
            <a:ext cx="1326959" cy="1301415"/>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Straight Connector 64"/>
          <p:cNvCxnSpPr/>
          <p:nvPr/>
        </p:nvCxnSpPr>
        <p:spPr>
          <a:xfrm>
            <a:off x="-8262635"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6" name="Oval 65"/>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673875" y="654452"/>
            <a:ext cx="543739" cy="307777"/>
            <a:chOff x="-1144588" y="-841177"/>
            <a:chExt cx="543739" cy="307777"/>
          </a:xfrm>
        </p:grpSpPr>
        <p:sp>
          <p:nvSpPr>
            <p:cNvPr id="68" name="Rounded Rectangle 6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70" name="Oval 69"/>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1131075" y="4"/>
            <a:ext cx="543739" cy="307777"/>
            <a:chOff x="-1144588" y="-841177"/>
            <a:chExt cx="543739" cy="307777"/>
          </a:xfrm>
        </p:grpSpPr>
        <p:sp>
          <p:nvSpPr>
            <p:cNvPr id="83" name="Rounded Rectangle 8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85" name="Group 84"/>
          <p:cNvGrpSpPr/>
          <p:nvPr/>
        </p:nvGrpSpPr>
        <p:grpSpPr>
          <a:xfrm>
            <a:off x="2512756" y="657429"/>
            <a:ext cx="543739" cy="307777"/>
            <a:chOff x="-1144588" y="-841177"/>
            <a:chExt cx="543739" cy="307777"/>
          </a:xfrm>
        </p:grpSpPr>
        <p:sp>
          <p:nvSpPr>
            <p:cNvPr id="86" name="Rounded Rectangle 8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1" name="Group 90"/>
          <p:cNvGrpSpPr/>
          <p:nvPr/>
        </p:nvGrpSpPr>
        <p:grpSpPr>
          <a:xfrm>
            <a:off x="1588275" y="656776"/>
            <a:ext cx="543739" cy="307777"/>
            <a:chOff x="-1144588" y="-841177"/>
            <a:chExt cx="543739" cy="307777"/>
          </a:xfrm>
        </p:grpSpPr>
        <p:sp>
          <p:nvSpPr>
            <p:cNvPr id="92" name="Rounded Rectangle 9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4" name="Group 93"/>
          <p:cNvGrpSpPr/>
          <p:nvPr/>
        </p:nvGrpSpPr>
        <p:grpSpPr>
          <a:xfrm>
            <a:off x="3541431" y="659753"/>
            <a:ext cx="543739" cy="307777"/>
            <a:chOff x="-1144588" y="-841177"/>
            <a:chExt cx="543739" cy="307777"/>
          </a:xfrm>
        </p:grpSpPr>
        <p:sp>
          <p:nvSpPr>
            <p:cNvPr id="95" name="Rounded Rectangle 9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7" name="Group 96"/>
          <p:cNvGrpSpPr/>
          <p:nvPr/>
        </p:nvGrpSpPr>
        <p:grpSpPr>
          <a:xfrm>
            <a:off x="2027331" y="4"/>
            <a:ext cx="543739" cy="307777"/>
            <a:chOff x="-1144588" y="-841177"/>
            <a:chExt cx="543739" cy="307777"/>
          </a:xfrm>
        </p:grpSpPr>
        <p:sp>
          <p:nvSpPr>
            <p:cNvPr id="98" name="Rounded Rectangle 9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00" name="Group 99"/>
          <p:cNvGrpSpPr/>
          <p:nvPr/>
        </p:nvGrpSpPr>
        <p:grpSpPr>
          <a:xfrm>
            <a:off x="2808562" y="4"/>
            <a:ext cx="902811" cy="307777"/>
            <a:chOff x="-1144588" y="-841177"/>
            <a:chExt cx="902811" cy="307777"/>
          </a:xfrm>
        </p:grpSpPr>
        <p:sp>
          <p:nvSpPr>
            <p:cNvPr id="101" name="Rounded Rectangle 100"/>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03" name="Oval 102"/>
          <p:cNvSpPr/>
          <p:nvPr/>
        </p:nvSpPr>
        <p:spPr>
          <a:xfrm>
            <a:off x="3711375"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p:cNvGrpSpPr/>
          <p:nvPr/>
        </p:nvGrpSpPr>
        <p:grpSpPr>
          <a:xfrm>
            <a:off x="10001" y="4"/>
            <a:ext cx="902811" cy="307777"/>
            <a:chOff x="-1144588" y="-841177"/>
            <a:chExt cx="902811" cy="307777"/>
          </a:xfrm>
        </p:grpSpPr>
        <p:sp>
          <p:nvSpPr>
            <p:cNvPr id="106" name="Rounded Rectangle 10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180250070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03"/>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0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bivyw\Desktop\LS2017ppt\french-homep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4787" b="17493"/>
          <a:stretch/>
        </p:blipFill>
        <p:spPr bwMode="auto">
          <a:xfrm>
            <a:off x="-1" y="-34652"/>
            <a:ext cx="12188825" cy="6892652"/>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3175" y="-34652"/>
            <a:ext cx="12190413" cy="6892652"/>
          </a:xfrm>
          <a:prstGeom prst="rect">
            <a:avLst/>
          </a:prstGeom>
          <a:solidFill>
            <a:schemeClr val="bg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美髮</a:t>
            </a:r>
          </a:p>
        </p:txBody>
      </p:sp>
      <p:sp>
        <p:nvSpPr>
          <p:cNvPr id="58" name="Oval 57"/>
          <p:cNvSpPr/>
          <p:nvPr/>
        </p:nvSpPr>
        <p:spPr>
          <a:xfrm>
            <a:off x="717946"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Oval 58"/>
          <p:cNvSpPr/>
          <p:nvPr/>
        </p:nvSpPr>
        <p:spPr>
          <a:xfrm>
            <a:off x="3662110"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717946"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Oval 60"/>
          <p:cNvSpPr/>
          <p:nvPr/>
        </p:nvSpPr>
        <p:spPr>
          <a:xfrm>
            <a:off x="3672061"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8675" name="Picture 3" descr="C:\Users\bivyw\Desktop\LS2017ppt\nmlogos_11743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870" y="2313576"/>
            <a:ext cx="1333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M:\Agreement\Lala Beauty &amp; Hair Salon\lala salon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3744" y="2661610"/>
            <a:ext cx="1828800" cy="637432"/>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5" descr="M:\Agreement\MODE'J DE GOLDEN\logo140.jpg"/>
          <p:cNvPicPr>
            <a:picLocks noChangeAspect="1" noChangeArrowheads="1"/>
          </p:cNvPicPr>
          <p:nvPr/>
        </p:nvPicPr>
        <p:blipFill rotWithShape="1">
          <a:blip r:embed="rId6">
            <a:extLst>
              <a:ext uri="{28A0092B-C50C-407E-A947-70E740481C1C}">
                <a14:useLocalDpi xmlns:a14="http://schemas.microsoft.com/office/drawing/2010/main" val="0"/>
              </a:ext>
            </a:extLst>
          </a:blip>
          <a:srcRect t="33176" b="33648"/>
          <a:stretch/>
        </p:blipFill>
        <p:spPr bwMode="auto">
          <a:xfrm>
            <a:off x="837677" y="5030334"/>
            <a:ext cx="1828800" cy="606738"/>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M:\Agreement\emmanuel f\emmanuel 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7014" y="4725719"/>
            <a:ext cx="1371600" cy="1205656"/>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Straight Connector 64"/>
          <p:cNvCxnSpPr/>
          <p:nvPr/>
        </p:nvCxnSpPr>
        <p:spPr>
          <a:xfrm>
            <a:off x="-7803934"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7" name="Oval 66"/>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73875" y="654452"/>
            <a:ext cx="543739" cy="307777"/>
            <a:chOff x="-1144588" y="-841177"/>
            <a:chExt cx="543739" cy="307777"/>
          </a:xfrm>
        </p:grpSpPr>
        <p:sp>
          <p:nvSpPr>
            <p:cNvPr id="69" name="Rounded Rectangle 6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71" name="Oval 70"/>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1131075" y="4"/>
            <a:ext cx="543739" cy="307777"/>
            <a:chOff x="-1144588" y="-841177"/>
            <a:chExt cx="543739" cy="307777"/>
          </a:xfrm>
        </p:grpSpPr>
        <p:sp>
          <p:nvSpPr>
            <p:cNvPr id="88" name="Rounded Rectangle 8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0" name="Group 89"/>
          <p:cNvGrpSpPr/>
          <p:nvPr/>
        </p:nvGrpSpPr>
        <p:grpSpPr>
          <a:xfrm>
            <a:off x="2512756" y="657429"/>
            <a:ext cx="543739" cy="307777"/>
            <a:chOff x="-1144588" y="-841177"/>
            <a:chExt cx="543739" cy="307777"/>
          </a:xfrm>
        </p:grpSpPr>
        <p:sp>
          <p:nvSpPr>
            <p:cNvPr id="91" name="Rounded Rectangle 9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3" name="Group 92"/>
          <p:cNvGrpSpPr/>
          <p:nvPr/>
        </p:nvGrpSpPr>
        <p:grpSpPr>
          <a:xfrm>
            <a:off x="4035562" y="4"/>
            <a:ext cx="543739" cy="307777"/>
            <a:chOff x="-1236509" y="-841177"/>
            <a:chExt cx="1059545" cy="307777"/>
          </a:xfrm>
        </p:grpSpPr>
        <p:sp>
          <p:nvSpPr>
            <p:cNvPr id="94" name="Rounded Rectangle 9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6" name="Group 95"/>
          <p:cNvGrpSpPr/>
          <p:nvPr/>
        </p:nvGrpSpPr>
        <p:grpSpPr>
          <a:xfrm>
            <a:off x="1588275" y="656776"/>
            <a:ext cx="543739" cy="307777"/>
            <a:chOff x="-1144588" y="-841177"/>
            <a:chExt cx="543739" cy="307777"/>
          </a:xfrm>
        </p:grpSpPr>
        <p:sp>
          <p:nvSpPr>
            <p:cNvPr id="97" name="Rounded Rectangle 9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9" name="Group 98"/>
          <p:cNvGrpSpPr/>
          <p:nvPr/>
        </p:nvGrpSpPr>
        <p:grpSpPr>
          <a:xfrm>
            <a:off x="3541431" y="659753"/>
            <a:ext cx="543739" cy="307777"/>
            <a:chOff x="-1144588" y="-841177"/>
            <a:chExt cx="543739" cy="307777"/>
          </a:xfrm>
        </p:grpSpPr>
        <p:sp>
          <p:nvSpPr>
            <p:cNvPr id="100" name="Rounded Rectangle 9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05" name="Group 104"/>
          <p:cNvGrpSpPr/>
          <p:nvPr/>
        </p:nvGrpSpPr>
        <p:grpSpPr>
          <a:xfrm>
            <a:off x="2027331" y="4"/>
            <a:ext cx="543739" cy="307777"/>
            <a:chOff x="-1144588" y="-841177"/>
            <a:chExt cx="543739" cy="307777"/>
          </a:xfrm>
        </p:grpSpPr>
        <p:sp>
          <p:nvSpPr>
            <p:cNvPr id="106" name="Rounded Rectangle 10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08" name="Group 107"/>
          <p:cNvGrpSpPr/>
          <p:nvPr/>
        </p:nvGrpSpPr>
        <p:grpSpPr>
          <a:xfrm>
            <a:off x="2808562" y="4"/>
            <a:ext cx="902811" cy="307777"/>
            <a:chOff x="-1144588" y="-841177"/>
            <a:chExt cx="902811" cy="307777"/>
          </a:xfrm>
        </p:grpSpPr>
        <p:sp>
          <p:nvSpPr>
            <p:cNvPr id="109" name="Rounded Rectangle 108"/>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11" name="Oval 110"/>
          <p:cNvSpPr/>
          <p:nvPr/>
        </p:nvSpPr>
        <p:spPr>
          <a:xfrm>
            <a:off x="4170074"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p:cNvGrpSpPr/>
          <p:nvPr/>
        </p:nvGrpSpPr>
        <p:grpSpPr>
          <a:xfrm>
            <a:off x="10001" y="4"/>
            <a:ext cx="902811" cy="307777"/>
            <a:chOff x="-1144588" y="-841177"/>
            <a:chExt cx="902811" cy="307777"/>
          </a:xfrm>
        </p:grpSpPr>
        <p:sp>
          <p:nvSpPr>
            <p:cNvPr id="120" name="Rounded Rectangle 11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270077009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11"/>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bivyw\Desktop\LS2017ppt\Wedding_Setup_-_Saffron_Summer_mid_res_veb1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009"/>
          <a:stretch/>
        </p:blipFill>
        <p:spPr bwMode="auto">
          <a:xfrm>
            <a:off x="-230188" y="0"/>
            <a:ext cx="12419014" cy="7162800"/>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361620" y="-88476"/>
            <a:ext cx="12758082" cy="71897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婚宴</a:t>
            </a:r>
          </a:p>
        </p:txBody>
      </p:sp>
      <p:grpSp>
        <p:nvGrpSpPr>
          <p:cNvPr id="2" name="Group 1"/>
          <p:cNvGrpSpPr/>
          <p:nvPr/>
        </p:nvGrpSpPr>
        <p:grpSpPr>
          <a:xfrm>
            <a:off x="1914064" y="2635170"/>
            <a:ext cx="4961650" cy="2074717"/>
            <a:chOff x="3764871" y="2649683"/>
            <a:chExt cx="4961650" cy="2074717"/>
          </a:xfrm>
        </p:grpSpPr>
        <p:grpSp>
          <p:nvGrpSpPr>
            <p:cNvPr id="125" name="Group 124"/>
            <p:cNvGrpSpPr/>
            <p:nvPr/>
          </p:nvGrpSpPr>
          <p:grpSpPr>
            <a:xfrm>
              <a:off x="3764871" y="2649683"/>
              <a:ext cx="4961650" cy="2074717"/>
              <a:chOff x="1557323" y="2137757"/>
              <a:chExt cx="6175975" cy="2582486"/>
            </a:xfrm>
          </p:grpSpPr>
          <p:sp>
            <p:nvSpPr>
              <p:cNvPr id="126" name="Oval 125"/>
              <p:cNvSpPr/>
              <p:nvPr/>
            </p:nvSpPr>
            <p:spPr>
              <a:xfrm>
                <a:off x="1557323"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7" name="Oval 126"/>
              <p:cNvSpPr/>
              <p:nvPr/>
            </p:nvSpPr>
            <p:spPr>
              <a:xfrm>
                <a:off x="5073201" y="2137757"/>
                <a:ext cx="2660097" cy="2582485"/>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652" name="Picture 4" descr="M:\Agreement\Regal Hotel F&amp;B\Regal Riverside Hotel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808" y="2971800"/>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M:\Agreement\Regal Hotel F&amp;B\Regal Oriental Hotel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7372" y="3095336"/>
              <a:ext cx="1463040" cy="1119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7161212" y="2635170"/>
            <a:ext cx="2759224" cy="2074716"/>
            <a:chOff x="7161212" y="2635170"/>
            <a:chExt cx="2759224" cy="2074716"/>
          </a:xfrm>
        </p:grpSpPr>
        <p:sp>
          <p:nvSpPr>
            <p:cNvPr id="73" name="Oval 72"/>
            <p:cNvSpPr/>
            <p:nvPr/>
          </p:nvSpPr>
          <p:spPr>
            <a:xfrm>
              <a:off x="7783369" y="2635170"/>
              <a:ext cx="2137067" cy="207471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9" name="Picture 2" descr="C:\Users\bivyw\Desktop\LS2017ppt\new-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1212" y="2652325"/>
              <a:ext cx="1196690" cy="63025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bivyw\Desktop\LS2017ppt\63e76f22f8487b45c968a255cd04b3f5_400x400.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1812" y="3025503"/>
              <a:ext cx="1394097" cy="139409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6" name="Straight Connector 85"/>
          <p:cNvCxnSpPr/>
          <p:nvPr/>
        </p:nvCxnSpPr>
        <p:spPr>
          <a:xfrm>
            <a:off x="-7275251"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7" name="Oval 86"/>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673875" y="654452"/>
            <a:ext cx="543739" cy="307777"/>
            <a:chOff x="-1144588" y="-841177"/>
            <a:chExt cx="543739" cy="307777"/>
          </a:xfrm>
        </p:grpSpPr>
        <p:sp>
          <p:nvSpPr>
            <p:cNvPr id="89" name="Rounded Rectangle 8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91" name="Oval 90"/>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1131075" y="4"/>
            <a:ext cx="543739" cy="307777"/>
            <a:chOff x="-1144588" y="-841177"/>
            <a:chExt cx="543739" cy="307777"/>
          </a:xfrm>
        </p:grpSpPr>
        <p:sp>
          <p:nvSpPr>
            <p:cNvPr id="101" name="Rounded Rectangle 10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03" name="Group 102"/>
          <p:cNvGrpSpPr/>
          <p:nvPr/>
        </p:nvGrpSpPr>
        <p:grpSpPr>
          <a:xfrm>
            <a:off x="2512756" y="657429"/>
            <a:ext cx="543739" cy="307777"/>
            <a:chOff x="-1144588" y="-841177"/>
            <a:chExt cx="543739" cy="307777"/>
          </a:xfrm>
        </p:grpSpPr>
        <p:sp>
          <p:nvSpPr>
            <p:cNvPr id="104" name="Rounded Rectangle 10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06" name="Group 105"/>
          <p:cNvGrpSpPr/>
          <p:nvPr/>
        </p:nvGrpSpPr>
        <p:grpSpPr>
          <a:xfrm>
            <a:off x="4035562" y="4"/>
            <a:ext cx="543739" cy="307777"/>
            <a:chOff x="-1236509" y="-841177"/>
            <a:chExt cx="1059545" cy="307777"/>
          </a:xfrm>
        </p:grpSpPr>
        <p:sp>
          <p:nvSpPr>
            <p:cNvPr id="107" name="Rounded Rectangle 10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09" name="Group 108"/>
          <p:cNvGrpSpPr/>
          <p:nvPr/>
        </p:nvGrpSpPr>
        <p:grpSpPr>
          <a:xfrm>
            <a:off x="1588275" y="656776"/>
            <a:ext cx="543739" cy="307777"/>
            <a:chOff x="-1144588" y="-841177"/>
            <a:chExt cx="543739" cy="307777"/>
          </a:xfrm>
        </p:grpSpPr>
        <p:sp>
          <p:nvSpPr>
            <p:cNvPr id="110" name="Rounded Rectangle 10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12" name="Group 111"/>
          <p:cNvGrpSpPr/>
          <p:nvPr/>
        </p:nvGrpSpPr>
        <p:grpSpPr>
          <a:xfrm>
            <a:off x="3541431" y="659753"/>
            <a:ext cx="543739" cy="307777"/>
            <a:chOff x="-1144588" y="-841177"/>
            <a:chExt cx="543739" cy="307777"/>
          </a:xfrm>
        </p:grpSpPr>
        <p:sp>
          <p:nvSpPr>
            <p:cNvPr id="122" name="Rounded Rectangle 12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24" name="Group 123"/>
          <p:cNvGrpSpPr/>
          <p:nvPr/>
        </p:nvGrpSpPr>
        <p:grpSpPr>
          <a:xfrm>
            <a:off x="4560075" y="653146"/>
            <a:ext cx="543739" cy="307777"/>
            <a:chOff x="-1144588" y="-841177"/>
            <a:chExt cx="543739" cy="307777"/>
          </a:xfrm>
        </p:grpSpPr>
        <p:sp>
          <p:nvSpPr>
            <p:cNvPr id="132" name="Rounded Rectangle 13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34" name="Group 133"/>
          <p:cNvGrpSpPr/>
          <p:nvPr/>
        </p:nvGrpSpPr>
        <p:grpSpPr>
          <a:xfrm>
            <a:off x="2027331" y="4"/>
            <a:ext cx="543739" cy="307777"/>
            <a:chOff x="-1144588" y="-841177"/>
            <a:chExt cx="543739" cy="307777"/>
          </a:xfrm>
        </p:grpSpPr>
        <p:sp>
          <p:nvSpPr>
            <p:cNvPr id="135" name="Rounded Rectangle 13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37" name="Group 136"/>
          <p:cNvGrpSpPr/>
          <p:nvPr/>
        </p:nvGrpSpPr>
        <p:grpSpPr>
          <a:xfrm>
            <a:off x="2808562" y="4"/>
            <a:ext cx="902811" cy="307777"/>
            <a:chOff x="-1144588" y="-841177"/>
            <a:chExt cx="902811" cy="307777"/>
          </a:xfrm>
        </p:grpSpPr>
        <p:sp>
          <p:nvSpPr>
            <p:cNvPr id="138" name="Rounded Rectangle 13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43" name="Oval 142"/>
          <p:cNvSpPr/>
          <p:nvPr/>
        </p:nvSpPr>
        <p:spPr>
          <a:xfrm>
            <a:off x="4698759"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p:cNvGrpSpPr/>
          <p:nvPr/>
        </p:nvGrpSpPr>
        <p:grpSpPr>
          <a:xfrm>
            <a:off x="10001" y="4"/>
            <a:ext cx="902811" cy="307777"/>
            <a:chOff x="-1144588" y="-841177"/>
            <a:chExt cx="902811" cy="307777"/>
          </a:xfrm>
        </p:grpSpPr>
        <p:sp>
          <p:nvSpPr>
            <p:cNvPr id="146" name="Rounded Rectangle 14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420574535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43"/>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bivyw\Desktop\LS2017ppt\bokeh-1958563_960_72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 y="-1"/>
            <a:ext cx="12188825" cy="68582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59519" y="-151624"/>
            <a:ext cx="13411200" cy="7126050"/>
          </a:xfrm>
          <a:prstGeom prst="rect">
            <a:avLst/>
          </a:prstGeom>
          <a:solidFill>
            <a:schemeClr val="bg1">
              <a:alpha val="21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6751" r="20106" b="25503"/>
          <a:stretch/>
        </p:blipFill>
        <p:spPr bwMode="auto">
          <a:xfrm>
            <a:off x="4248152" y="3429001"/>
            <a:ext cx="364616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5613" t="37222" r="38659" b="24011"/>
          <a:stretch/>
        </p:blipFill>
        <p:spPr bwMode="auto">
          <a:xfrm>
            <a:off x="4216396" y="-1"/>
            <a:ext cx="3666999"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Users\bivyw\Desktop\LS2017ppt\listing_banner_ild_1450_chi.jpg"/>
          <p:cNvPicPr>
            <a:picLocks noChangeAspect="1" noChangeArrowheads="1"/>
          </p:cNvPicPr>
          <p:nvPr/>
        </p:nvPicPr>
        <p:blipFill rotWithShape="1">
          <a:blip r:embed="rId6">
            <a:extLst>
              <a:ext uri="{28A0092B-C50C-407E-A947-70E740481C1C}">
                <a14:useLocalDpi xmlns:a14="http://schemas.microsoft.com/office/drawing/2010/main" val="0"/>
              </a:ext>
            </a:extLst>
          </a:blip>
          <a:srcRect l="66437" r="10961"/>
          <a:stretch/>
        </p:blipFill>
        <p:spPr bwMode="auto">
          <a:xfrm>
            <a:off x="7888510" y="14652"/>
            <a:ext cx="3688670" cy="342900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1229052" y="331762"/>
            <a:ext cx="3052803" cy="156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405" y="-1"/>
            <a:ext cx="362032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C:\Users\bivyw\Desktop\LS2017ppt\63e76f22f8487b45c968a255cd04b3f5_400x400.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9723" y="609604"/>
            <a:ext cx="1559699" cy="155969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063168" y="2362200"/>
            <a:ext cx="2029500" cy="523220"/>
          </a:xfrm>
          <a:prstGeom prst="rect">
            <a:avLst/>
          </a:prstGeom>
          <a:noFill/>
        </p:spPr>
        <p:txBody>
          <a:bodyPr wrap="square" rtlCol="0">
            <a:spAutoFit/>
          </a:bodyPr>
          <a:lstStyle/>
          <a:p>
            <a:r>
              <a:rPr lang="zh-TW" altLang="en-US" sz="2800" b="1" dirty="0" smtClean="0">
                <a:latin typeface="微軟正黑體" panose="020B0604030504040204" pitchFamily="34" charset="-120"/>
                <a:ea typeface="微軟正黑體" panose="020B0604030504040204" pitchFamily="34" charset="-120"/>
              </a:rPr>
              <a:t>網上商店</a:t>
            </a:r>
            <a:endParaRPr lang="en-US" sz="2800" b="1" dirty="0">
              <a:latin typeface="微軟正黑體" panose="020B0604030504040204" pitchFamily="34" charset="-120"/>
              <a:ea typeface="微軟正黑體" panose="020B0604030504040204" pitchFamily="34" charset="-120"/>
            </a:endParaRPr>
          </a:p>
        </p:txBody>
      </p:sp>
      <p:pic>
        <p:nvPicPr>
          <p:cNvPr id="614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64127" t="22161" r="5608" b="32764"/>
          <a:stretch/>
        </p:blipFill>
        <p:spPr bwMode="auto">
          <a:xfrm>
            <a:off x="7874585" y="3425919"/>
            <a:ext cx="3702595" cy="344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70236" t="33536" r="3943" b="27596"/>
          <a:stretch/>
        </p:blipFill>
        <p:spPr bwMode="auto">
          <a:xfrm>
            <a:off x="602893" y="3425915"/>
            <a:ext cx="3648207" cy="3432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960267"/>
      </p:ext>
    </p:extLst>
  </p:cSld>
  <p:clrMapOvr>
    <a:masterClrMapping/>
  </p:clrMapOvr>
  <p:transition spd="med">
    <p:pull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ivyw\Desktop\LS2017ppt\Rw35-Waterside-Top.jpg"/>
          <p:cNvPicPr>
            <a:picLocks noChangeAspect="1" noChangeArrowheads="1"/>
          </p:cNvPicPr>
          <p:nvPr/>
        </p:nvPicPr>
        <p:blipFill rotWithShape="1">
          <a:blip r:embed="rId3">
            <a:extLst>
              <a:ext uri="{28A0092B-C50C-407E-A947-70E740481C1C}">
                <a14:useLocalDpi xmlns:a14="http://schemas.microsoft.com/office/drawing/2010/main" val="0"/>
              </a:ext>
            </a:extLst>
          </a:blip>
          <a:srcRect l="-93" t="7818" r="93" b="7818"/>
          <a:stretch/>
        </p:blipFill>
        <p:spPr bwMode="auto">
          <a:xfrm>
            <a:off x="-153985" y="4"/>
            <a:ext cx="12342812" cy="6857999"/>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361620" y="-88476"/>
            <a:ext cx="12758082" cy="71897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5" y="1250782"/>
            <a:ext cx="1415772" cy="461665"/>
          </a:xfrm>
          <a:prstGeom prst="rect">
            <a:avLst/>
          </a:prstGeom>
          <a:noFill/>
        </p:spPr>
        <p:txBody>
          <a:bodyPr wrap="none">
            <a:spAutoFit/>
          </a:bodyPr>
          <a:lstStyle/>
          <a:p>
            <a:pPr lvl="0" defTabSz="914354">
              <a:defRPr/>
            </a:pPr>
            <a:r>
              <a:rPr lang="zh-TW" altLang="en-US" sz="2400" dirty="0" smtClean="0">
                <a:solidFill>
                  <a:prstClr val="white"/>
                </a:solidFill>
                <a:latin typeface="微軟正黑體" pitchFamily="34" charset="-120"/>
                <a:ea typeface="微軟正黑體" pitchFamily="34" charset="-120"/>
              </a:rPr>
              <a:t>婚紗拍</a:t>
            </a:r>
            <a:r>
              <a:rPr lang="zh-TW" altLang="en-US" sz="2400" dirty="0">
                <a:solidFill>
                  <a:prstClr val="white"/>
                </a:solidFill>
                <a:latin typeface="微軟正黑體" pitchFamily="34" charset="-120"/>
                <a:ea typeface="微軟正黑體" pitchFamily="34" charset="-120"/>
              </a:rPr>
              <a:t>攝</a:t>
            </a:r>
          </a:p>
        </p:txBody>
      </p:sp>
      <p:grpSp>
        <p:nvGrpSpPr>
          <p:cNvPr id="125" name="Group 124"/>
          <p:cNvGrpSpPr/>
          <p:nvPr/>
        </p:nvGrpSpPr>
        <p:grpSpPr>
          <a:xfrm>
            <a:off x="3764871" y="1981200"/>
            <a:ext cx="4961650" cy="2074716"/>
            <a:chOff x="1557323" y="2137757"/>
            <a:chExt cx="6175975" cy="2582486"/>
          </a:xfrm>
        </p:grpSpPr>
        <p:sp>
          <p:nvSpPr>
            <p:cNvPr id="126" name="Oval 125"/>
            <p:cNvSpPr/>
            <p:nvPr/>
          </p:nvSpPr>
          <p:spPr>
            <a:xfrm>
              <a:off x="1557323"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7" name="Oval 126"/>
            <p:cNvSpPr/>
            <p:nvPr/>
          </p:nvSpPr>
          <p:spPr>
            <a:xfrm>
              <a:off x="5073200"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28" name="Group 127"/>
          <p:cNvGrpSpPr/>
          <p:nvPr/>
        </p:nvGrpSpPr>
        <p:grpSpPr>
          <a:xfrm>
            <a:off x="2240872" y="4111824"/>
            <a:ext cx="7434942" cy="2074715"/>
            <a:chOff x="1557323" y="2137757"/>
            <a:chExt cx="9254587" cy="2582486"/>
          </a:xfrm>
        </p:grpSpPr>
        <p:sp>
          <p:nvSpPr>
            <p:cNvPr id="129" name="Oval 128"/>
            <p:cNvSpPr/>
            <p:nvPr/>
          </p:nvSpPr>
          <p:spPr>
            <a:xfrm>
              <a:off x="1557323"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0" name="Oval 129"/>
            <p:cNvSpPr/>
            <p:nvPr/>
          </p:nvSpPr>
          <p:spPr>
            <a:xfrm>
              <a:off x="5073200"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1" name="Oval 130"/>
            <p:cNvSpPr/>
            <p:nvPr/>
          </p:nvSpPr>
          <p:spPr>
            <a:xfrm>
              <a:off x="8151812"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6627" name="Picture 3" descr="M:\Agreement\Harmony\Logo(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87" t="25663" r="16304" b="24332"/>
          <a:stretch/>
        </p:blipFill>
        <p:spPr bwMode="auto">
          <a:xfrm>
            <a:off x="3925135" y="2715509"/>
            <a:ext cx="1788279" cy="86589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M:\Agreement\King's Production\King's (The Studio) logo_PNG fi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4012" y="2549056"/>
            <a:ext cx="1828800" cy="871538"/>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M:\Agreement\me2wedding\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810" y="4902624"/>
            <a:ext cx="1847849" cy="49310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M:\Agreement\MT Workshop\logo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804" t="36518" r="3001" b="20737"/>
          <a:stretch/>
        </p:blipFill>
        <p:spPr bwMode="auto">
          <a:xfrm>
            <a:off x="5256212" y="4705998"/>
            <a:ext cx="1828800" cy="886363"/>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descr="M:\Agreement\Ray Chui Photography\RayChui_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2878" y="4747985"/>
            <a:ext cx="1828800" cy="802391"/>
          </a:xfrm>
          <a:prstGeom prst="rect">
            <a:avLst/>
          </a:prstGeom>
          <a:noFill/>
          <a:extLst>
            <a:ext uri="{909E8E84-426E-40DD-AFC4-6F175D3DCCD1}">
              <a14:hiddenFill xmlns:a14="http://schemas.microsoft.com/office/drawing/2010/main">
                <a:solidFill>
                  <a:srgbClr val="FFFFFF"/>
                </a:solidFill>
              </a14:hiddenFill>
            </a:ext>
          </a:extLst>
        </p:spPr>
      </p:pic>
      <p:cxnSp>
        <p:nvCxnSpPr>
          <p:cNvPr id="132" name="Straight Connector 131"/>
          <p:cNvCxnSpPr/>
          <p:nvPr/>
        </p:nvCxnSpPr>
        <p:spPr>
          <a:xfrm>
            <a:off x="-6632675"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33" name="Oval 132"/>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p:cNvGrpSpPr/>
          <p:nvPr/>
        </p:nvGrpSpPr>
        <p:grpSpPr>
          <a:xfrm>
            <a:off x="673875" y="654452"/>
            <a:ext cx="543739" cy="307777"/>
            <a:chOff x="-1144588" y="-841177"/>
            <a:chExt cx="543739" cy="307777"/>
          </a:xfrm>
        </p:grpSpPr>
        <p:sp>
          <p:nvSpPr>
            <p:cNvPr id="135" name="Rounded Rectangle 13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37" name="Oval 136"/>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45"/>
          <p:cNvGrpSpPr/>
          <p:nvPr/>
        </p:nvGrpSpPr>
        <p:grpSpPr>
          <a:xfrm>
            <a:off x="1131075" y="4"/>
            <a:ext cx="543739" cy="307777"/>
            <a:chOff x="-1144588" y="-841177"/>
            <a:chExt cx="543739" cy="307777"/>
          </a:xfrm>
        </p:grpSpPr>
        <p:sp>
          <p:nvSpPr>
            <p:cNvPr id="147" name="Rounded Rectangle 14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49" name="Group 148"/>
          <p:cNvGrpSpPr/>
          <p:nvPr/>
        </p:nvGrpSpPr>
        <p:grpSpPr>
          <a:xfrm>
            <a:off x="2512756" y="657429"/>
            <a:ext cx="543739" cy="307777"/>
            <a:chOff x="-1144588" y="-841177"/>
            <a:chExt cx="543739" cy="307777"/>
          </a:xfrm>
        </p:grpSpPr>
        <p:sp>
          <p:nvSpPr>
            <p:cNvPr id="150" name="Rounded Rectangle 14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2" name="Group 151"/>
          <p:cNvGrpSpPr/>
          <p:nvPr/>
        </p:nvGrpSpPr>
        <p:grpSpPr>
          <a:xfrm>
            <a:off x="4035562" y="4"/>
            <a:ext cx="543739" cy="307777"/>
            <a:chOff x="-1236509" y="-841177"/>
            <a:chExt cx="1059545" cy="307777"/>
          </a:xfrm>
        </p:grpSpPr>
        <p:sp>
          <p:nvSpPr>
            <p:cNvPr id="153" name="Rounded Rectangle 15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5" name="Group 154"/>
          <p:cNvGrpSpPr/>
          <p:nvPr/>
        </p:nvGrpSpPr>
        <p:grpSpPr>
          <a:xfrm>
            <a:off x="1588275" y="656776"/>
            <a:ext cx="543739" cy="307777"/>
            <a:chOff x="-1144588" y="-841177"/>
            <a:chExt cx="543739" cy="307777"/>
          </a:xfrm>
        </p:grpSpPr>
        <p:sp>
          <p:nvSpPr>
            <p:cNvPr id="156" name="Rounded Rectangle 15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8" name="Group 157"/>
          <p:cNvGrpSpPr/>
          <p:nvPr/>
        </p:nvGrpSpPr>
        <p:grpSpPr>
          <a:xfrm>
            <a:off x="3541431" y="659753"/>
            <a:ext cx="543739" cy="307777"/>
            <a:chOff x="-1144588" y="-841177"/>
            <a:chExt cx="543739" cy="307777"/>
          </a:xfrm>
        </p:grpSpPr>
        <p:sp>
          <p:nvSpPr>
            <p:cNvPr id="159" name="Rounded Rectangle 15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1" name="Group 160"/>
          <p:cNvGrpSpPr/>
          <p:nvPr/>
        </p:nvGrpSpPr>
        <p:grpSpPr>
          <a:xfrm>
            <a:off x="4560075" y="653146"/>
            <a:ext cx="543739" cy="307777"/>
            <a:chOff x="-1144588" y="-841177"/>
            <a:chExt cx="543739" cy="307777"/>
          </a:xfrm>
        </p:grpSpPr>
        <p:sp>
          <p:nvSpPr>
            <p:cNvPr id="162" name="Rounded Rectangle 16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64" name="Group 163"/>
          <p:cNvGrpSpPr/>
          <p:nvPr/>
        </p:nvGrpSpPr>
        <p:grpSpPr>
          <a:xfrm>
            <a:off x="2027331" y="4"/>
            <a:ext cx="543739" cy="307777"/>
            <a:chOff x="-1144588" y="-841177"/>
            <a:chExt cx="543739" cy="307777"/>
          </a:xfrm>
        </p:grpSpPr>
        <p:sp>
          <p:nvSpPr>
            <p:cNvPr id="165" name="Rounded Rectangle 16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7" name="Group 166"/>
          <p:cNvGrpSpPr/>
          <p:nvPr/>
        </p:nvGrpSpPr>
        <p:grpSpPr>
          <a:xfrm>
            <a:off x="2808562" y="4"/>
            <a:ext cx="902811" cy="307777"/>
            <a:chOff x="-1144588" y="-841177"/>
            <a:chExt cx="902811" cy="307777"/>
          </a:xfrm>
        </p:grpSpPr>
        <p:sp>
          <p:nvSpPr>
            <p:cNvPr id="168" name="Rounded Rectangle 16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0" name="Group 169"/>
          <p:cNvGrpSpPr/>
          <p:nvPr/>
        </p:nvGrpSpPr>
        <p:grpSpPr>
          <a:xfrm>
            <a:off x="4963001" y="4"/>
            <a:ext cx="902811" cy="307777"/>
            <a:chOff x="-1144588" y="-841177"/>
            <a:chExt cx="902811" cy="307777"/>
          </a:xfrm>
        </p:grpSpPr>
        <p:sp>
          <p:nvSpPr>
            <p:cNvPr id="171" name="Rounded Rectangle 170"/>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76" name="Oval 175"/>
          <p:cNvSpPr/>
          <p:nvPr/>
        </p:nvSpPr>
        <p:spPr>
          <a:xfrm>
            <a:off x="5341333"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p:cNvGrpSpPr/>
          <p:nvPr/>
        </p:nvGrpSpPr>
        <p:grpSpPr>
          <a:xfrm>
            <a:off x="10001" y="4"/>
            <a:ext cx="902811" cy="307777"/>
            <a:chOff x="-1144588" y="-841177"/>
            <a:chExt cx="902811" cy="307777"/>
          </a:xfrm>
        </p:grpSpPr>
        <p:sp>
          <p:nvSpPr>
            <p:cNvPr id="179" name="Rounded Rectangle 178"/>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393115014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76"/>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7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 descr="C:\Users\bivyw\Desktop\LS2017ppt\travel-map_pic.jpg"/>
          <p:cNvPicPr>
            <a:picLocks noChangeAspect="1" noChangeArrowheads="1"/>
          </p:cNvPicPr>
          <p:nvPr/>
        </p:nvPicPr>
        <p:blipFill rotWithShape="1">
          <a:blip r:embed="rId3">
            <a:extLst>
              <a:ext uri="{28A0092B-C50C-407E-A947-70E740481C1C}">
                <a14:useLocalDpi xmlns:a14="http://schemas.microsoft.com/office/drawing/2010/main" val="0"/>
              </a:ext>
            </a:extLst>
          </a:blip>
          <a:srcRect l="11041" b="11765"/>
          <a:stretch/>
        </p:blipFill>
        <p:spPr bwMode="auto">
          <a:xfrm>
            <a:off x="0" y="0"/>
            <a:ext cx="122920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313581" y="-88476"/>
            <a:ext cx="12758082" cy="71897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旅</a:t>
            </a:r>
            <a:r>
              <a:rPr lang="zh-TW" altLang="en-US" sz="2400" dirty="0" smtClean="0">
                <a:solidFill>
                  <a:prstClr val="white"/>
                </a:solidFill>
                <a:latin typeface="微軟正黑體" pitchFamily="34" charset="-120"/>
                <a:ea typeface="微軟正黑體" pitchFamily="34" charset="-120"/>
              </a:rPr>
              <a:t>遊</a:t>
            </a:r>
            <a:endParaRPr lang="zh-TW" altLang="en-US" sz="2400" dirty="0">
              <a:solidFill>
                <a:prstClr val="white"/>
              </a:solidFill>
              <a:latin typeface="微軟正黑體" pitchFamily="34" charset="-120"/>
              <a:ea typeface="微軟正黑體" pitchFamily="34" charset="-120"/>
            </a:endParaRPr>
          </a:p>
        </p:txBody>
      </p:sp>
      <p:grpSp>
        <p:nvGrpSpPr>
          <p:cNvPr id="66" name="Group 65"/>
          <p:cNvGrpSpPr/>
          <p:nvPr/>
        </p:nvGrpSpPr>
        <p:grpSpPr>
          <a:xfrm>
            <a:off x="5125388" y="1677609"/>
            <a:ext cx="6533349" cy="5104195"/>
            <a:chOff x="501853" y="1851952"/>
            <a:chExt cx="5497165" cy="4085098"/>
          </a:xfrm>
          <a:solidFill>
            <a:srgbClr val="FFFFFF"/>
          </a:solidFill>
        </p:grpSpPr>
        <p:sp>
          <p:nvSpPr>
            <p:cNvPr id="67" name="Oval 66"/>
            <p:cNvSpPr/>
            <p:nvPr/>
          </p:nvSpPr>
          <p:spPr>
            <a:xfrm>
              <a:off x="501853" y="1851952"/>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Oval 67"/>
            <p:cNvSpPr/>
            <p:nvPr/>
          </p:nvSpPr>
          <p:spPr>
            <a:xfrm>
              <a:off x="2470430" y="1851952"/>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Oval 68"/>
            <p:cNvSpPr/>
            <p:nvPr/>
          </p:nvSpPr>
          <p:spPr>
            <a:xfrm>
              <a:off x="4392207" y="1851952"/>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 name="Oval 70"/>
            <p:cNvSpPr/>
            <p:nvPr/>
          </p:nvSpPr>
          <p:spPr>
            <a:xfrm>
              <a:off x="501853" y="3315616"/>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Oval 71"/>
            <p:cNvSpPr/>
            <p:nvPr/>
          </p:nvSpPr>
          <p:spPr>
            <a:xfrm>
              <a:off x="2478263" y="3315616"/>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Oval 72"/>
            <p:cNvSpPr/>
            <p:nvPr/>
          </p:nvSpPr>
          <p:spPr>
            <a:xfrm>
              <a:off x="4392207" y="3315616"/>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Oval 74"/>
            <p:cNvSpPr/>
            <p:nvPr/>
          </p:nvSpPr>
          <p:spPr>
            <a:xfrm>
              <a:off x="501853" y="4718294"/>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Oval 75"/>
            <p:cNvSpPr/>
            <p:nvPr/>
          </p:nvSpPr>
          <p:spPr>
            <a:xfrm>
              <a:off x="2478263" y="4718294"/>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Oval 85"/>
            <p:cNvSpPr/>
            <p:nvPr/>
          </p:nvSpPr>
          <p:spPr>
            <a:xfrm>
              <a:off x="4392207" y="4718294"/>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922" y="2101950"/>
              <a:ext cx="1035914" cy="768581"/>
            </a:xfrm>
            <a:prstGeom prst="rect">
              <a:avLst/>
            </a:prstGeom>
            <a:grpFill/>
          </p:spPr>
        </p:pic>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2379" y="2195600"/>
              <a:ext cx="1158577" cy="531457"/>
            </a:xfrm>
            <a:prstGeom prst="rect">
              <a:avLst/>
            </a:prstGeom>
            <a:grpFill/>
          </p:spPr>
        </p:pic>
        <p:pic>
          <p:nvPicPr>
            <p:cNvPr id="90" name="Picture 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3831" y="4992054"/>
              <a:ext cx="1023990" cy="627952"/>
            </a:xfrm>
            <a:prstGeom prst="rect">
              <a:avLst/>
            </a:prstGeom>
            <a:grpFill/>
          </p:spPr>
        </p:pic>
        <p:pic>
          <p:nvPicPr>
            <p:cNvPr id="91" name="Picture 9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2379" y="3677398"/>
              <a:ext cx="1181430" cy="485910"/>
            </a:xfrm>
            <a:prstGeom prst="rect">
              <a:avLst/>
            </a:prstGeom>
            <a:grpFill/>
          </p:spPr>
        </p:pic>
        <p:pic>
          <p:nvPicPr>
            <p:cNvPr id="92" name="Picture 9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538" y="5146986"/>
              <a:ext cx="1288311" cy="361372"/>
            </a:xfrm>
            <a:prstGeom prst="rect">
              <a:avLst/>
            </a:prstGeom>
            <a:grpFill/>
          </p:spPr>
        </p:pic>
        <p:pic>
          <p:nvPicPr>
            <p:cNvPr id="93" name="Picture 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538" y="3609864"/>
              <a:ext cx="1214301" cy="637508"/>
            </a:xfrm>
            <a:prstGeom prst="rect">
              <a:avLst/>
            </a:prstGeom>
            <a:grpFill/>
          </p:spPr>
        </p:pic>
        <p:pic>
          <p:nvPicPr>
            <p:cNvPr id="94" name="Picture 9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7044" y="2155918"/>
              <a:ext cx="1210465" cy="542623"/>
            </a:xfrm>
            <a:prstGeom prst="rect">
              <a:avLst/>
            </a:prstGeom>
            <a:grpFill/>
          </p:spPr>
        </p:pic>
        <p:pic>
          <p:nvPicPr>
            <p:cNvPr id="95" name="Picture 3" descr="O:\BD_SC\Partner store logo\Logo_etc_PS\The Parisian Macao\logo125125.jpg"/>
            <p:cNvPicPr>
              <a:picLocks noChangeAspect="1" noChangeArrowheads="1"/>
            </p:cNvPicPr>
            <p:nvPr/>
          </p:nvPicPr>
          <p:blipFill rotWithShape="1">
            <a:blip r:embed="rId11">
              <a:extLst>
                <a:ext uri="{28A0092B-C50C-407E-A947-70E740481C1C}">
                  <a14:useLocalDpi xmlns:a14="http://schemas.microsoft.com/office/drawing/2010/main" val="0"/>
                </a:ext>
              </a:extLst>
            </a:blip>
            <a:srcRect t="14611" b="20780"/>
            <a:stretch/>
          </p:blipFill>
          <p:spPr bwMode="auto">
            <a:xfrm>
              <a:off x="4678503" y="4961274"/>
              <a:ext cx="1034218" cy="668195"/>
            </a:xfrm>
            <a:prstGeom prst="rect">
              <a:avLst/>
            </a:prstGeom>
            <a:grpFill/>
            <a:extLst/>
          </p:spPr>
        </p:pic>
        <p:pic>
          <p:nvPicPr>
            <p:cNvPr id="96" name="Picture 3" descr="M:\Agreement\Morning Star Travel Service Limited\logo.png"/>
            <p:cNvPicPr>
              <a:picLocks noChangeAspect="1" noChangeArrowheads="1"/>
            </p:cNvPicPr>
            <p:nvPr/>
          </p:nvPicPr>
          <p:blipFill rotWithShape="1">
            <a:blip r:embed="rId12">
              <a:extLst>
                <a:ext uri="{28A0092B-C50C-407E-A947-70E740481C1C}">
                  <a14:useLocalDpi xmlns:a14="http://schemas.microsoft.com/office/drawing/2010/main" val="0"/>
                </a:ext>
              </a:extLst>
            </a:blip>
            <a:srcRect r="39129" b="19852"/>
            <a:stretch/>
          </p:blipFill>
          <p:spPr bwMode="auto">
            <a:xfrm>
              <a:off x="4588879" y="3697310"/>
              <a:ext cx="1277033" cy="470639"/>
            </a:xfrm>
            <a:prstGeom prst="rect">
              <a:avLst/>
            </a:prstGeom>
            <a:grpFill/>
            <a:extLst/>
          </p:spPr>
        </p:pic>
      </p:grpSp>
      <p:grpSp>
        <p:nvGrpSpPr>
          <p:cNvPr id="8" name="Group 7"/>
          <p:cNvGrpSpPr/>
          <p:nvPr/>
        </p:nvGrpSpPr>
        <p:grpSpPr>
          <a:xfrm>
            <a:off x="-153988" y="1677609"/>
            <a:ext cx="4914348" cy="5091545"/>
            <a:chOff x="-153988" y="1677605"/>
            <a:chExt cx="4914348" cy="5091545"/>
          </a:xfrm>
        </p:grpSpPr>
        <p:sp>
          <p:nvSpPr>
            <p:cNvPr id="99" name="Oval 98"/>
            <p:cNvSpPr/>
            <p:nvPr/>
          </p:nvSpPr>
          <p:spPr>
            <a:xfrm>
              <a:off x="2841364" y="1677605"/>
              <a:ext cx="1909686" cy="1522795"/>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53988" y="1677605"/>
              <a:ext cx="4914348" cy="5091545"/>
              <a:chOff x="-153988" y="1514663"/>
              <a:chExt cx="4914348" cy="5091545"/>
            </a:xfrm>
          </p:grpSpPr>
          <p:sp>
            <p:nvSpPr>
              <p:cNvPr id="98" name="Oval 97"/>
              <p:cNvSpPr/>
              <p:nvPr/>
            </p:nvSpPr>
            <p:spPr>
              <a:xfrm>
                <a:off x="501722" y="1514663"/>
                <a:ext cx="1909686" cy="1522795"/>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501722" y="3343463"/>
                <a:ext cx="1909686" cy="1522795"/>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1" name="Oval 100"/>
              <p:cNvSpPr/>
              <p:nvPr/>
            </p:nvSpPr>
            <p:spPr>
              <a:xfrm>
                <a:off x="2850674" y="3343463"/>
                <a:ext cx="1909686" cy="1522795"/>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0674" y="5083413"/>
                <a:ext cx="1909686" cy="1522795"/>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3" name="Picture 3" descr="C:\Users\bivyw\Desktop\LS2017ppt\logo.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113"/>
              <a:stretch/>
            </p:blipFill>
            <p:spPr bwMode="auto">
              <a:xfrm>
                <a:off x="733448" y="1949717"/>
                <a:ext cx="1474764" cy="5653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C:\Users\bivyw\Desktop\confernce temp\Harbour Plaza 8 Degrees Hotel Kowloon 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34227" y="1811797"/>
                <a:ext cx="1323960" cy="920861"/>
              </a:xfrm>
              <a:prstGeom prst="roundRect">
                <a:avLst>
                  <a:gd name="adj" fmla="val 8594"/>
                </a:avLst>
              </a:prstGeom>
              <a:solidFill>
                <a:srgbClr val="FFFFFF">
                  <a:shade val="85000"/>
                </a:srgbClr>
              </a:solidFill>
              <a:ln>
                <a:noFill/>
              </a:ln>
              <a:effectLst/>
              <a:extLst/>
            </p:spPr>
          </p:pic>
          <p:pic>
            <p:nvPicPr>
              <p:cNvPr id="105" name="Picture 3" descr="C:\Users\bivyw\Desktop\LS2017ppt\galaxy-macau.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78429" y="3592546"/>
                <a:ext cx="1239583" cy="92776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5" descr="C:\Users\bivyw\Desktop\LS2017ppt\Wifi Egg Portable Wifi CPS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62538" y="5528514"/>
                <a:ext cx="1419719" cy="60380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3" descr="C:\Users\bivyw\Desktop\LS2017ppt\HI_mk_logo_hiltonbrandlogo.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9228"/>
              <a:stretch/>
            </p:blipFill>
            <p:spPr bwMode="auto">
              <a:xfrm>
                <a:off x="825513" y="3592546"/>
                <a:ext cx="1230299" cy="89341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C:\Users\bivyw\Desktop\LS2017ppt\new-icon.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5939" y="1634586"/>
                <a:ext cx="1196690" cy="630257"/>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C:\Users\bivyw\Desktop\LS2017ppt\new-icon.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3988" y="3429000"/>
                <a:ext cx="1196690" cy="63025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C:\Users\bivyw\Desktop\LS2017ppt\new-icon.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06922" y="1670845"/>
                <a:ext cx="1196690" cy="63025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C:\Users\bivyw\Desktop\LS2017ppt\new-icon.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78873" y="3461477"/>
                <a:ext cx="1196690" cy="63025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C:\Users\bivyw\Desktop\LS2017ppt\new-icon.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84412" y="5237143"/>
                <a:ext cx="1196690" cy="630257"/>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28" name="Straight Connector 127"/>
          <p:cNvCxnSpPr/>
          <p:nvPr/>
        </p:nvCxnSpPr>
        <p:spPr>
          <a:xfrm>
            <a:off x="-6208451"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9" name="Oval 128"/>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a:off x="673875" y="654452"/>
            <a:ext cx="543739" cy="307777"/>
            <a:chOff x="-1144588" y="-841177"/>
            <a:chExt cx="543739" cy="307777"/>
          </a:xfrm>
        </p:grpSpPr>
        <p:sp>
          <p:nvSpPr>
            <p:cNvPr id="131" name="Rounded Rectangle 13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33" name="Oval 132"/>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p:cNvGrpSpPr/>
          <p:nvPr/>
        </p:nvGrpSpPr>
        <p:grpSpPr>
          <a:xfrm>
            <a:off x="1131075" y="4"/>
            <a:ext cx="543739" cy="307777"/>
            <a:chOff x="-1144588" y="-841177"/>
            <a:chExt cx="543739" cy="307777"/>
          </a:xfrm>
        </p:grpSpPr>
        <p:sp>
          <p:nvSpPr>
            <p:cNvPr id="144" name="Rounded Rectangle 14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46" name="Group 145"/>
          <p:cNvGrpSpPr/>
          <p:nvPr/>
        </p:nvGrpSpPr>
        <p:grpSpPr>
          <a:xfrm>
            <a:off x="2512756" y="657429"/>
            <a:ext cx="543739" cy="307777"/>
            <a:chOff x="-1144588" y="-841177"/>
            <a:chExt cx="543739" cy="307777"/>
          </a:xfrm>
        </p:grpSpPr>
        <p:sp>
          <p:nvSpPr>
            <p:cNvPr id="147" name="Rounded Rectangle 14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49" name="Group 148"/>
          <p:cNvGrpSpPr/>
          <p:nvPr/>
        </p:nvGrpSpPr>
        <p:grpSpPr>
          <a:xfrm>
            <a:off x="4035562" y="4"/>
            <a:ext cx="543739" cy="307777"/>
            <a:chOff x="-1236509" y="-841177"/>
            <a:chExt cx="1059545" cy="307777"/>
          </a:xfrm>
        </p:grpSpPr>
        <p:sp>
          <p:nvSpPr>
            <p:cNvPr id="150" name="Rounded Rectangle 14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2" name="Group 151"/>
          <p:cNvGrpSpPr/>
          <p:nvPr/>
        </p:nvGrpSpPr>
        <p:grpSpPr>
          <a:xfrm>
            <a:off x="1588275" y="656776"/>
            <a:ext cx="543739" cy="307777"/>
            <a:chOff x="-1144588" y="-841177"/>
            <a:chExt cx="543739" cy="307777"/>
          </a:xfrm>
        </p:grpSpPr>
        <p:sp>
          <p:nvSpPr>
            <p:cNvPr id="153" name="Rounded Rectangle 15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5" name="Group 154"/>
          <p:cNvGrpSpPr/>
          <p:nvPr/>
        </p:nvGrpSpPr>
        <p:grpSpPr>
          <a:xfrm>
            <a:off x="3541431" y="659753"/>
            <a:ext cx="543739" cy="307777"/>
            <a:chOff x="-1144588" y="-841177"/>
            <a:chExt cx="543739" cy="307777"/>
          </a:xfrm>
        </p:grpSpPr>
        <p:sp>
          <p:nvSpPr>
            <p:cNvPr id="156" name="Rounded Rectangle 15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8" name="Group 157"/>
          <p:cNvGrpSpPr/>
          <p:nvPr/>
        </p:nvGrpSpPr>
        <p:grpSpPr>
          <a:xfrm>
            <a:off x="4560075" y="653146"/>
            <a:ext cx="543739" cy="307777"/>
            <a:chOff x="-1144588" y="-841177"/>
            <a:chExt cx="543739" cy="307777"/>
          </a:xfrm>
        </p:grpSpPr>
        <p:sp>
          <p:nvSpPr>
            <p:cNvPr id="159" name="Rounded Rectangle 15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61" name="Group 160"/>
          <p:cNvGrpSpPr/>
          <p:nvPr/>
        </p:nvGrpSpPr>
        <p:grpSpPr>
          <a:xfrm>
            <a:off x="2027331" y="4"/>
            <a:ext cx="543739" cy="307777"/>
            <a:chOff x="-1144588" y="-841177"/>
            <a:chExt cx="543739" cy="307777"/>
          </a:xfrm>
        </p:grpSpPr>
        <p:sp>
          <p:nvSpPr>
            <p:cNvPr id="162" name="Rounded Rectangle 16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4" name="Group 163"/>
          <p:cNvGrpSpPr/>
          <p:nvPr/>
        </p:nvGrpSpPr>
        <p:grpSpPr>
          <a:xfrm>
            <a:off x="2808562" y="4"/>
            <a:ext cx="902811" cy="307777"/>
            <a:chOff x="-1144588" y="-841177"/>
            <a:chExt cx="902811" cy="307777"/>
          </a:xfrm>
        </p:grpSpPr>
        <p:sp>
          <p:nvSpPr>
            <p:cNvPr id="165" name="Rounded Rectangle 164"/>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7" name="Group 166"/>
          <p:cNvGrpSpPr/>
          <p:nvPr/>
        </p:nvGrpSpPr>
        <p:grpSpPr>
          <a:xfrm>
            <a:off x="4963001" y="4"/>
            <a:ext cx="902811" cy="307777"/>
            <a:chOff x="-1144588" y="-841177"/>
            <a:chExt cx="902811" cy="307777"/>
          </a:xfrm>
        </p:grpSpPr>
        <p:sp>
          <p:nvSpPr>
            <p:cNvPr id="168" name="Rounded Rectangle 16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0" name="Group 169"/>
          <p:cNvGrpSpPr/>
          <p:nvPr/>
        </p:nvGrpSpPr>
        <p:grpSpPr>
          <a:xfrm>
            <a:off x="5626875" y="653799"/>
            <a:ext cx="543739" cy="307777"/>
            <a:chOff x="-1144588" y="-841177"/>
            <a:chExt cx="543739" cy="307777"/>
          </a:xfrm>
        </p:grpSpPr>
        <p:sp>
          <p:nvSpPr>
            <p:cNvPr id="171" name="Rounded Rectangle 17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sp>
        <p:nvSpPr>
          <p:cNvPr id="176" name="Oval 175"/>
          <p:cNvSpPr/>
          <p:nvPr/>
        </p:nvSpPr>
        <p:spPr>
          <a:xfrm>
            <a:off x="5765559"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p:cNvGrpSpPr/>
          <p:nvPr/>
        </p:nvGrpSpPr>
        <p:grpSpPr>
          <a:xfrm>
            <a:off x="10001" y="4"/>
            <a:ext cx="902811" cy="307777"/>
            <a:chOff x="-1144588" y="-841177"/>
            <a:chExt cx="902811" cy="307777"/>
          </a:xfrm>
        </p:grpSpPr>
        <p:sp>
          <p:nvSpPr>
            <p:cNvPr id="179" name="Rounded Rectangle 178"/>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150503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76"/>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875" b="12847"/>
          <a:stretch/>
        </p:blipFill>
        <p:spPr>
          <a:xfrm>
            <a:off x="-1588" y="-76200"/>
            <a:ext cx="12188825" cy="6934200"/>
          </a:xfrm>
        </p:spPr>
      </p:pic>
      <p:sp>
        <p:nvSpPr>
          <p:cNvPr id="6" name="Rectangle 5"/>
          <p:cNvSpPr/>
          <p:nvPr/>
        </p:nvSpPr>
        <p:spPr>
          <a:xfrm>
            <a:off x="-1130030" y="5638800"/>
            <a:ext cx="13930043" cy="1524000"/>
          </a:xfrm>
          <a:prstGeom prst="rect">
            <a:avLst/>
          </a:prstGeom>
          <a:solidFill>
            <a:schemeClr val="bg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sp>
        <p:nvSpPr>
          <p:cNvPr id="7" name="TextBox 6"/>
          <p:cNvSpPr txBox="1"/>
          <p:nvPr/>
        </p:nvSpPr>
        <p:spPr>
          <a:xfrm>
            <a:off x="5714999" y="5842341"/>
            <a:ext cx="7085012" cy="1015663"/>
          </a:xfrm>
          <a:prstGeom prst="rect">
            <a:avLst/>
          </a:prstGeom>
          <a:noFill/>
        </p:spPr>
        <p:txBody>
          <a:bodyPr wrap="square" rtlCol="0">
            <a:spAutoFit/>
          </a:bodyPr>
          <a:lstStyle/>
          <a:p>
            <a:r>
              <a:rPr lang="zh-TW" altLang="en-US" sz="6000" b="1" dirty="0" smtClean="0">
                <a:latin typeface="微軟正黑體" pitchFamily="34" charset="-120"/>
                <a:ea typeface="微軟正黑體" pitchFamily="34" charset="-120"/>
              </a:rPr>
              <a:t>你的人生旅程</a:t>
            </a:r>
            <a:r>
              <a:rPr lang="en-US" altLang="zh-TW" sz="6000" b="1" dirty="0" smtClean="0">
                <a:latin typeface="微軟正黑體" pitchFamily="34" charset="-120"/>
                <a:ea typeface="微軟正黑體" pitchFamily="34" charset="-120"/>
              </a:rPr>
              <a:t>……</a:t>
            </a:r>
            <a:endParaRPr lang="en-US" sz="6000" b="1" dirty="0">
              <a:latin typeface="微軟正黑體" pitchFamily="34" charset="-120"/>
              <a:ea typeface="微軟正黑體" pitchFamily="34" charset="-120"/>
            </a:endParaRPr>
          </a:p>
        </p:txBody>
      </p:sp>
    </p:spTree>
    <p:extLst>
      <p:ext uri="{BB962C8B-B14F-4D97-AF65-F5344CB8AC3E}">
        <p14:creationId xmlns:p14="http://schemas.microsoft.com/office/powerpoint/2010/main" val="426207541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9301" r="26667" b="10773"/>
          <a:stretch/>
        </p:blipFill>
        <p:spPr bwMode="auto">
          <a:xfrm>
            <a:off x="378123" y="0"/>
            <a:ext cx="115074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1942" y="-228600"/>
            <a:ext cx="12647154" cy="7126050"/>
          </a:xfrm>
          <a:prstGeom prst="rect">
            <a:avLst/>
          </a:prstGeom>
          <a:solidFill>
            <a:schemeClr val="bg1">
              <a:alpha val="21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5" name="Group 4"/>
          <p:cNvGrpSpPr/>
          <p:nvPr/>
        </p:nvGrpSpPr>
        <p:grpSpPr>
          <a:xfrm>
            <a:off x="4605464" y="609604"/>
            <a:ext cx="3052803" cy="1568013"/>
            <a:chOff x="3879809" y="2286902"/>
            <a:chExt cx="4602574" cy="2364023"/>
          </a:xfrm>
        </p:grpSpPr>
        <p:sp>
          <p:nvSpPr>
            <p:cNvPr id="9" name="Rounded Rectangle 8"/>
            <p:cNvSpPr/>
            <p:nvPr/>
          </p:nvSpPr>
          <p:spPr>
            <a:xfrm>
              <a:off x="3879809" y="2286902"/>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descr="C:\Users\bivyw\Desktop\LS2017ppt\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13"/>
            <a:stretch/>
          </p:blipFill>
          <p:spPr bwMode="auto">
            <a:xfrm>
              <a:off x="4113212" y="2634420"/>
              <a:ext cx="4145788" cy="158916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ounded Rectangle 1"/>
          <p:cNvSpPr/>
          <p:nvPr/>
        </p:nvSpPr>
        <p:spPr>
          <a:xfrm>
            <a:off x="1903414" y="2547260"/>
            <a:ext cx="8610600" cy="34725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6814" y="2700282"/>
            <a:ext cx="7467600" cy="3170099"/>
          </a:xfrm>
          <a:prstGeom prst="rect">
            <a:avLst/>
          </a:prstGeom>
          <a:noFill/>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網上商店</a:t>
            </a:r>
            <a:r>
              <a:rPr lang="en-US" altLang="zh-TW"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為</a:t>
            </a:r>
            <a:r>
              <a:rPr lang="zh-TW" altLang="en-US" sz="2000" b="1" dirty="0">
                <a:latin typeface="微軟正黑體" panose="020B0604030504040204" pitchFamily="34" charset="-120"/>
                <a:ea typeface="微軟正黑體" panose="020B0604030504040204" pitchFamily="34" charset="-120"/>
              </a:rPr>
              <a:t>專業旅運集團的網上宣傳平台，由集團旗下總要飛有限公司營運</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zh-TW" altLang="en-US"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是</a:t>
            </a:r>
            <a:r>
              <a:rPr lang="zh-TW" altLang="en-US" sz="2000" b="1" dirty="0">
                <a:latin typeface="微軟正黑體" panose="020B0604030504040204" pitchFamily="34" charset="-120"/>
                <a:ea typeface="微軟正黑體" panose="020B0604030504040204" pitchFamily="34" charset="-120"/>
              </a:rPr>
              <a:t>一個讓客人即時訂購旅遊產品的網上平台。客人只需完成幾個簡單步驟，便能輕鬆安排旅程，立即執拾行李「跳出香港</a:t>
            </a:r>
            <a:r>
              <a:rPr lang="zh-TW" altLang="en-US" sz="2000" b="1" dirty="0" smtClean="0">
                <a:latin typeface="微軟正黑體" panose="020B0604030504040204" pitchFamily="34" charset="-120"/>
                <a:ea typeface="微軟正黑體" panose="020B0604030504040204" pitchFamily="34" charset="-120"/>
              </a:rPr>
              <a:t>」！為</a:t>
            </a:r>
            <a:r>
              <a:rPr lang="zh-TW" altLang="en-US" sz="2000" b="1" dirty="0">
                <a:latin typeface="微軟正黑體" panose="020B0604030504040204" pitchFamily="34" charset="-120"/>
                <a:ea typeface="微軟正黑體" panose="020B0604030504040204" pitchFamily="34" charset="-120"/>
              </a:rPr>
              <a:t>客人提供全球不同國家城市的酒店及機票。憑藉本集團與同業夥伴的良好關係</a:t>
            </a:r>
            <a:r>
              <a:rPr lang="zh-TW" altLang="en-US" sz="2000" b="1" dirty="0" smtClean="0">
                <a:latin typeface="微軟正黑體" panose="020B0604030504040204" pitchFamily="34" charset="-120"/>
                <a:ea typeface="微軟正黑體" panose="020B0604030504040204" pitchFamily="34" charset="-120"/>
              </a:rPr>
              <a:t>，爭</a:t>
            </a:r>
            <a:r>
              <a:rPr lang="zh-TW" altLang="en-US" sz="2000" b="1" dirty="0">
                <a:latin typeface="微軟正黑體" panose="020B0604030504040204" pitchFamily="34" charset="-120"/>
                <a:ea typeface="微軟正黑體" panose="020B0604030504040204" pitchFamily="34" charset="-120"/>
              </a:rPr>
              <a:t>取最優惠的價錢讓客人隨時隨地出發嘆世界，體驗旅遊樂趣！</a:t>
            </a:r>
            <a:endParaRPr lang="en-US" sz="2000" dirty="0"/>
          </a:p>
        </p:txBody>
      </p:sp>
    </p:spTree>
    <p:extLst>
      <p:ext uri="{BB962C8B-B14F-4D97-AF65-F5344CB8AC3E}">
        <p14:creationId xmlns:p14="http://schemas.microsoft.com/office/powerpoint/2010/main" val="19695110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bivyw\Desktop\confernce temp\harbour_plaza_8_degrees_30062015-18.jpg"/>
          <p:cNvPicPr>
            <a:picLocks noChangeAspect="1" noChangeArrowheads="1"/>
          </p:cNvPicPr>
          <p:nvPr/>
        </p:nvPicPr>
        <p:blipFill rotWithShape="1">
          <a:blip r:embed="rId2">
            <a:extLst>
              <a:ext uri="{28A0092B-C50C-407E-A947-70E740481C1C}">
                <a14:useLocalDpi xmlns:a14="http://schemas.microsoft.com/office/drawing/2010/main" val="0"/>
              </a:ext>
            </a:extLst>
          </a:blip>
          <a:srcRect l="24042" r="1229"/>
          <a:stretch/>
        </p:blipFill>
        <p:spPr bwMode="auto">
          <a:xfrm>
            <a:off x="-57135" y="0"/>
            <a:ext cx="12245960" cy="69953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133" y="277017"/>
            <a:ext cx="12295687"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ounded Rectangle 5"/>
          <p:cNvSpPr/>
          <p:nvPr/>
        </p:nvSpPr>
        <p:spPr>
          <a:xfrm>
            <a:off x="1903414" y="2547256"/>
            <a:ext cx="8610600" cy="39386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36814" y="2700278"/>
            <a:ext cx="7467600" cy="3785652"/>
          </a:xfrm>
          <a:prstGeom prst="rect">
            <a:avLst/>
          </a:prstGeom>
          <a:noFill/>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實體店</a:t>
            </a:r>
            <a:r>
              <a:rPr lang="en-US" altLang="zh-TW" sz="2000" b="1" dirty="0">
                <a:latin typeface="微軟正黑體" panose="020B0604030504040204" pitchFamily="34" charset="-120"/>
                <a:ea typeface="微軟正黑體" panose="020B0604030504040204" pitchFamily="34" charset="-120"/>
              </a:rPr>
              <a:t>]</a:t>
            </a:r>
          </a:p>
          <a:p>
            <a:pPr marL="571500" indent="-571500">
              <a:buFont typeface="Wingdings" panose="05000000000000000000" pitchFamily="2" charset="2"/>
              <a:buChar char="ü"/>
            </a:pP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屢</a:t>
            </a:r>
            <a:r>
              <a:rPr lang="zh-TW" altLang="en-US" sz="2000" b="1" dirty="0">
                <a:latin typeface="微軟正黑體" panose="020B0604030504040204" pitchFamily="34" charset="-120"/>
                <a:ea typeface="微軟正黑體" panose="020B0604030504040204" pitchFamily="34" charset="-120"/>
              </a:rPr>
              <a:t>奪殊榮的</a:t>
            </a:r>
            <a:r>
              <a:rPr lang="en-US" altLang="zh-TW" sz="2000" b="1" dirty="0">
                <a:latin typeface="微軟正黑體" panose="020B0604030504040204" pitchFamily="34" charset="-120"/>
                <a:ea typeface="微軟正黑體" panose="020B0604030504040204" pitchFamily="34" charset="-120"/>
              </a:rPr>
              <a:t>8</a:t>
            </a:r>
            <a:r>
              <a:rPr lang="zh-TW" altLang="en-US" sz="2000" b="1" dirty="0">
                <a:latin typeface="微軟正黑體" panose="020B0604030504040204" pitchFamily="34" charset="-120"/>
                <a:ea typeface="微軟正黑體" panose="020B0604030504040204" pitchFamily="34" charset="-120"/>
              </a:rPr>
              <a:t>度海逸酒店位於九龍中心位置，鄰近啟德郵輪碼頭及旺角購物區，酒店設免費穿梭巴士，數分鐘直達尖沙嘴購物娛樂中心及旅遊名勝區域，交通十分便利</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酒</a:t>
            </a:r>
            <a:r>
              <a:rPr lang="zh-TW" altLang="en-US" sz="2000" b="1" dirty="0">
                <a:latin typeface="微軟正黑體" panose="020B0604030504040204" pitchFamily="34" charset="-120"/>
                <a:ea typeface="微軟正黑體" panose="020B0604030504040204" pitchFamily="34" charset="-120"/>
              </a:rPr>
              <a:t>店擁有</a:t>
            </a:r>
            <a:r>
              <a:rPr lang="en-US" altLang="zh-TW" sz="2000" b="1" dirty="0">
                <a:latin typeface="微軟正黑體" panose="020B0604030504040204" pitchFamily="34" charset="-120"/>
                <a:ea typeface="微軟正黑體" panose="020B0604030504040204" pitchFamily="34" charset="-120"/>
              </a:rPr>
              <a:t>704</a:t>
            </a:r>
            <a:r>
              <a:rPr lang="zh-TW" altLang="en-US" sz="2000" b="1" dirty="0">
                <a:latin typeface="微軟正黑體" panose="020B0604030504040204" pitchFamily="34" charset="-120"/>
                <a:ea typeface="微軟正黑體" panose="020B0604030504040204" pitchFamily="34" charset="-120"/>
              </a:rPr>
              <a:t>間設計雅緻舒適，備有無線上網及</a:t>
            </a:r>
            <a:r>
              <a:rPr lang="en-US" altLang="zh-TW" sz="2000" b="1" dirty="0">
                <a:latin typeface="微軟正黑體" panose="020B0604030504040204" pitchFamily="34" charset="-120"/>
                <a:ea typeface="微軟正黑體" panose="020B0604030504040204" pitchFamily="34" charset="-120"/>
              </a:rPr>
              <a:t>handy </a:t>
            </a:r>
            <a:r>
              <a:rPr lang="zh-TW" altLang="en-US" sz="2000" b="1" dirty="0">
                <a:latin typeface="微軟正黑體" panose="020B0604030504040204" pitchFamily="34" charset="-120"/>
                <a:ea typeface="微軟正黑體" panose="020B0604030504040204" pitchFamily="34" charset="-120"/>
              </a:rPr>
              <a:t>智能手機服務的客房及套房，大堂傾斜的設計新穎大膽，設有兩間提供環宇美食的頂級食府，一間特色酒吧，設備完善的健身中心，富有自然氣息的室外游泳池及桑拿。酒店設施完善及服務殷勤細緻，定能為商務或休閒旅客帶來舒適的住宿體驗。</a:t>
            </a:r>
          </a:p>
        </p:txBody>
      </p:sp>
      <p:grpSp>
        <p:nvGrpSpPr>
          <p:cNvPr id="2" name="Group 1"/>
          <p:cNvGrpSpPr/>
          <p:nvPr/>
        </p:nvGrpSpPr>
        <p:grpSpPr>
          <a:xfrm>
            <a:off x="4644210" y="306050"/>
            <a:ext cx="3052803" cy="1568013"/>
            <a:chOff x="5027612" y="622823"/>
            <a:chExt cx="3052803" cy="1568013"/>
          </a:xfrm>
        </p:grpSpPr>
        <p:sp>
          <p:nvSpPr>
            <p:cNvPr id="13" name="Rounded Rectangle 12"/>
            <p:cNvSpPr/>
            <p:nvPr/>
          </p:nvSpPr>
          <p:spPr>
            <a:xfrm>
              <a:off x="5027612" y="622823"/>
              <a:ext cx="3052803" cy="156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C:\Users\bivyw\Desktop\confernce temp\Harbour Plaza 8 Degrees Hotel Kowloon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3245" y="622823"/>
              <a:ext cx="2254397" cy="1568013"/>
            </a:xfrm>
            <a:prstGeom prst="roundRect">
              <a:avLst>
                <a:gd name="adj" fmla="val 8594"/>
              </a:avLst>
            </a:prstGeom>
            <a:solidFill>
              <a:srgbClr val="FFFFFF">
                <a:shade val="85000"/>
              </a:srgbClr>
            </a:solidFill>
            <a:ln>
              <a:noFill/>
            </a:ln>
            <a:effectLst/>
            <a:extLst/>
          </p:spPr>
        </p:pic>
      </p:grpSp>
    </p:spTree>
    <p:extLst>
      <p:ext uri="{BB962C8B-B14F-4D97-AF65-F5344CB8AC3E}">
        <p14:creationId xmlns:p14="http://schemas.microsoft.com/office/powerpoint/2010/main" val="31511530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ivyw\Desktop\LS2017ppt\bbc44d0019ba7163d46b3be8a89e2b6c3f0ad17c.1439188067-bd0c72a33692cde757e3907c8746c7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3444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1942" y="-228600"/>
            <a:ext cx="12647154" cy="7126050"/>
          </a:xfrm>
          <a:prstGeom prst="rect">
            <a:avLst/>
          </a:prstGeom>
          <a:solidFill>
            <a:schemeClr val="bg1">
              <a:alpha val="21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sp>
        <p:nvSpPr>
          <p:cNvPr id="10" name="Rounded Rectangle 9"/>
          <p:cNvSpPr/>
          <p:nvPr/>
        </p:nvSpPr>
        <p:spPr>
          <a:xfrm>
            <a:off x="1903414" y="2547260"/>
            <a:ext cx="8610600" cy="34725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36814" y="2700279"/>
            <a:ext cx="7467600" cy="2862322"/>
          </a:xfrm>
          <a:prstGeom prst="rect">
            <a:avLst/>
          </a:prstGeom>
          <a:noFill/>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網上商店</a:t>
            </a:r>
            <a:r>
              <a:rPr lang="en-US" altLang="zh-TW"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a:latin typeface="微軟正黑體" panose="020B0604030504040204" pitchFamily="34" charset="-120"/>
                <a:ea typeface="微軟正黑體" panose="020B0604030504040204" pitchFamily="34" charset="-120"/>
              </a:rPr>
              <a:t>「澳門銀河」是世界級亞洲特色的五星級綜合渡假</a:t>
            </a:r>
            <a:r>
              <a:rPr lang="zh-TW" altLang="en-US" sz="2000" b="1" dirty="0" smtClean="0">
                <a:latin typeface="微軟正黑體" panose="020B0604030504040204" pitchFamily="34" charset="-120"/>
                <a:ea typeface="微軟正黑體" panose="020B0604030504040204" pitchFamily="34" charset="-120"/>
              </a:rPr>
              <a:t>城。由</a:t>
            </a:r>
            <a:r>
              <a:rPr lang="zh-TW" altLang="en-US" sz="2000" b="1" dirty="0">
                <a:latin typeface="微軟正黑體" panose="020B0604030504040204" pitchFamily="34" charset="-120"/>
                <a:ea typeface="微軟正黑體" panose="020B0604030504040204" pitchFamily="34" charset="-120"/>
              </a:rPr>
              <a:t>三大世界級酒店品牌合力創建，包</a:t>
            </a:r>
            <a:r>
              <a:rPr lang="zh-TW" altLang="en-US" sz="2000" b="1" dirty="0" smtClean="0">
                <a:latin typeface="微軟正黑體" panose="020B0604030504040204" pitchFamily="34" charset="-120"/>
                <a:ea typeface="微軟正黑體" panose="020B0604030504040204" pitchFamily="34" charset="-120"/>
              </a:rPr>
              <a:t>括悦</a:t>
            </a:r>
            <a:r>
              <a:rPr lang="zh-TW" altLang="en-US" sz="2000" b="1" dirty="0">
                <a:latin typeface="微軟正黑體" panose="020B0604030504040204" pitchFamily="34" charset="-120"/>
                <a:ea typeface="微軟正黑體" panose="020B0604030504040204" pitchFamily="34" charset="-120"/>
              </a:rPr>
              <a:t>榕庄</a:t>
            </a:r>
            <a:r>
              <a:rPr lang="zh-TW" altLang="en-US" sz="2000" b="1" dirty="0" smtClean="0">
                <a:latin typeface="微軟正黑體" panose="020B0604030504040204" pitchFamily="34" charset="-120"/>
                <a:ea typeface="微軟正黑體" panose="020B0604030504040204" pitchFamily="34" charset="-120"/>
              </a:rPr>
              <a:t>；大</a:t>
            </a:r>
            <a:r>
              <a:rPr lang="zh-TW" altLang="en-US" sz="2000" b="1" dirty="0">
                <a:latin typeface="微軟正黑體" panose="020B0604030504040204" pitchFamily="34" charset="-120"/>
                <a:ea typeface="微軟正黑體" panose="020B0604030504040204" pitchFamily="34" charset="-120"/>
              </a:rPr>
              <a:t>倉飯店，以</a:t>
            </a:r>
            <a:r>
              <a:rPr lang="zh-TW" altLang="en-US" sz="2000" b="1" dirty="0" smtClean="0">
                <a:latin typeface="微軟正黑體" panose="020B0604030504040204" pitchFamily="34" charset="-120"/>
                <a:ea typeface="微軟正黑體" panose="020B0604030504040204" pitchFamily="34" charset="-120"/>
              </a:rPr>
              <a:t>及「</a:t>
            </a:r>
            <a:r>
              <a:rPr lang="zh-TW" altLang="en-US" sz="2000" b="1" dirty="0">
                <a:latin typeface="微軟正黑體" panose="020B0604030504040204" pitchFamily="34" charset="-120"/>
                <a:ea typeface="微軟正黑體" panose="020B0604030504040204" pitchFamily="34" charset="-120"/>
              </a:rPr>
              <a:t>銀河酒店</a:t>
            </a:r>
            <a:r>
              <a:rPr lang="en-US" altLang="zh-TW" sz="2000" b="1" dirty="0">
                <a:latin typeface="微軟正黑體" panose="020B0604030504040204" pitchFamily="34" charset="-120"/>
                <a:ea typeface="微軟正黑體" panose="020B0604030504040204" pitchFamily="34" charset="-120"/>
              </a:rPr>
              <a:t>TM</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設</a:t>
            </a:r>
            <a:r>
              <a:rPr lang="zh-TW" altLang="en-US" sz="2000" b="1" dirty="0">
                <a:latin typeface="微軟正黑體" panose="020B0604030504040204" pitchFamily="34" charset="-120"/>
                <a:ea typeface="微軟正黑體" panose="020B0604030504040204" pitchFamily="34" charset="-120"/>
              </a:rPr>
              <a:t>有</a:t>
            </a:r>
            <a:r>
              <a:rPr lang="en-US" altLang="zh-TW" sz="2000" b="1" dirty="0">
                <a:latin typeface="微軟正黑體" panose="020B0604030504040204" pitchFamily="34" charset="-120"/>
                <a:ea typeface="微軟正黑體" panose="020B0604030504040204" pitchFamily="34" charset="-120"/>
              </a:rPr>
              <a:t>50</a:t>
            </a:r>
            <a:r>
              <a:rPr lang="zh-TW" altLang="en-US" sz="2000" b="1" dirty="0">
                <a:latin typeface="微軟正黑體" panose="020B0604030504040204" pitchFamily="34" charset="-120"/>
                <a:ea typeface="微軟正黑體" panose="020B0604030504040204" pitchFamily="34" charset="-120"/>
              </a:rPr>
              <a:t>多間餐飲食肆，提供精緻的亞洲美食，包括東南亞各地的地道佳餚；薈萃全球著名品牌的購物步行街</a:t>
            </a:r>
            <a:r>
              <a:rPr lang="zh-TW" altLang="en-US" sz="2000" b="1" dirty="0" smtClean="0">
                <a:latin typeface="微軟正黑體" panose="020B0604030504040204" pitchFamily="34" charset="-120"/>
                <a:ea typeface="微軟正黑體" panose="020B0604030504040204" pitchFamily="34" charset="-120"/>
              </a:rPr>
              <a:t>；以</a:t>
            </a:r>
            <a:r>
              <a:rPr lang="zh-TW" altLang="en-US" sz="2000" b="1" dirty="0">
                <a:latin typeface="微軟正黑體" panose="020B0604030504040204" pitchFamily="34" charset="-120"/>
                <a:ea typeface="微軟正黑體" panose="020B0604030504040204" pitchFamily="34" charset="-120"/>
              </a:rPr>
              <a:t>及全球最大規模的空中衝浪池</a:t>
            </a:r>
            <a:r>
              <a:rPr lang="zh-TW" altLang="en-US" sz="2000" b="1" dirty="0" smtClean="0">
                <a:latin typeface="微軟正黑體" panose="020B0604030504040204" pitchFamily="34" charset="-120"/>
                <a:ea typeface="微軟正黑體" panose="020B0604030504040204" pitchFamily="34" charset="-120"/>
              </a:rPr>
              <a:t>，更</a:t>
            </a:r>
            <a:r>
              <a:rPr lang="zh-TW" altLang="en-US" sz="2000" b="1" dirty="0">
                <a:latin typeface="微軟正黑體" panose="020B0604030504040204" pitchFamily="34" charset="-120"/>
                <a:ea typeface="微軟正黑體" panose="020B0604030504040204" pitchFamily="34" charset="-120"/>
              </a:rPr>
              <a:t>有以</a:t>
            </a:r>
            <a:r>
              <a:rPr lang="en-US" altLang="zh-TW" sz="2000" b="1" dirty="0">
                <a:latin typeface="微軟正黑體" panose="020B0604030504040204" pitchFamily="34" charset="-120"/>
                <a:ea typeface="微軟正黑體" panose="020B0604030504040204" pitchFamily="34" charset="-120"/>
              </a:rPr>
              <a:t>350</a:t>
            </a:r>
            <a:r>
              <a:rPr lang="zh-TW" altLang="en-US" sz="2000" b="1" dirty="0">
                <a:latin typeface="微軟正黑體" panose="020B0604030504040204" pitchFamily="34" charset="-120"/>
                <a:ea typeface="微軟正黑體" panose="020B0604030504040204" pitchFamily="34" charset="-120"/>
              </a:rPr>
              <a:t>噸白沙鋪成的人工沙灘。 </a:t>
            </a:r>
            <a:endParaRPr lang="en-US" sz="2000" dirty="0"/>
          </a:p>
        </p:txBody>
      </p:sp>
      <p:grpSp>
        <p:nvGrpSpPr>
          <p:cNvPr id="5" name="Group 4"/>
          <p:cNvGrpSpPr/>
          <p:nvPr/>
        </p:nvGrpSpPr>
        <p:grpSpPr>
          <a:xfrm>
            <a:off x="4644210" y="489626"/>
            <a:ext cx="3052803" cy="1568013"/>
            <a:chOff x="4265612" y="609600"/>
            <a:chExt cx="3052803" cy="1568013"/>
          </a:xfrm>
        </p:grpSpPr>
        <p:sp>
          <p:nvSpPr>
            <p:cNvPr id="8" name="Rounded Rectangle 7"/>
            <p:cNvSpPr/>
            <p:nvPr/>
          </p:nvSpPr>
          <p:spPr>
            <a:xfrm>
              <a:off x="4265612" y="609600"/>
              <a:ext cx="3052803" cy="156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C:\Users\bivyw\Desktop\LS2017ppt\galaxy-maca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5869" y="715963"/>
              <a:ext cx="1792288" cy="13414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58992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10242" name="Picture 2" descr="C:\Users\bivyw\Desktop\LS2017ppt\6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1942" y="-228600"/>
            <a:ext cx="12647154" cy="7126050"/>
          </a:xfrm>
          <a:prstGeom prst="rect">
            <a:avLst/>
          </a:prstGeom>
          <a:solidFill>
            <a:schemeClr val="bg1">
              <a:alpha val="21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sp>
        <p:nvSpPr>
          <p:cNvPr id="10" name="Rounded Rectangle 9"/>
          <p:cNvSpPr/>
          <p:nvPr/>
        </p:nvSpPr>
        <p:spPr>
          <a:xfrm>
            <a:off x="1903414" y="3004456"/>
            <a:ext cx="8610600" cy="2329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36814" y="3157477"/>
            <a:ext cx="7696200" cy="1938992"/>
          </a:xfrm>
          <a:prstGeom prst="rect">
            <a:avLst/>
          </a:prstGeom>
          <a:noFill/>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網上商店</a:t>
            </a:r>
            <a:r>
              <a:rPr lang="en-US" altLang="zh-TW"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希爾頓榮譽客會是希爾頓全球旗下十大著名酒店品牌推出的一項屢獲殊榮的賓客忠誠計劃，擁有</a:t>
            </a:r>
            <a:r>
              <a:rPr lang="en-US" altLang="zh-TW" sz="2000" b="1" dirty="0" smtClean="0">
                <a:latin typeface="微軟正黑體" panose="020B0604030504040204" pitchFamily="34" charset="-120"/>
                <a:ea typeface="微軟正黑體" panose="020B0604030504040204" pitchFamily="34" charset="-120"/>
              </a:rPr>
              <a:t>3,400</a:t>
            </a:r>
            <a:r>
              <a:rPr lang="zh-TW" altLang="en-US" sz="2000" b="1" dirty="0" smtClean="0">
                <a:latin typeface="微軟正黑體" panose="020B0604030504040204" pitchFamily="34" charset="-120"/>
                <a:ea typeface="微軟正黑體" panose="020B0604030504040204" pitchFamily="34" charset="-120"/>
              </a:rPr>
              <a:t>萬名會員。</a:t>
            </a: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a:latin typeface="微軟正黑體" panose="020B0604030504040204" pitchFamily="34" charset="-120"/>
                <a:ea typeface="微軟正黑體" panose="020B0604030504040204" pitchFamily="34" charset="-120"/>
              </a:rPr>
              <a:t>提供超過</a:t>
            </a:r>
            <a:r>
              <a:rPr lang="en-US" altLang="zh-TW" sz="2000" b="1" dirty="0">
                <a:latin typeface="微軟正黑體" panose="020B0604030504040204" pitchFamily="34" charset="-120"/>
                <a:ea typeface="微軟正黑體" panose="020B0604030504040204" pitchFamily="34" charset="-120"/>
              </a:rPr>
              <a:t>90</a:t>
            </a:r>
            <a:r>
              <a:rPr lang="zh-TW" altLang="en-US" sz="2000" b="1" dirty="0">
                <a:latin typeface="微軟正黑體" panose="020B0604030504040204" pitchFamily="34" charset="-120"/>
                <a:ea typeface="微軟正黑體" panose="020B0604030504040204" pitchFamily="34" charset="-120"/>
              </a:rPr>
              <a:t>個國家及逾</a:t>
            </a:r>
            <a:r>
              <a:rPr lang="en-US" altLang="zh-TW" sz="2000" b="1" dirty="0">
                <a:latin typeface="微軟正黑體" panose="020B0604030504040204" pitchFamily="34" charset="-120"/>
                <a:ea typeface="微軟正黑體" panose="020B0604030504040204" pitchFamily="34" charset="-120"/>
              </a:rPr>
              <a:t>4,000</a:t>
            </a:r>
            <a:r>
              <a:rPr lang="zh-TW" altLang="en-US" sz="2000" b="1" dirty="0">
                <a:latin typeface="微軟正黑體" panose="020B0604030504040204" pitchFamily="34" charset="-120"/>
                <a:ea typeface="微軟正黑體" panose="020B0604030504040204" pitchFamily="34" charset="-120"/>
              </a:rPr>
              <a:t>家希爾頓酒店</a:t>
            </a:r>
            <a:endParaRPr lang="en-US" sz="2000" b="1" dirty="0">
              <a:latin typeface="微軟正黑體" panose="020B0604030504040204" pitchFamily="34" charset="-120"/>
              <a:ea typeface="微軟正黑體" panose="020B0604030504040204" pitchFamily="34" charset="-120"/>
            </a:endParaRPr>
          </a:p>
        </p:txBody>
      </p:sp>
      <p:grpSp>
        <p:nvGrpSpPr>
          <p:cNvPr id="5" name="Group 4"/>
          <p:cNvGrpSpPr/>
          <p:nvPr/>
        </p:nvGrpSpPr>
        <p:grpSpPr>
          <a:xfrm>
            <a:off x="4682310" y="838204"/>
            <a:ext cx="3052803" cy="1568013"/>
            <a:chOff x="4682310" y="838200"/>
            <a:chExt cx="3052803" cy="1568013"/>
          </a:xfrm>
        </p:grpSpPr>
        <p:sp>
          <p:nvSpPr>
            <p:cNvPr id="8" name="Rounded Rectangle 7"/>
            <p:cNvSpPr/>
            <p:nvPr/>
          </p:nvSpPr>
          <p:spPr>
            <a:xfrm>
              <a:off x="4682310" y="838200"/>
              <a:ext cx="3052803" cy="156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descr="C:\Users\bivyw\Desktop\LS2017ppt\HI_mk_logo_hiltonbrand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28"/>
            <a:stretch/>
          </p:blipFill>
          <p:spPr bwMode="auto">
            <a:xfrm>
              <a:off x="5299448" y="961923"/>
              <a:ext cx="1818527" cy="13205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5546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9476" r="11134" b="16529"/>
          <a:stretch/>
        </p:blipFill>
        <p:spPr bwMode="auto">
          <a:xfrm>
            <a:off x="2" y="4"/>
            <a:ext cx="12188825" cy="377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27937" r="1403" b="32115"/>
          <a:stretch/>
        </p:blipFill>
        <p:spPr bwMode="auto">
          <a:xfrm>
            <a:off x="2" y="3771441"/>
            <a:ext cx="12188825" cy="308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rot="10800000">
            <a:off x="-51467" y="-38100"/>
            <a:ext cx="12295687"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8" name="Rounded Rectangle 7"/>
          <p:cNvSpPr/>
          <p:nvPr/>
        </p:nvSpPr>
        <p:spPr>
          <a:xfrm>
            <a:off x="1903414" y="2660207"/>
            <a:ext cx="8610600" cy="26545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36814" y="2813232"/>
            <a:ext cx="7467600" cy="2246769"/>
          </a:xfrm>
          <a:prstGeom prst="rect">
            <a:avLst/>
          </a:prstGeom>
          <a:noFill/>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網上商店</a:t>
            </a:r>
            <a:r>
              <a:rPr lang="en-US" altLang="zh-TW"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為客</a:t>
            </a:r>
            <a:r>
              <a:rPr lang="zh-TW" altLang="en-US" sz="2000" b="1" dirty="0">
                <a:latin typeface="微軟正黑體" panose="020B0604030504040204" pitchFamily="34" charset="-120"/>
                <a:ea typeface="微軟正黑體" panose="020B0604030504040204" pitchFamily="34" charset="-120"/>
              </a:rPr>
              <a:t>戶提供無線網</a:t>
            </a:r>
            <a:r>
              <a:rPr lang="zh-TW" altLang="en-US" sz="2000" b="1" dirty="0" smtClean="0">
                <a:latin typeface="微軟正黑體" panose="020B0604030504040204" pitchFamily="34" charset="-120"/>
                <a:ea typeface="微軟正黑體" panose="020B0604030504040204" pitchFamily="34" charset="-120"/>
              </a:rPr>
              <a:t>絡，以最</a:t>
            </a:r>
            <a:r>
              <a:rPr lang="zh-TW" altLang="en-US" sz="2000" b="1" dirty="0">
                <a:latin typeface="微軟正黑體" panose="020B0604030504040204" pitchFamily="34" charset="-120"/>
                <a:ea typeface="微軟正黑體" panose="020B0604030504040204" pitchFamily="34" charset="-120"/>
              </a:rPr>
              <a:t>少的費用</a:t>
            </a:r>
            <a:r>
              <a:rPr lang="zh-TW" altLang="en-US" sz="2000" b="1" dirty="0" smtClean="0">
                <a:latin typeface="微軟正黑體" panose="020B0604030504040204" pitchFamily="34" charset="-120"/>
                <a:ea typeface="微軟正黑體" panose="020B0604030504040204" pitchFamily="34" charset="-120"/>
              </a:rPr>
              <a:t>，於顧客</a:t>
            </a:r>
            <a:r>
              <a:rPr lang="zh-TW" altLang="en-US" sz="2000" b="1" dirty="0">
                <a:latin typeface="微軟正黑體" panose="020B0604030504040204" pitchFamily="34" charset="-120"/>
                <a:ea typeface="微軟正黑體" panose="020B0604030504040204" pitchFamily="34" charset="-120"/>
              </a:rPr>
              <a:t>業務或休閒旅</a:t>
            </a:r>
            <a:r>
              <a:rPr lang="zh-TW" altLang="en-US" sz="2000" b="1" dirty="0" smtClean="0">
                <a:latin typeface="微軟正黑體" panose="020B0604030504040204" pitchFamily="34" charset="-120"/>
                <a:ea typeface="微軟正黑體" panose="020B0604030504040204" pitchFamily="34" charset="-120"/>
              </a:rPr>
              <a:t>行時提供高</a:t>
            </a:r>
            <a:r>
              <a:rPr lang="zh-TW" altLang="en-US" sz="2000" b="1" dirty="0">
                <a:latin typeface="微軟正黑體" panose="020B0604030504040204" pitchFamily="34" charset="-120"/>
                <a:ea typeface="微軟正黑體" panose="020B0604030504040204" pitchFamily="34" charset="-120"/>
              </a:rPr>
              <a:t>速質量和可靠的旅遊互聯網</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在</a:t>
            </a:r>
            <a:r>
              <a:rPr lang="zh-TW" altLang="en-US" sz="2000" b="1" dirty="0">
                <a:latin typeface="微軟正黑體" panose="020B0604030504040204" pitchFamily="34" charset="-120"/>
                <a:ea typeface="微軟正黑體" panose="020B0604030504040204" pitchFamily="34" charset="-120"/>
              </a:rPr>
              <a:t>銅鑼灣，尖沙咀和澳門設有分支機</a:t>
            </a:r>
            <a:r>
              <a:rPr lang="zh-TW" altLang="en-US" sz="2000" b="1" dirty="0" smtClean="0">
                <a:latin typeface="微軟正黑體" panose="020B0604030504040204" pitchFamily="34" charset="-120"/>
                <a:ea typeface="微軟正黑體" panose="020B0604030504040204" pitchFamily="34" charset="-120"/>
              </a:rPr>
              <a:t>構</a:t>
            </a:r>
            <a:r>
              <a:rPr lang="zh-TW" altLang="en-US" sz="2000" b="1" dirty="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還</a:t>
            </a:r>
            <a:r>
              <a:rPr lang="zh-TW" altLang="en-US" sz="2000" b="1" dirty="0">
                <a:latin typeface="微軟正黑體" panose="020B0604030504040204" pitchFamily="34" charset="-120"/>
                <a:ea typeface="微軟正黑體" panose="020B0604030504040204" pitchFamily="34" charset="-120"/>
              </a:rPr>
              <a:t>可以在任何</a:t>
            </a:r>
            <a:r>
              <a:rPr lang="en-US" altLang="zh-TW" sz="2000" b="1" dirty="0" smtClean="0">
                <a:latin typeface="微軟正黑體" panose="020B0604030504040204" pitchFamily="34" charset="-120"/>
                <a:ea typeface="微軟正黑體" panose="020B0604030504040204" pitchFamily="34" charset="-120"/>
              </a:rPr>
              <a:t>7-11</a:t>
            </a:r>
            <a:r>
              <a:rPr lang="zh-TW" altLang="en-US" sz="2000" b="1" dirty="0" smtClean="0">
                <a:latin typeface="微軟正黑體" panose="020B0604030504040204" pitchFamily="34" charset="-120"/>
                <a:ea typeface="微軟正黑體" panose="020B0604030504040204" pitchFamily="34" charset="-120"/>
              </a:rPr>
              <a:t>便利店中領取 </a:t>
            </a:r>
            <a:r>
              <a:rPr lang="en-US" altLang="zh-TW" sz="2000" b="1" dirty="0" smtClean="0">
                <a:latin typeface="微軟正黑體" panose="020B0604030504040204" pitchFamily="34" charset="-120"/>
                <a:ea typeface="微軟正黑體" panose="020B0604030504040204" pitchFamily="34" charset="-120"/>
              </a:rPr>
              <a:t>Wi-Fi</a:t>
            </a:r>
            <a:r>
              <a:rPr lang="zh-TW" altLang="en-US" sz="2000" b="1" dirty="0" smtClean="0">
                <a:latin typeface="微軟正黑體" panose="020B0604030504040204" pitchFamily="34" charset="-120"/>
                <a:ea typeface="微軟正黑體" panose="020B0604030504040204" pitchFamily="34" charset="-120"/>
              </a:rPr>
              <a:t> 路</a:t>
            </a:r>
            <a:r>
              <a:rPr lang="zh-TW" altLang="en-US" sz="2000" b="1" dirty="0">
                <a:latin typeface="微軟正黑體" panose="020B0604030504040204" pitchFamily="34" charset="-120"/>
                <a:ea typeface="微軟正黑體" panose="020B0604030504040204" pitchFamily="34" charset="-120"/>
              </a:rPr>
              <a:t>由</a:t>
            </a:r>
            <a:r>
              <a:rPr lang="zh-TW" altLang="en-US" sz="2000" b="1" dirty="0" smtClean="0">
                <a:latin typeface="微軟正黑體" panose="020B0604030504040204" pitchFamily="34" charset="-120"/>
                <a:ea typeface="微軟正黑體" panose="020B0604030504040204" pitchFamily="34" charset="-120"/>
              </a:rPr>
              <a:t>器</a:t>
            </a:r>
            <a:endParaRPr lang="en-US" sz="2000" b="1" dirty="0">
              <a:latin typeface="微軟正黑體" panose="020B0604030504040204" pitchFamily="34" charset="-120"/>
              <a:ea typeface="微軟正黑體" panose="020B0604030504040204" pitchFamily="34" charset="-120"/>
            </a:endParaRPr>
          </a:p>
        </p:txBody>
      </p:sp>
      <p:grpSp>
        <p:nvGrpSpPr>
          <p:cNvPr id="6" name="Group 5"/>
          <p:cNvGrpSpPr/>
          <p:nvPr/>
        </p:nvGrpSpPr>
        <p:grpSpPr>
          <a:xfrm>
            <a:off x="4494212" y="641791"/>
            <a:ext cx="3052803" cy="1568013"/>
            <a:chOff x="4265612" y="609600"/>
            <a:chExt cx="3052803" cy="1568013"/>
          </a:xfrm>
        </p:grpSpPr>
        <p:sp>
          <p:nvSpPr>
            <p:cNvPr id="16" name="Rounded Rectangle 15"/>
            <p:cNvSpPr/>
            <p:nvPr/>
          </p:nvSpPr>
          <p:spPr>
            <a:xfrm>
              <a:off x="4265612" y="609600"/>
              <a:ext cx="3052803" cy="1568013"/>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1" name="Picture 5" descr="C:\Users\bivyw\Desktop\LS2017ppt\Wifi Egg Portable Wifi CP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559" y="778098"/>
              <a:ext cx="2649653" cy="11269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289141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bivyw\Desktop\LS2017ppt\travel-insur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b="11350"/>
          <a:stretch/>
        </p:blipFill>
        <p:spPr bwMode="auto">
          <a:xfrm>
            <a:off x="-1588" y="-6522"/>
            <a:ext cx="12190413" cy="7153476"/>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290528" y="-42809"/>
            <a:ext cx="12758082" cy="71897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5" y="1250782"/>
            <a:ext cx="1415772"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旅遊保險</a:t>
            </a:r>
          </a:p>
        </p:txBody>
      </p:sp>
      <p:grpSp>
        <p:nvGrpSpPr>
          <p:cNvPr id="2" name="Group 1"/>
          <p:cNvGrpSpPr/>
          <p:nvPr/>
        </p:nvGrpSpPr>
        <p:grpSpPr>
          <a:xfrm>
            <a:off x="2537948" y="2818806"/>
            <a:ext cx="2041353" cy="1981794"/>
            <a:chOff x="5280874" y="2658015"/>
            <a:chExt cx="2041353" cy="1981794"/>
          </a:xfrm>
        </p:grpSpPr>
        <p:sp>
          <p:nvSpPr>
            <p:cNvPr id="70" name="Oval 69"/>
            <p:cNvSpPr/>
            <p:nvPr/>
          </p:nvSpPr>
          <p:spPr>
            <a:xfrm>
              <a:off x="5280874" y="2658015"/>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4579" name="Picture 3" descr="M:\Agreement\_Affiliate Network Logo\AXA TRAVEL INSURANC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4482" y="3001212"/>
              <a:ext cx="1294135" cy="12954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4" name="Straight Connector 93"/>
          <p:cNvCxnSpPr/>
          <p:nvPr/>
        </p:nvCxnSpPr>
        <p:spPr>
          <a:xfrm>
            <a:off x="-5641746"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95" name="Oval 94"/>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673875" y="654452"/>
            <a:ext cx="543739" cy="307777"/>
            <a:chOff x="-1144588" y="-841177"/>
            <a:chExt cx="543739" cy="307777"/>
          </a:xfrm>
        </p:grpSpPr>
        <p:sp>
          <p:nvSpPr>
            <p:cNvPr id="97" name="Rounded Rectangle 9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99" name="Oval 98"/>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1131075" y="4"/>
            <a:ext cx="543739" cy="307777"/>
            <a:chOff x="-1144588" y="-841177"/>
            <a:chExt cx="543739" cy="307777"/>
          </a:xfrm>
        </p:grpSpPr>
        <p:sp>
          <p:nvSpPr>
            <p:cNvPr id="111" name="Rounded Rectangle 11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28" name="Group 127"/>
          <p:cNvGrpSpPr/>
          <p:nvPr/>
        </p:nvGrpSpPr>
        <p:grpSpPr>
          <a:xfrm>
            <a:off x="2512756" y="657429"/>
            <a:ext cx="543739" cy="307777"/>
            <a:chOff x="-1144588" y="-841177"/>
            <a:chExt cx="543739" cy="307777"/>
          </a:xfrm>
        </p:grpSpPr>
        <p:sp>
          <p:nvSpPr>
            <p:cNvPr id="129" name="Rounded Rectangle 12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31" name="Group 130"/>
          <p:cNvGrpSpPr/>
          <p:nvPr/>
        </p:nvGrpSpPr>
        <p:grpSpPr>
          <a:xfrm>
            <a:off x="4035562" y="4"/>
            <a:ext cx="543739" cy="307777"/>
            <a:chOff x="-1236509" y="-841177"/>
            <a:chExt cx="1059545" cy="307777"/>
          </a:xfrm>
        </p:grpSpPr>
        <p:sp>
          <p:nvSpPr>
            <p:cNvPr id="132" name="Rounded Rectangle 13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34" name="Group 133"/>
          <p:cNvGrpSpPr/>
          <p:nvPr/>
        </p:nvGrpSpPr>
        <p:grpSpPr>
          <a:xfrm>
            <a:off x="1588275" y="656776"/>
            <a:ext cx="543739" cy="307777"/>
            <a:chOff x="-1144588" y="-841177"/>
            <a:chExt cx="543739" cy="307777"/>
          </a:xfrm>
        </p:grpSpPr>
        <p:sp>
          <p:nvSpPr>
            <p:cNvPr id="135" name="Rounded Rectangle 13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37" name="Group 136"/>
          <p:cNvGrpSpPr/>
          <p:nvPr/>
        </p:nvGrpSpPr>
        <p:grpSpPr>
          <a:xfrm>
            <a:off x="3541431" y="659753"/>
            <a:ext cx="543739" cy="307777"/>
            <a:chOff x="-1144588" y="-841177"/>
            <a:chExt cx="543739" cy="307777"/>
          </a:xfrm>
        </p:grpSpPr>
        <p:sp>
          <p:nvSpPr>
            <p:cNvPr id="138" name="Rounded Rectangle 13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40" name="Group 139"/>
          <p:cNvGrpSpPr/>
          <p:nvPr/>
        </p:nvGrpSpPr>
        <p:grpSpPr>
          <a:xfrm>
            <a:off x="4560075" y="653146"/>
            <a:ext cx="543739" cy="307777"/>
            <a:chOff x="-1144588" y="-841177"/>
            <a:chExt cx="543739" cy="307777"/>
          </a:xfrm>
        </p:grpSpPr>
        <p:sp>
          <p:nvSpPr>
            <p:cNvPr id="141" name="Rounded Rectangle 14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46" name="Group 145"/>
          <p:cNvGrpSpPr/>
          <p:nvPr/>
        </p:nvGrpSpPr>
        <p:grpSpPr>
          <a:xfrm>
            <a:off x="2027331" y="4"/>
            <a:ext cx="543739" cy="307777"/>
            <a:chOff x="-1144588" y="-841177"/>
            <a:chExt cx="543739" cy="307777"/>
          </a:xfrm>
        </p:grpSpPr>
        <p:sp>
          <p:nvSpPr>
            <p:cNvPr id="147" name="Rounded Rectangle 14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49" name="Group 148"/>
          <p:cNvGrpSpPr/>
          <p:nvPr/>
        </p:nvGrpSpPr>
        <p:grpSpPr>
          <a:xfrm>
            <a:off x="2808562" y="4"/>
            <a:ext cx="902811" cy="307777"/>
            <a:chOff x="-1144588" y="-841177"/>
            <a:chExt cx="902811" cy="307777"/>
          </a:xfrm>
        </p:grpSpPr>
        <p:sp>
          <p:nvSpPr>
            <p:cNvPr id="150" name="Rounded Rectangle 14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2" name="Group 151"/>
          <p:cNvGrpSpPr/>
          <p:nvPr/>
        </p:nvGrpSpPr>
        <p:grpSpPr>
          <a:xfrm>
            <a:off x="4963001" y="4"/>
            <a:ext cx="902811" cy="307777"/>
            <a:chOff x="-1144588" y="-841177"/>
            <a:chExt cx="902811" cy="307777"/>
          </a:xfrm>
        </p:grpSpPr>
        <p:sp>
          <p:nvSpPr>
            <p:cNvPr id="153" name="Rounded Rectangle 15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5" name="Group 154"/>
          <p:cNvGrpSpPr/>
          <p:nvPr/>
        </p:nvGrpSpPr>
        <p:grpSpPr>
          <a:xfrm>
            <a:off x="5626875" y="653799"/>
            <a:ext cx="543739" cy="307777"/>
            <a:chOff x="-1144588" y="-841177"/>
            <a:chExt cx="543739" cy="307777"/>
          </a:xfrm>
        </p:grpSpPr>
        <p:sp>
          <p:nvSpPr>
            <p:cNvPr id="156" name="Rounded Rectangle 15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158" name="Group 157"/>
          <p:cNvGrpSpPr/>
          <p:nvPr/>
        </p:nvGrpSpPr>
        <p:grpSpPr>
          <a:xfrm>
            <a:off x="6018212" y="4"/>
            <a:ext cx="902811" cy="307777"/>
            <a:chOff x="-1144588" y="-841177"/>
            <a:chExt cx="902811" cy="307777"/>
          </a:xfrm>
        </p:grpSpPr>
        <p:sp>
          <p:nvSpPr>
            <p:cNvPr id="159" name="Rounded Rectangle 158"/>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61" name="Oval 160"/>
          <p:cNvSpPr/>
          <p:nvPr/>
        </p:nvSpPr>
        <p:spPr>
          <a:xfrm>
            <a:off x="6332262"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162"/>
          <p:cNvGrpSpPr/>
          <p:nvPr/>
        </p:nvGrpSpPr>
        <p:grpSpPr>
          <a:xfrm>
            <a:off x="10001" y="4"/>
            <a:ext cx="902811" cy="307777"/>
            <a:chOff x="-1144588" y="-841177"/>
            <a:chExt cx="902811" cy="307777"/>
          </a:xfrm>
        </p:grpSpPr>
        <p:sp>
          <p:nvSpPr>
            <p:cNvPr id="164" name="Rounded Rectangle 16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grpSp>
        <p:nvGrpSpPr>
          <p:cNvPr id="3" name="Group 2"/>
          <p:cNvGrpSpPr/>
          <p:nvPr/>
        </p:nvGrpSpPr>
        <p:grpSpPr>
          <a:xfrm>
            <a:off x="4746626" y="2810415"/>
            <a:ext cx="2728003" cy="1981794"/>
            <a:chOff x="4746624" y="2810415"/>
            <a:chExt cx="2728003" cy="1981794"/>
          </a:xfrm>
        </p:grpSpPr>
        <p:grpSp>
          <p:nvGrpSpPr>
            <p:cNvPr id="7" name="Group 6"/>
            <p:cNvGrpSpPr/>
            <p:nvPr/>
          </p:nvGrpSpPr>
          <p:grpSpPr>
            <a:xfrm>
              <a:off x="5433274" y="2810415"/>
              <a:ext cx="2041353" cy="1981794"/>
              <a:chOff x="5433274" y="2810415"/>
              <a:chExt cx="2041353" cy="1981794"/>
            </a:xfrm>
          </p:grpSpPr>
          <p:sp>
            <p:nvSpPr>
              <p:cNvPr id="74" name="Oval 73"/>
              <p:cNvSpPr/>
              <p:nvPr/>
            </p:nvSpPr>
            <p:spPr>
              <a:xfrm>
                <a:off x="5433274" y="2810415"/>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4584" name="Picture 8" descr="C:\Users\bivyw\Desktop\LS2017ppt\1200px-AIG_wordmark.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7212" y="3377641"/>
                <a:ext cx="1645920" cy="813359"/>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2" descr="C:\Users\bivyw\Desktop\LS2017ppt\new-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6624" y="3024266"/>
              <a:ext cx="1196690" cy="6302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67186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61"/>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212" y="1828561"/>
            <a:ext cx="11506200" cy="4170998"/>
          </a:xfrm>
        </p:spPr>
      </p:pic>
      <p:sp>
        <p:nvSpPr>
          <p:cNvPr id="7" name="Rectangle 6"/>
          <p:cNvSpPr/>
          <p:nvPr/>
        </p:nvSpPr>
        <p:spPr>
          <a:xfrm>
            <a:off x="-263112" y="-246000"/>
            <a:ext cx="12647154" cy="7126050"/>
          </a:xfrm>
          <a:prstGeom prst="rect">
            <a:avLst/>
          </a:prstGeom>
          <a:solidFill>
            <a:schemeClr val="bg1">
              <a:alpha val="21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sp>
        <p:nvSpPr>
          <p:cNvPr id="8" name="Trapezoid 7"/>
          <p:cNvSpPr/>
          <p:nvPr/>
        </p:nvSpPr>
        <p:spPr>
          <a:xfrm rot="2714200">
            <a:off x="9877843" y="383126"/>
            <a:ext cx="3039588" cy="846506"/>
          </a:xfrm>
          <a:prstGeom prst="trapezoid">
            <a:avLst>
              <a:gd name="adj" fmla="val 98423"/>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729772">
            <a:off x="10447423" y="668118"/>
            <a:ext cx="2029500" cy="584775"/>
          </a:xfrm>
          <a:prstGeom prst="rect">
            <a:avLst/>
          </a:prstGeom>
          <a:noFill/>
        </p:spPr>
        <p:txBody>
          <a:bodyPr wrap="square" rtlCol="0">
            <a:spAutoFit/>
          </a:bodyPr>
          <a:lstStyle/>
          <a:p>
            <a:r>
              <a:rPr lang="zh-TW" altLang="en-US" sz="3200" b="1" dirty="0" smtClean="0">
                <a:solidFill>
                  <a:schemeClr val="bg1"/>
                </a:solidFill>
                <a:latin typeface="微軟正黑體" panose="020B0604030504040204" pitchFamily="34" charset="-120"/>
                <a:ea typeface="微軟正黑體" panose="020B0604030504040204" pitchFamily="34" charset="-120"/>
              </a:rPr>
              <a:t>網上商店</a:t>
            </a:r>
            <a:endParaRPr lang="en-US" sz="3200" b="1" dirty="0">
              <a:solidFill>
                <a:schemeClr val="bg1"/>
              </a:solidFill>
              <a:latin typeface="微軟正黑體" panose="020B0604030504040204" pitchFamily="34" charset="-120"/>
              <a:ea typeface="微軟正黑體" panose="020B0604030504040204" pitchFamily="34" charset="-120"/>
            </a:endParaRPr>
          </a:p>
        </p:txBody>
      </p:sp>
      <p:sp>
        <p:nvSpPr>
          <p:cNvPr id="11" name="Rectangle 10"/>
          <p:cNvSpPr/>
          <p:nvPr/>
        </p:nvSpPr>
        <p:spPr>
          <a:xfrm>
            <a:off x="2" y="4724400"/>
            <a:ext cx="12078789" cy="9144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27707" y="4827657"/>
            <a:ext cx="6324600" cy="707886"/>
          </a:xfrm>
          <a:prstGeom prst="rect">
            <a:avLst/>
          </a:prstGeom>
          <a:noFill/>
        </p:spPr>
        <p:txBody>
          <a:bodyPr wrap="square" rtlCol="0">
            <a:spAutoFit/>
          </a:bodyPr>
          <a:lstStyle/>
          <a:p>
            <a:pPr algn="ctr"/>
            <a:r>
              <a:rPr lang="zh-TW" altLang="en-US" sz="2000" dirty="0">
                <a:latin typeface="微軟正黑體" panose="020B0604030504040204" pitchFamily="34" charset="-120"/>
                <a:ea typeface="微軟正黑體" panose="020B0604030504040204" pitchFamily="34" charset="-120"/>
              </a:rPr>
              <a:t>美亞保險之網上投保平台被譽</a:t>
            </a:r>
            <a:r>
              <a:rPr lang="zh-TW" altLang="en-US" sz="2000" dirty="0" smtClean="0">
                <a:latin typeface="微軟正黑體" panose="020B0604030504040204" pitchFamily="34" charset="-120"/>
                <a:ea typeface="微軟正黑體" panose="020B0604030504040204" pitchFamily="34" charset="-120"/>
              </a:rPr>
              <a:t>為</a:t>
            </a:r>
            <a:endParaRPr lang="en-US" altLang="zh-TW" sz="2000" dirty="0" smtClean="0">
              <a:latin typeface="微軟正黑體" panose="020B0604030504040204" pitchFamily="34" charset="-120"/>
              <a:ea typeface="微軟正黑體" panose="020B0604030504040204" pitchFamily="34" charset="-120"/>
            </a:endParaRPr>
          </a:p>
          <a:p>
            <a:pPr algn="ctr"/>
            <a:r>
              <a:rPr lang="en-US" altLang="zh-TW"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傑出網上旅遊保險服務</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，操作流暢、快捷</a:t>
            </a:r>
            <a:endParaRPr lang="en-US" sz="2000" dirty="0">
              <a:latin typeface="微軟正黑體" panose="020B0604030504040204" pitchFamily="34" charset="-120"/>
              <a:ea typeface="微軟正黑體" panose="020B0604030504040204" pitchFamily="34" charset="-120"/>
            </a:endParaRPr>
          </a:p>
        </p:txBody>
      </p:sp>
      <p:pic>
        <p:nvPicPr>
          <p:cNvPr id="6" name="Picture 8" descr="C:\Users\bivyw\Desktop\LS2017ppt\1200px-AIG_wordmark.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214" y="457203"/>
            <a:ext cx="1645920" cy="8133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3214" y="1270559"/>
            <a:ext cx="1645920" cy="3247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4099" y="1211985"/>
            <a:ext cx="1635035" cy="369332"/>
          </a:xfrm>
          <a:prstGeom prst="rect">
            <a:avLst/>
          </a:prstGeom>
          <a:noFill/>
        </p:spPr>
        <p:txBody>
          <a:bodyPr wrap="square" rtlCol="0">
            <a:spAutoFit/>
          </a:bodyPr>
          <a:lstStyle/>
          <a:p>
            <a:r>
              <a:rPr lang="zh-TW" altLang="en-US">
                <a:solidFill>
                  <a:schemeClr val="bg1"/>
                </a:solidFill>
                <a:latin typeface="微軟正黑體" panose="020B0604030504040204" pitchFamily="34" charset="-120"/>
                <a:ea typeface="微軟正黑體" panose="020B0604030504040204" pitchFamily="34" charset="-120"/>
              </a:rPr>
              <a:t>旅遊保險</a:t>
            </a:r>
            <a:endParaRPr lang="en-US"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83838865"/>
      </p:ext>
    </p:extLst>
  </p:cSld>
  <p:clrMapOvr>
    <a:masterClrMapping/>
  </p:clrMapOvr>
  <p:transition spd="med">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bivyw\Desktop\LS2017ppt\latest-interior-home-design-simple-design-interior-design-home-improvement-repair-design-remodeling-has-interior-home-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b="15995"/>
          <a:stretch/>
        </p:blipFill>
        <p:spPr bwMode="auto">
          <a:xfrm>
            <a:off x="16557" y="-7257"/>
            <a:ext cx="12192001" cy="6865257"/>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314717" y="-26963"/>
            <a:ext cx="12758082" cy="71897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家居</a:t>
            </a:r>
          </a:p>
        </p:txBody>
      </p:sp>
      <p:sp>
        <p:nvSpPr>
          <p:cNvPr id="86" name="Oval 85"/>
          <p:cNvSpPr/>
          <p:nvPr/>
        </p:nvSpPr>
        <p:spPr>
          <a:xfrm>
            <a:off x="3200664"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Oval 87"/>
          <p:cNvSpPr/>
          <p:nvPr/>
        </p:nvSpPr>
        <p:spPr>
          <a:xfrm>
            <a:off x="6144828"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Oval 91"/>
          <p:cNvSpPr/>
          <p:nvPr/>
        </p:nvSpPr>
        <p:spPr>
          <a:xfrm>
            <a:off x="3200664"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3" name="Oval 92"/>
          <p:cNvSpPr/>
          <p:nvPr/>
        </p:nvSpPr>
        <p:spPr>
          <a:xfrm>
            <a:off x="6154779"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3555" name="Picture 3" descr="M:\Agreement\ELA Design\ELA_Logo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1212" y="2816866"/>
            <a:ext cx="1828800" cy="30733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M:\Agreement\3S ALUMINIUM WATERPROOF ENGINEERING LIMITED\3S ALUMINIUM WATERPROOF ENGINEERING LIMITE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43" t="31364" r="21154" b="32210"/>
          <a:stretch/>
        </p:blipFill>
        <p:spPr bwMode="auto">
          <a:xfrm>
            <a:off x="6246812" y="2622215"/>
            <a:ext cx="1828800" cy="730589"/>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M:\Agreement\Concept AT Interior Design Ltd\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938" y="4944120"/>
            <a:ext cx="1828800" cy="77917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Users\bivyw\Desktop\LS2017ppt\nmlogos_10688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5840" y="5137759"/>
            <a:ext cx="1828800" cy="391886"/>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p:cNvCxnSpPr/>
          <p:nvPr/>
        </p:nvCxnSpPr>
        <p:spPr>
          <a:xfrm>
            <a:off x="-5141651"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95" name="Oval 94"/>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673875" y="654452"/>
            <a:ext cx="543739" cy="307777"/>
            <a:chOff x="-1144588" y="-841177"/>
            <a:chExt cx="543739" cy="307777"/>
          </a:xfrm>
        </p:grpSpPr>
        <p:sp>
          <p:nvSpPr>
            <p:cNvPr id="97" name="Rounded Rectangle 9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99" name="Oval 98"/>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p:cNvGrpSpPr/>
          <p:nvPr/>
        </p:nvGrpSpPr>
        <p:grpSpPr>
          <a:xfrm>
            <a:off x="1131075" y="4"/>
            <a:ext cx="543739" cy="307777"/>
            <a:chOff x="-1144588" y="-841177"/>
            <a:chExt cx="543739" cy="307777"/>
          </a:xfrm>
        </p:grpSpPr>
        <p:sp>
          <p:nvSpPr>
            <p:cNvPr id="112" name="Rounded Rectangle 11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29" name="Group 128"/>
          <p:cNvGrpSpPr/>
          <p:nvPr/>
        </p:nvGrpSpPr>
        <p:grpSpPr>
          <a:xfrm>
            <a:off x="2512756" y="657429"/>
            <a:ext cx="543739" cy="307777"/>
            <a:chOff x="-1144588" y="-841177"/>
            <a:chExt cx="543739" cy="307777"/>
          </a:xfrm>
        </p:grpSpPr>
        <p:sp>
          <p:nvSpPr>
            <p:cNvPr id="130" name="Rounded Rectangle 12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32" name="Group 131"/>
          <p:cNvGrpSpPr/>
          <p:nvPr/>
        </p:nvGrpSpPr>
        <p:grpSpPr>
          <a:xfrm>
            <a:off x="4035562" y="4"/>
            <a:ext cx="543739" cy="307777"/>
            <a:chOff x="-1236509" y="-841177"/>
            <a:chExt cx="1059545" cy="307777"/>
          </a:xfrm>
        </p:grpSpPr>
        <p:sp>
          <p:nvSpPr>
            <p:cNvPr id="133" name="Rounded Rectangle 13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38" name="Group 137"/>
          <p:cNvGrpSpPr/>
          <p:nvPr/>
        </p:nvGrpSpPr>
        <p:grpSpPr>
          <a:xfrm>
            <a:off x="1588275" y="656776"/>
            <a:ext cx="543739" cy="307777"/>
            <a:chOff x="-1144588" y="-841177"/>
            <a:chExt cx="543739" cy="307777"/>
          </a:xfrm>
        </p:grpSpPr>
        <p:sp>
          <p:nvSpPr>
            <p:cNvPr id="139" name="Rounded Rectangle 13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41" name="Group 140"/>
          <p:cNvGrpSpPr/>
          <p:nvPr/>
        </p:nvGrpSpPr>
        <p:grpSpPr>
          <a:xfrm>
            <a:off x="3541431" y="659753"/>
            <a:ext cx="543739" cy="307777"/>
            <a:chOff x="-1144588" y="-841177"/>
            <a:chExt cx="543739" cy="307777"/>
          </a:xfrm>
        </p:grpSpPr>
        <p:sp>
          <p:nvSpPr>
            <p:cNvPr id="142" name="Rounded Rectangle 14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44" name="Group 143"/>
          <p:cNvGrpSpPr/>
          <p:nvPr/>
        </p:nvGrpSpPr>
        <p:grpSpPr>
          <a:xfrm>
            <a:off x="4560075" y="653146"/>
            <a:ext cx="543739" cy="307777"/>
            <a:chOff x="-1144588" y="-841177"/>
            <a:chExt cx="543739" cy="307777"/>
          </a:xfrm>
        </p:grpSpPr>
        <p:sp>
          <p:nvSpPr>
            <p:cNvPr id="145" name="Rounded Rectangle 14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47" name="Group 146"/>
          <p:cNvGrpSpPr/>
          <p:nvPr/>
        </p:nvGrpSpPr>
        <p:grpSpPr>
          <a:xfrm>
            <a:off x="6693675" y="655470"/>
            <a:ext cx="543739" cy="307777"/>
            <a:chOff x="-1144588" y="-841177"/>
            <a:chExt cx="543739" cy="307777"/>
          </a:xfrm>
        </p:grpSpPr>
        <p:sp>
          <p:nvSpPr>
            <p:cNvPr id="148" name="Rounded Rectangle 14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0" name="Group 149"/>
          <p:cNvGrpSpPr/>
          <p:nvPr/>
        </p:nvGrpSpPr>
        <p:grpSpPr>
          <a:xfrm>
            <a:off x="2027331" y="4"/>
            <a:ext cx="543739" cy="307777"/>
            <a:chOff x="-1144588" y="-841177"/>
            <a:chExt cx="543739" cy="307777"/>
          </a:xfrm>
        </p:grpSpPr>
        <p:sp>
          <p:nvSpPr>
            <p:cNvPr id="151" name="Rounded Rectangle 15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3" name="Group 152"/>
          <p:cNvGrpSpPr/>
          <p:nvPr/>
        </p:nvGrpSpPr>
        <p:grpSpPr>
          <a:xfrm>
            <a:off x="2808562" y="4"/>
            <a:ext cx="902811" cy="307777"/>
            <a:chOff x="-1144588" y="-841177"/>
            <a:chExt cx="902811" cy="307777"/>
          </a:xfrm>
        </p:grpSpPr>
        <p:sp>
          <p:nvSpPr>
            <p:cNvPr id="154" name="Rounded Rectangle 15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6" name="Group 155"/>
          <p:cNvGrpSpPr/>
          <p:nvPr/>
        </p:nvGrpSpPr>
        <p:grpSpPr>
          <a:xfrm>
            <a:off x="4963001" y="4"/>
            <a:ext cx="902811" cy="307777"/>
            <a:chOff x="-1144588" y="-841177"/>
            <a:chExt cx="902811" cy="307777"/>
          </a:xfrm>
        </p:grpSpPr>
        <p:sp>
          <p:nvSpPr>
            <p:cNvPr id="157" name="Rounded Rectangle 15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59" name="Group 158"/>
          <p:cNvGrpSpPr/>
          <p:nvPr/>
        </p:nvGrpSpPr>
        <p:grpSpPr>
          <a:xfrm>
            <a:off x="5626875" y="653799"/>
            <a:ext cx="543739" cy="307777"/>
            <a:chOff x="-1144588" y="-841177"/>
            <a:chExt cx="543739" cy="307777"/>
          </a:xfrm>
        </p:grpSpPr>
        <p:sp>
          <p:nvSpPr>
            <p:cNvPr id="160" name="Rounded Rectangle 15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162" name="Group 161"/>
          <p:cNvGrpSpPr/>
          <p:nvPr/>
        </p:nvGrpSpPr>
        <p:grpSpPr>
          <a:xfrm>
            <a:off x="6018212" y="4"/>
            <a:ext cx="902811" cy="307777"/>
            <a:chOff x="-1144588" y="-841177"/>
            <a:chExt cx="902811" cy="307777"/>
          </a:xfrm>
        </p:grpSpPr>
        <p:sp>
          <p:nvSpPr>
            <p:cNvPr id="163" name="Rounded Rectangle 16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65" name="Oval 164"/>
          <p:cNvSpPr/>
          <p:nvPr/>
        </p:nvSpPr>
        <p:spPr>
          <a:xfrm>
            <a:off x="6832359"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p:cNvGrpSpPr/>
          <p:nvPr/>
        </p:nvGrpSpPr>
        <p:grpSpPr>
          <a:xfrm>
            <a:off x="10001" y="4"/>
            <a:ext cx="902811" cy="307777"/>
            <a:chOff x="-1144588" y="-841177"/>
            <a:chExt cx="902811" cy="307777"/>
          </a:xfrm>
        </p:grpSpPr>
        <p:sp>
          <p:nvSpPr>
            <p:cNvPr id="168" name="Rounded Rectangle 16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130280783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65"/>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bivyw\Desktop\LS2017ppt\istock-497711166.jpg"/>
          <p:cNvPicPr>
            <a:picLocks noChangeAspect="1" noChangeArrowheads="1"/>
          </p:cNvPicPr>
          <p:nvPr/>
        </p:nvPicPr>
        <p:blipFill rotWithShape="1">
          <a:blip r:embed="rId3">
            <a:extLst>
              <a:ext uri="{28A0092B-C50C-407E-A947-70E740481C1C}">
                <a14:useLocalDpi xmlns:a14="http://schemas.microsoft.com/office/drawing/2010/main" val="0"/>
              </a:ext>
            </a:extLst>
          </a:blip>
          <a:srcRect t="10897" b="4791"/>
          <a:stretch/>
        </p:blipFill>
        <p:spPr bwMode="auto">
          <a:xfrm>
            <a:off x="-29982" y="8011"/>
            <a:ext cx="12218809" cy="6849990"/>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67858" y="-26962"/>
            <a:ext cx="12758082" cy="71897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交通</a:t>
            </a:r>
          </a:p>
        </p:txBody>
      </p:sp>
      <p:grpSp>
        <p:nvGrpSpPr>
          <p:cNvPr id="6" name="Group 5"/>
          <p:cNvGrpSpPr/>
          <p:nvPr/>
        </p:nvGrpSpPr>
        <p:grpSpPr>
          <a:xfrm>
            <a:off x="3056495" y="2394233"/>
            <a:ext cx="6935947" cy="1981794"/>
            <a:chOff x="1827212" y="2361606"/>
            <a:chExt cx="6935947" cy="1981794"/>
          </a:xfrm>
        </p:grpSpPr>
        <p:sp>
          <p:nvSpPr>
            <p:cNvPr id="74" name="Oval 73"/>
            <p:cNvSpPr/>
            <p:nvPr/>
          </p:nvSpPr>
          <p:spPr>
            <a:xfrm>
              <a:off x="1827212" y="23616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Oval 74"/>
            <p:cNvSpPr/>
            <p:nvPr/>
          </p:nvSpPr>
          <p:spPr>
            <a:xfrm>
              <a:off x="4210900" y="23616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Oval 75"/>
            <p:cNvSpPr/>
            <p:nvPr/>
          </p:nvSpPr>
          <p:spPr>
            <a:xfrm>
              <a:off x="6721806" y="23616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532" name="Picture 4" descr="M:\Agreement\+In Progress\Gogo Van - GOGO TECH LIMITED\squarelogo1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827" y="2685753"/>
              <a:ext cx="1333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M:\Agreement\Jireh Company Limited\Jireh 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589" y="2715836"/>
              <a:ext cx="13335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M:\Agreement\Speedway Logistics\公司商標.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6529" y="2855699"/>
              <a:ext cx="1581491" cy="99360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2" name="Straight Connector 181"/>
          <p:cNvCxnSpPr/>
          <p:nvPr/>
        </p:nvCxnSpPr>
        <p:spPr>
          <a:xfrm>
            <a:off x="-4583396"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83" name="Oval 182"/>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83"/>
          <p:cNvGrpSpPr/>
          <p:nvPr/>
        </p:nvGrpSpPr>
        <p:grpSpPr>
          <a:xfrm>
            <a:off x="673875" y="654452"/>
            <a:ext cx="543739" cy="307777"/>
            <a:chOff x="-1144588" y="-841177"/>
            <a:chExt cx="543739" cy="307777"/>
          </a:xfrm>
        </p:grpSpPr>
        <p:sp>
          <p:nvSpPr>
            <p:cNvPr id="185" name="Rounded Rectangle 18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87" name="Oval 186"/>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6856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199"/>
          <p:cNvGrpSpPr/>
          <p:nvPr/>
        </p:nvGrpSpPr>
        <p:grpSpPr>
          <a:xfrm>
            <a:off x="1131075" y="4"/>
            <a:ext cx="543739" cy="307777"/>
            <a:chOff x="-1144588" y="-841177"/>
            <a:chExt cx="543739" cy="307777"/>
          </a:xfrm>
        </p:grpSpPr>
        <p:sp>
          <p:nvSpPr>
            <p:cNvPr id="201" name="Rounded Rectangle 20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3" name="Group 202"/>
          <p:cNvGrpSpPr/>
          <p:nvPr/>
        </p:nvGrpSpPr>
        <p:grpSpPr>
          <a:xfrm>
            <a:off x="2512756" y="657429"/>
            <a:ext cx="543739" cy="307777"/>
            <a:chOff x="-1144588" y="-841177"/>
            <a:chExt cx="543739" cy="307777"/>
          </a:xfrm>
        </p:grpSpPr>
        <p:sp>
          <p:nvSpPr>
            <p:cNvPr id="204" name="Rounded Rectangle 20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6" name="Group 205"/>
          <p:cNvGrpSpPr/>
          <p:nvPr/>
        </p:nvGrpSpPr>
        <p:grpSpPr>
          <a:xfrm>
            <a:off x="4035562" y="4"/>
            <a:ext cx="543739" cy="307777"/>
            <a:chOff x="-1236509" y="-841177"/>
            <a:chExt cx="1059545" cy="307777"/>
          </a:xfrm>
        </p:grpSpPr>
        <p:sp>
          <p:nvSpPr>
            <p:cNvPr id="207" name="Rounded Rectangle 20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9" name="Group 208"/>
          <p:cNvGrpSpPr/>
          <p:nvPr/>
        </p:nvGrpSpPr>
        <p:grpSpPr>
          <a:xfrm>
            <a:off x="7251928" y="-2977"/>
            <a:ext cx="543739" cy="307777"/>
            <a:chOff x="-1144588" y="-841177"/>
            <a:chExt cx="543739" cy="307777"/>
          </a:xfrm>
        </p:grpSpPr>
        <p:sp>
          <p:nvSpPr>
            <p:cNvPr id="210" name="Rounded Rectangle 20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交通</a:t>
              </a:r>
              <a:endParaRPr lang="en-US" sz="1400" dirty="0">
                <a:solidFill>
                  <a:schemeClr val="bg1"/>
                </a:solidFill>
                <a:latin typeface="微軟正黑體" pitchFamily="34" charset="-120"/>
                <a:ea typeface="微軟正黑體" pitchFamily="34" charset="-120"/>
              </a:endParaRPr>
            </a:p>
          </p:txBody>
        </p:sp>
      </p:grpSp>
      <p:grpSp>
        <p:nvGrpSpPr>
          <p:cNvPr id="212" name="Group 211"/>
          <p:cNvGrpSpPr/>
          <p:nvPr/>
        </p:nvGrpSpPr>
        <p:grpSpPr>
          <a:xfrm>
            <a:off x="1588275" y="656776"/>
            <a:ext cx="543739" cy="307777"/>
            <a:chOff x="-1144588" y="-841177"/>
            <a:chExt cx="543739" cy="307777"/>
          </a:xfrm>
        </p:grpSpPr>
        <p:sp>
          <p:nvSpPr>
            <p:cNvPr id="213" name="Rounded Rectangle 21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5" name="Group 214"/>
          <p:cNvGrpSpPr/>
          <p:nvPr/>
        </p:nvGrpSpPr>
        <p:grpSpPr>
          <a:xfrm>
            <a:off x="3541431" y="659753"/>
            <a:ext cx="543739" cy="307777"/>
            <a:chOff x="-1144588" y="-841177"/>
            <a:chExt cx="543739" cy="307777"/>
          </a:xfrm>
        </p:grpSpPr>
        <p:sp>
          <p:nvSpPr>
            <p:cNvPr id="216" name="Rounded Rectangle 21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8" name="Group 217"/>
          <p:cNvGrpSpPr/>
          <p:nvPr/>
        </p:nvGrpSpPr>
        <p:grpSpPr>
          <a:xfrm>
            <a:off x="4560075" y="653146"/>
            <a:ext cx="543739" cy="307777"/>
            <a:chOff x="-1144588" y="-841177"/>
            <a:chExt cx="543739" cy="307777"/>
          </a:xfrm>
        </p:grpSpPr>
        <p:sp>
          <p:nvSpPr>
            <p:cNvPr id="219" name="Rounded Rectangle 21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221" name="Group 220"/>
          <p:cNvGrpSpPr/>
          <p:nvPr/>
        </p:nvGrpSpPr>
        <p:grpSpPr>
          <a:xfrm>
            <a:off x="6693675" y="655470"/>
            <a:ext cx="543739" cy="307777"/>
            <a:chOff x="-1144588" y="-841177"/>
            <a:chExt cx="543739" cy="307777"/>
          </a:xfrm>
        </p:grpSpPr>
        <p:sp>
          <p:nvSpPr>
            <p:cNvPr id="222" name="Rounded Rectangle 22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27" name="Group 226"/>
          <p:cNvGrpSpPr/>
          <p:nvPr/>
        </p:nvGrpSpPr>
        <p:grpSpPr>
          <a:xfrm>
            <a:off x="2027331" y="4"/>
            <a:ext cx="543739" cy="307777"/>
            <a:chOff x="-1144588" y="-841177"/>
            <a:chExt cx="543739" cy="307777"/>
          </a:xfrm>
        </p:grpSpPr>
        <p:sp>
          <p:nvSpPr>
            <p:cNvPr id="228" name="Rounded Rectangle 22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30" name="Group 229"/>
          <p:cNvGrpSpPr/>
          <p:nvPr/>
        </p:nvGrpSpPr>
        <p:grpSpPr>
          <a:xfrm>
            <a:off x="2808562" y="4"/>
            <a:ext cx="902811" cy="307777"/>
            <a:chOff x="-1144588" y="-841177"/>
            <a:chExt cx="902811" cy="307777"/>
          </a:xfrm>
        </p:grpSpPr>
        <p:sp>
          <p:nvSpPr>
            <p:cNvPr id="231" name="Rounded Rectangle 230"/>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33" name="Group 232"/>
          <p:cNvGrpSpPr/>
          <p:nvPr/>
        </p:nvGrpSpPr>
        <p:grpSpPr>
          <a:xfrm>
            <a:off x="4963001" y="4"/>
            <a:ext cx="902811" cy="307777"/>
            <a:chOff x="-1144588" y="-841177"/>
            <a:chExt cx="902811" cy="307777"/>
          </a:xfrm>
        </p:grpSpPr>
        <p:sp>
          <p:nvSpPr>
            <p:cNvPr id="234" name="Rounded Rectangle 23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36" name="Group 235"/>
          <p:cNvGrpSpPr/>
          <p:nvPr/>
        </p:nvGrpSpPr>
        <p:grpSpPr>
          <a:xfrm>
            <a:off x="5626875" y="653799"/>
            <a:ext cx="543739" cy="307777"/>
            <a:chOff x="-1144588" y="-841177"/>
            <a:chExt cx="543739" cy="307777"/>
          </a:xfrm>
        </p:grpSpPr>
        <p:sp>
          <p:nvSpPr>
            <p:cNvPr id="237" name="Rounded Rectangle 23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239" name="Group 238"/>
          <p:cNvGrpSpPr/>
          <p:nvPr/>
        </p:nvGrpSpPr>
        <p:grpSpPr>
          <a:xfrm>
            <a:off x="6018212" y="4"/>
            <a:ext cx="902811" cy="307777"/>
            <a:chOff x="-1144588" y="-841177"/>
            <a:chExt cx="902811" cy="307777"/>
          </a:xfrm>
        </p:grpSpPr>
        <p:sp>
          <p:nvSpPr>
            <p:cNvPr id="240" name="Rounded Rectangle 23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242" name="Oval 241"/>
          <p:cNvSpPr/>
          <p:nvPr/>
        </p:nvSpPr>
        <p:spPr>
          <a:xfrm>
            <a:off x="7390612"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p:cNvGrpSpPr/>
          <p:nvPr/>
        </p:nvGrpSpPr>
        <p:grpSpPr>
          <a:xfrm>
            <a:off x="10001" y="4"/>
            <a:ext cx="902811" cy="307777"/>
            <a:chOff x="-1144588" y="-841177"/>
            <a:chExt cx="902811" cy="307777"/>
          </a:xfrm>
        </p:grpSpPr>
        <p:sp>
          <p:nvSpPr>
            <p:cNvPr id="245" name="Rounded Rectangle 244"/>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139241370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42"/>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Users\bivyw\Desktop\LS2017ppt\featured43@wdd2x.jpg"/>
          <p:cNvPicPr>
            <a:picLocks noChangeAspect="1" noChangeArrowheads="1"/>
          </p:cNvPicPr>
          <p:nvPr/>
        </p:nvPicPr>
        <p:blipFill rotWithShape="1">
          <a:blip r:embed="rId3">
            <a:extLst>
              <a:ext uri="{28A0092B-C50C-407E-A947-70E740481C1C}">
                <a14:useLocalDpi xmlns:a14="http://schemas.microsoft.com/office/drawing/2010/main" val="0"/>
              </a:ext>
            </a:extLst>
          </a:blip>
          <a:srcRect l="4822"/>
          <a:stretch/>
        </p:blipFill>
        <p:spPr bwMode="auto">
          <a:xfrm>
            <a:off x="10126" y="0"/>
            <a:ext cx="12184368" cy="7297824"/>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10128" y="-39927"/>
            <a:ext cx="12217221" cy="68849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儲倉</a:t>
            </a:r>
          </a:p>
        </p:txBody>
      </p:sp>
      <p:sp>
        <p:nvSpPr>
          <p:cNvPr id="96" name="Oval 95"/>
          <p:cNvSpPr/>
          <p:nvPr/>
        </p:nvSpPr>
        <p:spPr>
          <a:xfrm>
            <a:off x="5280876" y="2658015"/>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508" name="Picture 4" descr="M:\Agreement\Easy Storage (HK) Limited\logo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876" y="3423279"/>
            <a:ext cx="1778000" cy="419100"/>
          </a:xfrm>
          <a:prstGeom prst="rect">
            <a:avLst/>
          </a:prstGeom>
          <a:noFill/>
          <a:extLst>
            <a:ext uri="{909E8E84-426E-40DD-AFC4-6F175D3DCCD1}">
              <a14:hiddenFill xmlns:a14="http://schemas.microsoft.com/office/drawing/2010/main">
                <a:solidFill>
                  <a:srgbClr val="FFFFFF"/>
                </a:solidFill>
              </a14:hiddenFill>
            </a:ext>
          </a:extLst>
        </p:spPr>
      </p:pic>
      <p:cxnSp>
        <p:nvCxnSpPr>
          <p:cNvPr id="201" name="Straight Connector 200"/>
          <p:cNvCxnSpPr/>
          <p:nvPr/>
        </p:nvCxnSpPr>
        <p:spPr>
          <a:xfrm>
            <a:off x="-4045821"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202" name="Oval 201"/>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p:cNvGrpSpPr/>
          <p:nvPr/>
        </p:nvGrpSpPr>
        <p:grpSpPr>
          <a:xfrm>
            <a:off x="673875" y="654452"/>
            <a:ext cx="543739" cy="307777"/>
            <a:chOff x="-1144588" y="-841177"/>
            <a:chExt cx="543739" cy="307777"/>
          </a:xfrm>
        </p:grpSpPr>
        <p:sp>
          <p:nvSpPr>
            <p:cNvPr id="204" name="Rounded Rectangle 20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206" name="Oval 205"/>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6856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7389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p:cNvGrpSpPr/>
          <p:nvPr/>
        </p:nvGrpSpPr>
        <p:grpSpPr>
          <a:xfrm>
            <a:off x="1131075" y="4"/>
            <a:ext cx="543739" cy="307777"/>
            <a:chOff x="-1144588" y="-841177"/>
            <a:chExt cx="543739" cy="307777"/>
          </a:xfrm>
        </p:grpSpPr>
        <p:sp>
          <p:nvSpPr>
            <p:cNvPr id="221" name="Rounded Rectangle 22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23" name="Group 222"/>
          <p:cNvGrpSpPr/>
          <p:nvPr/>
        </p:nvGrpSpPr>
        <p:grpSpPr>
          <a:xfrm>
            <a:off x="2512756" y="657429"/>
            <a:ext cx="543739" cy="307777"/>
            <a:chOff x="-1144588" y="-841177"/>
            <a:chExt cx="543739" cy="307777"/>
          </a:xfrm>
        </p:grpSpPr>
        <p:sp>
          <p:nvSpPr>
            <p:cNvPr id="224" name="Rounded Rectangle 22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26" name="Group 225"/>
          <p:cNvGrpSpPr/>
          <p:nvPr/>
        </p:nvGrpSpPr>
        <p:grpSpPr>
          <a:xfrm>
            <a:off x="4035562" y="4"/>
            <a:ext cx="543739" cy="307777"/>
            <a:chOff x="-1236509" y="-841177"/>
            <a:chExt cx="1059545" cy="307777"/>
          </a:xfrm>
        </p:grpSpPr>
        <p:sp>
          <p:nvSpPr>
            <p:cNvPr id="227" name="Rounded Rectangle 22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29" name="Group 228"/>
          <p:cNvGrpSpPr/>
          <p:nvPr/>
        </p:nvGrpSpPr>
        <p:grpSpPr>
          <a:xfrm>
            <a:off x="7251928" y="-2977"/>
            <a:ext cx="543739" cy="307777"/>
            <a:chOff x="-1144588" y="-841177"/>
            <a:chExt cx="543739" cy="307777"/>
          </a:xfrm>
        </p:grpSpPr>
        <p:sp>
          <p:nvSpPr>
            <p:cNvPr id="230" name="Rounded Rectangle 22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交通</a:t>
              </a:r>
              <a:endParaRPr lang="en-US" sz="1400" dirty="0">
                <a:solidFill>
                  <a:schemeClr val="bg1"/>
                </a:solidFill>
                <a:latin typeface="微軟正黑體" pitchFamily="34" charset="-120"/>
                <a:ea typeface="微軟正黑體" pitchFamily="34" charset="-120"/>
              </a:endParaRPr>
            </a:p>
          </p:txBody>
        </p:sp>
      </p:grpSp>
      <p:grpSp>
        <p:nvGrpSpPr>
          <p:cNvPr id="232" name="Group 231"/>
          <p:cNvGrpSpPr/>
          <p:nvPr/>
        </p:nvGrpSpPr>
        <p:grpSpPr>
          <a:xfrm>
            <a:off x="1588275" y="656776"/>
            <a:ext cx="543739" cy="307777"/>
            <a:chOff x="-1144588" y="-841177"/>
            <a:chExt cx="543739" cy="307777"/>
          </a:xfrm>
        </p:grpSpPr>
        <p:sp>
          <p:nvSpPr>
            <p:cNvPr id="233" name="Rounded Rectangle 23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35" name="Group 234"/>
          <p:cNvGrpSpPr/>
          <p:nvPr/>
        </p:nvGrpSpPr>
        <p:grpSpPr>
          <a:xfrm>
            <a:off x="3541431" y="659753"/>
            <a:ext cx="543739" cy="307777"/>
            <a:chOff x="-1144588" y="-841177"/>
            <a:chExt cx="543739" cy="307777"/>
          </a:xfrm>
        </p:grpSpPr>
        <p:sp>
          <p:nvSpPr>
            <p:cNvPr id="236" name="Rounded Rectangle 23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38" name="Group 237"/>
          <p:cNvGrpSpPr/>
          <p:nvPr/>
        </p:nvGrpSpPr>
        <p:grpSpPr>
          <a:xfrm>
            <a:off x="4560075" y="653146"/>
            <a:ext cx="543739" cy="307777"/>
            <a:chOff x="-1144588" y="-841177"/>
            <a:chExt cx="543739" cy="307777"/>
          </a:xfrm>
        </p:grpSpPr>
        <p:sp>
          <p:nvSpPr>
            <p:cNvPr id="239" name="Rounded Rectangle 23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241" name="Group 240"/>
          <p:cNvGrpSpPr/>
          <p:nvPr/>
        </p:nvGrpSpPr>
        <p:grpSpPr>
          <a:xfrm>
            <a:off x="6693675" y="655470"/>
            <a:ext cx="543739" cy="307777"/>
            <a:chOff x="-1144588" y="-841177"/>
            <a:chExt cx="543739" cy="307777"/>
          </a:xfrm>
        </p:grpSpPr>
        <p:sp>
          <p:nvSpPr>
            <p:cNvPr id="242" name="Rounded Rectangle 24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44" name="Group 243"/>
          <p:cNvGrpSpPr/>
          <p:nvPr/>
        </p:nvGrpSpPr>
        <p:grpSpPr>
          <a:xfrm>
            <a:off x="7789503" y="658447"/>
            <a:ext cx="543739" cy="307777"/>
            <a:chOff x="-1144588" y="-841177"/>
            <a:chExt cx="543739" cy="307777"/>
          </a:xfrm>
        </p:grpSpPr>
        <p:sp>
          <p:nvSpPr>
            <p:cNvPr id="245" name="Rounded Rectangle 24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儲倉</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47" name="Group 246"/>
          <p:cNvGrpSpPr/>
          <p:nvPr/>
        </p:nvGrpSpPr>
        <p:grpSpPr>
          <a:xfrm>
            <a:off x="2027331" y="4"/>
            <a:ext cx="543739" cy="307777"/>
            <a:chOff x="-1144588" y="-841177"/>
            <a:chExt cx="543739" cy="307777"/>
          </a:xfrm>
        </p:grpSpPr>
        <p:sp>
          <p:nvSpPr>
            <p:cNvPr id="248" name="Rounded Rectangle 24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50" name="Group 249"/>
          <p:cNvGrpSpPr/>
          <p:nvPr/>
        </p:nvGrpSpPr>
        <p:grpSpPr>
          <a:xfrm>
            <a:off x="2808562" y="4"/>
            <a:ext cx="902811" cy="307777"/>
            <a:chOff x="-1144588" y="-841177"/>
            <a:chExt cx="902811" cy="307777"/>
          </a:xfrm>
        </p:grpSpPr>
        <p:sp>
          <p:nvSpPr>
            <p:cNvPr id="251" name="Rounded Rectangle 250"/>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53" name="Group 252"/>
          <p:cNvGrpSpPr/>
          <p:nvPr/>
        </p:nvGrpSpPr>
        <p:grpSpPr>
          <a:xfrm>
            <a:off x="4963001" y="4"/>
            <a:ext cx="902811" cy="307777"/>
            <a:chOff x="-1144588" y="-841177"/>
            <a:chExt cx="902811" cy="307777"/>
          </a:xfrm>
        </p:grpSpPr>
        <p:sp>
          <p:nvSpPr>
            <p:cNvPr id="254" name="Rounded Rectangle 25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56" name="Group 255"/>
          <p:cNvGrpSpPr/>
          <p:nvPr/>
        </p:nvGrpSpPr>
        <p:grpSpPr>
          <a:xfrm>
            <a:off x="5626875" y="653799"/>
            <a:ext cx="543739" cy="307777"/>
            <a:chOff x="-1144588" y="-841177"/>
            <a:chExt cx="543739" cy="307777"/>
          </a:xfrm>
        </p:grpSpPr>
        <p:sp>
          <p:nvSpPr>
            <p:cNvPr id="257" name="Rounded Rectangle 25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259" name="Group 258"/>
          <p:cNvGrpSpPr/>
          <p:nvPr/>
        </p:nvGrpSpPr>
        <p:grpSpPr>
          <a:xfrm>
            <a:off x="6018212" y="4"/>
            <a:ext cx="902811" cy="307777"/>
            <a:chOff x="-1144588" y="-841177"/>
            <a:chExt cx="902811" cy="307777"/>
          </a:xfrm>
        </p:grpSpPr>
        <p:sp>
          <p:nvSpPr>
            <p:cNvPr id="260" name="Rounded Rectangle 25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265" name="Oval 264"/>
          <p:cNvSpPr/>
          <p:nvPr/>
        </p:nvSpPr>
        <p:spPr>
          <a:xfrm>
            <a:off x="7928187"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10001" y="4"/>
            <a:ext cx="902811" cy="307777"/>
            <a:chOff x="-1144588" y="-841177"/>
            <a:chExt cx="902811" cy="307777"/>
          </a:xfrm>
        </p:grpSpPr>
        <p:sp>
          <p:nvSpPr>
            <p:cNvPr id="268" name="Rounded Rectangle 26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227607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65"/>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bivyw\Desktop\LS2017ppt\gym-gir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
            <a:ext cx="12188824" cy="68694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 y="2803072"/>
            <a:ext cx="12188825" cy="4054928"/>
          </a:xfrm>
          <a:prstGeom prst="rect">
            <a:avLst/>
          </a:prstGeom>
          <a:gradFill>
            <a:gsLst>
              <a:gs pos="0">
                <a:schemeClr val="tx1">
                  <a:alpha val="0"/>
                </a:schemeClr>
              </a:gs>
              <a:gs pos="56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p:cNvGrpSpPr/>
          <p:nvPr/>
        </p:nvGrpSpPr>
        <p:grpSpPr>
          <a:xfrm>
            <a:off x="0" y="1143004"/>
            <a:ext cx="5368562" cy="527525"/>
            <a:chOff x="0" y="565921"/>
            <a:chExt cx="5368562" cy="527525"/>
          </a:xfrm>
        </p:grpSpPr>
        <p:grpSp>
          <p:nvGrpSpPr>
            <p:cNvPr id="5" name="Group 4"/>
            <p:cNvGrpSpPr/>
            <p:nvPr/>
          </p:nvGrpSpPr>
          <p:grpSpPr>
            <a:xfrm>
              <a:off x="0" y="565921"/>
              <a:ext cx="5368562" cy="527525"/>
              <a:chOff x="-450378" y="3016155"/>
              <a:chExt cx="6632816" cy="1815152"/>
            </a:xfrm>
            <a:solidFill>
              <a:schemeClr val="tx2">
                <a:lumMod val="75000"/>
              </a:schemeClr>
            </a:solidFill>
          </p:grpSpPr>
          <p:sp>
            <p:nvSpPr>
              <p:cNvPr id="8" name="Rectangle 7"/>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 name="Right Triangle 8"/>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7" name="Rectangle 6"/>
            <p:cNvSpPr/>
            <p:nvPr/>
          </p:nvSpPr>
          <p:spPr>
            <a:xfrm>
              <a:off x="501724" y="597499"/>
              <a:ext cx="1723549" cy="461665"/>
            </a:xfrm>
            <a:prstGeom prst="rect">
              <a:avLst/>
            </a:prstGeom>
            <a:noFill/>
          </p:spPr>
          <p:txBody>
            <a:bodyPr wrap="none">
              <a:spAutoFit/>
            </a:bodyPr>
            <a:lstStyle/>
            <a:p>
              <a:pPr lvl="0" defTabSz="914354">
                <a:defRPr/>
              </a:pPr>
              <a:r>
                <a:rPr lang="zh-TW" altLang="en-US" sz="2400" cap="all" dirty="0">
                  <a:solidFill>
                    <a:prstClr val="white"/>
                  </a:solidFill>
                  <a:latin typeface="微軟正黑體" panose="020B0604030504040204" pitchFamily="34" charset="-120"/>
                  <a:ea typeface="微軟正黑體" panose="020B0604030504040204" pitchFamily="34" charset="-120"/>
                </a:rPr>
                <a:t>運動、健身</a:t>
              </a:r>
              <a:endParaRPr kumimoji="0" 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grpSp>
        <p:nvGrpSpPr>
          <p:cNvPr id="3" name="Group 2"/>
          <p:cNvGrpSpPr/>
          <p:nvPr/>
        </p:nvGrpSpPr>
        <p:grpSpPr>
          <a:xfrm>
            <a:off x="501726" y="2078482"/>
            <a:ext cx="6189125" cy="3454482"/>
            <a:chOff x="433853" y="3173945"/>
            <a:chExt cx="6189125" cy="3454482"/>
          </a:xfrm>
        </p:grpSpPr>
        <p:grpSp>
          <p:nvGrpSpPr>
            <p:cNvPr id="19" name="Group 18"/>
            <p:cNvGrpSpPr/>
            <p:nvPr/>
          </p:nvGrpSpPr>
          <p:grpSpPr>
            <a:xfrm>
              <a:off x="433853" y="3173945"/>
              <a:ext cx="6189125" cy="3454482"/>
              <a:chOff x="2468622" y="2706252"/>
              <a:chExt cx="4022955" cy="3358557"/>
            </a:xfrm>
            <a:solidFill>
              <a:srgbClr val="FFFFFF"/>
            </a:solidFill>
          </p:grpSpPr>
          <p:sp>
            <p:nvSpPr>
              <p:cNvPr id="21" name="Oval 97"/>
              <p:cNvSpPr/>
              <p:nvPr/>
            </p:nvSpPr>
            <p:spPr>
              <a:xfrm>
                <a:off x="5346415" y="2748619"/>
                <a:ext cx="1134696" cy="1576422"/>
              </a:xfrm>
              <a:prstGeom prst="ellipse">
                <a:avLst/>
              </a:prstGeom>
              <a:grp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1867" b="0" i="0" u="none" strike="noStrike" kern="1200" cap="none" spc="0" normalizeH="0" baseline="0" noProof="0">
                  <a:ln w="3175">
                    <a:solidFill>
                      <a:prstClr val="white"/>
                    </a:solidFill>
                  </a:ln>
                  <a:solidFill>
                    <a:prstClr val="white"/>
                  </a:solidFill>
                  <a:effectLst/>
                  <a:uLnTx/>
                  <a:uFillTx/>
                  <a:latin typeface="Segoe UI Light" panose="020B0502040204020203" pitchFamily="34" charset="0"/>
                  <a:ea typeface="+mn-ea"/>
                  <a:cs typeface="+mn-cs"/>
                </a:endParaRPr>
              </a:p>
            </p:txBody>
          </p:sp>
          <p:sp>
            <p:nvSpPr>
              <p:cNvPr id="22" name="Oval 61"/>
              <p:cNvSpPr/>
              <p:nvPr/>
            </p:nvSpPr>
            <p:spPr>
              <a:xfrm>
                <a:off x="2509358" y="2706252"/>
                <a:ext cx="1134696" cy="1576424"/>
              </a:xfrm>
              <a:prstGeom prst="ellipse">
                <a:avLst/>
              </a:prstGeom>
              <a:grp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1867" b="0" i="0" u="none" strike="noStrike" kern="1200" cap="none" spc="0" normalizeH="0" baseline="0" noProof="0">
                  <a:ln w="3175">
                    <a:solidFill>
                      <a:prstClr val="white"/>
                    </a:solidFill>
                  </a:ln>
                  <a:solidFill>
                    <a:prstClr val="white"/>
                  </a:solidFill>
                  <a:effectLst/>
                  <a:uLnTx/>
                  <a:uFillTx/>
                  <a:latin typeface="Segoe UI Light" panose="020B0502040204020203" pitchFamily="34" charset="0"/>
                  <a:ea typeface="+mn-ea"/>
                  <a:cs typeface="+mn-cs"/>
                </a:endParaRPr>
              </a:p>
            </p:txBody>
          </p:sp>
          <p:sp>
            <p:nvSpPr>
              <p:cNvPr id="24" name="Oval 23"/>
              <p:cNvSpPr/>
              <p:nvPr/>
            </p:nvSpPr>
            <p:spPr>
              <a:xfrm>
                <a:off x="3886241" y="4488385"/>
                <a:ext cx="1134696" cy="1576424"/>
              </a:xfrm>
              <a:prstGeom prst="ellipse">
                <a:avLst/>
              </a:prstGeom>
              <a:grp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1867" b="0" i="0" u="none" strike="noStrike" kern="1200" cap="none" spc="0" normalizeH="0" baseline="0" noProof="0">
                  <a:ln w="3175">
                    <a:solidFill>
                      <a:prstClr val="white"/>
                    </a:solidFill>
                  </a:ln>
                  <a:solidFill>
                    <a:prstClr val="white"/>
                  </a:solidFill>
                  <a:effectLst/>
                  <a:uLnTx/>
                  <a:uFillTx/>
                  <a:latin typeface="Segoe UI Light" panose="020B0502040204020203" pitchFamily="34" charset="0"/>
                  <a:ea typeface="+mn-ea"/>
                  <a:cs typeface="+mn-cs"/>
                </a:endParaRPr>
              </a:p>
            </p:txBody>
          </p:sp>
          <p:sp>
            <p:nvSpPr>
              <p:cNvPr id="31" name="Oval 30"/>
              <p:cNvSpPr/>
              <p:nvPr/>
            </p:nvSpPr>
            <p:spPr>
              <a:xfrm>
                <a:off x="2468622" y="4488385"/>
                <a:ext cx="1134696" cy="1576424"/>
              </a:xfrm>
              <a:prstGeom prst="ellipse">
                <a:avLst/>
              </a:prstGeom>
              <a:grp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1867" b="0" i="0" u="none" strike="noStrike" kern="1200" cap="none" spc="0" normalizeH="0" baseline="0" noProof="0">
                  <a:ln w="3175">
                    <a:solidFill>
                      <a:prstClr val="white"/>
                    </a:solidFill>
                  </a:ln>
                  <a:solidFill>
                    <a:prstClr val="white"/>
                  </a:solidFill>
                  <a:effectLst/>
                  <a:uLnTx/>
                  <a:uFillTx/>
                  <a:latin typeface="Segoe UI Light" panose="020B0502040204020203" pitchFamily="34" charset="0"/>
                  <a:ea typeface="+mn-ea"/>
                  <a:cs typeface="+mn-cs"/>
                </a:endParaRPr>
              </a:p>
            </p:txBody>
          </p:sp>
          <p:sp>
            <p:nvSpPr>
              <p:cNvPr id="32" name="Oval 61"/>
              <p:cNvSpPr/>
              <p:nvPr/>
            </p:nvSpPr>
            <p:spPr>
              <a:xfrm>
                <a:off x="3886241" y="2753544"/>
                <a:ext cx="1134696" cy="1576424"/>
              </a:xfrm>
              <a:prstGeom prst="ellipse">
                <a:avLst/>
              </a:prstGeom>
              <a:grp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1867" b="0" i="0" u="none" strike="noStrike" kern="1200" cap="none" spc="0" normalizeH="0" baseline="0" noProof="0">
                  <a:ln w="3175">
                    <a:solidFill>
                      <a:prstClr val="white"/>
                    </a:solidFill>
                  </a:ln>
                  <a:solidFill>
                    <a:prstClr val="white"/>
                  </a:solidFill>
                  <a:effectLst/>
                  <a:uLnTx/>
                  <a:uFillTx/>
                  <a:latin typeface="Segoe UI Light" panose="020B0502040204020203" pitchFamily="34" charset="0"/>
                  <a:ea typeface="+mn-ea"/>
                  <a:cs typeface="+mn-cs"/>
                </a:endParaRPr>
              </a:p>
            </p:txBody>
          </p:sp>
          <p:sp>
            <p:nvSpPr>
              <p:cNvPr id="34" name="Oval 33"/>
              <p:cNvSpPr/>
              <p:nvPr/>
            </p:nvSpPr>
            <p:spPr>
              <a:xfrm>
                <a:off x="5356881" y="4488385"/>
                <a:ext cx="1134696" cy="1576422"/>
              </a:xfrm>
              <a:prstGeom prst="ellipse">
                <a:avLst/>
              </a:prstGeom>
              <a:grp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1867" b="0" i="0" u="none" strike="noStrike" kern="1200" cap="none" spc="0" normalizeH="0" baseline="0" noProof="0">
                  <a:ln w="3175">
                    <a:solidFill>
                      <a:prstClr val="white"/>
                    </a:solidFill>
                  </a:ln>
                  <a:solidFill>
                    <a:prstClr val="white"/>
                  </a:solidFill>
                  <a:effectLst/>
                  <a:uLnTx/>
                  <a:uFillTx/>
                  <a:latin typeface="Segoe UI Light" panose="020B0502040204020203" pitchFamily="34" charset="0"/>
                  <a:ea typeface="+mn-ea"/>
                  <a:cs typeface="+mn-cs"/>
                </a:endParaRPr>
              </a:p>
            </p:txBody>
          </p:sp>
          <p:pic>
            <p:nvPicPr>
              <p:cNvPr id="36" name="Picture 2" descr="M:\Agreement\DMSport 創健運動器材用品專門店\DMS Logo125x125.jpg"/>
              <p:cNvPicPr>
                <a:picLocks noChangeAspect="1" noChangeArrowheads="1"/>
              </p:cNvPicPr>
              <p:nvPr/>
            </p:nvPicPr>
            <p:blipFill rotWithShape="1">
              <a:blip r:embed="rId4">
                <a:extLst>
                  <a:ext uri="{28A0092B-C50C-407E-A947-70E740481C1C}">
                    <a14:useLocalDpi xmlns:a14="http://schemas.microsoft.com/office/drawing/2010/main" val="0"/>
                  </a:ext>
                </a:extLst>
              </a:blip>
              <a:srcRect t="21350" b="21507"/>
              <a:stretch/>
            </p:blipFill>
            <p:spPr bwMode="auto">
              <a:xfrm>
                <a:off x="5441628" y="5010655"/>
                <a:ext cx="965199" cy="551543"/>
              </a:xfrm>
              <a:prstGeom prst="rect">
                <a:avLst/>
              </a:prstGeom>
              <a:grpFill/>
              <a:extLst/>
            </p:spPr>
          </p:pic>
          <p:pic>
            <p:nvPicPr>
              <p:cNvPr id="37" name="Picture 3" descr="M:\Agreement\Nick Shop\nickshop-LOGO140x140.jpg"/>
              <p:cNvPicPr>
                <a:picLocks noChangeAspect="1" noChangeArrowheads="1"/>
              </p:cNvPicPr>
              <p:nvPr/>
            </p:nvPicPr>
            <p:blipFill rotWithShape="1">
              <a:blip r:embed="rId5">
                <a:extLst>
                  <a:ext uri="{28A0092B-C50C-407E-A947-70E740481C1C}">
                    <a14:useLocalDpi xmlns:a14="http://schemas.microsoft.com/office/drawing/2010/main" val="0"/>
                  </a:ext>
                </a:extLst>
              </a:blip>
              <a:srcRect t="36126" b="34570"/>
              <a:stretch/>
            </p:blipFill>
            <p:spPr bwMode="auto">
              <a:xfrm>
                <a:off x="3944814" y="3421526"/>
                <a:ext cx="1017549" cy="298185"/>
              </a:xfrm>
              <a:prstGeom prst="rect">
                <a:avLst/>
              </a:prstGeom>
              <a:grpFill/>
              <a:extLst/>
            </p:spPr>
          </p:pic>
          <p:pic>
            <p:nvPicPr>
              <p:cNvPr id="39" name="Picture 4" descr="M:\Agreement\FitdorFun Sports Equipments\logo125x125.jpg"/>
              <p:cNvPicPr>
                <a:picLocks noChangeAspect="1" noChangeArrowheads="1"/>
              </p:cNvPicPr>
              <p:nvPr/>
            </p:nvPicPr>
            <p:blipFill rotWithShape="1">
              <a:blip r:embed="rId6">
                <a:extLst>
                  <a:ext uri="{28A0092B-C50C-407E-A947-70E740481C1C}">
                    <a14:useLocalDpi xmlns:a14="http://schemas.microsoft.com/office/drawing/2010/main" val="0"/>
                  </a:ext>
                </a:extLst>
              </a:blip>
              <a:srcRect t="38537" b="22926"/>
              <a:stretch/>
            </p:blipFill>
            <p:spPr bwMode="auto">
              <a:xfrm>
                <a:off x="2622595" y="3353951"/>
                <a:ext cx="949121" cy="365760"/>
              </a:xfrm>
              <a:prstGeom prst="rect">
                <a:avLst/>
              </a:prstGeom>
              <a:grpFill/>
              <a:extLst/>
            </p:spPr>
          </p:pic>
          <p:pic>
            <p:nvPicPr>
              <p:cNvPr id="41" name="Picture 6" descr="M:\Agreement\Pantherboxing\Pantherbox_Log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317" t="11611" r="10124" b="18019"/>
              <a:stretch/>
            </p:blipFill>
            <p:spPr bwMode="auto">
              <a:xfrm>
                <a:off x="4076686" y="4999765"/>
                <a:ext cx="753806" cy="658460"/>
              </a:xfrm>
              <a:prstGeom prst="rect">
                <a:avLst/>
              </a:prstGeom>
              <a:grpFill/>
              <a:extLst/>
            </p:spPr>
          </p:pic>
          <p:pic>
            <p:nvPicPr>
              <p:cNvPr id="44" name="Picture 8" descr="O:\BD_SC\Partner store logo\Logo_etc_PS\Mountains Plus Outdoor Gear\mpglogo 10-5-0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5661" y="3189323"/>
                <a:ext cx="1017135" cy="610281"/>
              </a:xfrm>
              <a:prstGeom prst="rect">
                <a:avLst/>
              </a:prstGeom>
              <a:grpFill/>
              <a:extLst/>
            </p:spPr>
          </p:pic>
        </p:grpSp>
        <p:pic>
          <p:nvPicPr>
            <p:cNvPr id="16386" name="Picture 2" descr="M:\Agreement\Dase a Lili\Danse a Lili.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38" y="5639119"/>
              <a:ext cx="1305374" cy="4568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6926375" y="2078482"/>
            <a:ext cx="2139839" cy="1699778"/>
            <a:chOff x="6773973" y="2078482"/>
            <a:chExt cx="2139839" cy="1699778"/>
          </a:xfrm>
        </p:grpSpPr>
        <p:sp>
          <p:nvSpPr>
            <p:cNvPr id="56" name="Oval 61"/>
            <p:cNvSpPr/>
            <p:nvPr/>
          </p:nvSpPr>
          <p:spPr>
            <a:xfrm>
              <a:off x="7168136" y="2156811"/>
              <a:ext cx="1745676" cy="1621449"/>
            </a:xfrm>
            <a:prstGeom prst="ellipse">
              <a:avLst/>
            </a:prstGeom>
            <a:solidFill>
              <a:srgbClr val="FFFFFF"/>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MY" sz="1867" b="0" i="0" u="none" strike="noStrike" kern="1200" cap="none" spc="0" normalizeH="0" baseline="0" noProof="0">
                <a:ln w="3175">
                  <a:solidFill>
                    <a:prstClr val="white"/>
                  </a:solidFill>
                </a:ln>
                <a:solidFill>
                  <a:prstClr val="white"/>
                </a:solidFill>
                <a:effectLst/>
                <a:uLnTx/>
                <a:uFillTx/>
                <a:latin typeface="Segoe UI Light" panose="020B0502040204020203" pitchFamily="34" charset="0"/>
                <a:ea typeface="+mn-ea"/>
                <a:cs typeface="+mn-cs"/>
              </a:endParaRPr>
            </a:p>
          </p:txBody>
        </p:sp>
        <p:pic>
          <p:nvPicPr>
            <p:cNvPr id="57" name="Picture 2" descr="C:\Users\bivyw\Desktop\LS2017ppt\new-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73973" y="2078482"/>
              <a:ext cx="1196690" cy="63025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313612" y="2582522"/>
              <a:ext cx="1441521" cy="776720"/>
              <a:chOff x="5631542" y="3494587"/>
              <a:chExt cx="2409431" cy="1298249"/>
            </a:xfrm>
          </p:grpSpPr>
          <p:pic>
            <p:nvPicPr>
              <p:cNvPr id="34818" name="Picture 2" descr="M:\Agreement\_Affiliate Network Logo\Nike_HK.jpg"/>
              <p:cNvPicPr>
                <a:picLocks noChangeAspect="1" noChangeArrowheads="1"/>
              </p:cNvPicPr>
              <p:nvPr/>
            </p:nvPicPr>
            <p:blipFill rotWithShape="1">
              <a:blip r:embed="rId11">
                <a:extLst>
                  <a:ext uri="{28A0092B-C50C-407E-A947-70E740481C1C}">
                    <a14:useLocalDpi xmlns:a14="http://schemas.microsoft.com/office/drawing/2010/main" val="0"/>
                  </a:ext>
                </a:extLst>
              </a:blip>
              <a:srcRect t="40334" r="62149" b="39044"/>
              <a:stretch/>
            </p:blipFill>
            <p:spPr bwMode="auto">
              <a:xfrm>
                <a:off x="6052908" y="3494587"/>
                <a:ext cx="1442130" cy="6573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M:\Agreement\_Affiliate Network Logo\Nike_HK.jpg"/>
              <p:cNvPicPr>
                <a:picLocks noChangeAspect="1" noChangeArrowheads="1"/>
              </p:cNvPicPr>
              <p:nvPr/>
            </p:nvPicPr>
            <p:blipFill rotWithShape="1">
              <a:blip r:embed="rId11">
                <a:extLst>
                  <a:ext uri="{28A0092B-C50C-407E-A947-70E740481C1C}">
                    <a14:useLocalDpi xmlns:a14="http://schemas.microsoft.com/office/drawing/2010/main" val="0"/>
                  </a:ext>
                </a:extLst>
              </a:blip>
              <a:srcRect l="36760" t="40334" b="39044"/>
              <a:stretch/>
            </p:blipFill>
            <p:spPr bwMode="auto">
              <a:xfrm>
                <a:off x="5631542" y="4135463"/>
                <a:ext cx="2409431" cy="657373"/>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59" name="Straight Connector 58"/>
          <p:cNvCxnSpPr/>
          <p:nvPr/>
        </p:nvCxnSpPr>
        <p:spPr>
          <a:xfrm>
            <a:off x="-11567915"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3" name="Oval 62"/>
          <p:cNvSpPr/>
          <p:nvPr/>
        </p:nvSpPr>
        <p:spPr>
          <a:xfrm>
            <a:off x="364369"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10001" y="4"/>
            <a:ext cx="902811" cy="307777"/>
            <a:chOff x="-1144588" y="-841177"/>
            <a:chExt cx="902811" cy="307777"/>
          </a:xfrm>
        </p:grpSpPr>
        <p:sp>
          <p:nvSpPr>
            <p:cNvPr id="66" name="Rounded Rectangle 6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232058212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63"/>
                                        </p:tgtEl>
                                      </p:cBhvr>
                                      <p:by x="150000" y="150000"/>
                                    </p:animScale>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2" descr="Image result for electronics"/>
          <p:cNvPicPr>
            <a:picLocks noChangeAspect="1" noChangeArrowheads="1"/>
          </p:cNvPicPr>
          <p:nvPr/>
        </p:nvPicPr>
        <p:blipFill rotWithShape="1">
          <a:blip r:embed="rId3">
            <a:extLst>
              <a:ext uri="{28A0092B-C50C-407E-A947-70E740481C1C}">
                <a14:useLocalDpi xmlns:a14="http://schemas.microsoft.com/office/drawing/2010/main" val="0"/>
              </a:ext>
            </a:extLst>
          </a:blip>
          <a:srcRect t="9827" b="5655"/>
          <a:stretch/>
        </p:blipFill>
        <p:spPr bwMode="auto">
          <a:xfrm>
            <a:off x="2" y="5"/>
            <a:ext cx="12188825" cy="6865257"/>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1586" y="-37848"/>
            <a:ext cx="12217221" cy="68849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5" y="1250782"/>
            <a:ext cx="1415772"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電子產品</a:t>
            </a:r>
          </a:p>
        </p:txBody>
      </p:sp>
      <p:grpSp>
        <p:nvGrpSpPr>
          <p:cNvPr id="95" name="Group 94"/>
          <p:cNvGrpSpPr/>
          <p:nvPr/>
        </p:nvGrpSpPr>
        <p:grpSpPr>
          <a:xfrm>
            <a:off x="501725" y="1987637"/>
            <a:ext cx="6983806" cy="4335171"/>
            <a:chOff x="501853" y="1747577"/>
            <a:chExt cx="5497165" cy="2666027"/>
          </a:xfrm>
          <a:solidFill>
            <a:srgbClr val="FFFFFF"/>
          </a:solidFill>
        </p:grpSpPr>
        <p:sp>
          <p:nvSpPr>
            <p:cNvPr id="96" name="Oval 95"/>
            <p:cNvSpPr/>
            <p:nvPr/>
          </p:nvSpPr>
          <p:spPr>
            <a:xfrm>
              <a:off x="501853" y="1747577"/>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7" name="Oval 96"/>
            <p:cNvSpPr/>
            <p:nvPr/>
          </p:nvSpPr>
          <p:spPr>
            <a:xfrm>
              <a:off x="2470430" y="1747577"/>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8" name="Oval 97"/>
            <p:cNvSpPr/>
            <p:nvPr/>
          </p:nvSpPr>
          <p:spPr>
            <a:xfrm>
              <a:off x="4392207" y="1747577"/>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Oval 98"/>
            <p:cNvSpPr/>
            <p:nvPr/>
          </p:nvSpPr>
          <p:spPr>
            <a:xfrm>
              <a:off x="501853" y="3194848"/>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2478263" y="3194848"/>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7" name="Oval 106"/>
            <p:cNvSpPr/>
            <p:nvPr/>
          </p:nvSpPr>
          <p:spPr>
            <a:xfrm>
              <a:off x="4392207" y="3194848"/>
              <a:ext cx="1606811" cy="1218756"/>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8" name="Picture 1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630" y="2096192"/>
              <a:ext cx="1277255" cy="521525"/>
            </a:xfrm>
            <a:prstGeom prst="rect">
              <a:avLst/>
            </a:prstGeom>
            <a:grpFill/>
          </p:spPr>
        </p:pic>
        <p:pic>
          <p:nvPicPr>
            <p:cNvPr id="109" name="Picture 4" descr="O:\BD_SC\Partner store logo\Logo_etc_PS\Apple Store HK\applestore_245x55_bl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8755" y="2213285"/>
              <a:ext cx="1398794" cy="314015"/>
            </a:xfrm>
            <a:prstGeom prst="rect">
              <a:avLst/>
            </a:prstGeom>
            <a:grpFill/>
            <a:extLst/>
          </p:spPr>
        </p:pic>
        <p:pic>
          <p:nvPicPr>
            <p:cNvPr id="110" name="Picture 5" descr="M:\Agreement\Midea\Midea - 125x125.jpg"/>
            <p:cNvPicPr>
              <a:picLocks noChangeAspect="1" noChangeArrowheads="1"/>
            </p:cNvPicPr>
            <p:nvPr/>
          </p:nvPicPr>
          <p:blipFill rotWithShape="1">
            <a:blip r:embed="rId6">
              <a:extLst>
                <a:ext uri="{28A0092B-C50C-407E-A947-70E740481C1C}">
                  <a14:useLocalDpi xmlns:a14="http://schemas.microsoft.com/office/drawing/2010/main" val="0"/>
                </a:ext>
              </a:extLst>
            </a:blip>
            <a:srcRect t="22545" b="20330"/>
            <a:stretch/>
          </p:blipFill>
          <p:spPr bwMode="auto">
            <a:xfrm>
              <a:off x="4706385" y="2083192"/>
              <a:ext cx="1046715" cy="597929"/>
            </a:xfrm>
            <a:prstGeom prst="rect">
              <a:avLst/>
            </a:prstGeom>
            <a:grpFill/>
            <a:extLst/>
          </p:spPr>
        </p:pic>
        <p:pic>
          <p:nvPicPr>
            <p:cNvPr id="111" name="Picture 6" descr="O:\BD_SC\Partner store logo\Logo_etc_PS\1DigitalOnline\1DigitalOnline_logo - Cop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630" y="3561338"/>
              <a:ext cx="1333500" cy="485775"/>
            </a:xfrm>
            <a:prstGeom prst="rect">
              <a:avLst/>
            </a:prstGeom>
            <a:grpFill/>
            <a:extLst/>
          </p:spPr>
        </p:pic>
        <p:pic>
          <p:nvPicPr>
            <p:cNvPr id="112" name="Picture 3" descr="M:\Agreement\ElectriCity.com.hk\ELECTRICITY LOGO Chinese C-2140x1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8574" y="3414646"/>
              <a:ext cx="779156" cy="779158"/>
            </a:xfrm>
            <a:prstGeom prst="rect">
              <a:avLst/>
            </a:prstGeom>
            <a:grpFill/>
            <a:extLst/>
          </p:spPr>
        </p:pic>
        <p:pic>
          <p:nvPicPr>
            <p:cNvPr id="128" name="Picture 8" descr="M:\Agreement\4Deco\4decommerce_logo_export_140x14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7127" y="3414646"/>
              <a:ext cx="836969" cy="836969"/>
            </a:xfrm>
            <a:prstGeom prst="rect">
              <a:avLst/>
            </a:prstGeom>
            <a:grpFill/>
            <a:extLst/>
          </p:spPr>
        </p:pic>
      </p:grpSp>
      <p:cxnSp>
        <p:nvCxnSpPr>
          <p:cNvPr id="145" name="Straight Connector 144"/>
          <p:cNvCxnSpPr/>
          <p:nvPr/>
        </p:nvCxnSpPr>
        <p:spPr>
          <a:xfrm>
            <a:off x="2" y="486881"/>
            <a:ext cx="872316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46" name="Oval 145"/>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p:cNvGrpSpPr/>
          <p:nvPr/>
        </p:nvGrpSpPr>
        <p:grpSpPr>
          <a:xfrm>
            <a:off x="673875" y="654452"/>
            <a:ext cx="543739" cy="307777"/>
            <a:chOff x="-1144588" y="-841177"/>
            <a:chExt cx="543739" cy="307777"/>
          </a:xfrm>
        </p:grpSpPr>
        <p:sp>
          <p:nvSpPr>
            <p:cNvPr id="148" name="Rounded Rectangle 14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50" name="Oval 149"/>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6856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7389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7923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p:cNvGrpSpPr/>
          <p:nvPr/>
        </p:nvGrpSpPr>
        <p:grpSpPr>
          <a:xfrm>
            <a:off x="1131075" y="4"/>
            <a:ext cx="543739" cy="307777"/>
            <a:chOff x="-1144588" y="-841177"/>
            <a:chExt cx="543739" cy="307777"/>
          </a:xfrm>
        </p:grpSpPr>
        <p:sp>
          <p:nvSpPr>
            <p:cNvPr id="166" name="Rounded Rectangle 16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8" name="Group 167"/>
          <p:cNvGrpSpPr/>
          <p:nvPr/>
        </p:nvGrpSpPr>
        <p:grpSpPr>
          <a:xfrm>
            <a:off x="2512756" y="657429"/>
            <a:ext cx="543739" cy="307777"/>
            <a:chOff x="-1144588" y="-841177"/>
            <a:chExt cx="543739" cy="307777"/>
          </a:xfrm>
        </p:grpSpPr>
        <p:sp>
          <p:nvSpPr>
            <p:cNvPr id="169" name="Rounded Rectangle 16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1" name="Group 170"/>
          <p:cNvGrpSpPr/>
          <p:nvPr/>
        </p:nvGrpSpPr>
        <p:grpSpPr>
          <a:xfrm>
            <a:off x="4035562" y="4"/>
            <a:ext cx="543739" cy="307777"/>
            <a:chOff x="-1236509" y="-841177"/>
            <a:chExt cx="1059545" cy="307777"/>
          </a:xfrm>
        </p:grpSpPr>
        <p:sp>
          <p:nvSpPr>
            <p:cNvPr id="172" name="Rounded Rectangle 17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4" name="Group 173"/>
          <p:cNvGrpSpPr/>
          <p:nvPr/>
        </p:nvGrpSpPr>
        <p:grpSpPr>
          <a:xfrm>
            <a:off x="7251928" y="-2977"/>
            <a:ext cx="543739" cy="307777"/>
            <a:chOff x="-1144588" y="-841177"/>
            <a:chExt cx="543739" cy="307777"/>
          </a:xfrm>
        </p:grpSpPr>
        <p:sp>
          <p:nvSpPr>
            <p:cNvPr id="175" name="Rounded Rectangle 17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交通</a:t>
              </a:r>
              <a:endParaRPr lang="en-US" sz="1400" dirty="0">
                <a:solidFill>
                  <a:schemeClr val="bg1"/>
                </a:solidFill>
                <a:latin typeface="微軟正黑體" pitchFamily="34" charset="-120"/>
                <a:ea typeface="微軟正黑體" pitchFamily="34" charset="-120"/>
              </a:endParaRPr>
            </a:p>
          </p:txBody>
        </p:sp>
      </p:grpSp>
      <p:grpSp>
        <p:nvGrpSpPr>
          <p:cNvPr id="177" name="Group 176"/>
          <p:cNvGrpSpPr/>
          <p:nvPr/>
        </p:nvGrpSpPr>
        <p:grpSpPr>
          <a:xfrm>
            <a:off x="1588275" y="656776"/>
            <a:ext cx="543739" cy="307777"/>
            <a:chOff x="-1144588" y="-841177"/>
            <a:chExt cx="543739" cy="307777"/>
          </a:xfrm>
        </p:grpSpPr>
        <p:sp>
          <p:nvSpPr>
            <p:cNvPr id="178" name="Rounded Rectangle 17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0" name="Group 179"/>
          <p:cNvGrpSpPr/>
          <p:nvPr/>
        </p:nvGrpSpPr>
        <p:grpSpPr>
          <a:xfrm>
            <a:off x="3541431" y="659753"/>
            <a:ext cx="543739" cy="307777"/>
            <a:chOff x="-1144588" y="-841177"/>
            <a:chExt cx="543739" cy="307777"/>
          </a:xfrm>
        </p:grpSpPr>
        <p:sp>
          <p:nvSpPr>
            <p:cNvPr id="181" name="Rounded Rectangle 18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3" name="Group 182"/>
          <p:cNvGrpSpPr/>
          <p:nvPr/>
        </p:nvGrpSpPr>
        <p:grpSpPr>
          <a:xfrm>
            <a:off x="4560075" y="653146"/>
            <a:ext cx="543739" cy="307777"/>
            <a:chOff x="-1144588" y="-841177"/>
            <a:chExt cx="543739" cy="307777"/>
          </a:xfrm>
        </p:grpSpPr>
        <p:sp>
          <p:nvSpPr>
            <p:cNvPr id="184" name="Rounded Rectangle 18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86" name="Group 185"/>
          <p:cNvGrpSpPr/>
          <p:nvPr/>
        </p:nvGrpSpPr>
        <p:grpSpPr>
          <a:xfrm>
            <a:off x="6693675" y="655470"/>
            <a:ext cx="543739" cy="307777"/>
            <a:chOff x="-1144588" y="-841177"/>
            <a:chExt cx="543739" cy="307777"/>
          </a:xfrm>
        </p:grpSpPr>
        <p:sp>
          <p:nvSpPr>
            <p:cNvPr id="187" name="Rounded Rectangle 18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9" name="Group 188"/>
          <p:cNvGrpSpPr/>
          <p:nvPr/>
        </p:nvGrpSpPr>
        <p:grpSpPr>
          <a:xfrm>
            <a:off x="7789503" y="658447"/>
            <a:ext cx="543739" cy="307777"/>
            <a:chOff x="-1144588" y="-841177"/>
            <a:chExt cx="543739" cy="307777"/>
          </a:xfrm>
        </p:grpSpPr>
        <p:sp>
          <p:nvSpPr>
            <p:cNvPr id="190" name="Rounded Rectangle 18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儲倉</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5" name="Group 194"/>
          <p:cNvGrpSpPr/>
          <p:nvPr/>
        </p:nvGrpSpPr>
        <p:grpSpPr>
          <a:xfrm>
            <a:off x="2027331" y="4"/>
            <a:ext cx="543739" cy="307777"/>
            <a:chOff x="-1144588" y="-841177"/>
            <a:chExt cx="543739" cy="307777"/>
          </a:xfrm>
        </p:grpSpPr>
        <p:sp>
          <p:nvSpPr>
            <p:cNvPr id="196" name="Rounded Rectangle 19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8" name="Group 197"/>
          <p:cNvGrpSpPr/>
          <p:nvPr/>
        </p:nvGrpSpPr>
        <p:grpSpPr>
          <a:xfrm>
            <a:off x="2808562" y="4"/>
            <a:ext cx="902811" cy="307777"/>
            <a:chOff x="-1144588" y="-841177"/>
            <a:chExt cx="902811" cy="307777"/>
          </a:xfrm>
        </p:grpSpPr>
        <p:sp>
          <p:nvSpPr>
            <p:cNvPr id="199" name="Rounded Rectangle 198"/>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1" name="Group 200"/>
          <p:cNvGrpSpPr/>
          <p:nvPr/>
        </p:nvGrpSpPr>
        <p:grpSpPr>
          <a:xfrm>
            <a:off x="4963001" y="4"/>
            <a:ext cx="902811" cy="307777"/>
            <a:chOff x="-1144588" y="-841177"/>
            <a:chExt cx="902811" cy="307777"/>
          </a:xfrm>
        </p:grpSpPr>
        <p:sp>
          <p:nvSpPr>
            <p:cNvPr id="202" name="Rounded Rectangle 20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4" name="Group 203"/>
          <p:cNvGrpSpPr/>
          <p:nvPr/>
        </p:nvGrpSpPr>
        <p:grpSpPr>
          <a:xfrm>
            <a:off x="5626875" y="653799"/>
            <a:ext cx="543739" cy="307777"/>
            <a:chOff x="-1144588" y="-841177"/>
            <a:chExt cx="543739" cy="307777"/>
          </a:xfrm>
        </p:grpSpPr>
        <p:sp>
          <p:nvSpPr>
            <p:cNvPr id="205" name="Rounded Rectangle 20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207" name="Group 206"/>
          <p:cNvGrpSpPr/>
          <p:nvPr/>
        </p:nvGrpSpPr>
        <p:grpSpPr>
          <a:xfrm>
            <a:off x="6018212" y="4"/>
            <a:ext cx="902811" cy="307777"/>
            <a:chOff x="-1144588" y="-841177"/>
            <a:chExt cx="902811" cy="307777"/>
          </a:xfrm>
        </p:grpSpPr>
        <p:sp>
          <p:nvSpPr>
            <p:cNvPr id="208" name="Rounded Rectangle 20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0" name="Group 209"/>
          <p:cNvGrpSpPr/>
          <p:nvPr/>
        </p:nvGrpSpPr>
        <p:grpSpPr>
          <a:xfrm>
            <a:off x="8181547" y="4"/>
            <a:ext cx="902811" cy="307777"/>
            <a:chOff x="-1144588" y="-841177"/>
            <a:chExt cx="902811" cy="307777"/>
          </a:xfrm>
        </p:grpSpPr>
        <p:sp>
          <p:nvSpPr>
            <p:cNvPr id="211" name="Rounded Rectangle 210"/>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電子產品</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213" name="Oval 212"/>
          <p:cNvSpPr/>
          <p:nvPr/>
        </p:nvSpPr>
        <p:spPr>
          <a:xfrm>
            <a:off x="8508346"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214"/>
          <p:cNvGrpSpPr/>
          <p:nvPr/>
        </p:nvGrpSpPr>
        <p:grpSpPr>
          <a:xfrm>
            <a:off x="10001" y="4"/>
            <a:ext cx="902811" cy="307777"/>
            <a:chOff x="-1144588" y="-841177"/>
            <a:chExt cx="902811" cy="307777"/>
          </a:xfrm>
        </p:grpSpPr>
        <p:sp>
          <p:nvSpPr>
            <p:cNvPr id="216" name="Rounded Rectangle 21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grpSp>
        <p:nvGrpSpPr>
          <p:cNvPr id="129" name="Group 128"/>
          <p:cNvGrpSpPr/>
          <p:nvPr/>
        </p:nvGrpSpPr>
        <p:grpSpPr>
          <a:xfrm>
            <a:off x="8080846" y="4702127"/>
            <a:ext cx="3765216" cy="1857789"/>
            <a:chOff x="6883158" y="2341021"/>
            <a:chExt cx="4602374" cy="2270851"/>
          </a:xfrm>
        </p:grpSpPr>
        <p:pic>
          <p:nvPicPr>
            <p:cNvPr id="130" name="Picture 1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17492" y="2852378"/>
              <a:ext cx="1383916" cy="282489"/>
            </a:xfrm>
            <a:prstGeom prst="rect">
              <a:avLst/>
            </a:prstGeom>
          </p:spPr>
        </p:pic>
        <p:pic>
          <p:nvPicPr>
            <p:cNvPr id="135" name="Picture 1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3158" y="3858186"/>
              <a:ext cx="1405684" cy="564993"/>
            </a:xfrm>
            <a:prstGeom prst="rect">
              <a:avLst/>
            </a:prstGeom>
          </p:spPr>
        </p:pic>
        <p:pic>
          <p:nvPicPr>
            <p:cNvPr id="136" name="Picture 1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6259" y="2504856"/>
              <a:ext cx="1383916" cy="813983"/>
            </a:xfrm>
            <a:prstGeom prst="rect">
              <a:avLst/>
            </a:prstGeom>
          </p:spPr>
        </p:pic>
        <p:pic>
          <p:nvPicPr>
            <p:cNvPr id="138" name="Picture 2" descr="M:\Agreement\_Affiliate Network Logo\HP_logo_12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99001" y="3590037"/>
              <a:ext cx="1021835" cy="102183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C:\Users\bivyw\Desktop\LS2017ppt\Apple-Logo-Png-Downloa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09012" y="2341021"/>
              <a:ext cx="923310" cy="114165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PHILIPS"/>
            <p:cNvPicPr>
              <a:picLocks noChangeAspect="1" noChangeArrowheads="1"/>
            </p:cNvPicPr>
            <p:nvPr/>
          </p:nvPicPr>
          <p:blipFill rotWithShape="1">
            <a:blip r:embed="rId15">
              <a:extLst>
                <a:ext uri="{28A0092B-C50C-407E-A947-70E740481C1C}">
                  <a14:useLocalDpi xmlns:a14="http://schemas.microsoft.com/office/drawing/2010/main" val="0"/>
                </a:ext>
              </a:extLst>
            </a:blip>
            <a:srcRect t="8212" b="11659"/>
            <a:stretch/>
          </p:blipFill>
          <p:spPr bwMode="auto">
            <a:xfrm>
              <a:off x="9862910" y="3590036"/>
              <a:ext cx="1622622" cy="10218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8170214" y="2028621"/>
            <a:ext cx="2041353" cy="2739651"/>
            <a:chOff x="8170212" y="2028617"/>
            <a:chExt cx="2041353" cy="2739651"/>
          </a:xfrm>
        </p:grpSpPr>
        <p:sp>
          <p:nvSpPr>
            <p:cNvPr id="101" name="Oval 100"/>
            <p:cNvSpPr/>
            <p:nvPr/>
          </p:nvSpPr>
          <p:spPr>
            <a:xfrm>
              <a:off x="8170212" y="2028617"/>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3" name="Picture 6" descr="C:\Users\bivyw\Desktop\LS2017ppt\more-coming-soon-png-i13-1240x69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87197" y="3733724"/>
              <a:ext cx="1837871" cy="10345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80848" y="2692705"/>
              <a:ext cx="1645506" cy="562823"/>
            </a:xfrm>
            <a:prstGeom prst="rect">
              <a:avLst/>
            </a:prstGeom>
          </p:spPr>
        </p:pic>
      </p:grpSp>
    </p:spTree>
    <p:extLst>
      <p:ext uri="{BB962C8B-B14F-4D97-AF65-F5344CB8AC3E}">
        <p14:creationId xmlns:p14="http://schemas.microsoft.com/office/powerpoint/2010/main" val="314531563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13"/>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 y="4724400"/>
            <a:ext cx="12078789" cy="9144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613" y="2450769"/>
            <a:ext cx="2295761" cy="785234"/>
          </a:xfrm>
          <a:prstGeom prst="rect">
            <a:avLst/>
          </a:prstGeom>
        </p:spPr>
      </p:pic>
      <p:pic>
        <p:nvPicPr>
          <p:cNvPr id="14" name="Picture 13"/>
          <p:cNvPicPr>
            <a:picLocks noChangeAspect="1"/>
          </p:cNvPicPr>
          <p:nvPr/>
        </p:nvPicPr>
        <p:blipFill rotWithShape="1">
          <a:blip r:embed="rId3"/>
          <a:srcRect l="32222" t="73730" r="59445" b="15333"/>
          <a:stretch/>
        </p:blipFill>
        <p:spPr>
          <a:xfrm>
            <a:off x="808734" y="5189410"/>
            <a:ext cx="1496332" cy="1227364"/>
          </a:xfrm>
          <a:prstGeom prst="rect">
            <a:avLst/>
          </a:prstGeom>
        </p:spPr>
      </p:pic>
      <p:pic>
        <p:nvPicPr>
          <p:cNvPr id="15" name="Picture 14"/>
          <p:cNvPicPr>
            <a:picLocks noChangeAspect="1"/>
          </p:cNvPicPr>
          <p:nvPr/>
        </p:nvPicPr>
        <p:blipFill rotWithShape="1">
          <a:blip r:embed="rId3"/>
          <a:srcRect l="32222" t="16223" r="59445" b="68855"/>
          <a:stretch/>
        </p:blipFill>
        <p:spPr>
          <a:xfrm>
            <a:off x="2719315" y="5130293"/>
            <a:ext cx="1143000" cy="1279224"/>
          </a:xfrm>
          <a:prstGeom prst="rect">
            <a:avLst/>
          </a:prstGeom>
        </p:spPr>
      </p:pic>
      <p:pic>
        <p:nvPicPr>
          <p:cNvPr id="16" name="Picture 15"/>
          <p:cNvPicPr>
            <a:picLocks noChangeAspect="1"/>
          </p:cNvPicPr>
          <p:nvPr/>
        </p:nvPicPr>
        <p:blipFill rotWithShape="1">
          <a:blip r:embed="rId3"/>
          <a:srcRect l="32222" t="46445" r="59445" b="41110"/>
          <a:stretch/>
        </p:blipFill>
        <p:spPr>
          <a:xfrm>
            <a:off x="5947701" y="5163345"/>
            <a:ext cx="1360200" cy="1269520"/>
          </a:xfrm>
          <a:prstGeom prst="rect">
            <a:avLst/>
          </a:prstGeom>
        </p:spPr>
      </p:pic>
      <p:pic>
        <p:nvPicPr>
          <p:cNvPr id="17" name="Picture 16"/>
          <p:cNvPicPr>
            <a:picLocks noChangeAspect="1"/>
          </p:cNvPicPr>
          <p:nvPr/>
        </p:nvPicPr>
        <p:blipFill rotWithShape="1">
          <a:blip r:embed="rId3"/>
          <a:srcRect l="32222" t="33731" r="59445" b="54714"/>
          <a:stretch/>
        </p:blipFill>
        <p:spPr>
          <a:xfrm>
            <a:off x="4300376" y="5173760"/>
            <a:ext cx="1519152" cy="1316598"/>
          </a:xfrm>
          <a:prstGeom prst="rect">
            <a:avLst/>
          </a:prstGeom>
        </p:spPr>
      </p:pic>
      <p:pic>
        <p:nvPicPr>
          <p:cNvPr id="18" name="Picture 17"/>
          <p:cNvPicPr>
            <a:picLocks noChangeAspect="1"/>
          </p:cNvPicPr>
          <p:nvPr/>
        </p:nvPicPr>
        <p:blipFill rotWithShape="1">
          <a:blip r:embed="rId3"/>
          <a:srcRect l="32222" t="59508" r="59445" b="28048"/>
          <a:stretch/>
        </p:blipFill>
        <p:spPr>
          <a:xfrm>
            <a:off x="7436074" y="5199631"/>
            <a:ext cx="1143000" cy="1066800"/>
          </a:xfrm>
          <a:prstGeom prst="rect">
            <a:avLst/>
          </a:prstGeom>
        </p:spPr>
      </p:pic>
      <p:pic>
        <p:nvPicPr>
          <p:cNvPr id="19" name="Picture 18"/>
          <p:cNvPicPr>
            <a:picLocks noChangeAspect="1"/>
          </p:cNvPicPr>
          <p:nvPr/>
        </p:nvPicPr>
        <p:blipFill rotWithShape="1">
          <a:blip r:embed="rId4"/>
          <a:srcRect l="30000" t="57450" r="60555" b="29217"/>
          <a:stretch/>
        </p:blipFill>
        <p:spPr>
          <a:xfrm>
            <a:off x="8791896" y="5161531"/>
            <a:ext cx="1295400" cy="1143000"/>
          </a:xfrm>
          <a:prstGeom prst="rect">
            <a:avLst/>
          </a:prstGeom>
        </p:spPr>
      </p:pic>
      <p:pic>
        <p:nvPicPr>
          <p:cNvPr id="20" name="Picture 19"/>
          <p:cNvPicPr>
            <a:picLocks noChangeAspect="1"/>
          </p:cNvPicPr>
          <p:nvPr/>
        </p:nvPicPr>
        <p:blipFill rotWithShape="1">
          <a:blip r:embed="rId4"/>
          <a:srcRect l="30000" t="72142" r="60555" b="12667"/>
          <a:stretch/>
        </p:blipFill>
        <p:spPr>
          <a:xfrm>
            <a:off x="10361612" y="5105404"/>
            <a:ext cx="1295400" cy="130231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333" y="1921045"/>
            <a:ext cx="7396664" cy="2629925"/>
          </a:xfrm>
          <a:prstGeom prst="rect">
            <a:avLst/>
          </a:prstGeom>
        </p:spPr>
      </p:pic>
      <p:sp>
        <p:nvSpPr>
          <p:cNvPr id="8" name="Trapezoid 7"/>
          <p:cNvSpPr/>
          <p:nvPr/>
        </p:nvSpPr>
        <p:spPr>
          <a:xfrm rot="2714200">
            <a:off x="9877843" y="383126"/>
            <a:ext cx="3039588" cy="846506"/>
          </a:xfrm>
          <a:prstGeom prst="trapezoid">
            <a:avLst>
              <a:gd name="adj" fmla="val 98423"/>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729772">
            <a:off x="10447423" y="668118"/>
            <a:ext cx="2029500" cy="584775"/>
          </a:xfrm>
          <a:prstGeom prst="rect">
            <a:avLst/>
          </a:prstGeom>
          <a:noFill/>
        </p:spPr>
        <p:txBody>
          <a:bodyPr wrap="square" rtlCol="0">
            <a:spAutoFit/>
          </a:bodyPr>
          <a:lstStyle/>
          <a:p>
            <a:pPr algn="ctr"/>
            <a:r>
              <a:rPr lang="zh-TW" altLang="en-US" sz="3200" b="1" dirty="0" smtClean="0">
                <a:solidFill>
                  <a:schemeClr val="bg1"/>
                </a:solidFill>
                <a:latin typeface="微軟正黑體" panose="020B0604030504040204" pitchFamily="34" charset="-120"/>
                <a:ea typeface="微軟正黑體" panose="020B0604030504040204" pitchFamily="34" charset="-120"/>
              </a:rPr>
              <a:t>實體店</a:t>
            </a:r>
            <a:endParaRPr 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13671074"/>
      </p:ext>
    </p:extLst>
  </p:cSld>
  <p:clrMapOvr>
    <a:masterClrMapping/>
  </p:clrMapOvr>
  <p:transition spd="med">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2" descr="C:\Users\bivyw\Desktop\LS2017ppt\AAEAAQAAAAAAAAe-AAAAJGFjZDVkYzYzLTg1Y2ItNDk1Mi05YTZiLWYxNzhkNDcyNmI2O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p:cNvSpPr/>
          <p:nvPr/>
        </p:nvSpPr>
        <p:spPr>
          <a:xfrm>
            <a:off x="-6692" y="102"/>
            <a:ext cx="12190413" cy="6858000"/>
          </a:xfrm>
          <a:prstGeom prst="rect">
            <a:avLst/>
          </a:prstGeom>
          <a:solidFill>
            <a:schemeClr val="bg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5" y="1250782"/>
            <a:ext cx="1415772"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超級市場</a:t>
            </a:r>
            <a:endParaRPr lang="en-US" sz="2400" dirty="0">
              <a:solidFill>
                <a:prstClr val="white"/>
              </a:solidFill>
              <a:latin typeface="微軟正黑體" pitchFamily="34" charset="-120"/>
              <a:ea typeface="微軟正黑體" pitchFamily="34" charset="-120"/>
            </a:endParaRPr>
          </a:p>
        </p:txBody>
      </p:sp>
      <p:grpSp>
        <p:nvGrpSpPr>
          <p:cNvPr id="106" name="Group 105"/>
          <p:cNvGrpSpPr/>
          <p:nvPr/>
        </p:nvGrpSpPr>
        <p:grpSpPr>
          <a:xfrm>
            <a:off x="1557325" y="2137757"/>
            <a:ext cx="9254587" cy="2582486"/>
            <a:chOff x="1557323" y="2137757"/>
            <a:chExt cx="9254587" cy="2582486"/>
          </a:xfrm>
        </p:grpSpPr>
        <p:sp>
          <p:nvSpPr>
            <p:cNvPr id="134" name="Oval 133"/>
            <p:cNvSpPr/>
            <p:nvPr/>
          </p:nvSpPr>
          <p:spPr>
            <a:xfrm>
              <a:off x="1557323"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9" name="Oval 138"/>
            <p:cNvSpPr/>
            <p:nvPr/>
          </p:nvSpPr>
          <p:spPr>
            <a:xfrm>
              <a:off x="5073200"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0" name="Oval 139"/>
            <p:cNvSpPr/>
            <p:nvPr/>
          </p:nvSpPr>
          <p:spPr>
            <a:xfrm>
              <a:off x="8151812"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1" name="Picture 3" descr="M:\Agreement\_Affiliate Network Logo\PARKnSHOP Supermarket_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14" r="9349"/>
            <a:stretch/>
          </p:blipFill>
          <p:spPr bwMode="auto">
            <a:xfrm>
              <a:off x="5295433" y="3140696"/>
              <a:ext cx="2246779" cy="593104"/>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M:\Agreement\_Affiliate Network Logo\Rakuten logo 2017062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2639" y="3110087"/>
              <a:ext cx="2138443" cy="623713"/>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5" descr="M:\Agreement\Ztore\logo 125x1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5354" y="2591089"/>
              <a:ext cx="2256423" cy="169231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45" name="Straight Connector 144"/>
          <p:cNvCxnSpPr/>
          <p:nvPr/>
        </p:nvCxnSpPr>
        <p:spPr>
          <a:xfrm>
            <a:off x="-6692" y="457201"/>
            <a:ext cx="9220771" cy="29681"/>
          </a:xfrm>
          <a:prstGeom prst="line">
            <a:avLst/>
          </a:prstGeom>
          <a:ln/>
        </p:spPr>
        <p:style>
          <a:lnRef idx="3">
            <a:schemeClr val="accent5"/>
          </a:lnRef>
          <a:fillRef idx="0">
            <a:schemeClr val="accent5"/>
          </a:fillRef>
          <a:effectRef idx="2">
            <a:schemeClr val="accent5"/>
          </a:effectRef>
          <a:fontRef idx="minor">
            <a:schemeClr val="tx1"/>
          </a:fontRef>
        </p:style>
      </p:cxnSp>
      <p:sp>
        <p:nvSpPr>
          <p:cNvPr id="146" name="Oval 145"/>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p:cNvGrpSpPr/>
          <p:nvPr/>
        </p:nvGrpSpPr>
        <p:grpSpPr>
          <a:xfrm>
            <a:off x="673875" y="654452"/>
            <a:ext cx="543739" cy="307777"/>
            <a:chOff x="-1144588" y="-841177"/>
            <a:chExt cx="543739" cy="307777"/>
          </a:xfrm>
        </p:grpSpPr>
        <p:sp>
          <p:nvSpPr>
            <p:cNvPr id="148" name="Rounded Rectangle 14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50" name="Oval 149"/>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6856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7389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7923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84867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p:cNvGrpSpPr/>
          <p:nvPr/>
        </p:nvGrpSpPr>
        <p:grpSpPr>
          <a:xfrm>
            <a:off x="1131075" y="4"/>
            <a:ext cx="543739" cy="307777"/>
            <a:chOff x="-1144588" y="-841177"/>
            <a:chExt cx="543739" cy="307777"/>
          </a:xfrm>
        </p:grpSpPr>
        <p:sp>
          <p:nvSpPr>
            <p:cNvPr id="167" name="Rounded Rectangle 16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9" name="Group 168"/>
          <p:cNvGrpSpPr/>
          <p:nvPr/>
        </p:nvGrpSpPr>
        <p:grpSpPr>
          <a:xfrm>
            <a:off x="2512756" y="657429"/>
            <a:ext cx="543739" cy="307777"/>
            <a:chOff x="-1144588" y="-841177"/>
            <a:chExt cx="543739" cy="307777"/>
          </a:xfrm>
        </p:grpSpPr>
        <p:sp>
          <p:nvSpPr>
            <p:cNvPr id="170" name="Rounded Rectangle 16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2" name="Group 171"/>
          <p:cNvGrpSpPr/>
          <p:nvPr/>
        </p:nvGrpSpPr>
        <p:grpSpPr>
          <a:xfrm>
            <a:off x="4035562" y="4"/>
            <a:ext cx="543739" cy="307777"/>
            <a:chOff x="-1236509" y="-841177"/>
            <a:chExt cx="1059545" cy="307777"/>
          </a:xfrm>
        </p:grpSpPr>
        <p:sp>
          <p:nvSpPr>
            <p:cNvPr id="173" name="Rounded Rectangle 17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5" name="Group 174"/>
          <p:cNvGrpSpPr/>
          <p:nvPr/>
        </p:nvGrpSpPr>
        <p:grpSpPr>
          <a:xfrm>
            <a:off x="7251928" y="-2977"/>
            <a:ext cx="543739" cy="307777"/>
            <a:chOff x="-1144588" y="-841177"/>
            <a:chExt cx="543739" cy="307777"/>
          </a:xfrm>
        </p:grpSpPr>
        <p:sp>
          <p:nvSpPr>
            <p:cNvPr id="176" name="Rounded Rectangle 17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交通</a:t>
              </a:r>
              <a:endParaRPr lang="en-US" sz="1400" dirty="0">
                <a:solidFill>
                  <a:schemeClr val="bg1"/>
                </a:solidFill>
                <a:latin typeface="微軟正黑體" pitchFamily="34" charset="-120"/>
                <a:ea typeface="微軟正黑體" pitchFamily="34" charset="-120"/>
              </a:endParaRPr>
            </a:p>
          </p:txBody>
        </p:sp>
      </p:grpSp>
      <p:grpSp>
        <p:nvGrpSpPr>
          <p:cNvPr id="178" name="Group 177"/>
          <p:cNvGrpSpPr/>
          <p:nvPr/>
        </p:nvGrpSpPr>
        <p:grpSpPr>
          <a:xfrm>
            <a:off x="1588275" y="656776"/>
            <a:ext cx="543739" cy="307777"/>
            <a:chOff x="-1144588" y="-841177"/>
            <a:chExt cx="543739" cy="307777"/>
          </a:xfrm>
        </p:grpSpPr>
        <p:sp>
          <p:nvSpPr>
            <p:cNvPr id="179" name="Rounded Rectangle 17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1" name="Group 180"/>
          <p:cNvGrpSpPr/>
          <p:nvPr/>
        </p:nvGrpSpPr>
        <p:grpSpPr>
          <a:xfrm>
            <a:off x="3541431" y="659753"/>
            <a:ext cx="543739" cy="307777"/>
            <a:chOff x="-1144588" y="-841177"/>
            <a:chExt cx="543739" cy="307777"/>
          </a:xfrm>
        </p:grpSpPr>
        <p:sp>
          <p:nvSpPr>
            <p:cNvPr id="182" name="Rounded Rectangle 18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4" name="Group 183"/>
          <p:cNvGrpSpPr/>
          <p:nvPr/>
        </p:nvGrpSpPr>
        <p:grpSpPr>
          <a:xfrm>
            <a:off x="4560075" y="653146"/>
            <a:ext cx="543739" cy="307777"/>
            <a:chOff x="-1144588" y="-841177"/>
            <a:chExt cx="543739" cy="307777"/>
          </a:xfrm>
        </p:grpSpPr>
        <p:sp>
          <p:nvSpPr>
            <p:cNvPr id="185" name="Rounded Rectangle 18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87" name="Group 186"/>
          <p:cNvGrpSpPr/>
          <p:nvPr/>
        </p:nvGrpSpPr>
        <p:grpSpPr>
          <a:xfrm>
            <a:off x="6693675" y="655470"/>
            <a:ext cx="543739" cy="307777"/>
            <a:chOff x="-1144588" y="-841177"/>
            <a:chExt cx="543739" cy="307777"/>
          </a:xfrm>
        </p:grpSpPr>
        <p:sp>
          <p:nvSpPr>
            <p:cNvPr id="188" name="Rounded Rectangle 18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0" name="Group 189"/>
          <p:cNvGrpSpPr/>
          <p:nvPr/>
        </p:nvGrpSpPr>
        <p:grpSpPr>
          <a:xfrm>
            <a:off x="7789503" y="658447"/>
            <a:ext cx="543739" cy="307777"/>
            <a:chOff x="-1144588" y="-841177"/>
            <a:chExt cx="543739" cy="307777"/>
          </a:xfrm>
        </p:grpSpPr>
        <p:sp>
          <p:nvSpPr>
            <p:cNvPr id="191" name="Rounded Rectangle 19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儲倉</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6" name="Group 195"/>
          <p:cNvGrpSpPr/>
          <p:nvPr/>
        </p:nvGrpSpPr>
        <p:grpSpPr>
          <a:xfrm>
            <a:off x="8685214" y="658447"/>
            <a:ext cx="902811" cy="307777"/>
            <a:chOff x="-1144588" y="-841177"/>
            <a:chExt cx="902811" cy="307777"/>
          </a:xfrm>
        </p:grpSpPr>
        <p:sp>
          <p:nvSpPr>
            <p:cNvPr id="197" name="Rounded Rectangle 19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1144588" y="-841177"/>
              <a:ext cx="902811"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超級市場</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9" name="Group 198"/>
          <p:cNvGrpSpPr/>
          <p:nvPr/>
        </p:nvGrpSpPr>
        <p:grpSpPr>
          <a:xfrm>
            <a:off x="2027331" y="4"/>
            <a:ext cx="543739" cy="307777"/>
            <a:chOff x="-1144588" y="-841177"/>
            <a:chExt cx="543739" cy="307777"/>
          </a:xfrm>
        </p:grpSpPr>
        <p:sp>
          <p:nvSpPr>
            <p:cNvPr id="200" name="Rounded Rectangle 19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2" name="Group 201"/>
          <p:cNvGrpSpPr/>
          <p:nvPr/>
        </p:nvGrpSpPr>
        <p:grpSpPr>
          <a:xfrm>
            <a:off x="2808562" y="4"/>
            <a:ext cx="902811" cy="307777"/>
            <a:chOff x="-1144588" y="-841177"/>
            <a:chExt cx="902811" cy="307777"/>
          </a:xfrm>
        </p:grpSpPr>
        <p:sp>
          <p:nvSpPr>
            <p:cNvPr id="203" name="Rounded Rectangle 20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5" name="Group 204"/>
          <p:cNvGrpSpPr/>
          <p:nvPr/>
        </p:nvGrpSpPr>
        <p:grpSpPr>
          <a:xfrm>
            <a:off x="4963001" y="4"/>
            <a:ext cx="902811" cy="307777"/>
            <a:chOff x="-1144588" y="-841177"/>
            <a:chExt cx="902811" cy="307777"/>
          </a:xfrm>
        </p:grpSpPr>
        <p:sp>
          <p:nvSpPr>
            <p:cNvPr id="206" name="Rounded Rectangle 20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8" name="Group 207"/>
          <p:cNvGrpSpPr/>
          <p:nvPr/>
        </p:nvGrpSpPr>
        <p:grpSpPr>
          <a:xfrm>
            <a:off x="5626875" y="653799"/>
            <a:ext cx="543739" cy="307777"/>
            <a:chOff x="-1144588" y="-841177"/>
            <a:chExt cx="543739" cy="307777"/>
          </a:xfrm>
        </p:grpSpPr>
        <p:sp>
          <p:nvSpPr>
            <p:cNvPr id="209" name="Rounded Rectangle 20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211" name="Group 210"/>
          <p:cNvGrpSpPr/>
          <p:nvPr/>
        </p:nvGrpSpPr>
        <p:grpSpPr>
          <a:xfrm>
            <a:off x="6018212" y="4"/>
            <a:ext cx="902811" cy="307777"/>
            <a:chOff x="-1144588" y="-841177"/>
            <a:chExt cx="902811" cy="307777"/>
          </a:xfrm>
        </p:grpSpPr>
        <p:sp>
          <p:nvSpPr>
            <p:cNvPr id="212" name="Rounded Rectangle 21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4" name="Group 213"/>
          <p:cNvGrpSpPr/>
          <p:nvPr/>
        </p:nvGrpSpPr>
        <p:grpSpPr>
          <a:xfrm>
            <a:off x="8181547" y="4"/>
            <a:ext cx="902811" cy="307777"/>
            <a:chOff x="-1144588" y="-841177"/>
            <a:chExt cx="902811" cy="307777"/>
          </a:xfrm>
        </p:grpSpPr>
        <p:sp>
          <p:nvSpPr>
            <p:cNvPr id="215" name="Rounded Rectangle 214"/>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電子產品</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217" name="Oval 216"/>
          <p:cNvSpPr/>
          <p:nvPr/>
        </p:nvSpPr>
        <p:spPr>
          <a:xfrm>
            <a:off x="8999262"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p:cNvGrpSpPr/>
          <p:nvPr/>
        </p:nvGrpSpPr>
        <p:grpSpPr>
          <a:xfrm>
            <a:off x="10001" y="4"/>
            <a:ext cx="902811" cy="307777"/>
            <a:chOff x="-1144588" y="-841177"/>
            <a:chExt cx="902811" cy="307777"/>
          </a:xfrm>
        </p:grpSpPr>
        <p:sp>
          <p:nvSpPr>
            <p:cNvPr id="220" name="Rounded Rectangle 21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139215146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17"/>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bivyw\Desktop\LS2017ppt\magazine-autral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1" y="480066"/>
            <a:ext cx="12168689" cy="6372596"/>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37"/>
          <p:cNvSpPr/>
          <p:nvPr/>
        </p:nvSpPr>
        <p:spPr>
          <a:xfrm>
            <a:off x="-382586" y="-1"/>
            <a:ext cx="13064433" cy="7162801"/>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schemeClr val="bg1"/>
                </a:solidFill>
                <a:latin typeface="微軟正黑體" pitchFamily="34" charset="-120"/>
                <a:ea typeface="微軟正黑體" pitchFamily="34" charset="-120"/>
              </a:rPr>
              <a:t>雜誌</a:t>
            </a:r>
            <a:endParaRPr lang="en-US" sz="2400" dirty="0">
              <a:solidFill>
                <a:schemeClr val="bg1"/>
              </a:solidFill>
              <a:latin typeface="微軟正黑體" pitchFamily="34" charset="-120"/>
              <a:ea typeface="微軟正黑體" pitchFamily="34" charset="-120"/>
            </a:endParaRPr>
          </a:p>
        </p:txBody>
      </p:sp>
      <p:grpSp>
        <p:nvGrpSpPr>
          <p:cNvPr id="98" name="Group 97"/>
          <p:cNvGrpSpPr/>
          <p:nvPr/>
        </p:nvGrpSpPr>
        <p:grpSpPr>
          <a:xfrm>
            <a:off x="7923214" y="4265121"/>
            <a:ext cx="2627795" cy="1182851"/>
            <a:chOff x="7490183" y="4114800"/>
            <a:chExt cx="2809815" cy="1475700"/>
          </a:xfrm>
        </p:grpSpPr>
        <p:sp>
          <p:nvSpPr>
            <p:cNvPr id="99" name="Rounded Rectangle 98"/>
            <p:cNvSpPr/>
            <p:nvPr/>
          </p:nvSpPr>
          <p:spPr>
            <a:xfrm>
              <a:off x="7490183" y="4114800"/>
              <a:ext cx="2809815" cy="1475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6" descr="M:\Agreement\+In Progress\SCMP HEARST HONG KONG LIMITED\BazaarLogo_n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4509776"/>
              <a:ext cx="2637220" cy="671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 name="Group 106"/>
          <p:cNvGrpSpPr/>
          <p:nvPr/>
        </p:nvGrpSpPr>
        <p:grpSpPr>
          <a:xfrm>
            <a:off x="799619" y="2614898"/>
            <a:ext cx="2627795" cy="1182851"/>
            <a:chOff x="5105400" y="3782759"/>
            <a:chExt cx="2809815" cy="1475700"/>
          </a:xfrm>
        </p:grpSpPr>
        <p:sp>
          <p:nvSpPr>
            <p:cNvPr id="108" name="Rounded Rectangle 107"/>
            <p:cNvSpPr/>
            <p:nvPr/>
          </p:nvSpPr>
          <p:spPr>
            <a:xfrm>
              <a:off x="5105400" y="3782759"/>
              <a:ext cx="2809815" cy="1475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8" descr="M:\Agreement\+In Progress\SCMP HEARST HONG KONG LIMITED\ELLE LOGO 20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7274" y="4141351"/>
              <a:ext cx="2453450" cy="7874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oup 109"/>
          <p:cNvGrpSpPr/>
          <p:nvPr/>
        </p:nvGrpSpPr>
        <p:grpSpPr>
          <a:xfrm>
            <a:off x="759866" y="4291299"/>
            <a:ext cx="2627795" cy="1182851"/>
            <a:chOff x="3896414" y="4191000"/>
            <a:chExt cx="2809815" cy="1475700"/>
          </a:xfrm>
        </p:grpSpPr>
        <p:sp>
          <p:nvSpPr>
            <p:cNvPr id="111" name="Rounded Rectangle 110"/>
            <p:cNvSpPr/>
            <p:nvPr/>
          </p:nvSpPr>
          <p:spPr>
            <a:xfrm>
              <a:off x="3896414" y="4191000"/>
              <a:ext cx="2809815" cy="1475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9" descr="M:\Agreement\+In Progress\SCMP HEARST HONG KONG LIMITED\ELLE_MEN_Logo-blue-trim.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996" b="13420"/>
            <a:stretch/>
          </p:blipFill>
          <p:spPr bwMode="auto">
            <a:xfrm>
              <a:off x="4064861" y="4520609"/>
              <a:ext cx="2567040" cy="751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8" name="Group 127"/>
          <p:cNvGrpSpPr/>
          <p:nvPr/>
        </p:nvGrpSpPr>
        <p:grpSpPr>
          <a:xfrm>
            <a:off x="4334766" y="4259540"/>
            <a:ext cx="2627795" cy="1182851"/>
            <a:chOff x="5676494" y="1958817"/>
            <a:chExt cx="2809815" cy="1475700"/>
          </a:xfrm>
        </p:grpSpPr>
        <p:sp>
          <p:nvSpPr>
            <p:cNvPr id="129" name="Rounded Rectangle 128"/>
            <p:cNvSpPr/>
            <p:nvPr/>
          </p:nvSpPr>
          <p:spPr>
            <a:xfrm>
              <a:off x="5676494" y="1958817"/>
              <a:ext cx="2809815" cy="1475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Picture 10" descr="M:\Agreement\+In Progress\SCMP HEARST HONG KONG LIMITED\Esquire_Black_300dp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9585" y="2435398"/>
              <a:ext cx="2455190" cy="6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5" name="Group 134"/>
          <p:cNvGrpSpPr/>
          <p:nvPr/>
        </p:nvGrpSpPr>
        <p:grpSpPr>
          <a:xfrm>
            <a:off x="4312457" y="2616321"/>
            <a:ext cx="2627795" cy="1182851"/>
            <a:chOff x="239955" y="3886200"/>
            <a:chExt cx="2809815" cy="1475700"/>
          </a:xfrm>
        </p:grpSpPr>
        <p:sp>
          <p:nvSpPr>
            <p:cNvPr id="136" name="Rounded Rectangle 135"/>
            <p:cNvSpPr/>
            <p:nvPr/>
          </p:nvSpPr>
          <p:spPr>
            <a:xfrm>
              <a:off x="239955" y="3886200"/>
              <a:ext cx="2809815" cy="1475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7" descr="M:\Agreement\+In Progress\SCMP HEARST HONG KONG LIMITED\COSMO LOGO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825" y="4381829"/>
              <a:ext cx="2659676" cy="48444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45" name="Straight Connector 144"/>
          <p:cNvCxnSpPr/>
          <p:nvPr/>
        </p:nvCxnSpPr>
        <p:spPr>
          <a:xfrm>
            <a:off x="-2408173"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46" name="Oval 145"/>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p:cNvGrpSpPr/>
          <p:nvPr/>
        </p:nvGrpSpPr>
        <p:grpSpPr>
          <a:xfrm>
            <a:off x="673875" y="654452"/>
            <a:ext cx="543739" cy="307777"/>
            <a:chOff x="-1144588" y="-841177"/>
            <a:chExt cx="543739" cy="307777"/>
          </a:xfrm>
        </p:grpSpPr>
        <p:sp>
          <p:nvSpPr>
            <p:cNvPr id="148" name="Rounded Rectangle 14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50" name="Oval 149"/>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6856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7389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7923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84867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9033554"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p:cNvGrpSpPr/>
          <p:nvPr/>
        </p:nvGrpSpPr>
        <p:grpSpPr>
          <a:xfrm>
            <a:off x="1131075" y="4"/>
            <a:ext cx="543739" cy="307777"/>
            <a:chOff x="-1144588" y="-841177"/>
            <a:chExt cx="543739" cy="307777"/>
          </a:xfrm>
        </p:grpSpPr>
        <p:sp>
          <p:nvSpPr>
            <p:cNvPr id="171" name="Rounded Rectangle 17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3" name="Group 172"/>
          <p:cNvGrpSpPr/>
          <p:nvPr/>
        </p:nvGrpSpPr>
        <p:grpSpPr>
          <a:xfrm>
            <a:off x="2512756" y="657429"/>
            <a:ext cx="543739" cy="307777"/>
            <a:chOff x="-1144588" y="-841177"/>
            <a:chExt cx="543739" cy="307777"/>
          </a:xfrm>
        </p:grpSpPr>
        <p:sp>
          <p:nvSpPr>
            <p:cNvPr id="174" name="Rounded Rectangle 17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6" name="Group 175"/>
          <p:cNvGrpSpPr/>
          <p:nvPr/>
        </p:nvGrpSpPr>
        <p:grpSpPr>
          <a:xfrm>
            <a:off x="4035562" y="4"/>
            <a:ext cx="543739" cy="307777"/>
            <a:chOff x="-1236509" y="-841177"/>
            <a:chExt cx="1059545" cy="307777"/>
          </a:xfrm>
        </p:grpSpPr>
        <p:sp>
          <p:nvSpPr>
            <p:cNvPr id="177" name="Rounded Rectangle 17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9" name="Group 178"/>
          <p:cNvGrpSpPr/>
          <p:nvPr/>
        </p:nvGrpSpPr>
        <p:grpSpPr>
          <a:xfrm>
            <a:off x="7251928" y="-2977"/>
            <a:ext cx="543739" cy="307777"/>
            <a:chOff x="-1144588" y="-841177"/>
            <a:chExt cx="543739" cy="307777"/>
          </a:xfrm>
        </p:grpSpPr>
        <p:sp>
          <p:nvSpPr>
            <p:cNvPr id="180" name="Rounded Rectangle 17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交通</a:t>
              </a:r>
              <a:endParaRPr lang="en-US" sz="1400" dirty="0">
                <a:solidFill>
                  <a:schemeClr val="bg1"/>
                </a:solidFill>
                <a:latin typeface="微軟正黑體" pitchFamily="34" charset="-120"/>
                <a:ea typeface="微軟正黑體" pitchFamily="34" charset="-120"/>
              </a:endParaRPr>
            </a:p>
          </p:txBody>
        </p:sp>
      </p:grpSp>
      <p:grpSp>
        <p:nvGrpSpPr>
          <p:cNvPr id="182" name="Group 181"/>
          <p:cNvGrpSpPr/>
          <p:nvPr/>
        </p:nvGrpSpPr>
        <p:grpSpPr>
          <a:xfrm>
            <a:off x="1588275" y="656776"/>
            <a:ext cx="543739" cy="307777"/>
            <a:chOff x="-1144588" y="-841177"/>
            <a:chExt cx="543739" cy="307777"/>
          </a:xfrm>
        </p:grpSpPr>
        <p:sp>
          <p:nvSpPr>
            <p:cNvPr id="183" name="Rounded Rectangle 18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5" name="Group 184"/>
          <p:cNvGrpSpPr/>
          <p:nvPr/>
        </p:nvGrpSpPr>
        <p:grpSpPr>
          <a:xfrm>
            <a:off x="3541431" y="659753"/>
            <a:ext cx="543739" cy="307777"/>
            <a:chOff x="-1144588" y="-841177"/>
            <a:chExt cx="543739" cy="307777"/>
          </a:xfrm>
        </p:grpSpPr>
        <p:sp>
          <p:nvSpPr>
            <p:cNvPr id="186" name="Rounded Rectangle 18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8" name="Group 187"/>
          <p:cNvGrpSpPr/>
          <p:nvPr/>
        </p:nvGrpSpPr>
        <p:grpSpPr>
          <a:xfrm>
            <a:off x="4560075" y="653146"/>
            <a:ext cx="543739" cy="307777"/>
            <a:chOff x="-1144588" y="-841177"/>
            <a:chExt cx="543739" cy="307777"/>
          </a:xfrm>
        </p:grpSpPr>
        <p:sp>
          <p:nvSpPr>
            <p:cNvPr id="189" name="Rounded Rectangle 18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91" name="Group 190"/>
          <p:cNvGrpSpPr/>
          <p:nvPr/>
        </p:nvGrpSpPr>
        <p:grpSpPr>
          <a:xfrm>
            <a:off x="6693675" y="655470"/>
            <a:ext cx="543739" cy="307777"/>
            <a:chOff x="-1144588" y="-841177"/>
            <a:chExt cx="543739" cy="307777"/>
          </a:xfrm>
        </p:grpSpPr>
        <p:sp>
          <p:nvSpPr>
            <p:cNvPr id="192" name="Rounded Rectangle 19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4" name="Group 193"/>
          <p:cNvGrpSpPr/>
          <p:nvPr/>
        </p:nvGrpSpPr>
        <p:grpSpPr>
          <a:xfrm>
            <a:off x="7789503" y="658447"/>
            <a:ext cx="543739" cy="307777"/>
            <a:chOff x="-1144588" y="-841177"/>
            <a:chExt cx="543739" cy="307777"/>
          </a:xfrm>
        </p:grpSpPr>
        <p:sp>
          <p:nvSpPr>
            <p:cNvPr id="195" name="Rounded Rectangle 19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儲倉</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7" name="Group 196"/>
          <p:cNvGrpSpPr/>
          <p:nvPr/>
        </p:nvGrpSpPr>
        <p:grpSpPr>
          <a:xfrm>
            <a:off x="9400041" y="4"/>
            <a:ext cx="543597" cy="307777"/>
            <a:chOff x="-1201152" y="-841177"/>
            <a:chExt cx="1059267" cy="307777"/>
          </a:xfrm>
        </p:grpSpPr>
        <p:sp>
          <p:nvSpPr>
            <p:cNvPr id="198" name="Rounded Rectangle 19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1201152" y="-841177"/>
              <a:ext cx="1059267"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雜誌</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0" name="Group 199"/>
          <p:cNvGrpSpPr/>
          <p:nvPr/>
        </p:nvGrpSpPr>
        <p:grpSpPr>
          <a:xfrm>
            <a:off x="8685214" y="658447"/>
            <a:ext cx="902811" cy="307777"/>
            <a:chOff x="-1144588" y="-841177"/>
            <a:chExt cx="902811" cy="307777"/>
          </a:xfrm>
        </p:grpSpPr>
        <p:sp>
          <p:nvSpPr>
            <p:cNvPr id="201" name="Rounded Rectangle 200"/>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1144588" y="-841177"/>
              <a:ext cx="902811"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超級市場</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6" name="Group 205"/>
          <p:cNvGrpSpPr/>
          <p:nvPr/>
        </p:nvGrpSpPr>
        <p:grpSpPr>
          <a:xfrm>
            <a:off x="2027331" y="4"/>
            <a:ext cx="543739" cy="307777"/>
            <a:chOff x="-1144588" y="-841177"/>
            <a:chExt cx="543739" cy="307777"/>
          </a:xfrm>
        </p:grpSpPr>
        <p:sp>
          <p:nvSpPr>
            <p:cNvPr id="207" name="Rounded Rectangle 20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9" name="Group 208"/>
          <p:cNvGrpSpPr/>
          <p:nvPr/>
        </p:nvGrpSpPr>
        <p:grpSpPr>
          <a:xfrm>
            <a:off x="2808562" y="4"/>
            <a:ext cx="902811" cy="307777"/>
            <a:chOff x="-1144588" y="-841177"/>
            <a:chExt cx="902811" cy="307777"/>
          </a:xfrm>
        </p:grpSpPr>
        <p:sp>
          <p:nvSpPr>
            <p:cNvPr id="210" name="Rounded Rectangle 20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2" name="Group 211"/>
          <p:cNvGrpSpPr/>
          <p:nvPr/>
        </p:nvGrpSpPr>
        <p:grpSpPr>
          <a:xfrm>
            <a:off x="4963001" y="4"/>
            <a:ext cx="902811" cy="307777"/>
            <a:chOff x="-1144588" y="-841177"/>
            <a:chExt cx="902811" cy="307777"/>
          </a:xfrm>
        </p:grpSpPr>
        <p:sp>
          <p:nvSpPr>
            <p:cNvPr id="213" name="Rounded Rectangle 21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5" name="Group 214"/>
          <p:cNvGrpSpPr/>
          <p:nvPr/>
        </p:nvGrpSpPr>
        <p:grpSpPr>
          <a:xfrm>
            <a:off x="5626875" y="653799"/>
            <a:ext cx="543739" cy="307777"/>
            <a:chOff x="-1144588" y="-841177"/>
            <a:chExt cx="543739" cy="307777"/>
          </a:xfrm>
        </p:grpSpPr>
        <p:sp>
          <p:nvSpPr>
            <p:cNvPr id="216" name="Rounded Rectangle 21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218" name="Group 217"/>
          <p:cNvGrpSpPr/>
          <p:nvPr/>
        </p:nvGrpSpPr>
        <p:grpSpPr>
          <a:xfrm>
            <a:off x="6018212" y="4"/>
            <a:ext cx="902811" cy="307777"/>
            <a:chOff x="-1144588" y="-841177"/>
            <a:chExt cx="902811" cy="307777"/>
          </a:xfrm>
        </p:grpSpPr>
        <p:sp>
          <p:nvSpPr>
            <p:cNvPr id="219" name="Rounded Rectangle 218"/>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21" name="Group 220"/>
          <p:cNvGrpSpPr/>
          <p:nvPr/>
        </p:nvGrpSpPr>
        <p:grpSpPr>
          <a:xfrm>
            <a:off x="8181547" y="4"/>
            <a:ext cx="902811" cy="307777"/>
            <a:chOff x="-1144588" y="-841177"/>
            <a:chExt cx="902811" cy="307777"/>
          </a:xfrm>
        </p:grpSpPr>
        <p:sp>
          <p:nvSpPr>
            <p:cNvPr id="222" name="Rounded Rectangle 22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電子產品</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224" name="Oval 223"/>
          <p:cNvSpPr/>
          <p:nvPr/>
        </p:nvSpPr>
        <p:spPr>
          <a:xfrm>
            <a:off x="9565837"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p:cNvGrpSpPr/>
          <p:nvPr/>
        </p:nvGrpSpPr>
        <p:grpSpPr>
          <a:xfrm>
            <a:off x="10001" y="4"/>
            <a:ext cx="902811" cy="307777"/>
            <a:chOff x="-1144588" y="-841177"/>
            <a:chExt cx="902811" cy="307777"/>
          </a:xfrm>
        </p:grpSpPr>
        <p:sp>
          <p:nvSpPr>
            <p:cNvPr id="227" name="Rounded Rectangle 22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260715388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24"/>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bivyw\Desktop\LS2017ppt\man-at-doctor-stock-today-150608_422190ef2842a3864be415494cc7c2ea.today-inlin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3" y="-2978"/>
            <a:ext cx="12189553" cy="6860977"/>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33"/>
          <p:cNvSpPr/>
          <p:nvPr/>
        </p:nvSpPr>
        <p:spPr>
          <a:xfrm>
            <a:off x="-153192" y="-191990"/>
            <a:ext cx="12647612" cy="7238999"/>
          </a:xfrm>
          <a:prstGeom prst="rect">
            <a:avLst/>
          </a:prstGeom>
          <a:solidFill>
            <a:schemeClr val="bg1">
              <a:alpha val="3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健康</a:t>
            </a:r>
          </a:p>
        </p:txBody>
      </p:sp>
      <p:grpSp>
        <p:nvGrpSpPr>
          <p:cNvPr id="2" name="Group 1"/>
          <p:cNvGrpSpPr/>
          <p:nvPr/>
        </p:nvGrpSpPr>
        <p:grpSpPr>
          <a:xfrm>
            <a:off x="1428418" y="2686634"/>
            <a:ext cx="6935947" cy="1981794"/>
            <a:chOff x="1428418" y="2686634"/>
            <a:chExt cx="6935947" cy="1981794"/>
          </a:xfrm>
        </p:grpSpPr>
        <p:sp>
          <p:nvSpPr>
            <p:cNvPr id="153" name="Oval 152"/>
            <p:cNvSpPr/>
            <p:nvPr/>
          </p:nvSpPr>
          <p:spPr>
            <a:xfrm>
              <a:off x="1428418" y="2686634"/>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12106" y="2686634"/>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6323012" y="2686634"/>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458" name="Picture 2" descr="M:\Agreement\MAFRANCI CONSULTANTS\checkup6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4965" y="3212721"/>
              <a:ext cx="1419926" cy="92962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M:\Agreement\INWAY OUTDOOR - ESP (FAR EAST) LIMITED\logo high -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8938" y="3221817"/>
              <a:ext cx="1316504" cy="911428"/>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M:\Agreement\ESTEEM ANTI-AGING CENTER (杏林中醫經絡)\140x16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7112" y="3013650"/>
              <a:ext cx="1160041" cy="13499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9" name="Straight Connector 128"/>
          <p:cNvCxnSpPr/>
          <p:nvPr/>
        </p:nvCxnSpPr>
        <p:spPr>
          <a:xfrm>
            <a:off x="-1807535"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30" name="Oval 129"/>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p:cNvGrpSpPr/>
          <p:nvPr/>
        </p:nvGrpSpPr>
        <p:grpSpPr>
          <a:xfrm>
            <a:off x="673875" y="654452"/>
            <a:ext cx="543739" cy="307777"/>
            <a:chOff x="-1144588" y="-841177"/>
            <a:chExt cx="543739" cy="307777"/>
          </a:xfrm>
        </p:grpSpPr>
        <p:sp>
          <p:nvSpPr>
            <p:cNvPr id="136" name="Rounded Rectangle 13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38" name="Oval 137"/>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6856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7389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7923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84867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9033554"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95535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p:cNvGrpSpPr/>
          <p:nvPr/>
        </p:nvGrpSpPr>
        <p:grpSpPr>
          <a:xfrm>
            <a:off x="1131075" y="4"/>
            <a:ext cx="543739" cy="307777"/>
            <a:chOff x="-1144588" y="-841177"/>
            <a:chExt cx="543739" cy="307777"/>
          </a:xfrm>
        </p:grpSpPr>
        <p:sp>
          <p:nvSpPr>
            <p:cNvPr id="161" name="Rounded Rectangle 16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3" name="Group 162"/>
          <p:cNvGrpSpPr/>
          <p:nvPr/>
        </p:nvGrpSpPr>
        <p:grpSpPr>
          <a:xfrm>
            <a:off x="2512756" y="657429"/>
            <a:ext cx="543739" cy="307777"/>
            <a:chOff x="-1144588" y="-841177"/>
            <a:chExt cx="543739" cy="307777"/>
          </a:xfrm>
        </p:grpSpPr>
        <p:sp>
          <p:nvSpPr>
            <p:cNvPr id="164" name="Rounded Rectangle 16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6" name="Group 165"/>
          <p:cNvGrpSpPr/>
          <p:nvPr/>
        </p:nvGrpSpPr>
        <p:grpSpPr>
          <a:xfrm>
            <a:off x="4035562" y="4"/>
            <a:ext cx="543739" cy="307777"/>
            <a:chOff x="-1236509" y="-841177"/>
            <a:chExt cx="1059545" cy="307777"/>
          </a:xfrm>
        </p:grpSpPr>
        <p:sp>
          <p:nvSpPr>
            <p:cNvPr id="167" name="Rounded Rectangle 16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9" name="Group 168"/>
          <p:cNvGrpSpPr/>
          <p:nvPr/>
        </p:nvGrpSpPr>
        <p:grpSpPr>
          <a:xfrm>
            <a:off x="7251928" y="-2977"/>
            <a:ext cx="543739" cy="307777"/>
            <a:chOff x="-1144588" y="-841177"/>
            <a:chExt cx="543739" cy="307777"/>
          </a:xfrm>
        </p:grpSpPr>
        <p:sp>
          <p:nvSpPr>
            <p:cNvPr id="170" name="Rounded Rectangle 16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交通</a:t>
              </a:r>
              <a:endParaRPr lang="en-US" sz="1400" dirty="0">
                <a:solidFill>
                  <a:schemeClr val="bg1"/>
                </a:solidFill>
                <a:latin typeface="微軟正黑體" pitchFamily="34" charset="-120"/>
                <a:ea typeface="微軟正黑體" pitchFamily="34" charset="-120"/>
              </a:endParaRPr>
            </a:p>
          </p:txBody>
        </p:sp>
      </p:grpSp>
      <p:grpSp>
        <p:nvGrpSpPr>
          <p:cNvPr id="172" name="Group 171"/>
          <p:cNvGrpSpPr/>
          <p:nvPr/>
        </p:nvGrpSpPr>
        <p:grpSpPr>
          <a:xfrm>
            <a:off x="1588275" y="656776"/>
            <a:ext cx="543739" cy="307777"/>
            <a:chOff x="-1144588" y="-841177"/>
            <a:chExt cx="543739" cy="307777"/>
          </a:xfrm>
        </p:grpSpPr>
        <p:sp>
          <p:nvSpPr>
            <p:cNvPr id="173" name="Rounded Rectangle 17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5" name="Group 174"/>
          <p:cNvGrpSpPr/>
          <p:nvPr/>
        </p:nvGrpSpPr>
        <p:grpSpPr>
          <a:xfrm>
            <a:off x="3541431" y="659753"/>
            <a:ext cx="543739" cy="307777"/>
            <a:chOff x="-1144588" y="-841177"/>
            <a:chExt cx="543739" cy="307777"/>
          </a:xfrm>
        </p:grpSpPr>
        <p:sp>
          <p:nvSpPr>
            <p:cNvPr id="176" name="Rounded Rectangle 17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8" name="Group 177"/>
          <p:cNvGrpSpPr/>
          <p:nvPr/>
        </p:nvGrpSpPr>
        <p:grpSpPr>
          <a:xfrm>
            <a:off x="4560075" y="653146"/>
            <a:ext cx="543739" cy="307777"/>
            <a:chOff x="-1144588" y="-841177"/>
            <a:chExt cx="543739" cy="307777"/>
          </a:xfrm>
        </p:grpSpPr>
        <p:sp>
          <p:nvSpPr>
            <p:cNvPr id="179" name="Rounded Rectangle 17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81" name="Group 180"/>
          <p:cNvGrpSpPr/>
          <p:nvPr/>
        </p:nvGrpSpPr>
        <p:grpSpPr>
          <a:xfrm>
            <a:off x="6693675" y="655470"/>
            <a:ext cx="543739" cy="307777"/>
            <a:chOff x="-1144588" y="-841177"/>
            <a:chExt cx="543739" cy="307777"/>
          </a:xfrm>
        </p:grpSpPr>
        <p:sp>
          <p:nvSpPr>
            <p:cNvPr id="182" name="Rounded Rectangle 18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4" name="Group 183"/>
          <p:cNvGrpSpPr/>
          <p:nvPr/>
        </p:nvGrpSpPr>
        <p:grpSpPr>
          <a:xfrm>
            <a:off x="7789503" y="658447"/>
            <a:ext cx="543739" cy="307777"/>
            <a:chOff x="-1144588" y="-841177"/>
            <a:chExt cx="543739" cy="307777"/>
          </a:xfrm>
        </p:grpSpPr>
        <p:sp>
          <p:nvSpPr>
            <p:cNvPr id="185" name="Rounded Rectangle 18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儲倉</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7" name="Group 186"/>
          <p:cNvGrpSpPr/>
          <p:nvPr/>
        </p:nvGrpSpPr>
        <p:grpSpPr>
          <a:xfrm>
            <a:off x="9400041" y="4"/>
            <a:ext cx="543597" cy="307777"/>
            <a:chOff x="-1201152" y="-841177"/>
            <a:chExt cx="1059267" cy="307777"/>
          </a:xfrm>
        </p:grpSpPr>
        <p:sp>
          <p:nvSpPr>
            <p:cNvPr id="188" name="Rounded Rectangle 18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1201152" y="-841177"/>
              <a:ext cx="1059267"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雜誌</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3" name="Group 192"/>
          <p:cNvGrpSpPr/>
          <p:nvPr/>
        </p:nvGrpSpPr>
        <p:grpSpPr>
          <a:xfrm>
            <a:off x="8685214" y="658447"/>
            <a:ext cx="902811" cy="307777"/>
            <a:chOff x="-1144588" y="-841177"/>
            <a:chExt cx="902811" cy="307777"/>
          </a:xfrm>
        </p:grpSpPr>
        <p:sp>
          <p:nvSpPr>
            <p:cNvPr id="194" name="Rounded Rectangle 19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1144588" y="-841177"/>
              <a:ext cx="902811"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超級市場</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6" name="Group 195"/>
          <p:cNvGrpSpPr/>
          <p:nvPr/>
        </p:nvGrpSpPr>
        <p:grpSpPr>
          <a:xfrm>
            <a:off x="10031961" y="661424"/>
            <a:ext cx="543739" cy="307777"/>
            <a:chOff x="-1144588" y="-841177"/>
            <a:chExt cx="543739" cy="307777"/>
          </a:xfrm>
        </p:grpSpPr>
        <p:sp>
          <p:nvSpPr>
            <p:cNvPr id="197" name="Rounded Rectangle 196"/>
            <p:cNvSpPr/>
            <p:nvPr/>
          </p:nvSpPr>
          <p:spPr>
            <a:xfrm>
              <a:off x="-1074287" y="-812046"/>
              <a:ext cx="401943" cy="27864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健</a:t>
              </a:r>
              <a:r>
                <a:rPr lang="zh-TW" altLang="en-US" sz="1400" cap="all" dirty="0" smtClean="0">
                  <a:solidFill>
                    <a:schemeClr val="bg1"/>
                  </a:solidFill>
                  <a:latin typeface="微軟正黑體" pitchFamily="34" charset="-120"/>
                  <a:ea typeface="微軟正黑體" pitchFamily="34" charset="-120"/>
                </a:rPr>
                <a:t>康</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9" name="Group 198"/>
          <p:cNvGrpSpPr/>
          <p:nvPr/>
        </p:nvGrpSpPr>
        <p:grpSpPr>
          <a:xfrm>
            <a:off x="2027331" y="4"/>
            <a:ext cx="543739" cy="307777"/>
            <a:chOff x="-1144588" y="-841177"/>
            <a:chExt cx="543739" cy="307777"/>
          </a:xfrm>
        </p:grpSpPr>
        <p:sp>
          <p:nvSpPr>
            <p:cNvPr id="200" name="Rounded Rectangle 19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2" name="Group 201"/>
          <p:cNvGrpSpPr/>
          <p:nvPr/>
        </p:nvGrpSpPr>
        <p:grpSpPr>
          <a:xfrm>
            <a:off x="2808562" y="4"/>
            <a:ext cx="902811" cy="307777"/>
            <a:chOff x="-1144588" y="-841177"/>
            <a:chExt cx="902811" cy="307777"/>
          </a:xfrm>
        </p:grpSpPr>
        <p:sp>
          <p:nvSpPr>
            <p:cNvPr id="203" name="Rounded Rectangle 20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5" name="Group 204"/>
          <p:cNvGrpSpPr/>
          <p:nvPr/>
        </p:nvGrpSpPr>
        <p:grpSpPr>
          <a:xfrm>
            <a:off x="4963001" y="4"/>
            <a:ext cx="902811" cy="307777"/>
            <a:chOff x="-1144588" y="-841177"/>
            <a:chExt cx="902811" cy="307777"/>
          </a:xfrm>
        </p:grpSpPr>
        <p:sp>
          <p:nvSpPr>
            <p:cNvPr id="206" name="Rounded Rectangle 20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8" name="Group 207"/>
          <p:cNvGrpSpPr/>
          <p:nvPr/>
        </p:nvGrpSpPr>
        <p:grpSpPr>
          <a:xfrm>
            <a:off x="5626875" y="653799"/>
            <a:ext cx="543739" cy="307777"/>
            <a:chOff x="-1144588" y="-841177"/>
            <a:chExt cx="543739" cy="307777"/>
          </a:xfrm>
        </p:grpSpPr>
        <p:sp>
          <p:nvSpPr>
            <p:cNvPr id="209" name="Rounded Rectangle 20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211" name="Group 210"/>
          <p:cNvGrpSpPr/>
          <p:nvPr/>
        </p:nvGrpSpPr>
        <p:grpSpPr>
          <a:xfrm>
            <a:off x="6018212" y="4"/>
            <a:ext cx="902811" cy="307777"/>
            <a:chOff x="-1144588" y="-841177"/>
            <a:chExt cx="902811" cy="307777"/>
          </a:xfrm>
        </p:grpSpPr>
        <p:sp>
          <p:nvSpPr>
            <p:cNvPr id="212" name="Rounded Rectangle 21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4" name="Group 213"/>
          <p:cNvGrpSpPr/>
          <p:nvPr/>
        </p:nvGrpSpPr>
        <p:grpSpPr>
          <a:xfrm>
            <a:off x="8181547" y="4"/>
            <a:ext cx="902811" cy="307777"/>
            <a:chOff x="-1144588" y="-841177"/>
            <a:chExt cx="902811" cy="307777"/>
          </a:xfrm>
        </p:grpSpPr>
        <p:sp>
          <p:nvSpPr>
            <p:cNvPr id="215" name="Rounded Rectangle 214"/>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電子產品</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217" name="Oval 216"/>
          <p:cNvSpPr/>
          <p:nvPr/>
        </p:nvSpPr>
        <p:spPr>
          <a:xfrm>
            <a:off x="10166473"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p:cNvGrpSpPr/>
          <p:nvPr/>
        </p:nvGrpSpPr>
        <p:grpSpPr>
          <a:xfrm>
            <a:off x="10001" y="4"/>
            <a:ext cx="902811" cy="307777"/>
            <a:chOff x="-1144588" y="-841177"/>
            <a:chExt cx="902811" cy="307777"/>
          </a:xfrm>
        </p:grpSpPr>
        <p:sp>
          <p:nvSpPr>
            <p:cNvPr id="220" name="Rounded Rectangle 21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grpSp>
        <p:nvGrpSpPr>
          <p:cNvPr id="4" name="Group 3"/>
          <p:cNvGrpSpPr/>
          <p:nvPr/>
        </p:nvGrpSpPr>
        <p:grpSpPr>
          <a:xfrm>
            <a:off x="8526432" y="2681543"/>
            <a:ext cx="2636196" cy="1981794"/>
            <a:chOff x="8526430" y="2681543"/>
            <a:chExt cx="2636196" cy="1981794"/>
          </a:xfrm>
        </p:grpSpPr>
        <p:grpSp>
          <p:nvGrpSpPr>
            <p:cNvPr id="3" name="Group 2"/>
            <p:cNvGrpSpPr/>
            <p:nvPr/>
          </p:nvGrpSpPr>
          <p:grpSpPr>
            <a:xfrm>
              <a:off x="9121273" y="2681543"/>
              <a:ext cx="2041353" cy="1981794"/>
              <a:chOff x="8831486" y="2686634"/>
              <a:chExt cx="2041353" cy="1981794"/>
            </a:xfrm>
          </p:grpSpPr>
          <p:sp>
            <p:nvSpPr>
              <p:cNvPr id="107" name="Oval 106"/>
              <p:cNvSpPr/>
              <p:nvPr/>
            </p:nvSpPr>
            <p:spPr>
              <a:xfrm>
                <a:off x="8831486" y="2686634"/>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9" name="Group 108"/>
              <p:cNvGrpSpPr/>
              <p:nvPr/>
            </p:nvGrpSpPr>
            <p:grpSpPr>
              <a:xfrm>
                <a:off x="9288547" y="2895600"/>
                <a:ext cx="1149265" cy="1558333"/>
                <a:chOff x="3933824" y="-762762"/>
                <a:chExt cx="1550988" cy="2103044"/>
              </a:xfrm>
            </p:grpSpPr>
            <p:grpSp>
              <p:nvGrpSpPr>
                <p:cNvPr id="110" name="Group 109"/>
                <p:cNvGrpSpPr/>
                <p:nvPr/>
              </p:nvGrpSpPr>
              <p:grpSpPr>
                <a:xfrm>
                  <a:off x="3960812" y="-762762"/>
                  <a:ext cx="1524000" cy="2103044"/>
                  <a:chOff x="3960812" y="-762762"/>
                  <a:chExt cx="1524000" cy="2103044"/>
                </a:xfrm>
              </p:grpSpPr>
              <p:pic>
                <p:nvPicPr>
                  <p:cNvPr id="112" name="Picture 4" descr="C:\Users\bivyw\Desktop\LS2017ppt\AXA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0812" y="-762762"/>
                    <a:ext cx="1524000" cy="152552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descr="C:\Users\bivyw\Desktop\LS2017ppt\AXA_Logo.svg.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r="30878" b="70654"/>
                  <a:stretch/>
                </p:blipFill>
                <p:spPr bwMode="auto">
                  <a:xfrm>
                    <a:off x="3960812" y="693060"/>
                    <a:ext cx="1524000" cy="647222"/>
                  </a:xfrm>
                  <a:prstGeom prst="rect">
                    <a:avLst/>
                  </a:prstGeom>
                  <a:noFill/>
                  <a:extLst>
                    <a:ext uri="{909E8E84-426E-40DD-AFC4-6F175D3DCCD1}">
                      <a14:hiddenFill xmlns:a14="http://schemas.microsoft.com/office/drawing/2010/main">
                        <a:solidFill>
                          <a:srgbClr val="FFFFFF"/>
                        </a:solidFill>
                      </a14:hiddenFill>
                    </a:ext>
                  </a:extLst>
                </p:spPr>
              </p:pic>
            </p:grpSp>
            <p:sp>
              <p:nvSpPr>
                <p:cNvPr id="111" name="TextBox 110"/>
                <p:cNvSpPr txBox="1"/>
                <p:nvPr/>
              </p:nvSpPr>
              <p:spPr>
                <a:xfrm>
                  <a:off x="3933824" y="695972"/>
                  <a:ext cx="1483774" cy="623039"/>
                </a:xfrm>
                <a:prstGeom prst="rect">
                  <a:avLst/>
                </a:prstGeom>
                <a:noFill/>
              </p:spPr>
              <p:txBody>
                <a:bodyPr wrap="square" rtlCol="0">
                  <a:spAutoFit/>
                </a:bodyPr>
                <a:lstStyle/>
                <a:p>
                  <a:r>
                    <a:rPr lang="en-US" sz="1200" b="1" dirty="0" smtClean="0">
                      <a:solidFill>
                        <a:schemeClr val="bg1"/>
                      </a:solidFill>
                    </a:rPr>
                    <a:t>AXA </a:t>
                  </a:r>
                  <a:r>
                    <a:rPr lang="zh-TW" altLang="en-US" sz="1200" b="1" dirty="0">
                      <a:solidFill>
                        <a:schemeClr val="bg1"/>
                      </a:solidFill>
                    </a:rPr>
                    <a:t>健康保</a:t>
                  </a:r>
                  <a:r>
                    <a:rPr lang="zh-TW" altLang="en-US" sz="1200" b="1" dirty="0" smtClean="0">
                      <a:solidFill>
                        <a:schemeClr val="bg1"/>
                      </a:solidFill>
                    </a:rPr>
                    <a:t>險查詢</a:t>
                  </a:r>
                  <a:endParaRPr lang="en-US" sz="1200" b="1" dirty="0">
                    <a:solidFill>
                      <a:schemeClr val="bg1"/>
                    </a:solidFill>
                  </a:endParaRPr>
                </a:p>
              </p:txBody>
            </p:sp>
          </p:grpSp>
        </p:grpSp>
        <p:pic>
          <p:nvPicPr>
            <p:cNvPr id="104" name="Picture 2" descr="C:\Users\bivyw\Desktop\LS2017ppt\new-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6430" y="2863077"/>
              <a:ext cx="1196690" cy="6302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70272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17"/>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666" t="18889" r="8889" b="18000"/>
          <a:stretch/>
        </p:blipFill>
        <p:spPr>
          <a:xfrm>
            <a:off x="379414" y="1295400"/>
            <a:ext cx="11582400" cy="5410200"/>
          </a:xfrm>
          <a:prstGeom prst="rect">
            <a:avLst/>
          </a:prstGeom>
        </p:spPr>
      </p:pic>
      <p:pic>
        <p:nvPicPr>
          <p:cNvPr id="5" name="Picture 4"/>
          <p:cNvPicPr>
            <a:picLocks noChangeAspect="1"/>
          </p:cNvPicPr>
          <p:nvPr/>
        </p:nvPicPr>
        <p:blipFill rotWithShape="1">
          <a:blip r:embed="rId3"/>
          <a:srcRect l="12778" t="10889" r="82222" b="80222"/>
          <a:stretch/>
        </p:blipFill>
        <p:spPr>
          <a:xfrm>
            <a:off x="1378410" y="533400"/>
            <a:ext cx="685800" cy="762000"/>
          </a:xfrm>
          <a:prstGeom prst="rect">
            <a:avLst/>
          </a:prstGeom>
        </p:spPr>
      </p:pic>
      <p:pic>
        <p:nvPicPr>
          <p:cNvPr id="6" name="Picture 4" descr="C:\Users\bivyw\Desktop\LS2017ppt\AXA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412" y="219209"/>
            <a:ext cx="998996" cy="999995"/>
          </a:xfrm>
          <a:prstGeom prst="rect">
            <a:avLst/>
          </a:prstGeom>
          <a:noFill/>
          <a:extLst>
            <a:ext uri="{909E8E84-426E-40DD-AFC4-6F175D3DCCD1}">
              <a14:hiddenFill xmlns:a14="http://schemas.microsoft.com/office/drawing/2010/main">
                <a:solidFill>
                  <a:srgbClr val="FFFFFF"/>
                </a:solidFill>
              </a14:hiddenFill>
            </a:ext>
          </a:extLst>
        </p:spPr>
      </p:pic>
      <p:sp>
        <p:nvSpPr>
          <p:cNvPr id="7" name="Trapezoid 6"/>
          <p:cNvSpPr/>
          <p:nvPr/>
        </p:nvSpPr>
        <p:spPr>
          <a:xfrm rot="2714200">
            <a:off x="9877843" y="383126"/>
            <a:ext cx="3039588" cy="846506"/>
          </a:xfrm>
          <a:prstGeom prst="trapezoid">
            <a:avLst>
              <a:gd name="adj" fmla="val 98423"/>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2729772">
            <a:off x="10447423" y="668118"/>
            <a:ext cx="2029500" cy="584775"/>
          </a:xfrm>
          <a:prstGeom prst="rect">
            <a:avLst/>
          </a:prstGeom>
          <a:noFill/>
        </p:spPr>
        <p:txBody>
          <a:bodyPr wrap="square" rtlCol="0">
            <a:spAutoFit/>
          </a:bodyPr>
          <a:lstStyle/>
          <a:p>
            <a:r>
              <a:rPr lang="zh-TW" altLang="en-US" sz="3200" b="1" dirty="0" smtClean="0">
                <a:solidFill>
                  <a:schemeClr val="bg1"/>
                </a:solidFill>
                <a:latin typeface="微軟正黑體" panose="020B0604030504040204" pitchFamily="34" charset="-120"/>
                <a:ea typeface="微軟正黑體" panose="020B0604030504040204" pitchFamily="34" charset="-120"/>
              </a:rPr>
              <a:t>網上商店</a:t>
            </a:r>
            <a:endParaRPr 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40615874"/>
      </p:ext>
    </p:extLst>
  </p:cSld>
  <p:clrMapOvr>
    <a:masterClrMapping/>
  </p:clrMapOvr>
  <p:transition spd="med">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bivyw\Desktop\LS2017ppt\6-trucos-de-limpieza-de-la-abuela-mas-eficaces-que-los-metodos-actua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3" y="-2978"/>
            <a:ext cx="12202738" cy="6860977"/>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33"/>
          <p:cNvSpPr/>
          <p:nvPr/>
        </p:nvSpPr>
        <p:spPr>
          <a:xfrm>
            <a:off x="-305594" y="-191990"/>
            <a:ext cx="12647612" cy="7238999"/>
          </a:xfrm>
          <a:prstGeom prst="rect">
            <a:avLst/>
          </a:prstGeom>
          <a:solidFill>
            <a:schemeClr val="bg1">
              <a:alpha val="3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5" y="1250782"/>
            <a:ext cx="1415772"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僱傭中</a:t>
            </a:r>
            <a:r>
              <a:rPr lang="zh-TW" altLang="en-US" sz="2400" dirty="0" smtClean="0">
                <a:solidFill>
                  <a:prstClr val="white"/>
                </a:solidFill>
                <a:latin typeface="微軟正黑體" pitchFamily="34" charset="-120"/>
                <a:ea typeface="微軟正黑體" pitchFamily="34" charset="-120"/>
              </a:rPr>
              <a:t>心</a:t>
            </a:r>
            <a:endParaRPr lang="zh-TW" altLang="en-US" sz="2400" dirty="0">
              <a:solidFill>
                <a:prstClr val="white"/>
              </a:solidFill>
              <a:latin typeface="微軟正黑體" pitchFamily="34" charset="-120"/>
              <a:ea typeface="微軟正黑體" pitchFamily="34" charset="-120"/>
            </a:endParaRPr>
          </a:p>
        </p:txBody>
      </p:sp>
      <p:grpSp>
        <p:nvGrpSpPr>
          <p:cNvPr id="2" name="Group 1"/>
          <p:cNvGrpSpPr/>
          <p:nvPr/>
        </p:nvGrpSpPr>
        <p:grpSpPr>
          <a:xfrm>
            <a:off x="2945087" y="1989433"/>
            <a:ext cx="4552259" cy="4335171"/>
            <a:chOff x="301465" y="1989429"/>
            <a:chExt cx="4552259" cy="4335171"/>
          </a:xfrm>
        </p:grpSpPr>
        <p:sp>
          <p:nvSpPr>
            <p:cNvPr id="153" name="Oval 152"/>
            <p:cNvSpPr/>
            <p:nvPr/>
          </p:nvSpPr>
          <p:spPr>
            <a:xfrm>
              <a:off x="301465"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2802420"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01465"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2812371"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435" name="Picture 3" descr="M:\Agreement\S &amp; B Employment &amp; Travel Centre\S &amp; B Employm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12" y="2284666"/>
              <a:ext cx="1392938" cy="139132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M:\Agreement\Abadi\Abadi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600" y="2286000"/>
              <a:ext cx="1249612" cy="139132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M:\Agreement\David Cheung Employment Agency\DCE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012" y="4648200"/>
              <a:ext cx="1409295" cy="135999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M:\Agreement\FUN FUN SERVICE LIMITED\logo fun fu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4607" y="4731945"/>
              <a:ext cx="1229605" cy="121165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9" name="Straight Connector 108"/>
          <p:cNvCxnSpPr/>
          <p:nvPr/>
        </p:nvCxnSpPr>
        <p:spPr>
          <a:xfrm>
            <a:off x="-1176335"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8" name="Oval 127"/>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p:cNvGrpSpPr/>
          <p:nvPr/>
        </p:nvGrpSpPr>
        <p:grpSpPr>
          <a:xfrm>
            <a:off x="673875" y="654452"/>
            <a:ext cx="543739" cy="307777"/>
            <a:chOff x="-1144588" y="-841177"/>
            <a:chExt cx="543739" cy="307777"/>
          </a:xfrm>
        </p:grpSpPr>
        <p:sp>
          <p:nvSpPr>
            <p:cNvPr id="130" name="Rounded Rectangle 12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36" name="Oval 135"/>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6856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7389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7923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84867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9033554"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95535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101631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p:cNvGrpSpPr/>
          <p:nvPr/>
        </p:nvGrpSpPr>
        <p:grpSpPr>
          <a:xfrm>
            <a:off x="1131075" y="4"/>
            <a:ext cx="543739" cy="307777"/>
            <a:chOff x="-1144588" y="-841177"/>
            <a:chExt cx="543739" cy="307777"/>
          </a:xfrm>
        </p:grpSpPr>
        <p:sp>
          <p:nvSpPr>
            <p:cNvPr id="161" name="Rounded Rectangle 16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3" name="Group 162"/>
          <p:cNvGrpSpPr/>
          <p:nvPr/>
        </p:nvGrpSpPr>
        <p:grpSpPr>
          <a:xfrm>
            <a:off x="2512756" y="657429"/>
            <a:ext cx="543739" cy="307777"/>
            <a:chOff x="-1144588" y="-841177"/>
            <a:chExt cx="543739" cy="307777"/>
          </a:xfrm>
        </p:grpSpPr>
        <p:sp>
          <p:nvSpPr>
            <p:cNvPr id="164" name="Rounded Rectangle 16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6" name="Group 165"/>
          <p:cNvGrpSpPr/>
          <p:nvPr/>
        </p:nvGrpSpPr>
        <p:grpSpPr>
          <a:xfrm>
            <a:off x="4035562" y="4"/>
            <a:ext cx="543739" cy="307777"/>
            <a:chOff x="-1236509" y="-841177"/>
            <a:chExt cx="1059545" cy="307777"/>
          </a:xfrm>
        </p:grpSpPr>
        <p:sp>
          <p:nvSpPr>
            <p:cNvPr id="167" name="Rounded Rectangle 16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69" name="Group 168"/>
          <p:cNvGrpSpPr/>
          <p:nvPr/>
        </p:nvGrpSpPr>
        <p:grpSpPr>
          <a:xfrm>
            <a:off x="7251928" y="-2977"/>
            <a:ext cx="543739" cy="307777"/>
            <a:chOff x="-1144588" y="-841177"/>
            <a:chExt cx="543739" cy="307777"/>
          </a:xfrm>
        </p:grpSpPr>
        <p:sp>
          <p:nvSpPr>
            <p:cNvPr id="170" name="Rounded Rectangle 16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交通</a:t>
              </a:r>
              <a:endParaRPr lang="en-US" sz="1400" dirty="0">
                <a:solidFill>
                  <a:schemeClr val="bg1"/>
                </a:solidFill>
                <a:latin typeface="微軟正黑體" pitchFamily="34" charset="-120"/>
                <a:ea typeface="微軟正黑體" pitchFamily="34" charset="-120"/>
              </a:endParaRPr>
            </a:p>
          </p:txBody>
        </p:sp>
      </p:grpSp>
      <p:grpSp>
        <p:nvGrpSpPr>
          <p:cNvPr id="172" name="Group 171"/>
          <p:cNvGrpSpPr/>
          <p:nvPr/>
        </p:nvGrpSpPr>
        <p:grpSpPr>
          <a:xfrm>
            <a:off x="1588275" y="656776"/>
            <a:ext cx="543739" cy="307777"/>
            <a:chOff x="-1144588" y="-841177"/>
            <a:chExt cx="543739" cy="307777"/>
          </a:xfrm>
        </p:grpSpPr>
        <p:sp>
          <p:nvSpPr>
            <p:cNvPr id="173" name="Rounded Rectangle 17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5" name="Group 174"/>
          <p:cNvGrpSpPr/>
          <p:nvPr/>
        </p:nvGrpSpPr>
        <p:grpSpPr>
          <a:xfrm>
            <a:off x="3541431" y="659753"/>
            <a:ext cx="543739" cy="307777"/>
            <a:chOff x="-1144588" y="-841177"/>
            <a:chExt cx="543739" cy="307777"/>
          </a:xfrm>
        </p:grpSpPr>
        <p:sp>
          <p:nvSpPr>
            <p:cNvPr id="176" name="Rounded Rectangle 17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78" name="Group 177"/>
          <p:cNvGrpSpPr/>
          <p:nvPr/>
        </p:nvGrpSpPr>
        <p:grpSpPr>
          <a:xfrm>
            <a:off x="4560075" y="653146"/>
            <a:ext cx="543739" cy="307777"/>
            <a:chOff x="-1144588" y="-841177"/>
            <a:chExt cx="543739" cy="307777"/>
          </a:xfrm>
        </p:grpSpPr>
        <p:sp>
          <p:nvSpPr>
            <p:cNvPr id="179" name="Rounded Rectangle 17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181" name="Group 180"/>
          <p:cNvGrpSpPr/>
          <p:nvPr/>
        </p:nvGrpSpPr>
        <p:grpSpPr>
          <a:xfrm>
            <a:off x="6693675" y="655470"/>
            <a:ext cx="543739" cy="307777"/>
            <a:chOff x="-1144588" y="-841177"/>
            <a:chExt cx="543739" cy="307777"/>
          </a:xfrm>
        </p:grpSpPr>
        <p:sp>
          <p:nvSpPr>
            <p:cNvPr id="182" name="Rounded Rectangle 18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4" name="Group 183"/>
          <p:cNvGrpSpPr/>
          <p:nvPr/>
        </p:nvGrpSpPr>
        <p:grpSpPr>
          <a:xfrm>
            <a:off x="7789503" y="658447"/>
            <a:ext cx="543739" cy="307777"/>
            <a:chOff x="-1144588" y="-841177"/>
            <a:chExt cx="543739" cy="307777"/>
          </a:xfrm>
        </p:grpSpPr>
        <p:sp>
          <p:nvSpPr>
            <p:cNvPr id="185" name="Rounded Rectangle 18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儲倉</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87" name="Group 186"/>
          <p:cNvGrpSpPr/>
          <p:nvPr/>
        </p:nvGrpSpPr>
        <p:grpSpPr>
          <a:xfrm>
            <a:off x="9400041" y="4"/>
            <a:ext cx="543597" cy="307777"/>
            <a:chOff x="-1201152" y="-841177"/>
            <a:chExt cx="1059267" cy="307777"/>
          </a:xfrm>
        </p:grpSpPr>
        <p:sp>
          <p:nvSpPr>
            <p:cNvPr id="188" name="Rounded Rectangle 18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1201152" y="-841177"/>
              <a:ext cx="1059267"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雜誌</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0" name="Group 189"/>
          <p:cNvGrpSpPr/>
          <p:nvPr/>
        </p:nvGrpSpPr>
        <p:grpSpPr>
          <a:xfrm>
            <a:off x="10361614" y="4"/>
            <a:ext cx="902811" cy="307777"/>
            <a:chOff x="-1144588" y="-841177"/>
            <a:chExt cx="902811" cy="307777"/>
          </a:xfrm>
        </p:grpSpPr>
        <p:sp>
          <p:nvSpPr>
            <p:cNvPr id="191" name="Rounded Rectangle 190"/>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僱傭中心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3" name="Group 192"/>
          <p:cNvGrpSpPr/>
          <p:nvPr/>
        </p:nvGrpSpPr>
        <p:grpSpPr>
          <a:xfrm>
            <a:off x="8685214" y="658447"/>
            <a:ext cx="902811" cy="307777"/>
            <a:chOff x="-1144588" y="-841177"/>
            <a:chExt cx="902811" cy="307777"/>
          </a:xfrm>
        </p:grpSpPr>
        <p:sp>
          <p:nvSpPr>
            <p:cNvPr id="194" name="Rounded Rectangle 19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1144588" y="-841177"/>
              <a:ext cx="902811"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超級市場</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6" name="Group 195"/>
          <p:cNvGrpSpPr/>
          <p:nvPr/>
        </p:nvGrpSpPr>
        <p:grpSpPr>
          <a:xfrm>
            <a:off x="10031961" y="661424"/>
            <a:ext cx="543739" cy="307777"/>
            <a:chOff x="-1144588" y="-841177"/>
            <a:chExt cx="543739" cy="307777"/>
          </a:xfrm>
        </p:grpSpPr>
        <p:sp>
          <p:nvSpPr>
            <p:cNvPr id="197" name="Rounded Rectangle 196"/>
            <p:cNvSpPr/>
            <p:nvPr/>
          </p:nvSpPr>
          <p:spPr>
            <a:xfrm>
              <a:off x="-1074287" y="-812046"/>
              <a:ext cx="401943" cy="27864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健</a:t>
              </a:r>
              <a:r>
                <a:rPr lang="zh-TW" altLang="en-US" sz="1400" cap="all" dirty="0" smtClean="0">
                  <a:solidFill>
                    <a:schemeClr val="bg1"/>
                  </a:solidFill>
                  <a:latin typeface="微軟正黑體" pitchFamily="34" charset="-120"/>
                  <a:ea typeface="微軟正黑體" pitchFamily="34" charset="-120"/>
                </a:rPr>
                <a:t>康</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2" name="Group 201"/>
          <p:cNvGrpSpPr/>
          <p:nvPr/>
        </p:nvGrpSpPr>
        <p:grpSpPr>
          <a:xfrm>
            <a:off x="2027331" y="4"/>
            <a:ext cx="543739" cy="307777"/>
            <a:chOff x="-1144588" y="-841177"/>
            <a:chExt cx="543739" cy="307777"/>
          </a:xfrm>
        </p:grpSpPr>
        <p:sp>
          <p:nvSpPr>
            <p:cNvPr id="203" name="Rounded Rectangle 20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5" name="Group 204"/>
          <p:cNvGrpSpPr/>
          <p:nvPr/>
        </p:nvGrpSpPr>
        <p:grpSpPr>
          <a:xfrm>
            <a:off x="2808562" y="4"/>
            <a:ext cx="902811" cy="307777"/>
            <a:chOff x="-1144588" y="-841177"/>
            <a:chExt cx="902811" cy="307777"/>
          </a:xfrm>
        </p:grpSpPr>
        <p:sp>
          <p:nvSpPr>
            <p:cNvPr id="206" name="Rounded Rectangle 20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8" name="Group 207"/>
          <p:cNvGrpSpPr/>
          <p:nvPr/>
        </p:nvGrpSpPr>
        <p:grpSpPr>
          <a:xfrm>
            <a:off x="4963001" y="4"/>
            <a:ext cx="902811" cy="307777"/>
            <a:chOff x="-1144588" y="-841177"/>
            <a:chExt cx="902811" cy="307777"/>
          </a:xfrm>
        </p:grpSpPr>
        <p:sp>
          <p:nvSpPr>
            <p:cNvPr id="209" name="Rounded Rectangle 208"/>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1" name="Group 210"/>
          <p:cNvGrpSpPr/>
          <p:nvPr/>
        </p:nvGrpSpPr>
        <p:grpSpPr>
          <a:xfrm>
            <a:off x="5626875" y="653799"/>
            <a:ext cx="543739" cy="307777"/>
            <a:chOff x="-1144588" y="-841177"/>
            <a:chExt cx="543739" cy="307777"/>
          </a:xfrm>
        </p:grpSpPr>
        <p:sp>
          <p:nvSpPr>
            <p:cNvPr id="212" name="Rounded Rectangle 21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214" name="Group 213"/>
          <p:cNvGrpSpPr/>
          <p:nvPr/>
        </p:nvGrpSpPr>
        <p:grpSpPr>
          <a:xfrm>
            <a:off x="6018212" y="4"/>
            <a:ext cx="902811" cy="307777"/>
            <a:chOff x="-1144588" y="-841177"/>
            <a:chExt cx="902811" cy="307777"/>
          </a:xfrm>
        </p:grpSpPr>
        <p:sp>
          <p:nvSpPr>
            <p:cNvPr id="215" name="Rounded Rectangle 214"/>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7" name="Group 216"/>
          <p:cNvGrpSpPr/>
          <p:nvPr/>
        </p:nvGrpSpPr>
        <p:grpSpPr>
          <a:xfrm>
            <a:off x="8181547" y="4"/>
            <a:ext cx="902811" cy="307777"/>
            <a:chOff x="-1144588" y="-841177"/>
            <a:chExt cx="902811" cy="307777"/>
          </a:xfrm>
        </p:grpSpPr>
        <p:sp>
          <p:nvSpPr>
            <p:cNvPr id="218" name="Rounded Rectangle 21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電子產品</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220" name="Oval 219"/>
          <p:cNvSpPr/>
          <p:nvPr/>
        </p:nvSpPr>
        <p:spPr>
          <a:xfrm>
            <a:off x="10797675"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21"/>
          <p:cNvGrpSpPr/>
          <p:nvPr/>
        </p:nvGrpSpPr>
        <p:grpSpPr>
          <a:xfrm>
            <a:off x="10001" y="4"/>
            <a:ext cx="902811" cy="307777"/>
            <a:chOff x="-1144588" y="-841177"/>
            <a:chExt cx="902811" cy="307777"/>
          </a:xfrm>
        </p:grpSpPr>
        <p:sp>
          <p:nvSpPr>
            <p:cNvPr id="223" name="Rounded Rectangle 22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66136623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20"/>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bivyw\Desktop\LS2017ppt\a08eb76f-c0e6-424b-9fda-fb4afb48b85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930"/>
          <a:stretch/>
        </p:blipFill>
        <p:spPr bwMode="auto">
          <a:xfrm>
            <a:off x="-1" y="-24748"/>
            <a:ext cx="12188825" cy="6882748"/>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33"/>
          <p:cNvSpPr/>
          <p:nvPr/>
        </p:nvSpPr>
        <p:spPr>
          <a:xfrm>
            <a:off x="-51389" y="-297180"/>
            <a:ext cx="12647612" cy="7238999"/>
          </a:xfrm>
          <a:prstGeom prst="rect">
            <a:avLst/>
          </a:prstGeom>
          <a:solidFill>
            <a:schemeClr val="bg1">
              <a:alpha val="3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學習</a:t>
            </a:r>
          </a:p>
        </p:txBody>
      </p:sp>
      <p:sp>
        <p:nvSpPr>
          <p:cNvPr id="153" name="Oval 152"/>
          <p:cNvSpPr/>
          <p:nvPr/>
        </p:nvSpPr>
        <p:spPr>
          <a:xfrm>
            <a:off x="301467"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2802422"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01467"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2812373" y="4342806"/>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5243920" y="1989429"/>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415" name="Picture 7" descr="M:\Agreement\Bonds Learning Centre\BondsLearningLogo_Final-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959" y="5043083"/>
            <a:ext cx="2062107" cy="58124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M:\Agreement\i-education (Sparks 21 Limited)\ieducation.logo125x125.jpg"/>
          <p:cNvPicPr>
            <a:picLocks noChangeAspect="1" noChangeArrowheads="1"/>
          </p:cNvPicPr>
          <p:nvPr/>
        </p:nvPicPr>
        <p:blipFill rotWithShape="1">
          <a:blip r:embed="rId5">
            <a:extLst>
              <a:ext uri="{28A0092B-C50C-407E-A947-70E740481C1C}">
                <a14:useLocalDpi xmlns:a14="http://schemas.microsoft.com/office/drawing/2010/main" val="0"/>
              </a:ext>
            </a:extLst>
          </a:blip>
          <a:srcRect t="35083" b="29834"/>
          <a:stretch/>
        </p:blipFill>
        <p:spPr bwMode="auto">
          <a:xfrm>
            <a:off x="463046" y="5043083"/>
            <a:ext cx="1758279" cy="616856"/>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M:\Agreement\EASYEXAM LIMITED\EASY EXAM logo-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044" r="23145"/>
          <a:stretch/>
        </p:blipFill>
        <p:spPr bwMode="auto">
          <a:xfrm>
            <a:off x="3160635" y="2366767"/>
            <a:ext cx="1364739" cy="1237914"/>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M:\Agreement\ART SESSION\main-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980" y="2674128"/>
            <a:ext cx="1657531" cy="612403"/>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Agreement\Infinite Power Company Limited\Infinite-Power-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4356" y="2724503"/>
            <a:ext cx="1952625" cy="476250"/>
          </a:xfrm>
          <a:prstGeom prst="rect">
            <a:avLst/>
          </a:prstGeom>
          <a:noFill/>
          <a:extLst>
            <a:ext uri="{909E8E84-426E-40DD-AFC4-6F175D3DCCD1}">
              <a14:hiddenFill xmlns:a14="http://schemas.microsoft.com/office/drawing/2010/main">
                <a:solidFill>
                  <a:srgbClr val="FFFFFF"/>
                </a:solidFill>
              </a14:hiddenFill>
            </a:ext>
          </a:extLst>
        </p:spPr>
      </p:pic>
      <p:cxnSp>
        <p:nvCxnSpPr>
          <p:cNvPr id="165" name="Straight Connector 164"/>
          <p:cNvCxnSpPr/>
          <p:nvPr/>
        </p:nvCxnSpPr>
        <p:spPr>
          <a:xfrm>
            <a:off x="-739670"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66" name="Oval 165"/>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p:cNvGrpSpPr/>
          <p:nvPr/>
        </p:nvGrpSpPr>
        <p:grpSpPr>
          <a:xfrm>
            <a:off x="673875" y="654452"/>
            <a:ext cx="543739" cy="307777"/>
            <a:chOff x="-1144588" y="-841177"/>
            <a:chExt cx="543739" cy="307777"/>
          </a:xfrm>
        </p:grpSpPr>
        <p:sp>
          <p:nvSpPr>
            <p:cNvPr id="168" name="Rounded Rectangle 16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70" name="Oval 169"/>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6856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7389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7923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84867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9033554"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95535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01631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106965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p:cNvGrpSpPr/>
          <p:nvPr/>
        </p:nvGrpSpPr>
        <p:grpSpPr>
          <a:xfrm>
            <a:off x="1131075" y="4"/>
            <a:ext cx="543739" cy="307777"/>
            <a:chOff x="-1144588" y="-841177"/>
            <a:chExt cx="543739" cy="307777"/>
          </a:xfrm>
        </p:grpSpPr>
        <p:sp>
          <p:nvSpPr>
            <p:cNvPr id="191" name="Rounded Rectangle 19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3" name="Group 192"/>
          <p:cNvGrpSpPr/>
          <p:nvPr/>
        </p:nvGrpSpPr>
        <p:grpSpPr>
          <a:xfrm>
            <a:off x="2512756" y="657429"/>
            <a:ext cx="543739" cy="307777"/>
            <a:chOff x="-1144588" y="-841177"/>
            <a:chExt cx="543739" cy="307777"/>
          </a:xfrm>
        </p:grpSpPr>
        <p:sp>
          <p:nvSpPr>
            <p:cNvPr id="194" name="Rounded Rectangle 19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6" name="Group 195"/>
          <p:cNvGrpSpPr/>
          <p:nvPr/>
        </p:nvGrpSpPr>
        <p:grpSpPr>
          <a:xfrm>
            <a:off x="4035562" y="4"/>
            <a:ext cx="543739" cy="307777"/>
            <a:chOff x="-1236509" y="-841177"/>
            <a:chExt cx="1059545" cy="307777"/>
          </a:xfrm>
        </p:grpSpPr>
        <p:sp>
          <p:nvSpPr>
            <p:cNvPr id="197" name="Rounded Rectangle 19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99" name="Group 198"/>
          <p:cNvGrpSpPr/>
          <p:nvPr/>
        </p:nvGrpSpPr>
        <p:grpSpPr>
          <a:xfrm>
            <a:off x="7251928" y="-2977"/>
            <a:ext cx="543739" cy="307777"/>
            <a:chOff x="-1144588" y="-841177"/>
            <a:chExt cx="543739" cy="307777"/>
          </a:xfrm>
        </p:grpSpPr>
        <p:sp>
          <p:nvSpPr>
            <p:cNvPr id="200" name="Rounded Rectangle 19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交通</a:t>
              </a:r>
              <a:endParaRPr lang="en-US" sz="1400" dirty="0">
                <a:solidFill>
                  <a:schemeClr val="bg1"/>
                </a:solidFill>
                <a:latin typeface="微軟正黑體" pitchFamily="34" charset="-120"/>
                <a:ea typeface="微軟正黑體" pitchFamily="34" charset="-120"/>
              </a:endParaRPr>
            </a:p>
          </p:txBody>
        </p:sp>
      </p:grpSp>
      <p:grpSp>
        <p:nvGrpSpPr>
          <p:cNvPr id="202" name="Group 201"/>
          <p:cNvGrpSpPr/>
          <p:nvPr/>
        </p:nvGrpSpPr>
        <p:grpSpPr>
          <a:xfrm>
            <a:off x="1588275" y="656776"/>
            <a:ext cx="543739" cy="307777"/>
            <a:chOff x="-1144588" y="-841177"/>
            <a:chExt cx="543739" cy="307777"/>
          </a:xfrm>
        </p:grpSpPr>
        <p:sp>
          <p:nvSpPr>
            <p:cNvPr id="203" name="Rounded Rectangle 20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5" name="Group 204"/>
          <p:cNvGrpSpPr/>
          <p:nvPr/>
        </p:nvGrpSpPr>
        <p:grpSpPr>
          <a:xfrm>
            <a:off x="3541431" y="659753"/>
            <a:ext cx="543739" cy="307777"/>
            <a:chOff x="-1144588" y="-841177"/>
            <a:chExt cx="543739" cy="307777"/>
          </a:xfrm>
        </p:grpSpPr>
        <p:sp>
          <p:nvSpPr>
            <p:cNvPr id="206" name="Rounded Rectangle 20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08" name="Group 207"/>
          <p:cNvGrpSpPr/>
          <p:nvPr/>
        </p:nvGrpSpPr>
        <p:grpSpPr>
          <a:xfrm>
            <a:off x="4560075" y="653146"/>
            <a:ext cx="543739" cy="307777"/>
            <a:chOff x="-1144588" y="-841177"/>
            <a:chExt cx="543739" cy="307777"/>
          </a:xfrm>
        </p:grpSpPr>
        <p:sp>
          <p:nvSpPr>
            <p:cNvPr id="209" name="Rounded Rectangle 208"/>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211" name="Group 210"/>
          <p:cNvGrpSpPr/>
          <p:nvPr/>
        </p:nvGrpSpPr>
        <p:grpSpPr>
          <a:xfrm>
            <a:off x="6693675" y="655470"/>
            <a:ext cx="543739" cy="307777"/>
            <a:chOff x="-1144588" y="-841177"/>
            <a:chExt cx="543739" cy="307777"/>
          </a:xfrm>
        </p:grpSpPr>
        <p:sp>
          <p:nvSpPr>
            <p:cNvPr id="212" name="Rounded Rectangle 21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4" name="Group 213"/>
          <p:cNvGrpSpPr/>
          <p:nvPr/>
        </p:nvGrpSpPr>
        <p:grpSpPr>
          <a:xfrm>
            <a:off x="7789503" y="658447"/>
            <a:ext cx="543739" cy="307777"/>
            <a:chOff x="-1144588" y="-841177"/>
            <a:chExt cx="543739" cy="307777"/>
          </a:xfrm>
        </p:grpSpPr>
        <p:sp>
          <p:nvSpPr>
            <p:cNvPr id="215" name="Rounded Rectangle 21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儲倉</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17" name="Group 216"/>
          <p:cNvGrpSpPr/>
          <p:nvPr/>
        </p:nvGrpSpPr>
        <p:grpSpPr>
          <a:xfrm>
            <a:off x="9400041" y="4"/>
            <a:ext cx="543597" cy="307777"/>
            <a:chOff x="-1201152" y="-841177"/>
            <a:chExt cx="1059267" cy="307777"/>
          </a:xfrm>
        </p:grpSpPr>
        <p:sp>
          <p:nvSpPr>
            <p:cNvPr id="218" name="Rounded Rectangle 21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1201152" y="-841177"/>
              <a:ext cx="1059267"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雜誌</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20" name="Group 219"/>
          <p:cNvGrpSpPr/>
          <p:nvPr/>
        </p:nvGrpSpPr>
        <p:grpSpPr>
          <a:xfrm>
            <a:off x="10361614" y="4"/>
            <a:ext cx="902811" cy="307777"/>
            <a:chOff x="-1144588" y="-841177"/>
            <a:chExt cx="902811" cy="307777"/>
          </a:xfrm>
        </p:grpSpPr>
        <p:sp>
          <p:nvSpPr>
            <p:cNvPr id="221" name="Rounded Rectangle 220"/>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僱傭中心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23" name="Group 222"/>
          <p:cNvGrpSpPr/>
          <p:nvPr/>
        </p:nvGrpSpPr>
        <p:grpSpPr>
          <a:xfrm>
            <a:off x="8685214" y="658447"/>
            <a:ext cx="902811" cy="307777"/>
            <a:chOff x="-1144588" y="-841177"/>
            <a:chExt cx="902811" cy="307777"/>
          </a:xfrm>
        </p:grpSpPr>
        <p:sp>
          <p:nvSpPr>
            <p:cNvPr id="224" name="Rounded Rectangle 22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1144588" y="-841177"/>
              <a:ext cx="902811"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超級市場</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26" name="Group 225"/>
          <p:cNvGrpSpPr/>
          <p:nvPr/>
        </p:nvGrpSpPr>
        <p:grpSpPr>
          <a:xfrm>
            <a:off x="10031961" y="661424"/>
            <a:ext cx="543739" cy="307777"/>
            <a:chOff x="-1144588" y="-841177"/>
            <a:chExt cx="543739" cy="307777"/>
          </a:xfrm>
        </p:grpSpPr>
        <p:sp>
          <p:nvSpPr>
            <p:cNvPr id="227" name="Rounded Rectangle 226"/>
            <p:cNvSpPr/>
            <p:nvPr/>
          </p:nvSpPr>
          <p:spPr>
            <a:xfrm>
              <a:off x="-1074287" y="-812046"/>
              <a:ext cx="401943" cy="27864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健</a:t>
              </a:r>
              <a:r>
                <a:rPr lang="zh-TW" altLang="en-US" sz="1400" cap="all" dirty="0" smtClean="0">
                  <a:solidFill>
                    <a:schemeClr val="bg1"/>
                  </a:solidFill>
                  <a:latin typeface="微軟正黑體" pitchFamily="34" charset="-120"/>
                  <a:ea typeface="微軟正黑體" pitchFamily="34" charset="-120"/>
                </a:rPr>
                <a:t>康</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32" name="Group 231"/>
          <p:cNvGrpSpPr/>
          <p:nvPr/>
        </p:nvGrpSpPr>
        <p:grpSpPr>
          <a:xfrm>
            <a:off x="11113275" y="661424"/>
            <a:ext cx="543739" cy="307777"/>
            <a:chOff x="-1144588" y="-841177"/>
            <a:chExt cx="543739" cy="307777"/>
          </a:xfrm>
        </p:grpSpPr>
        <p:sp>
          <p:nvSpPr>
            <p:cNvPr id="233" name="Rounded Rectangle 23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1144588" y="-841177"/>
              <a:ext cx="543739" cy="307777"/>
            </a:xfrm>
            <a:prstGeom prst="rect">
              <a:avLst/>
            </a:prstGeom>
            <a:noFill/>
          </p:spPr>
          <p:txBody>
            <a:bodyPr wrap="none">
              <a:spAutoFit/>
            </a:bodyPr>
            <a:lstStyle/>
            <a:p>
              <a:pPr lvl="0" algn="ctr" defTabSz="914354">
                <a:defRPr/>
              </a:pPr>
              <a:r>
                <a:rPr lang="zh-TW" altLang="en-US" sz="1400" cap="all" dirty="0">
                  <a:solidFill>
                    <a:schemeClr val="bg1"/>
                  </a:solidFill>
                  <a:latin typeface="微軟正黑體" pitchFamily="34" charset="-120"/>
                  <a:ea typeface="微軟正黑體" pitchFamily="34" charset="-120"/>
                </a:rPr>
                <a:t>學習</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35" name="Group 234"/>
          <p:cNvGrpSpPr/>
          <p:nvPr/>
        </p:nvGrpSpPr>
        <p:grpSpPr>
          <a:xfrm>
            <a:off x="2027331" y="4"/>
            <a:ext cx="543739" cy="307777"/>
            <a:chOff x="-1144588" y="-841177"/>
            <a:chExt cx="543739" cy="307777"/>
          </a:xfrm>
        </p:grpSpPr>
        <p:sp>
          <p:nvSpPr>
            <p:cNvPr id="236" name="Rounded Rectangle 23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38" name="Group 237"/>
          <p:cNvGrpSpPr/>
          <p:nvPr/>
        </p:nvGrpSpPr>
        <p:grpSpPr>
          <a:xfrm>
            <a:off x="2808562" y="4"/>
            <a:ext cx="902811" cy="307777"/>
            <a:chOff x="-1144588" y="-841177"/>
            <a:chExt cx="902811" cy="307777"/>
          </a:xfrm>
        </p:grpSpPr>
        <p:sp>
          <p:nvSpPr>
            <p:cNvPr id="239" name="Rounded Rectangle 238"/>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41" name="Group 240"/>
          <p:cNvGrpSpPr/>
          <p:nvPr/>
        </p:nvGrpSpPr>
        <p:grpSpPr>
          <a:xfrm>
            <a:off x="4963001" y="4"/>
            <a:ext cx="902811" cy="307777"/>
            <a:chOff x="-1144588" y="-841177"/>
            <a:chExt cx="902811" cy="307777"/>
          </a:xfrm>
        </p:grpSpPr>
        <p:sp>
          <p:nvSpPr>
            <p:cNvPr id="242" name="Rounded Rectangle 24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44" name="Group 243"/>
          <p:cNvGrpSpPr/>
          <p:nvPr/>
        </p:nvGrpSpPr>
        <p:grpSpPr>
          <a:xfrm>
            <a:off x="5626875" y="653799"/>
            <a:ext cx="543739" cy="307777"/>
            <a:chOff x="-1144588" y="-841177"/>
            <a:chExt cx="543739" cy="307777"/>
          </a:xfrm>
        </p:grpSpPr>
        <p:sp>
          <p:nvSpPr>
            <p:cNvPr id="245" name="Rounded Rectangle 244"/>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247" name="Group 246"/>
          <p:cNvGrpSpPr/>
          <p:nvPr/>
        </p:nvGrpSpPr>
        <p:grpSpPr>
          <a:xfrm>
            <a:off x="6018212" y="4"/>
            <a:ext cx="902811" cy="307777"/>
            <a:chOff x="-1144588" y="-841177"/>
            <a:chExt cx="902811" cy="307777"/>
          </a:xfrm>
        </p:grpSpPr>
        <p:sp>
          <p:nvSpPr>
            <p:cNvPr id="248" name="Rounded Rectangle 24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250" name="Group 249"/>
          <p:cNvGrpSpPr/>
          <p:nvPr/>
        </p:nvGrpSpPr>
        <p:grpSpPr>
          <a:xfrm>
            <a:off x="8181547" y="4"/>
            <a:ext cx="902811" cy="307777"/>
            <a:chOff x="-1144588" y="-841177"/>
            <a:chExt cx="902811" cy="307777"/>
          </a:xfrm>
        </p:grpSpPr>
        <p:sp>
          <p:nvSpPr>
            <p:cNvPr id="251" name="Rounded Rectangle 250"/>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電子產品</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253" name="Oval 252"/>
          <p:cNvSpPr/>
          <p:nvPr/>
        </p:nvSpPr>
        <p:spPr>
          <a:xfrm>
            <a:off x="11234338"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254"/>
          <p:cNvGrpSpPr/>
          <p:nvPr/>
        </p:nvGrpSpPr>
        <p:grpSpPr>
          <a:xfrm>
            <a:off x="10001" y="4"/>
            <a:ext cx="902811" cy="307777"/>
            <a:chOff x="-1144588" y="-841177"/>
            <a:chExt cx="902811" cy="307777"/>
          </a:xfrm>
        </p:grpSpPr>
        <p:sp>
          <p:nvSpPr>
            <p:cNvPr id="256" name="Rounded Rectangle 25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61371408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53"/>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bivyw\Desktop\LS2017ppt\636105271754963655-42700321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 t="13203" r="-96" b="2497"/>
          <a:stretch/>
        </p:blipFill>
        <p:spPr bwMode="auto">
          <a:xfrm>
            <a:off x="-1" y="4"/>
            <a:ext cx="12188826" cy="6872515"/>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33"/>
          <p:cNvSpPr/>
          <p:nvPr/>
        </p:nvSpPr>
        <p:spPr>
          <a:xfrm>
            <a:off x="19911" y="-10234"/>
            <a:ext cx="12647612" cy="7238999"/>
          </a:xfrm>
          <a:prstGeom prst="rect">
            <a:avLst/>
          </a:prstGeom>
          <a:solidFill>
            <a:schemeClr val="bg1">
              <a:alpha val="3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cxnSp>
        <p:nvCxnSpPr>
          <p:cNvPr id="4" name="Straight Connector 3"/>
          <p:cNvCxnSpPr/>
          <p:nvPr/>
        </p:nvCxnSpPr>
        <p:spPr>
          <a:xfrm>
            <a:off x="2"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5" name="Oval 4"/>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73875" y="654452"/>
            <a:ext cx="543739" cy="307777"/>
            <a:chOff x="-1144588" y="-841177"/>
            <a:chExt cx="543739" cy="307777"/>
          </a:xfrm>
        </p:grpSpPr>
        <p:sp>
          <p:nvSpPr>
            <p:cNvPr id="17" name="Rounded Rectangle 1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9" name="Oval 18"/>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72581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16104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47268"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122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656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89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722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256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7896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3230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8564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3898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923212"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4867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033554"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5535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01631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06965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1229900"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5" y="1250782"/>
            <a:ext cx="1415772"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殯葬服務</a:t>
            </a:r>
          </a:p>
        </p:txBody>
      </p:sp>
      <p:grpSp>
        <p:nvGrpSpPr>
          <p:cNvPr id="50" name="Group 49"/>
          <p:cNvGrpSpPr/>
          <p:nvPr/>
        </p:nvGrpSpPr>
        <p:grpSpPr>
          <a:xfrm>
            <a:off x="1131075" y="4"/>
            <a:ext cx="543739" cy="307777"/>
            <a:chOff x="-1144588" y="-841177"/>
            <a:chExt cx="543739" cy="307777"/>
          </a:xfrm>
        </p:grpSpPr>
        <p:sp>
          <p:nvSpPr>
            <p:cNvPr id="51" name="Rounded Rectangle 5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53" name="Group 52"/>
          <p:cNvGrpSpPr/>
          <p:nvPr/>
        </p:nvGrpSpPr>
        <p:grpSpPr>
          <a:xfrm>
            <a:off x="2512756" y="657429"/>
            <a:ext cx="543739" cy="307777"/>
            <a:chOff x="-1144588" y="-841177"/>
            <a:chExt cx="543739" cy="307777"/>
          </a:xfrm>
        </p:grpSpPr>
        <p:sp>
          <p:nvSpPr>
            <p:cNvPr id="54" name="Rounded Rectangle 5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娛樂</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62" name="Group 61"/>
          <p:cNvGrpSpPr/>
          <p:nvPr/>
        </p:nvGrpSpPr>
        <p:grpSpPr>
          <a:xfrm>
            <a:off x="4035562" y="4"/>
            <a:ext cx="543739" cy="307777"/>
            <a:chOff x="-1236509" y="-841177"/>
            <a:chExt cx="1059545" cy="307777"/>
          </a:xfrm>
        </p:grpSpPr>
        <p:sp>
          <p:nvSpPr>
            <p:cNvPr id="63" name="Rounded Rectangle 62"/>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236509" y="-841177"/>
              <a:ext cx="1059545"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美髮</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71" name="Group 70"/>
          <p:cNvGrpSpPr/>
          <p:nvPr/>
        </p:nvGrpSpPr>
        <p:grpSpPr>
          <a:xfrm>
            <a:off x="7251928" y="-2977"/>
            <a:ext cx="543739" cy="307777"/>
            <a:chOff x="-1144588" y="-841177"/>
            <a:chExt cx="543739" cy="307777"/>
          </a:xfrm>
        </p:grpSpPr>
        <p:sp>
          <p:nvSpPr>
            <p:cNvPr id="72" name="Rounded Rectangle 71"/>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交通</a:t>
              </a:r>
              <a:endParaRPr lang="en-US" sz="1400" dirty="0">
                <a:solidFill>
                  <a:schemeClr val="bg1"/>
                </a:solidFill>
                <a:latin typeface="微軟正黑體" pitchFamily="34" charset="-120"/>
                <a:ea typeface="微軟正黑體" pitchFamily="34" charset="-120"/>
              </a:endParaRPr>
            </a:p>
          </p:txBody>
        </p:sp>
      </p:grpSp>
      <p:grpSp>
        <p:nvGrpSpPr>
          <p:cNvPr id="77" name="Group 76"/>
          <p:cNvGrpSpPr/>
          <p:nvPr/>
        </p:nvGrpSpPr>
        <p:grpSpPr>
          <a:xfrm>
            <a:off x="1588275" y="656776"/>
            <a:ext cx="543739" cy="307777"/>
            <a:chOff x="-1144588" y="-841177"/>
            <a:chExt cx="543739" cy="307777"/>
          </a:xfrm>
        </p:grpSpPr>
        <p:sp>
          <p:nvSpPr>
            <p:cNvPr id="78" name="Rounded Rectangle 7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80" name="Group 79"/>
          <p:cNvGrpSpPr/>
          <p:nvPr/>
        </p:nvGrpSpPr>
        <p:grpSpPr>
          <a:xfrm>
            <a:off x="3541431" y="659753"/>
            <a:ext cx="543739" cy="307777"/>
            <a:chOff x="-1144588" y="-841177"/>
            <a:chExt cx="543739" cy="307777"/>
          </a:xfrm>
        </p:grpSpPr>
        <p:sp>
          <p:nvSpPr>
            <p:cNvPr id="81" name="Rounded Rectangle 8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美容</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83" name="Group 82"/>
          <p:cNvGrpSpPr/>
          <p:nvPr/>
        </p:nvGrpSpPr>
        <p:grpSpPr>
          <a:xfrm>
            <a:off x="4560075" y="653146"/>
            <a:ext cx="543739" cy="307777"/>
            <a:chOff x="-1144588" y="-841177"/>
            <a:chExt cx="543739" cy="307777"/>
          </a:xfrm>
        </p:grpSpPr>
        <p:sp>
          <p:nvSpPr>
            <p:cNvPr id="84" name="Rounded Rectangle 8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婚宴</a:t>
              </a:r>
              <a:endParaRPr lang="en-US" sz="1400" dirty="0">
                <a:solidFill>
                  <a:schemeClr val="bg1"/>
                </a:solidFill>
                <a:latin typeface="微軟正黑體" pitchFamily="34" charset="-120"/>
                <a:ea typeface="微軟正黑體" pitchFamily="34" charset="-120"/>
              </a:endParaRPr>
            </a:p>
          </p:txBody>
        </p:sp>
      </p:grpSp>
      <p:grpSp>
        <p:nvGrpSpPr>
          <p:cNvPr id="89" name="Group 88"/>
          <p:cNvGrpSpPr/>
          <p:nvPr/>
        </p:nvGrpSpPr>
        <p:grpSpPr>
          <a:xfrm>
            <a:off x="6693675" y="655470"/>
            <a:ext cx="543739" cy="307777"/>
            <a:chOff x="-1144588" y="-841177"/>
            <a:chExt cx="543739" cy="307777"/>
          </a:xfrm>
        </p:grpSpPr>
        <p:sp>
          <p:nvSpPr>
            <p:cNvPr id="90" name="Rounded Rectangle 89"/>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家居</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2" name="Group 91"/>
          <p:cNvGrpSpPr/>
          <p:nvPr/>
        </p:nvGrpSpPr>
        <p:grpSpPr>
          <a:xfrm>
            <a:off x="7789503" y="658447"/>
            <a:ext cx="543739" cy="307777"/>
            <a:chOff x="-1144588" y="-841177"/>
            <a:chExt cx="543739" cy="307777"/>
          </a:xfrm>
        </p:grpSpPr>
        <p:sp>
          <p:nvSpPr>
            <p:cNvPr id="93" name="Rounded Rectangle 9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儲倉</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5" name="Group 94"/>
          <p:cNvGrpSpPr/>
          <p:nvPr/>
        </p:nvGrpSpPr>
        <p:grpSpPr>
          <a:xfrm>
            <a:off x="9400041" y="4"/>
            <a:ext cx="543597" cy="307777"/>
            <a:chOff x="-1201152" y="-841177"/>
            <a:chExt cx="1059267" cy="307777"/>
          </a:xfrm>
        </p:grpSpPr>
        <p:sp>
          <p:nvSpPr>
            <p:cNvPr id="96" name="Rounded Rectangle 9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201152" y="-841177"/>
              <a:ext cx="1059267"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雜誌</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8" name="Group 97"/>
          <p:cNvGrpSpPr/>
          <p:nvPr/>
        </p:nvGrpSpPr>
        <p:grpSpPr>
          <a:xfrm>
            <a:off x="10361614" y="4"/>
            <a:ext cx="902811" cy="307777"/>
            <a:chOff x="-1144588" y="-841177"/>
            <a:chExt cx="902811" cy="307777"/>
          </a:xfrm>
        </p:grpSpPr>
        <p:sp>
          <p:nvSpPr>
            <p:cNvPr id="99" name="Rounded Rectangle 98"/>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僱傭中心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01" name="Group 100"/>
          <p:cNvGrpSpPr/>
          <p:nvPr/>
        </p:nvGrpSpPr>
        <p:grpSpPr>
          <a:xfrm>
            <a:off x="8685214" y="658447"/>
            <a:ext cx="902811" cy="307777"/>
            <a:chOff x="-1144588" y="-841177"/>
            <a:chExt cx="902811" cy="307777"/>
          </a:xfrm>
        </p:grpSpPr>
        <p:sp>
          <p:nvSpPr>
            <p:cNvPr id="102" name="Rounded Rectangle 10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1144588" y="-841177"/>
              <a:ext cx="902811" cy="307777"/>
            </a:xfrm>
            <a:prstGeom prst="rect">
              <a:avLst/>
            </a:prstGeom>
            <a:noFill/>
          </p:spPr>
          <p:txBody>
            <a:bodyPr wrap="none">
              <a:spAutoFit/>
            </a:bodyPr>
            <a:lstStyle/>
            <a:p>
              <a:pPr lvl="0" defTabSz="914354">
                <a:defRPr/>
              </a:pPr>
              <a:r>
                <a:rPr lang="zh-TW" altLang="en-US" sz="1400" dirty="0">
                  <a:solidFill>
                    <a:schemeClr val="bg1"/>
                  </a:solidFill>
                  <a:latin typeface="微軟正黑體" pitchFamily="34" charset="-120"/>
                  <a:ea typeface="微軟正黑體" pitchFamily="34" charset="-120"/>
                </a:rPr>
                <a:t>超級市場</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04" name="Group 103"/>
          <p:cNvGrpSpPr/>
          <p:nvPr/>
        </p:nvGrpSpPr>
        <p:grpSpPr>
          <a:xfrm>
            <a:off x="10031961" y="661424"/>
            <a:ext cx="543739" cy="307777"/>
            <a:chOff x="-1144588" y="-841177"/>
            <a:chExt cx="543739" cy="307777"/>
          </a:xfrm>
        </p:grpSpPr>
        <p:sp>
          <p:nvSpPr>
            <p:cNvPr id="105" name="Rounded Rectangle 104"/>
            <p:cNvSpPr/>
            <p:nvPr/>
          </p:nvSpPr>
          <p:spPr>
            <a:xfrm>
              <a:off x="-1074287" y="-812046"/>
              <a:ext cx="401943" cy="27864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健</a:t>
              </a:r>
              <a:r>
                <a:rPr lang="zh-TW" altLang="en-US" sz="1400" cap="all" dirty="0" smtClean="0">
                  <a:solidFill>
                    <a:schemeClr val="bg1"/>
                  </a:solidFill>
                  <a:latin typeface="微軟正黑體" pitchFamily="34" charset="-120"/>
                  <a:ea typeface="微軟正黑體" pitchFamily="34" charset="-120"/>
                </a:rPr>
                <a:t>康</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07" name="Group 106"/>
          <p:cNvGrpSpPr/>
          <p:nvPr/>
        </p:nvGrpSpPr>
        <p:grpSpPr>
          <a:xfrm>
            <a:off x="11363803" y="4"/>
            <a:ext cx="902811" cy="307777"/>
            <a:chOff x="-1144588" y="-841177"/>
            <a:chExt cx="902811" cy="307777"/>
          </a:xfrm>
        </p:grpSpPr>
        <p:sp>
          <p:nvSpPr>
            <p:cNvPr id="108" name="Rounded Rectangle 107"/>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殯葬服務</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10" name="Group 109"/>
          <p:cNvGrpSpPr/>
          <p:nvPr/>
        </p:nvGrpSpPr>
        <p:grpSpPr>
          <a:xfrm>
            <a:off x="11113275" y="661424"/>
            <a:ext cx="543739" cy="307777"/>
            <a:chOff x="-1144588" y="-841177"/>
            <a:chExt cx="543739" cy="307777"/>
          </a:xfrm>
        </p:grpSpPr>
        <p:sp>
          <p:nvSpPr>
            <p:cNvPr id="111" name="Rounded Rectangle 110"/>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144588" y="-841177"/>
              <a:ext cx="543739" cy="307777"/>
            </a:xfrm>
            <a:prstGeom prst="rect">
              <a:avLst/>
            </a:prstGeom>
            <a:noFill/>
          </p:spPr>
          <p:txBody>
            <a:bodyPr wrap="none">
              <a:spAutoFit/>
            </a:bodyPr>
            <a:lstStyle/>
            <a:p>
              <a:pPr lvl="0" algn="ctr" defTabSz="914354">
                <a:defRPr/>
              </a:pPr>
              <a:r>
                <a:rPr lang="zh-TW" altLang="en-US" sz="1400" cap="all" dirty="0">
                  <a:solidFill>
                    <a:schemeClr val="bg1"/>
                  </a:solidFill>
                  <a:latin typeface="微軟正黑體" pitchFamily="34" charset="-120"/>
                  <a:ea typeface="微軟正黑體" pitchFamily="34" charset="-120"/>
                </a:rPr>
                <a:t>學習</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13" name="Group 112"/>
          <p:cNvGrpSpPr/>
          <p:nvPr/>
        </p:nvGrpSpPr>
        <p:grpSpPr>
          <a:xfrm>
            <a:off x="2027331" y="4"/>
            <a:ext cx="543739" cy="307777"/>
            <a:chOff x="-1144588" y="-841177"/>
            <a:chExt cx="543739" cy="307777"/>
          </a:xfrm>
        </p:grpSpPr>
        <p:sp>
          <p:nvSpPr>
            <p:cNvPr id="114" name="Rounded Rectangle 11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美食</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16" name="Group 115"/>
          <p:cNvGrpSpPr/>
          <p:nvPr/>
        </p:nvGrpSpPr>
        <p:grpSpPr>
          <a:xfrm>
            <a:off x="2808562" y="4"/>
            <a:ext cx="902811" cy="307777"/>
            <a:chOff x="-1144588" y="-841177"/>
            <a:chExt cx="902811" cy="307777"/>
          </a:xfrm>
        </p:grpSpPr>
        <p:sp>
          <p:nvSpPr>
            <p:cNvPr id="117" name="Rounded Rectangle 11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婚禮策劃</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19" name="Group 118"/>
          <p:cNvGrpSpPr/>
          <p:nvPr/>
        </p:nvGrpSpPr>
        <p:grpSpPr>
          <a:xfrm>
            <a:off x="4963001" y="4"/>
            <a:ext cx="902811" cy="307777"/>
            <a:chOff x="-1144588" y="-841177"/>
            <a:chExt cx="902811" cy="307777"/>
          </a:xfrm>
        </p:grpSpPr>
        <p:sp>
          <p:nvSpPr>
            <p:cNvPr id="120" name="Rounded Rectangle 119"/>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smtClean="0">
                  <a:solidFill>
                    <a:schemeClr val="bg1"/>
                  </a:solidFill>
                  <a:latin typeface="微軟正黑體" pitchFamily="34" charset="-120"/>
                  <a:ea typeface="微軟正黑體" pitchFamily="34" charset="-120"/>
                </a:rPr>
                <a:t>婚</a:t>
              </a:r>
              <a:r>
                <a:rPr lang="zh-TW" altLang="en-US" sz="1400" dirty="0">
                  <a:solidFill>
                    <a:prstClr val="white"/>
                  </a:solidFill>
                  <a:latin typeface="微軟正黑體" pitchFamily="34" charset="-120"/>
                  <a:ea typeface="微軟正黑體" pitchFamily="34" charset="-120"/>
                </a:rPr>
                <a:t>紗</a:t>
              </a:r>
              <a:r>
                <a:rPr lang="zh-TW" altLang="en-US" sz="1400" cap="all" dirty="0" smtClean="0">
                  <a:solidFill>
                    <a:schemeClr val="bg1"/>
                  </a:solidFill>
                  <a:latin typeface="微軟正黑體" pitchFamily="34" charset="-120"/>
                  <a:ea typeface="微軟正黑體" pitchFamily="34" charset="-120"/>
                </a:rPr>
                <a:t>拍攝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22" name="Group 121"/>
          <p:cNvGrpSpPr/>
          <p:nvPr/>
        </p:nvGrpSpPr>
        <p:grpSpPr>
          <a:xfrm>
            <a:off x="5626875" y="653799"/>
            <a:ext cx="543739" cy="307777"/>
            <a:chOff x="-1144588" y="-841177"/>
            <a:chExt cx="543739" cy="307777"/>
          </a:xfrm>
        </p:grpSpPr>
        <p:sp>
          <p:nvSpPr>
            <p:cNvPr id="123" name="Rounded Rectangle 12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a:t>
              </a:r>
              <a:endParaRPr lang="en-US" sz="1400" dirty="0">
                <a:solidFill>
                  <a:schemeClr val="bg1"/>
                </a:solidFill>
                <a:latin typeface="微軟正黑體" pitchFamily="34" charset="-120"/>
                <a:ea typeface="微軟正黑體" pitchFamily="34" charset="-120"/>
              </a:endParaRPr>
            </a:p>
          </p:txBody>
        </p:sp>
      </p:grpSp>
      <p:grpSp>
        <p:nvGrpSpPr>
          <p:cNvPr id="125" name="Group 124"/>
          <p:cNvGrpSpPr/>
          <p:nvPr/>
        </p:nvGrpSpPr>
        <p:grpSpPr>
          <a:xfrm>
            <a:off x="6018212" y="4"/>
            <a:ext cx="902811" cy="307777"/>
            <a:chOff x="-1144588" y="-841177"/>
            <a:chExt cx="902811" cy="307777"/>
          </a:xfrm>
        </p:grpSpPr>
        <p:sp>
          <p:nvSpPr>
            <p:cNvPr id="126" name="Rounded Rectangle 125"/>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旅遊保險</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131" name="Group 130"/>
          <p:cNvGrpSpPr/>
          <p:nvPr/>
        </p:nvGrpSpPr>
        <p:grpSpPr>
          <a:xfrm>
            <a:off x="8181547" y="4"/>
            <a:ext cx="902811" cy="307777"/>
            <a:chOff x="-1144588" y="-841177"/>
            <a:chExt cx="902811" cy="307777"/>
          </a:xfrm>
        </p:grpSpPr>
        <p:sp>
          <p:nvSpPr>
            <p:cNvPr id="132" name="Rounded Rectangle 13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電子產品</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40" name="Oval 39"/>
          <p:cNvSpPr/>
          <p:nvPr/>
        </p:nvSpPr>
        <p:spPr>
          <a:xfrm>
            <a:off x="11763300" y="334481"/>
            <a:ext cx="274712"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p:cNvGrpSpPr/>
          <p:nvPr/>
        </p:nvGrpSpPr>
        <p:grpSpPr>
          <a:xfrm>
            <a:off x="3764871" y="1981200"/>
            <a:ext cx="4961650" cy="2074716"/>
            <a:chOff x="1557323" y="2137757"/>
            <a:chExt cx="6175975" cy="2582486"/>
          </a:xfrm>
        </p:grpSpPr>
        <p:sp>
          <p:nvSpPr>
            <p:cNvPr id="136" name="Oval 135"/>
            <p:cNvSpPr/>
            <p:nvPr/>
          </p:nvSpPr>
          <p:spPr>
            <a:xfrm>
              <a:off x="1557323"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7" name="Oval 136"/>
            <p:cNvSpPr/>
            <p:nvPr/>
          </p:nvSpPr>
          <p:spPr>
            <a:xfrm>
              <a:off x="5073200"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6387" name="Picture 3" descr="M:\Agreement\ECL Professional Management Ltd\C91_Logo_06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844" y="2315921"/>
            <a:ext cx="1417883" cy="141788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M:\Agreement\Complete Life Consulting Limited\logo_201603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0721" y="2819400"/>
            <a:ext cx="1943283" cy="502920"/>
          </a:xfrm>
          <a:prstGeom prst="rect">
            <a:avLst/>
          </a:prstGeom>
          <a:noFill/>
          <a:extLst>
            <a:ext uri="{909E8E84-426E-40DD-AFC4-6F175D3DCCD1}">
              <a14:hiddenFill xmlns:a14="http://schemas.microsoft.com/office/drawing/2010/main">
                <a:solidFill>
                  <a:srgbClr val="FFFFFF"/>
                </a:solidFill>
              </a14:hiddenFill>
            </a:ext>
          </a:extLst>
        </p:spPr>
      </p:pic>
      <p:grpSp>
        <p:nvGrpSpPr>
          <p:cNvPr id="145" name="Group 144"/>
          <p:cNvGrpSpPr/>
          <p:nvPr/>
        </p:nvGrpSpPr>
        <p:grpSpPr>
          <a:xfrm>
            <a:off x="2240872" y="4111824"/>
            <a:ext cx="7434942" cy="2074715"/>
            <a:chOff x="1557323" y="2137757"/>
            <a:chExt cx="9254587" cy="2582486"/>
          </a:xfrm>
        </p:grpSpPr>
        <p:sp>
          <p:nvSpPr>
            <p:cNvPr id="146" name="Oval 145"/>
            <p:cNvSpPr/>
            <p:nvPr/>
          </p:nvSpPr>
          <p:spPr>
            <a:xfrm>
              <a:off x="1557323"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7" name="Oval 146"/>
            <p:cNvSpPr/>
            <p:nvPr/>
          </p:nvSpPr>
          <p:spPr>
            <a:xfrm>
              <a:off x="5073200"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8" name="Oval 147"/>
            <p:cNvSpPr/>
            <p:nvPr/>
          </p:nvSpPr>
          <p:spPr>
            <a:xfrm>
              <a:off x="8151812"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6389" name="Picture 5" descr="M:\Agreement\CJFUNERAL LIMITED\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3014" y="4719760"/>
            <a:ext cx="1658649" cy="91904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Agreement\Sun Fat Funeral Service\SunFat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4517" y="4163538"/>
            <a:ext cx="1918936" cy="2031491"/>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M:\Agreement\YickTong\YT-log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325" b="18182"/>
          <a:stretch/>
        </p:blipFill>
        <p:spPr bwMode="auto">
          <a:xfrm>
            <a:off x="7753403" y="4644873"/>
            <a:ext cx="1728101" cy="976265"/>
          </a:xfrm>
          <a:prstGeom prst="rect">
            <a:avLst/>
          </a:prstGeom>
          <a:noFill/>
          <a:extLst>
            <a:ext uri="{909E8E84-426E-40DD-AFC4-6F175D3DCCD1}">
              <a14:hiddenFill xmlns:a14="http://schemas.microsoft.com/office/drawing/2010/main">
                <a:solidFill>
                  <a:srgbClr val="FFFFFF"/>
                </a:solidFill>
              </a14:hiddenFill>
            </a:ext>
          </a:extLst>
        </p:spPr>
      </p:pic>
      <p:sp>
        <p:nvSpPr>
          <p:cNvPr id="151" name="Oval 150"/>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p:cNvGrpSpPr/>
          <p:nvPr/>
        </p:nvGrpSpPr>
        <p:grpSpPr>
          <a:xfrm>
            <a:off x="10001" y="4"/>
            <a:ext cx="902811" cy="307777"/>
            <a:chOff x="-1144588" y="-841177"/>
            <a:chExt cx="902811" cy="307777"/>
          </a:xfrm>
        </p:grpSpPr>
        <p:sp>
          <p:nvSpPr>
            <p:cNvPr id="157" name="Rounded Rectangle 156"/>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21625627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40"/>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bivyw\Desktop\LS2017ppt\maxresdefault (1).jpg"/>
          <p:cNvPicPr>
            <a:picLocks noChangeAspect="1" noChangeArrowheads="1"/>
          </p:cNvPicPr>
          <p:nvPr/>
        </p:nvPicPr>
        <p:blipFill rotWithShape="1">
          <a:blip r:embed="rId2">
            <a:extLst>
              <a:ext uri="{28A0092B-C50C-407E-A947-70E740481C1C}">
                <a14:useLocalDpi xmlns:a14="http://schemas.microsoft.com/office/drawing/2010/main" val="0"/>
              </a:ext>
            </a:extLst>
          </a:blip>
          <a:srcRect l="21946" t="11862" r="1455" b="11862"/>
          <a:stretch/>
        </p:blipFill>
        <p:spPr bwMode="auto">
          <a:xfrm>
            <a:off x="2"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3116" y="-190500"/>
            <a:ext cx="12647612" cy="7238999"/>
          </a:xfrm>
          <a:prstGeom prst="rect">
            <a:avLst/>
          </a:prstGeom>
          <a:solidFill>
            <a:schemeClr val="bg1">
              <a:alpha val="25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7" name="Group 6"/>
          <p:cNvGrpSpPr/>
          <p:nvPr/>
        </p:nvGrpSpPr>
        <p:grpSpPr>
          <a:xfrm>
            <a:off x="-209211" y="4191000"/>
            <a:ext cx="13106400" cy="1905000"/>
            <a:chOff x="-209211" y="4648200"/>
            <a:chExt cx="13106400" cy="1447800"/>
          </a:xfrm>
        </p:grpSpPr>
        <p:sp>
          <p:nvSpPr>
            <p:cNvPr id="2" name="Rectangle 1"/>
            <p:cNvSpPr/>
            <p:nvPr/>
          </p:nvSpPr>
          <p:spPr>
            <a:xfrm>
              <a:off x="-209211" y="4648200"/>
              <a:ext cx="13106400" cy="14478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 y="4706112"/>
              <a:ext cx="12188824" cy="1333288"/>
            </a:xfrm>
            <a:prstGeom prst="rect">
              <a:avLst/>
            </a:prstGeom>
            <a:noFill/>
          </p:spPr>
          <p:txBody>
            <a:bodyPr wrap="square" rtlCol="0">
              <a:spAutoFit/>
            </a:bodyPr>
            <a:lstStyle/>
            <a:p>
              <a:pPr algn="ctr"/>
              <a:r>
                <a:rPr lang="en-US" sz="3600" dirty="0" smtClean="0">
                  <a:solidFill>
                    <a:schemeClr val="bg1"/>
                  </a:solidFill>
                  <a:latin typeface="微軟正黑體" pitchFamily="34" charset="-120"/>
                  <a:ea typeface="微軟正黑體" pitchFamily="34" charset="-120"/>
                </a:rPr>
                <a:t>HK.SHOP.COM</a:t>
              </a:r>
            </a:p>
            <a:p>
              <a:pPr algn="ctr"/>
              <a:r>
                <a:rPr lang="zh-TW" altLang="en-US" sz="3600" dirty="0">
                  <a:solidFill>
                    <a:schemeClr val="bg1"/>
                  </a:solidFill>
                  <a:latin typeface="微軟正黑體" pitchFamily="34" charset="-120"/>
                  <a:ea typeface="微軟正黑體" pitchFamily="34" charset="-120"/>
                </a:rPr>
                <a:t>陪</a:t>
              </a:r>
              <a:r>
                <a:rPr lang="zh-TW" altLang="en-US" sz="3600" dirty="0" smtClean="0">
                  <a:solidFill>
                    <a:schemeClr val="bg1"/>
                  </a:solidFill>
                  <a:latin typeface="微軟正黑體" pitchFamily="34" charset="-120"/>
                  <a:ea typeface="微軟正黑體" pitchFamily="34" charset="-120"/>
                </a:rPr>
                <a:t>你走過每一站</a:t>
              </a:r>
              <a:endParaRPr lang="en-US" altLang="zh-TW" sz="3600" dirty="0" smtClean="0">
                <a:solidFill>
                  <a:schemeClr val="bg1"/>
                </a:solidFill>
                <a:latin typeface="微軟正黑體" pitchFamily="34" charset="-120"/>
                <a:ea typeface="微軟正黑體" pitchFamily="34" charset="-120"/>
              </a:endParaRPr>
            </a:p>
            <a:p>
              <a:pPr algn="ctr"/>
              <a:r>
                <a:rPr lang="zh-TW" altLang="en-US" sz="3600" dirty="0" smtClean="0">
                  <a:solidFill>
                    <a:schemeClr val="bg1"/>
                  </a:solidFill>
                  <a:latin typeface="微軟正黑體" pitchFamily="34" charset="-120"/>
                  <a:ea typeface="微軟正黑體" pitchFamily="34" charset="-120"/>
                </a:rPr>
                <a:t>是你人生</a:t>
              </a:r>
              <a:r>
                <a:rPr lang="zh-TW" altLang="en-US" sz="3600" dirty="0">
                  <a:solidFill>
                    <a:schemeClr val="bg1"/>
                  </a:solidFill>
                  <a:latin typeface="微軟正黑體" pitchFamily="34" charset="-120"/>
                  <a:ea typeface="微軟正黑體" pitchFamily="34" charset="-120"/>
                </a:rPr>
                <a:t>中</a:t>
              </a:r>
              <a:r>
                <a:rPr lang="zh-TW" altLang="en-US" sz="3600" dirty="0" smtClean="0">
                  <a:solidFill>
                    <a:schemeClr val="bg1"/>
                  </a:solidFill>
                  <a:latin typeface="微軟正黑體" pitchFamily="34" charset="-120"/>
                  <a:ea typeface="微軟正黑體" pitchFamily="34" charset="-120"/>
                </a:rPr>
                <a:t>最佳的伴侶</a:t>
              </a:r>
              <a:endParaRPr lang="en-US" sz="36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5855702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vyw\Desktop\LS2017ppt\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rapezoid 7"/>
          <p:cNvSpPr/>
          <p:nvPr/>
        </p:nvSpPr>
        <p:spPr>
          <a:xfrm rot="2714200">
            <a:off x="9877843" y="383126"/>
            <a:ext cx="3039588" cy="846506"/>
          </a:xfrm>
          <a:prstGeom prst="trapezoid">
            <a:avLst>
              <a:gd name="adj" fmla="val 98423"/>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729772">
            <a:off x="10447423" y="668118"/>
            <a:ext cx="2029500" cy="584775"/>
          </a:xfrm>
          <a:prstGeom prst="rect">
            <a:avLst/>
          </a:prstGeom>
          <a:noFill/>
        </p:spPr>
        <p:txBody>
          <a:bodyPr wrap="square" rtlCol="0">
            <a:spAutoFit/>
          </a:bodyPr>
          <a:lstStyle/>
          <a:p>
            <a:r>
              <a:rPr lang="zh-TW" altLang="en-US" sz="3200" b="1" dirty="0" smtClean="0">
                <a:solidFill>
                  <a:schemeClr val="bg1"/>
                </a:solidFill>
                <a:latin typeface="微軟正黑體" panose="020B0604030504040204" pitchFamily="34" charset="-120"/>
                <a:ea typeface="微軟正黑體" panose="020B0604030504040204" pitchFamily="34" charset="-120"/>
              </a:rPr>
              <a:t>網上商店</a:t>
            </a:r>
            <a:endParaRPr 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95034448"/>
      </p:ext>
    </p:extLst>
  </p:cSld>
  <p:clrMapOvr>
    <a:masterClrMapping/>
  </p:clrMapOvr>
  <p:transition spd="med">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768" b="5555"/>
          <a:stretch/>
        </p:blipFill>
        <p:spPr>
          <a:xfrm>
            <a:off x="-1588" y="0"/>
            <a:ext cx="12190413" cy="6858000"/>
          </a:xfrm>
          <a:prstGeom prst="rect">
            <a:avLst/>
          </a:prstGeom>
        </p:spPr>
      </p:pic>
      <p:grpSp>
        <p:nvGrpSpPr>
          <p:cNvPr id="5" name="Group 4"/>
          <p:cNvGrpSpPr/>
          <p:nvPr/>
        </p:nvGrpSpPr>
        <p:grpSpPr>
          <a:xfrm>
            <a:off x="608014" y="4871324"/>
            <a:ext cx="2362200" cy="1814618"/>
            <a:chOff x="188909" y="4269583"/>
            <a:chExt cx="3133996" cy="2492559"/>
          </a:xfrm>
        </p:grpSpPr>
        <p:pic>
          <p:nvPicPr>
            <p:cNvPr id="6" name="Picture 5" descr="C:\Users\bivyw\Desktop\confernce temp\Gift-High-Quality-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09" y="4269583"/>
              <a:ext cx="2241601" cy="2492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bivyw\Desktop\confernce temp\Gift-High-Quality-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870" y="5269107"/>
              <a:ext cx="1316035" cy="146337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le 8"/>
          <p:cNvSpPr txBox="1">
            <a:spLocks/>
          </p:cNvSpPr>
          <p:nvPr/>
        </p:nvSpPr>
        <p:spPr>
          <a:xfrm>
            <a:off x="4206451" y="2326208"/>
            <a:ext cx="7951757" cy="2205591"/>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cs typeface="Arial Unicode MS" pitchFamily="34" charset="-120"/>
              </a:rPr>
              <a:t>夥伴商店抽獎活動</a:t>
            </a:r>
            <a:endParaRPr lang="en-US" altLang="zh-TW"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cs typeface="Arial Unicode MS" pitchFamily="34" charset="-120"/>
            </a:endParaRPr>
          </a:p>
          <a:p>
            <a:pPr algn="ctr"/>
            <a:r>
              <a:rPr lang="zh-TW" alt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cs typeface="Arial Unicode MS" pitchFamily="34" charset="-120"/>
              </a:rPr>
              <a:t>現正開始</a:t>
            </a:r>
            <a:r>
              <a:rPr lang="en-US" altLang="zh-TW"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cs typeface="Arial Unicode MS" pitchFamily="34" charset="-120"/>
              </a:rPr>
              <a:t>!</a:t>
            </a:r>
            <a:endPar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軟正黑體" panose="020B0604030504040204" pitchFamily="34" charset="-120"/>
              <a:ea typeface="微軟正黑體" panose="020B0604030504040204" pitchFamily="34" charset="-120"/>
              <a:cs typeface="Arial Unicode MS" pitchFamily="34" charset="-12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8214" y="533400"/>
            <a:ext cx="3960813" cy="1237754"/>
          </a:xfrm>
          <a:prstGeom prst="rect">
            <a:avLst/>
          </a:prstGeom>
        </p:spPr>
      </p:pic>
    </p:spTree>
    <p:extLst>
      <p:ext uri="{BB962C8B-B14F-4D97-AF65-F5344CB8AC3E}">
        <p14:creationId xmlns:p14="http://schemas.microsoft.com/office/powerpoint/2010/main" val="1819727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768" b="5555"/>
          <a:stretch/>
        </p:blipFill>
        <p:spPr>
          <a:xfrm>
            <a:off x="-1588" y="0"/>
            <a:ext cx="12190413" cy="6858000"/>
          </a:xfrm>
          <a:prstGeom prst="rect">
            <a:avLst/>
          </a:prstGeom>
        </p:spPr>
      </p:pic>
      <p:grpSp>
        <p:nvGrpSpPr>
          <p:cNvPr id="5" name="Group 4"/>
          <p:cNvGrpSpPr/>
          <p:nvPr/>
        </p:nvGrpSpPr>
        <p:grpSpPr>
          <a:xfrm>
            <a:off x="608014" y="4871324"/>
            <a:ext cx="2362200" cy="1814618"/>
            <a:chOff x="188909" y="4269583"/>
            <a:chExt cx="3133996" cy="2492559"/>
          </a:xfrm>
        </p:grpSpPr>
        <p:pic>
          <p:nvPicPr>
            <p:cNvPr id="6" name="Picture 5" descr="C:\Users\bivyw\Desktop\confernce temp\Gift-High-Quality-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09" y="4269583"/>
              <a:ext cx="2241601" cy="2492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bivyw\Desktop\confernce temp\Gift-High-Quality-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870" y="5269107"/>
              <a:ext cx="1316035" cy="146337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278160" y="2316301"/>
            <a:ext cx="8910663" cy="2862322"/>
          </a:xfrm>
          <a:prstGeom prst="rect">
            <a:avLst/>
          </a:prstGeom>
          <a:noFill/>
        </p:spPr>
        <p:txBody>
          <a:bodyPr wrap="square" rtlCol="0">
            <a:spAutoFit/>
          </a:bodyPr>
          <a:lstStyle/>
          <a:p>
            <a:pPr algn="ctr"/>
            <a:r>
              <a:rPr lang="en-US" altLang="zh-TW" b="1" dirty="0" smtClean="0">
                <a:latin typeface="微軟正黑體" panose="020B0604030504040204" pitchFamily="34" charset="-120"/>
                <a:ea typeface="微軟正黑體" panose="020B0604030504040204" pitchFamily="34" charset="-120"/>
              </a:rPr>
              <a:t>2 </a:t>
            </a:r>
            <a:r>
              <a:rPr lang="zh-TW" altLang="en-US" b="1" dirty="0" smtClean="0">
                <a:latin typeface="微軟正黑體" panose="020B0604030504040204" pitchFamily="34" charset="-120"/>
                <a:ea typeface="微軟正黑體" panose="020B0604030504040204" pitchFamily="34" charset="-120"/>
              </a:rPr>
              <a:t>套</a:t>
            </a:r>
            <a:r>
              <a:rPr lang="en-US" altLang="zh-TW" b="1" dirty="0" smtClean="0">
                <a:latin typeface="微軟正黑體" panose="020B0604030504040204" pitchFamily="34" charset="-120"/>
                <a:ea typeface="微軟正黑體" panose="020B0604030504040204" pitchFamily="34" charset="-120"/>
              </a:rPr>
              <a:t>&lt;</a:t>
            </a:r>
            <a:r>
              <a:rPr lang="zh-TW" altLang="en-US" b="1" dirty="0" smtClean="0">
                <a:latin typeface="微軟正黑體" panose="020B0604030504040204" pitchFamily="34" charset="-120"/>
                <a:ea typeface="微軟正黑體" panose="020B0604030504040204" pitchFamily="34" charset="-120"/>
              </a:rPr>
              <a:t>么</a:t>
            </a:r>
            <a:r>
              <a:rPr lang="zh-TW" altLang="en-US" b="1" dirty="0">
                <a:latin typeface="微軟正黑體" panose="020B0604030504040204" pitchFamily="34" charset="-120"/>
                <a:ea typeface="微軟正黑體" panose="020B0604030504040204" pitchFamily="34" charset="-120"/>
              </a:rPr>
              <a:t>鳳精品包</a:t>
            </a:r>
            <a:r>
              <a:rPr lang="en-US" altLang="zh-TW" b="1" dirty="0" smtClean="0">
                <a:latin typeface="微軟正黑體" panose="020B0604030504040204" pitchFamily="34" charset="-120"/>
                <a:ea typeface="微軟正黑體" panose="020B0604030504040204" pitchFamily="34" charset="-120"/>
              </a:rPr>
              <a:t>&gt;</a:t>
            </a:r>
          </a:p>
          <a:p>
            <a:pPr algn="ctr"/>
            <a:r>
              <a:rPr lang="zh-TW" altLang="en-US" b="1" dirty="0" smtClean="0">
                <a:latin typeface="微軟正黑體" panose="020B0604030504040204" pitchFamily="34" charset="-120"/>
                <a:ea typeface="微軟正黑體" panose="020B0604030504040204" pitchFamily="34" charset="-120"/>
              </a:rPr>
              <a:t>清</a:t>
            </a:r>
            <a:r>
              <a:rPr lang="zh-TW" altLang="en-US" b="1" dirty="0">
                <a:latin typeface="微軟正黑體" panose="020B0604030504040204" pitchFamily="34" charset="-120"/>
                <a:ea typeface="微軟正黑體" panose="020B0604030504040204" pitchFamily="34" charset="-120"/>
              </a:rPr>
              <a:t>甜話</a:t>
            </a:r>
            <a:r>
              <a:rPr lang="zh-TW" altLang="en-US" b="1" dirty="0" smtClean="0">
                <a:latin typeface="微軟正黑體" panose="020B0604030504040204" pitchFamily="34" charset="-120"/>
                <a:ea typeface="微軟正黑體" panose="020B0604030504040204" pitchFamily="34" charset="-120"/>
              </a:rPr>
              <a:t>梅</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果</a:t>
            </a:r>
            <a:r>
              <a:rPr lang="zh-TW" altLang="en-US" b="1" dirty="0">
                <a:latin typeface="微軟正黑體" panose="020B0604030504040204" pitchFamily="34" charset="-120"/>
                <a:ea typeface="微軟正黑體" panose="020B0604030504040204" pitchFamily="34" charset="-120"/>
              </a:rPr>
              <a:t>汁冬</a:t>
            </a:r>
            <a:r>
              <a:rPr lang="zh-TW" altLang="en-US" b="1" dirty="0" smtClean="0">
                <a:latin typeface="微軟正黑體" panose="020B0604030504040204" pitchFamily="34" charset="-120"/>
                <a:ea typeface="微軟正黑體" panose="020B0604030504040204" pitchFamily="34" charset="-120"/>
              </a:rPr>
              <a:t>薑</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精選檸汁</a:t>
            </a:r>
            <a:r>
              <a:rPr lang="zh-TW" altLang="en-US" b="1" dirty="0" smtClean="0">
                <a:latin typeface="微軟正黑體" panose="020B0604030504040204" pitchFamily="34" charset="-120"/>
                <a:ea typeface="微軟正黑體" panose="020B0604030504040204" pitchFamily="34" charset="-120"/>
              </a:rPr>
              <a:t>薑</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清心</a:t>
            </a:r>
            <a:r>
              <a:rPr lang="zh-TW" altLang="en-US" b="1" dirty="0" smtClean="0">
                <a:latin typeface="微軟正黑體" panose="020B0604030504040204" pitchFamily="34" charset="-120"/>
                <a:ea typeface="微軟正黑體" panose="020B0604030504040204" pitchFamily="34" charset="-120"/>
              </a:rPr>
              <a:t>果</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南乳肉 </a:t>
            </a:r>
            <a:r>
              <a:rPr lang="en-US" altLang="zh-TW" b="1" dirty="0" smtClean="0">
                <a:latin typeface="微軟正黑體" panose="020B0604030504040204" pitchFamily="34" charset="-120"/>
                <a:ea typeface="微軟正黑體" panose="020B0604030504040204" pitchFamily="34" charset="-120"/>
              </a:rPr>
              <a:t>  $390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smtClean="0">
                <a:latin typeface="微軟正黑體" panose="020B0604030504040204" pitchFamily="34" charset="-120"/>
                <a:ea typeface="微軟正黑體" panose="020B0604030504040204" pitchFamily="34" charset="-120"/>
              </a:rPr>
              <a:t>澳</a:t>
            </a:r>
            <a:r>
              <a:rPr lang="zh-TW" altLang="en-US" b="1" dirty="0">
                <a:latin typeface="微軟正黑體" panose="020B0604030504040204" pitchFamily="34" charset="-120"/>
                <a:ea typeface="微軟正黑體" panose="020B0604030504040204" pitchFamily="34" charset="-120"/>
              </a:rPr>
              <a:t>洲紅燒罐頭鮑魚 （</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頭</a:t>
            </a:r>
            <a:r>
              <a:rPr lang="zh-TW" altLang="en-US" b="1" dirty="0" smtClean="0">
                <a:latin typeface="微軟正黑體" panose="020B0604030504040204" pitchFamily="34" charset="-120"/>
                <a:ea typeface="微軟正黑體" panose="020B0604030504040204" pitchFamily="34" charset="-120"/>
              </a:rPr>
              <a:t>）</a:t>
            </a:r>
            <a:r>
              <a:rPr lang="en-US" altLang="zh-TW" b="1" dirty="0" smtClean="0">
                <a:latin typeface="微軟正黑體" panose="020B0604030504040204" pitchFamily="34" charset="-120"/>
                <a:ea typeface="微軟正黑體" panose="020B0604030504040204" pitchFamily="34" charset="-120"/>
              </a:rPr>
              <a:t>$280</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&lt;</a:t>
            </a:r>
            <a:r>
              <a:rPr lang="zh-TW" altLang="en-US" b="1" dirty="0">
                <a:latin typeface="微軟正黑體" panose="020B0604030504040204" pitchFamily="34" charset="-120"/>
                <a:ea typeface="微軟正黑體" panose="020B0604030504040204" pitchFamily="34" charset="-120"/>
              </a:rPr>
              <a:t>山手作</a:t>
            </a:r>
            <a:r>
              <a:rPr lang="en-US" altLang="zh-TW" b="1" dirty="0">
                <a:latin typeface="微軟正黑體" panose="020B0604030504040204" pitchFamily="34" charset="-120"/>
                <a:ea typeface="微軟正黑體" panose="020B0604030504040204" pitchFamily="34" charset="-120"/>
              </a:rPr>
              <a:t>&gt; </a:t>
            </a:r>
            <a:r>
              <a:rPr lang="zh-TW" altLang="en-US" b="1" dirty="0">
                <a:latin typeface="微軟正黑體" panose="020B0604030504040204" pitchFamily="34" charset="-120"/>
                <a:ea typeface="微軟正黑體" panose="020B0604030504040204" pitchFamily="34" charset="-120"/>
              </a:rPr>
              <a:t>淮山粉  </a:t>
            </a:r>
            <a:r>
              <a:rPr lang="en-US" altLang="zh-TW" b="1" dirty="0" smtClean="0">
                <a:latin typeface="微軟正黑體" panose="020B0604030504040204" pitchFamily="34" charset="-120"/>
                <a:ea typeface="微軟正黑體" panose="020B0604030504040204" pitchFamily="34" charset="-120"/>
              </a:rPr>
              <a:t>$140</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8</a:t>
            </a:r>
            <a:r>
              <a:rPr lang="zh-TW" altLang="en-US" b="1" dirty="0">
                <a:latin typeface="微軟正黑體" panose="020B0604030504040204" pitchFamily="34" charset="-120"/>
                <a:ea typeface="微軟正黑體" panose="020B0604030504040204" pitchFamily="34" charset="-120"/>
              </a:rPr>
              <a:t>渡海逸酒店自助晚</a:t>
            </a:r>
            <a:r>
              <a:rPr lang="zh-TW" altLang="en-US" b="1" dirty="0" smtClean="0">
                <a:latin typeface="微軟正黑體" panose="020B0604030504040204" pitchFamily="34" charset="-120"/>
                <a:ea typeface="微軟正黑體" panose="020B0604030504040204" pitchFamily="34" charset="-120"/>
              </a:rPr>
              <a:t>餐兩張</a:t>
            </a:r>
            <a:r>
              <a:rPr lang="en-US" altLang="zh-TW" b="1" dirty="0" smtClean="0">
                <a:latin typeface="微軟正黑體" panose="020B0604030504040204" pitchFamily="34" charset="-120"/>
                <a:ea typeface="微軟正黑體" panose="020B0604030504040204" pitchFamily="34" charset="-120"/>
              </a:rPr>
              <a:t>100</a:t>
            </a:r>
            <a:r>
              <a:rPr lang="zh-TW" altLang="en-US" b="1" dirty="0">
                <a:latin typeface="微軟正黑體" panose="020B0604030504040204" pitchFamily="34" charset="-120"/>
                <a:ea typeface="微軟正黑體" panose="020B0604030504040204" pitchFamily="34" charset="-120"/>
              </a:rPr>
              <a:t>元現金</a:t>
            </a:r>
            <a:r>
              <a:rPr lang="zh-TW" altLang="en-US" b="1" dirty="0" smtClean="0">
                <a:latin typeface="微軟正黑體" panose="020B0604030504040204" pitchFamily="34" charset="-120"/>
                <a:ea typeface="微軟正黑體" panose="020B0604030504040204" pitchFamily="34" charset="-120"/>
              </a:rPr>
              <a:t>券 </a:t>
            </a:r>
            <a:r>
              <a:rPr lang="en-US" altLang="zh-TW" b="1" dirty="0" smtClean="0">
                <a:latin typeface="微軟正黑體" panose="020B0604030504040204" pitchFamily="34" charset="-120"/>
                <a:ea typeface="微軟正黑體" panose="020B0604030504040204" pitchFamily="34" charset="-120"/>
              </a:rPr>
              <a:t>$200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台灣</a:t>
            </a:r>
            <a:r>
              <a:rPr lang="en-US" altLang="zh-TW" b="1" dirty="0">
                <a:latin typeface="微軟正黑體" panose="020B0604030504040204" pitchFamily="34" charset="-120"/>
                <a:ea typeface="微軟正黑體" panose="020B0604030504040204" pitchFamily="34" charset="-120"/>
              </a:rPr>
              <a:t>5 </a:t>
            </a:r>
            <a:r>
              <a:rPr lang="zh-TW" altLang="en-US" b="1" dirty="0">
                <a:latin typeface="微軟正黑體" panose="020B0604030504040204" pitchFamily="34" charset="-120"/>
                <a:ea typeface="微軟正黑體" panose="020B0604030504040204" pitchFamily="34" charset="-120"/>
              </a:rPr>
              <a:t>日</a:t>
            </a:r>
            <a:r>
              <a:rPr lang="en-US" altLang="zh-TW" b="1" dirty="0">
                <a:latin typeface="微軟正黑體" panose="020B0604030504040204" pitchFamily="34" charset="-120"/>
                <a:ea typeface="微軟正黑體" panose="020B0604030504040204" pitchFamily="34" charset="-120"/>
              </a:rPr>
              <a:t>4G </a:t>
            </a:r>
            <a:r>
              <a:rPr lang="zh-TW" altLang="en-US" b="1" dirty="0">
                <a:latin typeface="微軟正黑體" panose="020B0604030504040204" pitchFamily="34" charset="-120"/>
                <a:ea typeface="微軟正黑體" panose="020B0604030504040204" pitchFamily="34" charset="-120"/>
              </a:rPr>
              <a:t>無限數據卡  </a:t>
            </a:r>
            <a:r>
              <a:rPr lang="en-US" altLang="zh-TW" b="1" dirty="0" smtClean="0">
                <a:latin typeface="微軟正黑體" panose="020B0604030504040204" pitchFamily="34" charset="-120"/>
                <a:ea typeface="微軟正黑體" panose="020B0604030504040204" pitchFamily="34" charset="-120"/>
              </a:rPr>
              <a:t>$168</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洪師父孜然牛肉乾 </a:t>
            </a:r>
            <a:r>
              <a:rPr lang="en-US" altLang="zh-TW" b="1" dirty="0" smtClean="0">
                <a:latin typeface="微軟正黑體" panose="020B0604030504040204" pitchFamily="34" charset="-120"/>
                <a:ea typeface="微軟正黑體" panose="020B0604030504040204" pitchFamily="34" charset="-120"/>
              </a:rPr>
              <a:t>$25</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陳允宝泉土鳳梨酥  </a:t>
            </a:r>
            <a:r>
              <a:rPr lang="en-US" altLang="zh-TW" b="1" dirty="0" smtClean="0">
                <a:latin typeface="微軟正黑體" panose="020B0604030504040204" pitchFamily="34" charset="-120"/>
                <a:ea typeface="微軟正黑體" panose="020B0604030504040204" pitchFamily="34" charset="-120"/>
              </a:rPr>
              <a:t>$75</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思慕昔芒果酥</a:t>
            </a:r>
            <a:r>
              <a:rPr lang="en-US" altLang="zh-TW" b="1" dirty="0">
                <a:latin typeface="微軟正黑體" panose="020B0604030504040204" pitchFamily="34" charset="-120"/>
                <a:ea typeface="微軟正黑體" panose="020B0604030504040204" pitchFamily="34" charset="-120"/>
              </a:rPr>
              <a:t>10</a:t>
            </a:r>
            <a:r>
              <a:rPr lang="zh-TW" altLang="en-US" b="1" dirty="0">
                <a:latin typeface="微軟正黑體" panose="020B0604030504040204" pitchFamily="34" charset="-120"/>
                <a:ea typeface="微軟正黑體" panose="020B0604030504040204" pitchFamily="34" charset="-120"/>
              </a:rPr>
              <a:t>入 </a:t>
            </a:r>
            <a:r>
              <a:rPr lang="en-US" altLang="zh-TW" b="1" dirty="0" smtClean="0">
                <a:latin typeface="微軟正黑體" panose="020B0604030504040204" pitchFamily="34" charset="-120"/>
                <a:ea typeface="微軟正黑體" panose="020B0604030504040204" pitchFamily="34" charset="-120"/>
              </a:rPr>
              <a:t>$130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黃源興招牌冠軍典雅禮盒</a:t>
            </a:r>
            <a:r>
              <a:rPr lang="zh-TW" altLang="en-US" b="1" dirty="0" smtClean="0">
                <a:latin typeface="微軟正黑體" panose="020B0604030504040204" pitchFamily="34" charset="-120"/>
                <a:ea typeface="微軟正黑體" panose="020B0604030504040204" pitchFamily="34" charset="-120"/>
              </a:rPr>
              <a:t>組</a:t>
            </a: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$120</a:t>
            </a:r>
            <a:endParaRPr lang="en-US" altLang="zh-TW" b="1" dirty="0">
              <a:latin typeface="微軟正黑體" panose="020B0604030504040204" pitchFamily="34" charset="-120"/>
              <a:ea typeface="微軟正黑體" panose="020B0604030504040204" pitchFamily="34" charset="-120"/>
            </a:endParaRPr>
          </a:p>
        </p:txBody>
      </p:sp>
      <p:sp>
        <p:nvSpPr>
          <p:cNvPr id="9" name="TextBox 8"/>
          <p:cNvSpPr txBox="1"/>
          <p:nvPr/>
        </p:nvSpPr>
        <p:spPr>
          <a:xfrm>
            <a:off x="4213376" y="1107028"/>
            <a:ext cx="7040233" cy="83078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4799" b="1" dirty="0">
                <a:latin typeface="微軟正黑體" panose="020B0604030504040204" pitchFamily="34" charset="-120"/>
                <a:ea typeface="微軟正黑體" panose="020B0604030504040204" pitchFamily="34" charset="-120"/>
              </a:rPr>
              <a:t>禮品總</a:t>
            </a:r>
            <a:r>
              <a:rPr lang="zh-TW" altLang="en-US" sz="4799" b="1" dirty="0" smtClean="0">
                <a:latin typeface="微軟正黑體" panose="020B0604030504040204" pitchFamily="34" charset="-120"/>
                <a:ea typeface="微軟正黑體" panose="020B0604030504040204" pitchFamily="34" charset="-120"/>
              </a:rPr>
              <a:t>值</a:t>
            </a:r>
            <a:r>
              <a:rPr lang="en-US" altLang="zh-TW" sz="4799" b="1" dirty="0" smtClean="0">
                <a:latin typeface="微軟正黑體" panose="020B0604030504040204" pitchFamily="34" charset="-120"/>
                <a:ea typeface="微軟正黑體" panose="020B0604030504040204" pitchFamily="34" charset="-120"/>
              </a:rPr>
              <a:t>HK$1,528</a:t>
            </a:r>
            <a:endParaRPr lang="zh-TW" altLang="en-US" sz="4799" b="1" dirty="0">
              <a:latin typeface="微軟正黑體" panose="020B0604030504040204" pitchFamily="34" charset="-120"/>
              <a:ea typeface="微軟正黑體" panose="020B0604030504040204" pitchFamily="34" charset="-120"/>
            </a:endParaRPr>
          </a:p>
        </p:txBody>
      </p:sp>
      <p:sp>
        <p:nvSpPr>
          <p:cNvPr id="10" name="Title 8"/>
          <p:cNvSpPr txBox="1">
            <a:spLocks/>
          </p:cNvSpPr>
          <p:nvPr/>
        </p:nvSpPr>
        <p:spPr>
          <a:xfrm>
            <a:off x="5576517" y="352035"/>
            <a:ext cx="4404095" cy="439548"/>
          </a:xfrm>
          <a:prstGeom prst="rect">
            <a:avLst/>
          </a:prstGeom>
        </p:spPr>
        <p:txBody>
          <a:bodyPr anchor="ctr" anchorCtr="0">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b="1" dirty="0">
                <a:ln w="50800"/>
                <a:latin typeface="微軟正黑體" panose="020B0604030504040204" pitchFamily="34" charset="-120"/>
                <a:ea typeface="微軟正黑體" panose="020B0604030504040204" pitchFamily="34" charset="-120"/>
                <a:cs typeface="Arial Unicode MS" pitchFamily="34" charset="-120"/>
              </a:rPr>
              <a:t>夥伴商店抽獎  </a:t>
            </a:r>
            <a:r>
              <a:rPr lang="en-US" altLang="zh-TW" sz="3600" b="1" dirty="0">
                <a:ln w="50800"/>
                <a:latin typeface="微軟正黑體" panose="020B0604030504040204" pitchFamily="34" charset="-120"/>
                <a:ea typeface="微軟正黑體" panose="020B0604030504040204" pitchFamily="34" charset="-120"/>
                <a:cs typeface="Arial Unicode MS" pitchFamily="34" charset="-120"/>
              </a:rPr>
              <a:t>(</a:t>
            </a:r>
            <a:r>
              <a:rPr lang="zh-TW" altLang="en-US" sz="3600" b="1" dirty="0">
                <a:ln w="50800"/>
                <a:latin typeface="微軟正黑體" panose="020B0604030504040204" pitchFamily="34" charset="-120"/>
                <a:ea typeface="微軟正黑體" panose="020B0604030504040204" pitchFamily="34" charset="-120"/>
                <a:cs typeface="Arial Unicode MS" pitchFamily="34" charset="-120"/>
              </a:rPr>
              <a:t>五獎</a:t>
            </a:r>
            <a:r>
              <a:rPr lang="en-US" altLang="zh-TW" sz="3600" b="1" dirty="0">
                <a:ln w="50800"/>
                <a:latin typeface="微軟正黑體" panose="020B0604030504040204" pitchFamily="34" charset="-120"/>
                <a:ea typeface="微軟正黑體" panose="020B0604030504040204" pitchFamily="34" charset="-120"/>
                <a:cs typeface="Arial Unicode MS" pitchFamily="34" charset="-120"/>
              </a:rPr>
              <a:t>)</a:t>
            </a:r>
            <a:endParaRPr lang="en-US" sz="3600" b="1" dirty="0">
              <a:ln w="50800"/>
              <a:latin typeface="微軟正黑體" panose="020B0604030504040204" pitchFamily="34" charset="-120"/>
              <a:ea typeface="微軟正黑體" panose="020B0604030504040204" pitchFamily="34" charset="-120"/>
              <a:cs typeface="Arial Unicode MS" pitchFamily="34" charset="-120"/>
            </a:endParaRPr>
          </a:p>
        </p:txBody>
      </p:sp>
      <p:grpSp>
        <p:nvGrpSpPr>
          <p:cNvPr id="11" name="Group 10"/>
          <p:cNvGrpSpPr/>
          <p:nvPr/>
        </p:nvGrpSpPr>
        <p:grpSpPr>
          <a:xfrm>
            <a:off x="10758119" y="6107731"/>
            <a:ext cx="1036173" cy="532210"/>
            <a:chOff x="2057400" y="685800"/>
            <a:chExt cx="4171805" cy="2364023"/>
          </a:xfrm>
        </p:grpSpPr>
        <p:sp>
          <p:nvSpPr>
            <p:cNvPr id="12" name="Rounded Rectangle 11"/>
            <p:cNvSpPr/>
            <p:nvPr/>
          </p:nvSpPr>
          <p:spPr>
            <a:xfrm>
              <a:off x="2057400" y="685800"/>
              <a:ext cx="4171805"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3" name="Picture 2" descr="M:\Agreement\Yue Sang Seaproduct Ltd\Yue Sang lo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9721" y="772886"/>
              <a:ext cx="3284415" cy="2185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455834" y="6123419"/>
            <a:ext cx="1036173" cy="532210"/>
            <a:chOff x="3879809" y="2286902"/>
            <a:chExt cx="4602574" cy="2364023"/>
          </a:xfrm>
        </p:grpSpPr>
        <p:sp>
          <p:nvSpPr>
            <p:cNvPr id="15" name="Rounded Rectangle 14"/>
            <p:cNvSpPr/>
            <p:nvPr/>
          </p:nvSpPr>
          <p:spPr>
            <a:xfrm>
              <a:off x="3879809" y="2286902"/>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6" name="Picture 3" descr="C:\Users\bivyw\Desktop\LS2017ppt\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113"/>
            <a:stretch/>
          </p:blipFill>
          <p:spPr bwMode="auto">
            <a:xfrm>
              <a:off x="4113212" y="2634420"/>
              <a:ext cx="4145788" cy="15891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845193" y="6123418"/>
            <a:ext cx="1036173" cy="532210"/>
            <a:chOff x="3938901" y="577686"/>
            <a:chExt cx="4602574" cy="2364023"/>
          </a:xfrm>
        </p:grpSpPr>
        <p:sp>
          <p:nvSpPr>
            <p:cNvPr id="18" name="Rounded Rectangle 17"/>
            <p:cNvSpPr/>
            <p:nvPr/>
          </p:nvSpPr>
          <p:spPr>
            <a:xfrm>
              <a:off x="3938901" y="577686"/>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9" name="Picture 2" descr="M:\Agreement\iCarry\(01) new bird logo-1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9412" y="655709"/>
              <a:ext cx="4062412"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3415741" y="6138632"/>
            <a:ext cx="1863209" cy="516996"/>
            <a:chOff x="4993203" y="-836310"/>
            <a:chExt cx="1863209" cy="516996"/>
          </a:xfrm>
        </p:grpSpPr>
        <p:sp>
          <p:nvSpPr>
            <p:cNvPr id="22" name="Rounded Rectangle 21"/>
            <p:cNvSpPr/>
            <p:nvPr/>
          </p:nvSpPr>
          <p:spPr>
            <a:xfrm>
              <a:off x="4993203" y="-836310"/>
              <a:ext cx="1863209" cy="5169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535" y="-720663"/>
              <a:ext cx="1688544" cy="303695"/>
            </a:xfrm>
            <a:prstGeom prst="rect">
              <a:avLst/>
            </a:prstGeom>
          </p:spPr>
        </p:pic>
      </p:grpSp>
      <p:grpSp>
        <p:nvGrpSpPr>
          <p:cNvPr id="32" name="Group 31"/>
          <p:cNvGrpSpPr/>
          <p:nvPr/>
        </p:nvGrpSpPr>
        <p:grpSpPr>
          <a:xfrm>
            <a:off x="8153549" y="6123419"/>
            <a:ext cx="1036173" cy="532210"/>
            <a:chOff x="2583929" y="-836310"/>
            <a:chExt cx="1036173" cy="532210"/>
          </a:xfrm>
        </p:grpSpPr>
        <p:sp>
          <p:nvSpPr>
            <p:cNvPr id="30" name="Rounded Rectangle 29"/>
            <p:cNvSpPr/>
            <p:nvPr/>
          </p:nvSpPr>
          <p:spPr>
            <a:xfrm>
              <a:off x="2583929" y="-836310"/>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7883" y="-824337"/>
              <a:ext cx="508263" cy="508263"/>
            </a:xfrm>
            <a:prstGeom prst="rect">
              <a:avLst/>
            </a:prstGeom>
          </p:spPr>
        </p:pic>
      </p:grpSp>
      <p:grpSp>
        <p:nvGrpSpPr>
          <p:cNvPr id="34" name="Group 33"/>
          <p:cNvGrpSpPr/>
          <p:nvPr/>
        </p:nvGrpSpPr>
        <p:grpSpPr>
          <a:xfrm>
            <a:off x="5542908" y="6123418"/>
            <a:ext cx="1036173" cy="532210"/>
            <a:chOff x="3938918" y="-856138"/>
            <a:chExt cx="1036173" cy="532210"/>
          </a:xfrm>
        </p:grpSpPr>
        <p:sp>
          <p:nvSpPr>
            <p:cNvPr id="27" name="Rounded Rectangle 26"/>
            <p:cNvSpPr/>
            <p:nvPr/>
          </p:nvSpPr>
          <p:spPr>
            <a:xfrm>
              <a:off x="3938918" y="-856138"/>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1734" y="-818415"/>
              <a:ext cx="850540" cy="449571"/>
            </a:xfrm>
            <a:prstGeom prst="rect">
              <a:avLst/>
            </a:prstGeom>
          </p:spPr>
        </p:pic>
      </p:grpSp>
    </p:spTree>
    <p:extLst>
      <p:ext uri="{BB962C8B-B14F-4D97-AF65-F5344CB8AC3E}">
        <p14:creationId xmlns:p14="http://schemas.microsoft.com/office/powerpoint/2010/main" val="3273867438"/>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768" b="5555"/>
          <a:stretch/>
        </p:blipFill>
        <p:spPr>
          <a:xfrm>
            <a:off x="-1588" y="0"/>
            <a:ext cx="12190413" cy="6858000"/>
          </a:xfrm>
          <a:prstGeom prst="rect">
            <a:avLst/>
          </a:prstGeom>
        </p:spPr>
      </p:pic>
      <p:grpSp>
        <p:nvGrpSpPr>
          <p:cNvPr id="5" name="Group 4"/>
          <p:cNvGrpSpPr/>
          <p:nvPr/>
        </p:nvGrpSpPr>
        <p:grpSpPr>
          <a:xfrm>
            <a:off x="608014" y="4871324"/>
            <a:ext cx="2362200" cy="1814618"/>
            <a:chOff x="188909" y="4269583"/>
            <a:chExt cx="3133996" cy="2492559"/>
          </a:xfrm>
        </p:grpSpPr>
        <p:pic>
          <p:nvPicPr>
            <p:cNvPr id="6" name="Picture 5" descr="C:\Users\bivyw\Desktop\confernce temp\Gift-High-Quality-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09" y="4269583"/>
              <a:ext cx="2241601" cy="2492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bivyw\Desktop\confernce temp\Gift-High-Quality-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870" y="5269107"/>
              <a:ext cx="1316035" cy="146337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278160" y="2316301"/>
            <a:ext cx="8910663" cy="3416320"/>
          </a:xfrm>
          <a:prstGeom prst="rect">
            <a:avLst/>
          </a:prstGeom>
          <a:noFill/>
        </p:spPr>
        <p:txBody>
          <a:bodyPr wrap="square" rtlCol="0">
            <a:spAutoFit/>
          </a:bodyPr>
          <a:lstStyle/>
          <a:p>
            <a:pPr algn="ctr"/>
            <a:r>
              <a:rPr lang="en-US" altLang="zh-TW" b="1" dirty="0" smtClean="0">
                <a:latin typeface="微軟正黑體" panose="020B0604030504040204" pitchFamily="34" charset="-120"/>
                <a:ea typeface="微軟正黑體" panose="020B0604030504040204" pitchFamily="34" charset="-120"/>
              </a:rPr>
              <a:t>2 </a:t>
            </a:r>
            <a:r>
              <a:rPr lang="zh-TW" altLang="en-US" b="1" dirty="0" smtClean="0">
                <a:latin typeface="微軟正黑體" panose="020B0604030504040204" pitchFamily="34" charset="-120"/>
                <a:ea typeface="微軟正黑體" panose="020B0604030504040204" pitchFamily="34" charset="-120"/>
              </a:rPr>
              <a:t>套</a:t>
            </a:r>
            <a:r>
              <a:rPr lang="en-US" altLang="zh-TW" b="1" dirty="0" smtClean="0">
                <a:latin typeface="微軟正黑體" panose="020B0604030504040204" pitchFamily="34" charset="-120"/>
                <a:ea typeface="微軟正黑體" panose="020B0604030504040204" pitchFamily="34" charset="-120"/>
              </a:rPr>
              <a:t>&lt;</a:t>
            </a:r>
            <a:r>
              <a:rPr lang="zh-TW" altLang="en-US" b="1" dirty="0" smtClean="0">
                <a:latin typeface="微軟正黑體" panose="020B0604030504040204" pitchFamily="34" charset="-120"/>
                <a:ea typeface="微軟正黑體" panose="020B0604030504040204" pitchFamily="34" charset="-120"/>
              </a:rPr>
              <a:t>么</a:t>
            </a:r>
            <a:r>
              <a:rPr lang="zh-TW" altLang="en-US" b="1" dirty="0">
                <a:latin typeface="微軟正黑體" panose="020B0604030504040204" pitchFamily="34" charset="-120"/>
                <a:ea typeface="微軟正黑體" panose="020B0604030504040204" pitchFamily="34" charset="-120"/>
              </a:rPr>
              <a:t>鳳精品包</a:t>
            </a:r>
            <a:r>
              <a:rPr lang="en-US" altLang="zh-TW" b="1" dirty="0" smtClean="0">
                <a:latin typeface="微軟正黑體" panose="020B0604030504040204" pitchFamily="34" charset="-120"/>
                <a:ea typeface="微軟正黑體" panose="020B0604030504040204" pitchFamily="34" charset="-120"/>
              </a:rPr>
              <a:t>&gt;</a:t>
            </a:r>
          </a:p>
          <a:p>
            <a:pPr algn="ctr"/>
            <a:r>
              <a:rPr lang="zh-TW" altLang="en-US" b="1" dirty="0" smtClean="0">
                <a:latin typeface="微軟正黑體" panose="020B0604030504040204" pitchFamily="34" charset="-120"/>
                <a:ea typeface="微軟正黑體" panose="020B0604030504040204" pitchFamily="34" charset="-120"/>
              </a:rPr>
              <a:t>清</a:t>
            </a:r>
            <a:r>
              <a:rPr lang="zh-TW" altLang="en-US" b="1" dirty="0">
                <a:latin typeface="微軟正黑體" panose="020B0604030504040204" pitchFamily="34" charset="-120"/>
                <a:ea typeface="微軟正黑體" panose="020B0604030504040204" pitchFamily="34" charset="-120"/>
              </a:rPr>
              <a:t>甜話</a:t>
            </a:r>
            <a:r>
              <a:rPr lang="zh-TW" altLang="en-US" b="1" dirty="0" smtClean="0">
                <a:latin typeface="微軟正黑體" panose="020B0604030504040204" pitchFamily="34" charset="-120"/>
                <a:ea typeface="微軟正黑體" panose="020B0604030504040204" pitchFamily="34" charset="-120"/>
              </a:rPr>
              <a:t>梅</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果</a:t>
            </a:r>
            <a:r>
              <a:rPr lang="zh-TW" altLang="en-US" b="1" dirty="0">
                <a:latin typeface="微軟正黑體" panose="020B0604030504040204" pitchFamily="34" charset="-120"/>
                <a:ea typeface="微軟正黑體" panose="020B0604030504040204" pitchFamily="34" charset="-120"/>
              </a:rPr>
              <a:t>汁冬</a:t>
            </a:r>
            <a:r>
              <a:rPr lang="zh-TW" altLang="en-US" b="1" dirty="0" smtClean="0">
                <a:latin typeface="微軟正黑體" panose="020B0604030504040204" pitchFamily="34" charset="-120"/>
                <a:ea typeface="微軟正黑體" panose="020B0604030504040204" pitchFamily="34" charset="-120"/>
              </a:rPr>
              <a:t>薑</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精選檸汁</a:t>
            </a:r>
            <a:r>
              <a:rPr lang="zh-TW" altLang="en-US" b="1" dirty="0" smtClean="0">
                <a:latin typeface="微軟正黑體" panose="020B0604030504040204" pitchFamily="34" charset="-120"/>
                <a:ea typeface="微軟正黑體" panose="020B0604030504040204" pitchFamily="34" charset="-120"/>
              </a:rPr>
              <a:t>薑</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清心</a:t>
            </a:r>
            <a:r>
              <a:rPr lang="zh-TW" altLang="en-US" b="1" dirty="0" smtClean="0">
                <a:latin typeface="微軟正黑體" panose="020B0604030504040204" pitchFamily="34" charset="-120"/>
                <a:ea typeface="微軟正黑體" panose="020B0604030504040204" pitchFamily="34" charset="-120"/>
              </a:rPr>
              <a:t>果</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南乳肉 </a:t>
            </a:r>
            <a:r>
              <a:rPr lang="en-US" altLang="zh-TW" b="1" dirty="0" smtClean="0">
                <a:latin typeface="微軟正黑體" panose="020B0604030504040204" pitchFamily="34" charset="-120"/>
                <a:ea typeface="微軟正黑體" panose="020B0604030504040204" pitchFamily="34" charset="-120"/>
              </a:rPr>
              <a:t>  $390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smtClean="0">
                <a:latin typeface="微軟正黑體" panose="020B0604030504040204" pitchFamily="34" charset="-120"/>
                <a:ea typeface="微軟正黑體" panose="020B0604030504040204" pitchFamily="34" charset="-120"/>
              </a:rPr>
              <a:t>澳</a:t>
            </a:r>
            <a:r>
              <a:rPr lang="zh-TW" altLang="en-US" b="1" dirty="0">
                <a:latin typeface="微軟正黑體" panose="020B0604030504040204" pitchFamily="34" charset="-120"/>
                <a:ea typeface="微軟正黑體" panose="020B0604030504040204" pitchFamily="34" charset="-120"/>
              </a:rPr>
              <a:t>洲紅燒罐頭鮑魚 （</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頭</a:t>
            </a:r>
            <a:r>
              <a:rPr lang="zh-TW" altLang="en-US" b="1" dirty="0" smtClean="0">
                <a:latin typeface="微軟正黑體" panose="020B0604030504040204" pitchFamily="34" charset="-120"/>
                <a:ea typeface="微軟正黑體" panose="020B0604030504040204" pitchFamily="34" charset="-120"/>
              </a:rPr>
              <a:t>）</a:t>
            </a:r>
            <a:r>
              <a:rPr lang="en-US" altLang="zh-TW" b="1" dirty="0" smtClean="0">
                <a:latin typeface="微軟正黑體" panose="020B0604030504040204" pitchFamily="34" charset="-120"/>
                <a:ea typeface="微軟正黑體" panose="020B0604030504040204" pitchFamily="34" charset="-120"/>
              </a:rPr>
              <a:t>$280</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&lt;</a:t>
            </a:r>
            <a:r>
              <a:rPr lang="zh-TW" altLang="en-US" b="1" dirty="0">
                <a:latin typeface="微軟正黑體" panose="020B0604030504040204" pitchFamily="34" charset="-120"/>
                <a:ea typeface="微軟正黑體" panose="020B0604030504040204" pitchFamily="34" charset="-120"/>
              </a:rPr>
              <a:t>山手作</a:t>
            </a:r>
            <a:r>
              <a:rPr lang="en-US" altLang="zh-TW" b="1" dirty="0">
                <a:latin typeface="微軟正黑體" panose="020B0604030504040204" pitchFamily="34" charset="-120"/>
                <a:ea typeface="微軟正黑體" panose="020B0604030504040204" pitchFamily="34" charset="-120"/>
              </a:rPr>
              <a:t>&gt; </a:t>
            </a:r>
            <a:r>
              <a:rPr lang="zh-TW" altLang="en-US" b="1" dirty="0">
                <a:latin typeface="微軟正黑體" panose="020B0604030504040204" pitchFamily="34" charset="-120"/>
                <a:ea typeface="微軟正黑體" panose="020B0604030504040204" pitchFamily="34" charset="-120"/>
              </a:rPr>
              <a:t>淮山粉  </a:t>
            </a:r>
            <a:r>
              <a:rPr lang="en-US" altLang="zh-TW" b="1" dirty="0" smtClean="0">
                <a:latin typeface="微軟正黑體" panose="020B0604030504040204" pitchFamily="34" charset="-120"/>
                <a:ea typeface="微軟正黑體" panose="020B0604030504040204" pitchFamily="34" charset="-120"/>
              </a:rPr>
              <a:t>$140</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8</a:t>
            </a:r>
            <a:r>
              <a:rPr lang="zh-TW" altLang="en-US" b="1" dirty="0">
                <a:latin typeface="微軟正黑體" panose="020B0604030504040204" pitchFamily="34" charset="-120"/>
                <a:ea typeface="微軟正黑體" panose="020B0604030504040204" pitchFamily="34" charset="-120"/>
              </a:rPr>
              <a:t>渡海逸酒店自助晚</a:t>
            </a:r>
            <a:r>
              <a:rPr lang="zh-TW" altLang="en-US" b="1" dirty="0" smtClean="0">
                <a:latin typeface="微軟正黑體" panose="020B0604030504040204" pitchFamily="34" charset="-120"/>
                <a:ea typeface="微軟正黑體" panose="020B0604030504040204" pitchFamily="34" charset="-120"/>
              </a:rPr>
              <a:t>餐兩張</a:t>
            </a:r>
            <a:r>
              <a:rPr lang="en-US" altLang="zh-TW" b="1" dirty="0" smtClean="0">
                <a:latin typeface="微軟正黑體" panose="020B0604030504040204" pitchFamily="34" charset="-120"/>
                <a:ea typeface="微軟正黑體" panose="020B0604030504040204" pitchFamily="34" charset="-120"/>
              </a:rPr>
              <a:t>100</a:t>
            </a:r>
            <a:r>
              <a:rPr lang="zh-TW" altLang="en-US" b="1" dirty="0">
                <a:latin typeface="微軟正黑體" panose="020B0604030504040204" pitchFamily="34" charset="-120"/>
                <a:ea typeface="微軟正黑體" panose="020B0604030504040204" pitchFamily="34" charset="-120"/>
              </a:rPr>
              <a:t>元現金</a:t>
            </a:r>
            <a:r>
              <a:rPr lang="zh-TW" altLang="en-US" b="1" dirty="0" smtClean="0">
                <a:latin typeface="微軟正黑體" panose="020B0604030504040204" pitchFamily="34" charset="-120"/>
                <a:ea typeface="微軟正黑體" panose="020B0604030504040204" pitchFamily="34" charset="-120"/>
              </a:rPr>
              <a:t>券 </a:t>
            </a:r>
            <a:r>
              <a:rPr lang="en-US" altLang="zh-TW" b="1" dirty="0" smtClean="0">
                <a:latin typeface="微軟正黑體" panose="020B0604030504040204" pitchFamily="34" charset="-120"/>
                <a:ea typeface="微軟正黑體" panose="020B0604030504040204" pitchFamily="34" charset="-120"/>
              </a:rPr>
              <a:t>$200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台灣</a:t>
            </a:r>
            <a:r>
              <a:rPr lang="en-US" altLang="zh-TW" b="1" dirty="0">
                <a:latin typeface="微軟正黑體" panose="020B0604030504040204" pitchFamily="34" charset="-120"/>
                <a:ea typeface="微軟正黑體" panose="020B0604030504040204" pitchFamily="34" charset="-120"/>
              </a:rPr>
              <a:t>5 </a:t>
            </a:r>
            <a:r>
              <a:rPr lang="zh-TW" altLang="en-US" b="1" dirty="0">
                <a:latin typeface="微軟正黑體" panose="020B0604030504040204" pitchFamily="34" charset="-120"/>
                <a:ea typeface="微軟正黑體" panose="020B0604030504040204" pitchFamily="34" charset="-120"/>
              </a:rPr>
              <a:t>日</a:t>
            </a:r>
            <a:r>
              <a:rPr lang="en-US" altLang="zh-TW" b="1" dirty="0">
                <a:latin typeface="微軟正黑體" panose="020B0604030504040204" pitchFamily="34" charset="-120"/>
                <a:ea typeface="微軟正黑體" panose="020B0604030504040204" pitchFamily="34" charset="-120"/>
              </a:rPr>
              <a:t>4G </a:t>
            </a:r>
            <a:r>
              <a:rPr lang="zh-TW" altLang="en-US" b="1" dirty="0">
                <a:latin typeface="微軟正黑體" panose="020B0604030504040204" pitchFamily="34" charset="-120"/>
                <a:ea typeface="微軟正黑體" panose="020B0604030504040204" pitchFamily="34" charset="-120"/>
              </a:rPr>
              <a:t>無限數據卡  </a:t>
            </a:r>
            <a:r>
              <a:rPr lang="en-US" altLang="zh-TW" b="1" dirty="0" smtClean="0">
                <a:latin typeface="微軟正黑體" panose="020B0604030504040204" pitchFamily="34" charset="-120"/>
                <a:ea typeface="微軟正黑體" panose="020B0604030504040204" pitchFamily="34" charset="-120"/>
              </a:rPr>
              <a:t>$168</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洪師父椒麻牛肉乾 </a:t>
            </a:r>
            <a:r>
              <a:rPr lang="en-US" altLang="zh-TW" b="1" dirty="0" smtClean="0">
                <a:latin typeface="微軟正黑體" panose="020B0604030504040204" pitchFamily="34" charset="-120"/>
                <a:ea typeface="微軟正黑體" panose="020B0604030504040204" pitchFamily="34" charset="-120"/>
              </a:rPr>
              <a:t>$25</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陳允宝泉原味鳳梨酥 </a:t>
            </a:r>
            <a:r>
              <a:rPr lang="en-US" altLang="zh-TW" b="1" dirty="0" smtClean="0">
                <a:latin typeface="微軟正黑體" panose="020B0604030504040204" pitchFamily="34" charset="-120"/>
                <a:ea typeface="微軟正黑體" panose="020B0604030504040204" pitchFamily="34" charset="-120"/>
              </a:rPr>
              <a:t>$140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思慕昔芒果</a:t>
            </a:r>
            <a:r>
              <a:rPr lang="zh-TW" altLang="en-US" b="1" dirty="0" smtClean="0">
                <a:latin typeface="微軟正黑體" panose="020B0604030504040204" pitchFamily="34" charset="-120"/>
                <a:ea typeface="微軟正黑體" panose="020B0604030504040204" pitchFamily="34" charset="-120"/>
              </a:rPr>
              <a:t>酥</a:t>
            </a: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$130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初心亭牛肉乾辣味 </a:t>
            </a:r>
            <a:r>
              <a:rPr lang="en-US" altLang="zh-TW" b="1" dirty="0" smtClean="0">
                <a:latin typeface="微軟正黑體" panose="020B0604030504040204" pitchFamily="34" charset="-120"/>
                <a:ea typeface="微軟正黑體" panose="020B0604030504040204" pitchFamily="34" charset="-120"/>
              </a:rPr>
              <a:t>$60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黃源興招牌冠軍典雅禮盒</a:t>
            </a:r>
            <a:r>
              <a:rPr lang="zh-TW" altLang="en-US" b="1" dirty="0" smtClean="0">
                <a:latin typeface="微軟正黑體" panose="020B0604030504040204" pitchFamily="34" charset="-120"/>
                <a:ea typeface="微軟正黑體" panose="020B0604030504040204" pitchFamily="34" charset="-120"/>
              </a:rPr>
              <a:t>組</a:t>
            </a:r>
            <a:r>
              <a:rPr lang="en-US" altLang="zh-TW" b="1" dirty="0" smtClean="0">
                <a:latin typeface="微軟正黑體" panose="020B0604030504040204" pitchFamily="34" charset="-120"/>
                <a:ea typeface="微軟正黑體" panose="020B0604030504040204" pitchFamily="34" charset="-120"/>
              </a:rPr>
              <a:t> $120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初心亭一起拌麵辣味 </a:t>
            </a:r>
            <a:r>
              <a:rPr lang="en-US" altLang="zh-TW" b="1" dirty="0" smtClean="0">
                <a:latin typeface="微軟正黑體" panose="020B0604030504040204" pitchFamily="34" charset="-120"/>
                <a:ea typeface="微軟正黑體" panose="020B0604030504040204" pitchFamily="34" charset="-120"/>
              </a:rPr>
              <a:t>$67</a:t>
            </a:r>
            <a:endParaRPr lang="en-US" altLang="zh-TW" b="1" dirty="0">
              <a:latin typeface="微軟正黑體" panose="020B0604030504040204" pitchFamily="34" charset="-120"/>
              <a:ea typeface="微軟正黑體" panose="020B0604030504040204" pitchFamily="34" charset="-120"/>
            </a:endParaRPr>
          </a:p>
        </p:txBody>
      </p:sp>
      <p:sp>
        <p:nvSpPr>
          <p:cNvPr id="9" name="TextBox 8"/>
          <p:cNvSpPr txBox="1"/>
          <p:nvPr/>
        </p:nvSpPr>
        <p:spPr>
          <a:xfrm>
            <a:off x="4213376" y="1107028"/>
            <a:ext cx="7040233" cy="83078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4799" b="1" dirty="0">
                <a:latin typeface="微軟正黑體" panose="020B0604030504040204" pitchFamily="34" charset="-120"/>
                <a:ea typeface="微軟正黑體" panose="020B0604030504040204" pitchFamily="34" charset="-120"/>
              </a:rPr>
              <a:t>禮品總</a:t>
            </a:r>
            <a:r>
              <a:rPr lang="zh-TW" altLang="en-US" sz="4799" b="1" dirty="0" smtClean="0">
                <a:latin typeface="微軟正黑體" panose="020B0604030504040204" pitchFamily="34" charset="-120"/>
                <a:ea typeface="微軟正黑體" panose="020B0604030504040204" pitchFamily="34" charset="-120"/>
              </a:rPr>
              <a:t>值</a:t>
            </a:r>
            <a:r>
              <a:rPr lang="en-US" altLang="zh-TW" sz="4799" b="1" dirty="0" smtClean="0">
                <a:latin typeface="微軟正黑體" panose="020B0604030504040204" pitchFamily="34" charset="-120"/>
                <a:ea typeface="微軟正黑體" panose="020B0604030504040204" pitchFamily="34" charset="-120"/>
              </a:rPr>
              <a:t>HK$1,720</a:t>
            </a:r>
            <a:endParaRPr lang="zh-TW" altLang="en-US" sz="4799" b="1" dirty="0">
              <a:latin typeface="微軟正黑體" panose="020B0604030504040204" pitchFamily="34" charset="-120"/>
              <a:ea typeface="微軟正黑體" panose="020B0604030504040204" pitchFamily="34" charset="-120"/>
            </a:endParaRPr>
          </a:p>
        </p:txBody>
      </p:sp>
      <p:sp>
        <p:nvSpPr>
          <p:cNvPr id="10" name="Title 8"/>
          <p:cNvSpPr txBox="1">
            <a:spLocks/>
          </p:cNvSpPr>
          <p:nvPr/>
        </p:nvSpPr>
        <p:spPr>
          <a:xfrm>
            <a:off x="5576517" y="352035"/>
            <a:ext cx="4404095" cy="439548"/>
          </a:xfrm>
          <a:prstGeom prst="rect">
            <a:avLst/>
          </a:prstGeom>
        </p:spPr>
        <p:txBody>
          <a:bodyPr anchor="ctr" anchorCtr="0">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b="1" dirty="0">
                <a:ln w="50800"/>
                <a:latin typeface="微軟正黑體" panose="020B0604030504040204" pitchFamily="34" charset="-120"/>
                <a:ea typeface="微軟正黑體" panose="020B0604030504040204" pitchFamily="34" charset="-120"/>
                <a:cs typeface="Arial Unicode MS" pitchFamily="34" charset="-120"/>
              </a:rPr>
              <a:t>夥伴商店抽獎  </a:t>
            </a:r>
            <a:r>
              <a:rPr lang="en-US" altLang="zh-TW" sz="3600" b="1" dirty="0" smtClean="0">
                <a:ln w="50800"/>
                <a:latin typeface="微軟正黑體" panose="020B0604030504040204" pitchFamily="34" charset="-120"/>
                <a:ea typeface="微軟正黑體" panose="020B0604030504040204" pitchFamily="34" charset="-120"/>
                <a:cs typeface="Arial Unicode MS" pitchFamily="34" charset="-120"/>
              </a:rPr>
              <a:t>(</a:t>
            </a:r>
            <a:r>
              <a:rPr lang="zh-TW" altLang="en-US" sz="3600" b="1" dirty="0" smtClean="0">
                <a:ln w="50800"/>
                <a:latin typeface="微軟正黑體" panose="020B0604030504040204" pitchFamily="34" charset="-120"/>
                <a:ea typeface="微軟正黑體" panose="020B0604030504040204" pitchFamily="34" charset="-120"/>
                <a:cs typeface="Arial Unicode MS" pitchFamily="34" charset="-120"/>
              </a:rPr>
              <a:t>四獎</a:t>
            </a:r>
            <a:r>
              <a:rPr lang="en-US" altLang="zh-TW" sz="3600" b="1" dirty="0">
                <a:ln w="50800"/>
                <a:latin typeface="微軟正黑體" panose="020B0604030504040204" pitchFamily="34" charset="-120"/>
                <a:ea typeface="微軟正黑體" panose="020B0604030504040204" pitchFamily="34" charset="-120"/>
                <a:cs typeface="Arial Unicode MS" pitchFamily="34" charset="-120"/>
              </a:rPr>
              <a:t>)</a:t>
            </a:r>
            <a:endParaRPr lang="en-US" sz="3600" b="1" dirty="0">
              <a:ln w="50800"/>
              <a:latin typeface="微軟正黑體" panose="020B0604030504040204" pitchFamily="34" charset="-120"/>
              <a:ea typeface="微軟正黑體" panose="020B0604030504040204" pitchFamily="34" charset="-120"/>
              <a:cs typeface="Arial Unicode MS" pitchFamily="34" charset="-120"/>
            </a:endParaRPr>
          </a:p>
        </p:txBody>
      </p:sp>
      <p:grpSp>
        <p:nvGrpSpPr>
          <p:cNvPr id="11" name="Group 10"/>
          <p:cNvGrpSpPr/>
          <p:nvPr/>
        </p:nvGrpSpPr>
        <p:grpSpPr>
          <a:xfrm>
            <a:off x="10758119" y="6107731"/>
            <a:ext cx="1036173" cy="532210"/>
            <a:chOff x="2057400" y="685800"/>
            <a:chExt cx="4171805" cy="2364023"/>
          </a:xfrm>
        </p:grpSpPr>
        <p:sp>
          <p:nvSpPr>
            <p:cNvPr id="12" name="Rounded Rectangle 11"/>
            <p:cNvSpPr/>
            <p:nvPr/>
          </p:nvSpPr>
          <p:spPr>
            <a:xfrm>
              <a:off x="2057400" y="685800"/>
              <a:ext cx="4171805"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3" name="Picture 2" descr="M:\Agreement\Yue Sang Seaproduct Ltd\Yue Sang lo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9721" y="772886"/>
              <a:ext cx="3284415" cy="2185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455834" y="6123419"/>
            <a:ext cx="1036173" cy="532210"/>
            <a:chOff x="3879809" y="2286902"/>
            <a:chExt cx="4602574" cy="2364023"/>
          </a:xfrm>
        </p:grpSpPr>
        <p:sp>
          <p:nvSpPr>
            <p:cNvPr id="15" name="Rounded Rectangle 14"/>
            <p:cNvSpPr/>
            <p:nvPr/>
          </p:nvSpPr>
          <p:spPr>
            <a:xfrm>
              <a:off x="3879809" y="2286902"/>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6" name="Picture 3" descr="C:\Users\bivyw\Desktop\LS2017ppt\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113"/>
            <a:stretch/>
          </p:blipFill>
          <p:spPr bwMode="auto">
            <a:xfrm>
              <a:off x="4113212" y="2634420"/>
              <a:ext cx="4145788" cy="15891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845193" y="6123418"/>
            <a:ext cx="1036173" cy="532210"/>
            <a:chOff x="3938901" y="577686"/>
            <a:chExt cx="4602574" cy="2364023"/>
          </a:xfrm>
        </p:grpSpPr>
        <p:sp>
          <p:nvSpPr>
            <p:cNvPr id="18" name="Rounded Rectangle 17"/>
            <p:cNvSpPr/>
            <p:nvPr/>
          </p:nvSpPr>
          <p:spPr>
            <a:xfrm>
              <a:off x="3938901" y="577686"/>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9" name="Picture 2" descr="M:\Agreement\iCarry\(01) new bird logo-1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9412" y="655709"/>
              <a:ext cx="4062412"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3415741" y="6138632"/>
            <a:ext cx="1863209" cy="516996"/>
            <a:chOff x="4993203" y="-836310"/>
            <a:chExt cx="1863209" cy="516996"/>
          </a:xfrm>
        </p:grpSpPr>
        <p:sp>
          <p:nvSpPr>
            <p:cNvPr id="22" name="Rounded Rectangle 21"/>
            <p:cNvSpPr/>
            <p:nvPr/>
          </p:nvSpPr>
          <p:spPr>
            <a:xfrm>
              <a:off x="4993203" y="-836310"/>
              <a:ext cx="1863209" cy="5169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535" y="-720663"/>
              <a:ext cx="1688544" cy="303695"/>
            </a:xfrm>
            <a:prstGeom prst="rect">
              <a:avLst/>
            </a:prstGeom>
          </p:spPr>
        </p:pic>
      </p:grpSp>
      <p:grpSp>
        <p:nvGrpSpPr>
          <p:cNvPr id="32" name="Group 31"/>
          <p:cNvGrpSpPr/>
          <p:nvPr/>
        </p:nvGrpSpPr>
        <p:grpSpPr>
          <a:xfrm>
            <a:off x="8153549" y="6123419"/>
            <a:ext cx="1036173" cy="532210"/>
            <a:chOff x="2583929" y="-836310"/>
            <a:chExt cx="1036173" cy="532210"/>
          </a:xfrm>
        </p:grpSpPr>
        <p:sp>
          <p:nvSpPr>
            <p:cNvPr id="30" name="Rounded Rectangle 29"/>
            <p:cNvSpPr/>
            <p:nvPr/>
          </p:nvSpPr>
          <p:spPr>
            <a:xfrm>
              <a:off x="2583929" y="-836310"/>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7883" y="-824337"/>
              <a:ext cx="508263" cy="508263"/>
            </a:xfrm>
            <a:prstGeom prst="rect">
              <a:avLst/>
            </a:prstGeom>
          </p:spPr>
        </p:pic>
      </p:grpSp>
      <p:grpSp>
        <p:nvGrpSpPr>
          <p:cNvPr id="34" name="Group 33"/>
          <p:cNvGrpSpPr/>
          <p:nvPr/>
        </p:nvGrpSpPr>
        <p:grpSpPr>
          <a:xfrm>
            <a:off x="5542908" y="6123418"/>
            <a:ext cx="1036173" cy="532210"/>
            <a:chOff x="3938918" y="-856138"/>
            <a:chExt cx="1036173" cy="532210"/>
          </a:xfrm>
        </p:grpSpPr>
        <p:sp>
          <p:nvSpPr>
            <p:cNvPr id="27" name="Rounded Rectangle 26"/>
            <p:cNvSpPr/>
            <p:nvPr/>
          </p:nvSpPr>
          <p:spPr>
            <a:xfrm>
              <a:off x="3938918" y="-856138"/>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1734" y="-818415"/>
              <a:ext cx="850540" cy="449571"/>
            </a:xfrm>
            <a:prstGeom prst="rect">
              <a:avLst/>
            </a:prstGeom>
          </p:spPr>
        </p:pic>
      </p:grpSp>
    </p:spTree>
    <p:extLst>
      <p:ext uri="{BB962C8B-B14F-4D97-AF65-F5344CB8AC3E}">
        <p14:creationId xmlns:p14="http://schemas.microsoft.com/office/powerpoint/2010/main" val="3576239931"/>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768" b="5555"/>
          <a:stretch/>
        </p:blipFill>
        <p:spPr>
          <a:xfrm>
            <a:off x="-1588" y="0"/>
            <a:ext cx="12190413" cy="6858000"/>
          </a:xfrm>
          <a:prstGeom prst="rect">
            <a:avLst/>
          </a:prstGeom>
        </p:spPr>
      </p:pic>
      <p:grpSp>
        <p:nvGrpSpPr>
          <p:cNvPr id="5" name="Group 4"/>
          <p:cNvGrpSpPr/>
          <p:nvPr/>
        </p:nvGrpSpPr>
        <p:grpSpPr>
          <a:xfrm>
            <a:off x="608014" y="4871324"/>
            <a:ext cx="2362200" cy="1814618"/>
            <a:chOff x="188909" y="4269583"/>
            <a:chExt cx="3133996" cy="2492559"/>
          </a:xfrm>
        </p:grpSpPr>
        <p:pic>
          <p:nvPicPr>
            <p:cNvPr id="6" name="Picture 5" descr="C:\Users\bivyw\Desktop\confernce temp\Gift-High-Quality-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09" y="4269583"/>
              <a:ext cx="2241601" cy="2492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bivyw\Desktop\confernce temp\Gift-High-Quality-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870" y="5269107"/>
              <a:ext cx="1316035" cy="146337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278160" y="2313325"/>
            <a:ext cx="8910663" cy="3416320"/>
          </a:xfrm>
          <a:prstGeom prst="rect">
            <a:avLst/>
          </a:prstGeom>
          <a:noFill/>
        </p:spPr>
        <p:txBody>
          <a:bodyPr wrap="square" rtlCol="0">
            <a:spAutoFit/>
          </a:bodyPr>
          <a:lstStyle/>
          <a:p>
            <a:pPr algn="ctr"/>
            <a:r>
              <a:rPr lang="en-US" altLang="zh-TW" b="1" dirty="0" smtClean="0">
                <a:latin typeface="微軟正黑體" panose="020B0604030504040204" pitchFamily="34" charset="-120"/>
                <a:ea typeface="微軟正黑體" panose="020B0604030504040204" pitchFamily="34" charset="-120"/>
              </a:rPr>
              <a:t>2 </a:t>
            </a:r>
            <a:r>
              <a:rPr lang="zh-TW" altLang="en-US" b="1" dirty="0" smtClean="0">
                <a:latin typeface="微軟正黑體" panose="020B0604030504040204" pitchFamily="34" charset="-120"/>
                <a:ea typeface="微軟正黑體" panose="020B0604030504040204" pitchFamily="34" charset="-120"/>
              </a:rPr>
              <a:t>套</a:t>
            </a:r>
            <a:r>
              <a:rPr lang="en-US" altLang="zh-TW" b="1" dirty="0" smtClean="0">
                <a:latin typeface="微軟正黑體" panose="020B0604030504040204" pitchFamily="34" charset="-120"/>
                <a:ea typeface="微軟正黑體" panose="020B0604030504040204" pitchFamily="34" charset="-120"/>
              </a:rPr>
              <a:t>&lt;</a:t>
            </a:r>
            <a:r>
              <a:rPr lang="zh-TW" altLang="en-US" b="1" dirty="0" smtClean="0">
                <a:latin typeface="微軟正黑體" panose="020B0604030504040204" pitchFamily="34" charset="-120"/>
                <a:ea typeface="微軟正黑體" panose="020B0604030504040204" pitchFamily="34" charset="-120"/>
              </a:rPr>
              <a:t>么</a:t>
            </a:r>
            <a:r>
              <a:rPr lang="zh-TW" altLang="en-US" b="1" dirty="0">
                <a:latin typeface="微軟正黑體" panose="020B0604030504040204" pitchFamily="34" charset="-120"/>
                <a:ea typeface="微軟正黑體" panose="020B0604030504040204" pitchFamily="34" charset="-120"/>
              </a:rPr>
              <a:t>鳳精品包</a:t>
            </a:r>
            <a:r>
              <a:rPr lang="en-US" altLang="zh-TW" b="1" dirty="0" smtClean="0">
                <a:latin typeface="微軟正黑體" panose="020B0604030504040204" pitchFamily="34" charset="-120"/>
                <a:ea typeface="微軟正黑體" panose="020B0604030504040204" pitchFamily="34" charset="-120"/>
              </a:rPr>
              <a:t>&gt;</a:t>
            </a:r>
          </a:p>
          <a:p>
            <a:pPr algn="ctr"/>
            <a:r>
              <a:rPr lang="zh-TW" altLang="en-US" b="1" dirty="0" smtClean="0">
                <a:latin typeface="微軟正黑體" panose="020B0604030504040204" pitchFamily="34" charset="-120"/>
                <a:ea typeface="微軟正黑體" panose="020B0604030504040204" pitchFamily="34" charset="-120"/>
              </a:rPr>
              <a:t>清</a:t>
            </a:r>
            <a:r>
              <a:rPr lang="zh-TW" altLang="en-US" b="1" dirty="0">
                <a:latin typeface="微軟正黑體" panose="020B0604030504040204" pitchFamily="34" charset="-120"/>
                <a:ea typeface="微軟正黑體" panose="020B0604030504040204" pitchFamily="34" charset="-120"/>
              </a:rPr>
              <a:t>甜話</a:t>
            </a:r>
            <a:r>
              <a:rPr lang="zh-TW" altLang="en-US" b="1" dirty="0" smtClean="0">
                <a:latin typeface="微軟正黑體" panose="020B0604030504040204" pitchFamily="34" charset="-120"/>
                <a:ea typeface="微軟正黑體" panose="020B0604030504040204" pitchFamily="34" charset="-120"/>
              </a:rPr>
              <a:t>梅</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果</a:t>
            </a:r>
            <a:r>
              <a:rPr lang="zh-TW" altLang="en-US" b="1" dirty="0">
                <a:latin typeface="微軟正黑體" panose="020B0604030504040204" pitchFamily="34" charset="-120"/>
                <a:ea typeface="微軟正黑體" panose="020B0604030504040204" pitchFamily="34" charset="-120"/>
              </a:rPr>
              <a:t>汁冬</a:t>
            </a:r>
            <a:r>
              <a:rPr lang="zh-TW" altLang="en-US" b="1" dirty="0" smtClean="0">
                <a:latin typeface="微軟正黑體" panose="020B0604030504040204" pitchFamily="34" charset="-120"/>
                <a:ea typeface="微軟正黑體" panose="020B0604030504040204" pitchFamily="34" charset="-120"/>
              </a:rPr>
              <a:t>薑</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精選檸汁</a:t>
            </a:r>
            <a:r>
              <a:rPr lang="zh-TW" altLang="en-US" b="1" dirty="0" smtClean="0">
                <a:latin typeface="微軟正黑體" panose="020B0604030504040204" pitchFamily="34" charset="-120"/>
                <a:ea typeface="微軟正黑體" panose="020B0604030504040204" pitchFamily="34" charset="-120"/>
              </a:rPr>
              <a:t>薑</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清心</a:t>
            </a:r>
            <a:r>
              <a:rPr lang="zh-TW" altLang="en-US" b="1" dirty="0" smtClean="0">
                <a:latin typeface="微軟正黑體" panose="020B0604030504040204" pitchFamily="34" charset="-120"/>
                <a:ea typeface="微軟正黑體" panose="020B0604030504040204" pitchFamily="34" charset="-120"/>
              </a:rPr>
              <a:t>果</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南乳肉 </a:t>
            </a:r>
            <a:r>
              <a:rPr lang="en-US" altLang="zh-TW" b="1" dirty="0" smtClean="0">
                <a:latin typeface="微軟正黑體" panose="020B0604030504040204" pitchFamily="34" charset="-120"/>
                <a:ea typeface="微軟正黑體" panose="020B0604030504040204" pitchFamily="34" charset="-120"/>
              </a:rPr>
              <a:t>  $390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smtClean="0">
                <a:latin typeface="微軟正黑體" panose="020B0604030504040204" pitchFamily="34" charset="-120"/>
                <a:ea typeface="微軟正黑體" panose="020B0604030504040204" pitchFamily="34" charset="-120"/>
              </a:rPr>
              <a:t>澳</a:t>
            </a:r>
            <a:r>
              <a:rPr lang="zh-TW" altLang="en-US" b="1" dirty="0">
                <a:latin typeface="微軟正黑體" panose="020B0604030504040204" pitchFamily="34" charset="-120"/>
                <a:ea typeface="微軟正黑體" panose="020B0604030504040204" pitchFamily="34" charset="-120"/>
              </a:rPr>
              <a:t>洲紅燒罐頭鮑</a:t>
            </a:r>
            <a:r>
              <a:rPr lang="zh-TW" altLang="en-US" b="1" dirty="0" smtClean="0">
                <a:latin typeface="微軟正黑體" panose="020B0604030504040204" pitchFamily="34" charset="-120"/>
                <a:ea typeface="微軟正黑體" panose="020B0604030504040204" pitchFamily="34" charset="-120"/>
              </a:rPr>
              <a:t>魚</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頭</a:t>
            </a:r>
            <a:r>
              <a:rPr lang="en-US" altLang="zh-TW" b="1" dirty="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$360</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&lt;</a:t>
            </a:r>
            <a:r>
              <a:rPr lang="zh-TW" altLang="en-US" b="1" dirty="0">
                <a:latin typeface="微軟正黑體" panose="020B0604030504040204" pitchFamily="34" charset="-120"/>
                <a:ea typeface="微軟正黑體" panose="020B0604030504040204" pitchFamily="34" charset="-120"/>
              </a:rPr>
              <a:t>山手作</a:t>
            </a:r>
            <a:r>
              <a:rPr lang="en-US" altLang="zh-TW" b="1" dirty="0">
                <a:latin typeface="微軟正黑體" panose="020B0604030504040204" pitchFamily="34" charset="-120"/>
                <a:ea typeface="微軟正黑體" panose="020B0604030504040204" pitchFamily="34" charset="-120"/>
              </a:rPr>
              <a:t>&gt; </a:t>
            </a:r>
            <a:r>
              <a:rPr lang="zh-TW" altLang="en-US" b="1" dirty="0">
                <a:latin typeface="微軟正黑體" panose="020B0604030504040204" pitchFamily="34" charset="-120"/>
                <a:ea typeface="微軟正黑體" panose="020B0604030504040204" pitchFamily="34" charset="-120"/>
              </a:rPr>
              <a:t>花旗參粉 </a:t>
            </a:r>
            <a:r>
              <a:rPr lang="en-US" altLang="zh-TW" b="1" dirty="0" smtClean="0">
                <a:latin typeface="微軟正黑體" panose="020B0604030504040204" pitchFamily="34" charset="-120"/>
                <a:ea typeface="微軟正黑體" panose="020B0604030504040204" pitchFamily="34" charset="-120"/>
              </a:rPr>
              <a:t>$180</a:t>
            </a:r>
          </a:p>
          <a:p>
            <a:pPr algn="ctr"/>
            <a:r>
              <a:rPr lang="en-US" altLang="zh-TW" b="1" dirty="0">
                <a:latin typeface="微軟正黑體" panose="020B0604030504040204" pitchFamily="34" charset="-120"/>
                <a:ea typeface="微軟正黑體" panose="020B0604030504040204" pitchFamily="34" charset="-120"/>
              </a:rPr>
              <a:t>&lt;</a:t>
            </a:r>
            <a:r>
              <a:rPr lang="en-US" altLang="zh-TW" b="1" dirty="0" err="1">
                <a:latin typeface="微軟正黑體" panose="020B0604030504040204" pitchFamily="34" charset="-120"/>
                <a:ea typeface="微軟正黑體" panose="020B0604030504040204" pitchFamily="34" charset="-120"/>
              </a:rPr>
              <a:t>Tongba@kiki</a:t>
            </a:r>
            <a:r>
              <a:rPr lang="en-US" altLang="zh-TW" b="1" dirty="0">
                <a:latin typeface="微軟正黑體" panose="020B0604030504040204" pitchFamily="34" charset="-120"/>
                <a:ea typeface="微軟正黑體" panose="020B0604030504040204" pitchFamily="34" charset="-120"/>
              </a:rPr>
              <a:t>&gt; </a:t>
            </a:r>
            <a:r>
              <a:rPr lang="zh-TW" altLang="en-US" b="1" dirty="0">
                <a:latin typeface="微軟正黑體" panose="020B0604030504040204" pitchFamily="34" charset="-120"/>
                <a:ea typeface="微軟正黑體" panose="020B0604030504040204" pitchFamily="34" charset="-120"/>
              </a:rPr>
              <a:t>花茶（玫瑰茉莉薰衣草花茶</a:t>
            </a:r>
            <a:r>
              <a:rPr lang="zh-TW" altLang="en-US" b="1" dirty="0" smtClean="0">
                <a:latin typeface="微軟正黑體" panose="020B0604030504040204" pitchFamily="34" charset="-120"/>
                <a:ea typeface="微軟正黑體" panose="020B0604030504040204" pitchFamily="34" charset="-120"/>
              </a:rPr>
              <a:t>）</a:t>
            </a:r>
            <a:r>
              <a:rPr lang="en-US" altLang="zh-TW" b="1" dirty="0" smtClean="0">
                <a:latin typeface="微軟正黑體" panose="020B0604030504040204" pitchFamily="34" charset="-120"/>
                <a:ea typeface="微軟正黑體" panose="020B0604030504040204" pitchFamily="34" charset="-120"/>
              </a:rPr>
              <a:t>$70</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8</a:t>
            </a:r>
            <a:r>
              <a:rPr lang="zh-TW" altLang="en-US" b="1" dirty="0">
                <a:latin typeface="微軟正黑體" panose="020B0604030504040204" pitchFamily="34" charset="-120"/>
                <a:ea typeface="微軟正黑體" panose="020B0604030504040204" pitchFamily="34" charset="-120"/>
              </a:rPr>
              <a:t>渡海逸酒店自助晚</a:t>
            </a:r>
            <a:r>
              <a:rPr lang="zh-TW" altLang="en-US" b="1" dirty="0" smtClean="0">
                <a:latin typeface="微軟正黑體" panose="020B0604030504040204" pitchFamily="34" charset="-120"/>
                <a:ea typeface="微軟正黑體" panose="020B0604030504040204" pitchFamily="34" charset="-120"/>
              </a:rPr>
              <a:t>餐兩張</a:t>
            </a:r>
            <a:r>
              <a:rPr lang="en-US" altLang="zh-TW" b="1" dirty="0" smtClean="0">
                <a:latin typeface="微軟正黑體" panose="020B0604030504040204" pitchFamily="34" charset="-120"/>
                <a:ea typeface="微軟正黑體" panose="020B0604030504040204" pitchFamily="34" charset="-120"/>
              </a:rPr>
              <a:t>100</a:t>
            </a:r>
            <a:r>
              <a:rPr lang="zh-TW" altLang="en-US" b="1" dirty="0">
                <a:latin typeface="微軟正黑體" panose="020B0604030504040204" pitchFamily="34" charset="-120"/>
                <a:ea typeface="微軟正黑體" panose="020B0604030504040204" pitchFamily="34" charset="-120"/>
              </a:rPr>
              <a:t>元現金</a:t>
            </a:r>
            <a:r>
              <a:rPr lang="zh-TW" altLang="en-US" b="1" dirty="0" smtClean="0">
                <a:latin typeface="微軟正黑體" panose="020B0604030504040204" pitchFamily="34" charset="-120"/>
                <a:ea typeface="微軟正黑體" panose="020B0604030504040204" pitchFamily="34" charset="-120"/>
              </a:rPr>
              <a:t>券 </a:t>
            </a:r>
            <a:r>
              <a:rPr lang="en-US" altLang="zh-TW" b="1" dirty="0" smtClean="0">
                <a:latin typeface="微軟正黑體" panose="020B0604030504040204" pitchFamily="34" charset="-120"/>
                <a:ea typeface="微軟正黑體" panose="020B0604030504040204" pitchFamily="34" charset="-120"/>
              </a:rPr>
              <a:t>$200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台灣</a:t>
            </a:r>
            <a:r>
              <a:rPr lang="en-US" altLang="zh-TW" b="1" dirty="0">
                <a:latin typeface="微軟正黑體" panose="020B0604030504040204" pitchFamily="34" charset="-120"/>
                <a:ea typeface="微軟正黑體" panose="020B0604030504040204" pitchFamily="34" charset="-120"/>
              </a:rPr>
              <a:t>5 </a:t>
            </a:r>
            <a:r>
              <a:rPr lang="zh-TW" altLang="en-US" b="1" dirty="0">
                <a:latin typeface="微軟正黑體" panose="020B0604030504040204" pitchFamily="34" charset="-120"/>
                <a:ea typeface="微軟正黑體" panose="020B0604030504040204" pitchFamily="34" charset="-120"/>
              </a:rPr>
              <a:t>日</a:t>
            </a:r>
            <a:r>
              <a:rPr lang="en-US" altLang="zh-TW" b="1" dirty="0">
                <a:latin typeface="微軟正黑體" panose="020B0604030504040204" pitchFamily="34" charset="-120"/>
                <a:ea typeface="微軟正黑體" panose="020B0604030504040204" pitchFamily="34" charset="-120"/>
              </a:rPr>
              <a:t>4G </a:t>
            </a:r>
            <a:r>
              <a:rPr lang="zh-TW" altLang="en-US" b="1" dirty="0">
                <a:latin typeface="微軟正黑體" panose="020B0604030504040204" pitchFamily="34" charset="-120"/>
                <a:ea typeface="微軟正黑體" panose="020B0604030504040204" pitchFamily="34" charset="-120"/>
              </a:rPr>
              <a:t>無限數據卡  </a:t>
            </a:r>
            <a:r>
              <a:rPr lang="en-US" altLang="zh-TW" b="1" dirty="0" smtClean="0">
                <a:latin typeface="微軟正黑體" panose="020B0604030504040204" pitchFamily="34" charset="-120"/>
                <a:ea typeface="微軟正黑體" panose="020B0604030504040204" pitchFamily="34" charset="-120"/>
              </a:rPr>
              <a:t>$168</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洪師父孜然牛肉乾 </a:t>
            </a:r>
            <a:r>
              <a:rPr lang="en-US" altLang="zh-TW" b="1" dirty="0" smtClean="0">
                <a:latin typeface="微軟正黑體" panose="020B0604030504040204" pitchFamily="34" charset="-120"/>
                <a:ea typeface="微軟正黑體" panose="020B0604030504040204" pitchFamily="34" charset="-120"/>
              </a:rPr>
              <a:t>$25</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陳允宝泉原味鳳梨酥 </a:t>
            </a:r>
            <a:r>
              <a:rPr lang="en-US" altLang="zh-TW" b="1" dirty="0" smtClean="0">
                <a:latin typeface="微軟正黑體" panose="020B0604030504040204" pitchFamily="34" charset="-120"/>
                <a:ea typeface="微軟正黑體" panose="020B0604030504040204" pitchFamily="34" charset="-120"/>
              </a:rPr>
              <a:t>$140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思慕昔芒果</a:t>
            </a:r>
            <a:r>
              <a:rPr lang="zh-TW" altLang="en-US" b="1" dirty="0" smtClean="0">
                <a:latin typeface="微軟正黑體" panose="020B0604030504040204" pitchFamily="34" charset="-120"/>
                <a:ea typeface="微軟正黑體" panose="020B0604030504040204" pitchFamily="34" charset="-120"/>
              </a:rPr>
              <a:t>酥</a:t>
            </a: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$130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初心亭牛肉乾辣味 </a:t>
            </a:r>
            <a:r>
              <a:rPr lang="en-US" altLang="zh-TW" b="1" dirty="0" smtClean="0">
                <a:latin typeface="微軟正黑體" panose="020B0604030504040204" pitchFamily="34" charset="-120"/>
                <a:ea typeface="微軟正黑體" panose="020B0604030504040204" pitchFamily="34" charset="-120"/>
              </a:rPr>
              <a:t>$60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黃源興招牌冠軍典雅禮盒</a:t>
            </a:r>
            <a:r>
              <a:rPr lang="zh-TW" altLang="en-US" b="1" dirty="0" smtClean="0">
                <a:latin typeface="微軟正黑體" panose="020B0604030504040204" pitchFamily="34" charset="-120"/>
                <a:ea typeface="微軟正黑體" panose="020B0604030504040204" pitchFamily="34" charset="-120"/>
              </a:rPr>
              <a:t>組 </a:t>
            </a:r>
            <a:r>
              <a:rPr lang="en-US" altLang="zh-TW" b="1" dirty="0" smtClean="0">
                <a:latin typeface="微軟正黑體" panose="020B0604030504040204" pitchFamily="34" charset="-120"/>
                <a:ea typeface="微軟正黑體" panose="020B0604030504040204" pitchFamily="34" charset="-120"/>
              </a:rPr>
              <a:t>$120</a:t>
            </a:r>
            <a:endParaRPr lang="en-US" altLang="zh-TW" b="1" dirty="0">
              <a:latin typeface="微軟正黑體" panose="020B0604030504040204" pitchFamily="34" charset="-120"/>
              <a:ea typeface="微軟正黑體" panose="020B0604030504040204" pitchFamily="34" charset="-120"/>
            </a:endParaRPr>
          </a:p>
        </p:txBody>
      </p:sp>
      <p:sp>
        <p:nvSpPr>
          <p:cNvPr id="9" name="TextBox 8"/>
          <p:cNvSpPr txBox="1"/>
          <p:nvPr/>
        </p:nvSpPr>
        <p:spPr>
          <a:xfrm>
            <a:off x="4213376" y="1107024"/>
            <a:ext cx="7040233" cy="830868"/>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4799" b="1" dirty="0">
                <a:latin typeface="微軟正黑體" panose="020B0604030504040204" pitchFamily="34" charset="-120"/>
                <a:ea typeface="微軟正黑體" panose="020B0604030504040204" pitchFamily="34" charset="-120"/>
              </a:rPr>
              <a:t>禮品總</a:t>
            </a:r>
            <a:r>
              <a:rPr lang="zh-TW" altLang="en-US" sz="4799" b="1" dirty="0" smtClean="0">
                <a:latin typeface="微軟正黑體" panose="020B0604030504040204" pitchFamily="34" charset="-120"/>
                <a:ea typeface="微軟正黑體" panose="020B0604030504040204" pitchFamily="34" charset="-120"/>
              </a:rPr>
              <a:t>值</a:t>
            </a:r>
            <a:r>
              <a:rPr lang="en-US" altLang="zh-TW" sz="4799" b="1" dirty="0" smtClean="0">
                <a:latin typeface="微軟正黑體" panose="020B0604030504040204" pitchFamily="34" charset="-120"/>
                <a:ea typeface="微軟正黑體" panose="020B0604030504040204" pitchFamily="34" charset="-120"/>
              </a:rPr>
              <a:t>HK$1,843</a:t>
            </a:r>
            <a:endParaRPr lang="zh-TW" altLang="en-US" sz="4799" b="1" dirty="0">
              <a:latin typeface="微軟正黑體" panose="020B0604030504040204" pitchFamily="34" charset="-120"/>
              <a:ea typeface="微軟正黑體" panose="020B0604030504040204" pitchFamily="34" charset="-120"/>
            </a:endParaRPr>
          </a:p>
        </p:txBody>
      </p:sp>
      <p:sp>
        <p:nvSpPr>
          <p:cNvPr id="10" name="Title 8"/>
          <p:cNvSpPr txBox="1">
            <a:spLocks/>
          </p:cNvSpPr>
          <p:nvPr/>
        </p:nvSpPr>
        <p:spPr>
          <a:xfrm>
            <a:off x="5576517" y="352035"/>
            <a:ext cx="4404095" cy="439548"/>
          </a:xfrm>
          <a:prstGeom prst="rect">
            <a:avLst/>
          </a:prstGeom>
        </p:spPr>
        <p:txBody>
          <a:bodyPr anchor="ctr" anchorCtr="0">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b="1" dirty="0">
                <a:ln w="50800"/>
                <a:latin typeface="微軟正黑體" panose="020B0604030504040204" pitchFamily="34" charset="-120"/>
                <a:ea typeface="微軟正黑體" panose="020B0604030504040204" pitchFamily="34" charset="-120"/>
                <a:cs typeface="Arial Unicode MS" pitchFamily="34" charset="-120"/>
              </a:rPr>
              <a:t>夥伴商店抽獎  </a:t>
            </a:r>
            <a:r>
              <a:rPr lang="en-US" altLang="zh-TW" sz="3600" b="1" dirty="0" smtClean="0">
                <a:ln w="50800"/>
                <a:latin typeface="微軟正黑體" panose="020B0604030504040204" pitchFamily="34" charset="-120"/>
                <a:ea typeface="微軟正黑體" panose="020B0604030504040204" pitchFamily="34" charset="-120"/>
                <a:cs typeface="Arial Unicode MS" pitchFamily="34" charset="-120"/>
              </a:rPr>
              <a:t>(</a:t>
            </a:r>
            <a:r>
              <a:rPr lang="zh-TW" altLang="en-US" sz="3600" b="1" dirty="0" smtClean="0">
                <a:ln w="50800"/>
                <a:latin typeface="微軟正黑體" panose="020B0604030504040204" pitchFamily="34" charset="-120"/>
                <a:ea typeface="微軟正黑體" panose="020B0604030504040204" pitchFamily="34" charset="-120"/>
                <a:cs typeface="Arial Unicode MS" pitchFamily="34" charset="-120"/>
              </a:rPr>
              <a:t>三獎</a:t>
            </a:r>
            <a:r>
              <a:rPr lang="en-US" altLang="zh-TW" sz="3600" b="1" dirty="0">
                <a:ln w="50800"/>
                <a:latin typeface="微軟正黑體" panose="020B0604030504040204" pitchFamily="34" charset="-120"/>
                <a:ea typeface="微軟正黑體" panose="020B0604030504040204" pitchFamily="34" charset="-120"/>
                <a:cs typeface="Arial Unicode MS" pitchFamily="34" charset="-120"/>
              </a:rPr>
              <a:t>)</a:t>
            </a:r>
            <a:endParaRPr lang="en-US" sz="3600" b="1" dirty="0">
              <a:ln w="50800"/>
              <a:latin typeface="微軟正黑體" panose="020B0604030504040204" pitchFamily="34" charset="-120"/>
              <a:ea typeface="微軟正黑體" panose="020B0604030504040204" pitchFamily="34" charset="-120"/>
              <a:cs typeface="Arial Unicode MS" pitchFamily="34" charset="-120"/>
            </a:endParaRPr>
          </a:p>
        </p:txBody>
      </p:sp>
      <p:grpSp>
        <p:nvGrpSpPr>
          <p:cNvPr id="11" name="Group 10"/>
          <p:cNvGrpSpPr/>
          <p:nvPr/>
        </p:nvGrpSpPr>
        <p:grpSpPr>
          <a:xfrm>
            <a:off x="10758119" y="6107731"/>
            <a:ext cx="1036173" cy="532210"/>
            <a:chOff x="2057400" y="685800"/>
            <a:chExt cx="4171805" cy="2364023"/>
          </a:xfrm>
        </p:grpSpPr>
        <p:sp>
          <p:nvSpPr>
            <p:cNvPr id="12" name="Rounded Rectangle 11"/>
            <p:cNvSpPr/>
            <p:nvPr/>
          </p:nvSpPr>
          <p:spPr>
            <a:xfrm>
              <a:off x="2057400" y="685800"/>
              <a:ext cx="4171805"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3" name="Picture 2" descr="M:\Agreement\Yue Sang Seaproduct Ltd\Yue Sang lo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9721" y="772886"/>
              <a:ext cx="3284415" cy="2185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455834" y="6123419"/>
            <a:ext cx="1036173" cy="532210"/>
            <a:chOff x="3879809" y="2286902"/>
            <a:chExt cx="4602574" cy="2364023"/>
          </a:xfrm>
        </p:grpSpPr>
        <p:sp>
          <p:nvSpPr>
            <p:cNvPr id="15" name="Rounded Rectangle 14"/>
            <p:cNvSpPr/>
            <p:nvPr/>
          </p:nvSpPr>
          <p:spPr>
            <a:xfrm>
              <a:off x="3879809" y="2286902"/>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6" name="Picture 3" descr="C:\Users\bivyw\Desktop\LS2017ppt\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113"/>
            <a:stretch/>
          </p:blipFill>
          <p:spPr bwMode="auto">
            <a:xfrm>
              <a:off x="4113212" y="2634420"/>
              <a:ext cx="4145788" cy="15891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845193" y="6123418"/>
            <a:ext cx="1036173" cy="532210"/>
            <a:chOff x="3938901" y="577686"/>
            <a:chExt cx="4602574" cy="2364023"/>
          </a:xfrm>
        </p:grpSpPr>
        <p:sp>
          <p:nvSpPr>
            <p:cNvPr id="18" name="Rounded Rectangle 17"/>
            <p:cNvSpPr/>
            <p:nvPr/>
          </p:nvSpPr>
          <p:spPr>
            <a:xfrm>
              <a:off x="3938901" y="577686"/>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9" name="Picture 2" descr="M:\Agreement\iCarry\(01) new bird logo-1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9412" y="655709"/>
              <a:ext cx="4062412"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3415741" y="6138632"/>
            <a:ext cx="1863209" cy="516996"/>
            <a:chOff x="4993203" y="-836310"/>
            <a:chExt cx="1863209" cy="516996"/>
          </a:xfrm>
        </p:grpSpPr>
        <p:sp>
          <p:nvSpPr>
            <p:cNvPr id="22" name="Rounded Rectangle 21"/>
            <p:cNvSpPr/>
            <p:nvPr/>
          </p:nvSpPr>
          <p:spPr>
            <a:xfrm>
              <a:off x="4993203" y="-836310"/>
              <a:ext cx="1863209" cy="5169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535" y="-720663"/>
              <a:ext cx="1688544" cy="303695"/>
            </a:xfrm>
            <a:prstGeom prst="rect">
              <a:avLst/>
            </a:prstGeom>
          </p:spPr>
        </p:pic>
      </p:grpSp>
      <p:grpSp>
        <p:nvGrpSpPr>
          <p:cNvPr id="32" name="Group 31"/>
          <p:cNvGrpSpPr/>
          <p:nvPr/>
        </p:nvGrpSpPr>
        <p:grpSpPr>
          <a:xfrm>
            <a:off x="8153549" y="6123419"/>
            <a:ext cx="1036173" cy="532210"/>
            <a:chOff x="2583929" y="-836310"/>
            <a:chExt cx="1036173" cy="532210"/>
          </a:xfrm>
        </p:grpSpPr>
        <p:sp>
          <p:nvSpPr>
            <p:cNvPr id="30" name="Rounded Rectangle 29"/>
            <p:cNvSpPr/>
            <p:nvPr/>
          </p:nvSpPr>
          <p:spPr>
            <a:xfrm>
              <a:off x="2583929" y="-836310"/>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7883" y="-824337"/>
              <a:ext cx="508263" cy="508263"/>
            </a:xfrm>
            <a:prstGeom prst="rect">
              <a:avLst/>
            </a:prstGeom>
          </p:spPr>
        </p:pic>
      </p:grpSp>
      <p:grpSp>
        <p:nvGrpSpPr>
          <p:cNvPr id="34" name="Group 33"/>
          <p:cNvGrpSpPr/>
          <p:nvPr/>
        </p:nvGrpSpPr>
        <p:grpSpPr>
          <a:xfrm>
            <a:off x="5542908" y="6123418"/>
            <a:ext cx="1036173" cy="532210"/>
            <a:chOff x="3938918" y="-856138"/>
            <a:chExt cx="1036173" cy="532210"/>
          </a:xfrm>
        </p:grpSpPr>
        <p:sp>
          <p:nvSpPr>
            <p:cNvPr id="27" name="Rounded Rectangle 26"/>
            <p:cNvSpPr/>
            <p:nvPr/>
          </p:nvSpPr>
          <p:spPr>
            <a:xfrm>
              <a:off x="3938918" y="-856138"/>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1734" y="-818415"/>
              <a:ext cx="850540" cy="449571"/>
            </a:xfrm>
            <a:prstGeom prst="rect">
              <a:avLst/>
            </a:prstGeom>
          </p:spPr>
        </p:pic>
      </p:grpSp>
    </p:spTree>
    <p:extLst>
      <p:ext uri="{BB962C8B-B14F-4D97-AF65-F5344CB8AC3E}">
        <p14:creationId xmlns:p14="http://schemas.microsoft.com/office/powerpoint/2010/main" val="4015413330"/>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768" b="5555"/>
          <a:stretch/>
        </p:blipFill>
        <p:spPr>
          <a:xfrm>
            <a:off x="-1588" y="0"/>
            <a:ext cx="12190413" cy="6858000"/>
          </a:xfrm>
          <a:prstGeom prst="rect">
            <a:avLst/>
          </a:prstGeom>
        </p:spPr>
      </p:pic>
      <p:grpSp>
        <p:nvGrpSpPr>
          <p:cNvPr id="5" name="Group 4"/>
          <p:cNvGrpSpPr/>
          <p:nvPr/>
        </p:nvGrpSpPr>
        <p:grpSpPr>
          <a:xfrm>
            <a:off x="608014" y="4871324"/>
            <a:ext cx="2362200" cy="1814618"/>
            <a:chOff x="188909" y="4269583"/>
            <a:chExt cx="3133996" cy="2492559"/>
          </a:xfrm>
        </p:grpSpPr>
        <p:pic>
          <p:nvPicPr>
            <p:cNvPr id="6" name="Picture 5" descr="C:\Users\bivyw\Desktop\confernce temp\Gift-High-Quality-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09" y="4269583"/>
              <a:ext cx="2241601" cy="2492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bivyw\Desktop\confernce temp\Gift-High-Quality-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870" y="5269107"/>
              <a:ext cx="1316035" cy="146337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278160" y="2313325"/>
            <a:ext cx="8910663" cy="3693319"/>
          </a:xfrm>
          <a:prstGeom prst="rect">
            <a:avLst/>
          </a:prstGeom>
          <a:noFill/>
        </p:spPr>
        <p:txBody>
          <a:bodyPr wrap="square" rtlCol="0">
            <a:spAutoFit/>
          </a:bodyPr>
          <a:lstStyle/>
          <a:p>
            <a:pPr algn="ctr"/>
            <a:r>
              <a:rPr lang="en-US" altLang="zh-TW" b="1" dirty="0" smtClean="0">
                <a:latin typeface="微軟正黑體" panose="020B0604030504040204" pitchFamily="34" charset="-120"/>
                <a:ea typeface="微軟正黑體" panose="020B0604030504040204" pitchFamily="34" charset="-120"/>
              </a:rPr>
              <a:t>2 </a:t>
            </a:r>
            <a:r>
              <a:rPr lang="zh-TW" altLang="en-US" b="1" dirty="0" smtClean="0">
                <a:latin typeface="微軟正黑體" panose="020B0604030504040204" pitchFamily="34" charset="-120"/>
                <a:ea typeface="微軟正黑體" panose="020B0604030504040204" pitchFamily="34" charset="-120"/>
              </a:rPr>
              <a:t>套</a:t>
            </a:r>
            <a:r>
              <a:rPr lang="en-US" altLang="zh-TW" b="1" dirty="0" smtClean="0">
                <a:latin typeface="微軟正黑體" panose="020B0604030504040204" pitchFamily="34" charset="-120"/>
                <a:ea typeface="微軟正黑體" panose="020B0604030504040204" pitchFamily="34" charset="-120"/>
              </a:rPr>
              <a:t>&lt;</a:t>
            </a:r>
            <a:r>
              <a:rPr lang="zh-TW" altLang="en-US" b="1" dirty="0" smtClean="0">
                <a:latin typeface="微軟正黑體" panose="020B0604030504040204" pitchFamily="34" charset="-120"/>
                <a:ea typeface="微軟正黑體" panose="020B0604030504040204" pitchFamily="34" charset="-120"/>
              </a:rPr>
              <a:t>么</a:t>
            </a:r>
            <a:r>
              <a:rPr lang="zh-TW" altLang="en-US" b="1" dirty="0">
                <a:latin typeface="微軟正黑體" panose="020B0604030504040204" pitchFamily="34" charset="-120"/>
                <a:ea typeface="微軟正黑體" panose="020B0604030504040204" pitchFamily="34" charset="-120"/>
              </a:rPr>
              <a:t>鳳精品包</a:t>
            </a:r>
            <a:r>
              <a:rPr lang="en-US" altLang="zh-TW" b="1" dirty="0" smtClean="0">
                <a:latin typeface="微軟正黑體" panose="020B0604030504040204" pitchFamily="34" charset="-120"/>
                <a:ea typeface="微軟正黑體" panose="020B0604030504040204" pitchFamily="34" charset="-120"/>
              </a:rPr>
              <a:t>&gt;</a:t>
            </a:r>
          </a:p>
          <a:p>
            <a:pPr algn="ctr"/>
            <a:r>
              <a:rPr lang="zh-TW" altLang="en-US" b="1" dirty="0" smtClean="0">
                <a:latin typeface="微軟正黑體" panose="020B0604030504040204" pitchFamily="34" charset="-120"/>
                <a:ea typeface="微軟正黑體" panose="020B0604030504040204" pitchFamily="34" charset="-120"/>
              </a:rPr>
              <a:t>清</a:t>
            </a:r>
            <a:r>
              <a:rPr lang="zh-TW" altLang="en-US" b="1" dirty="0">
                <a:latin typeface="微軟正黑體" panose="020B0604030504040204" pitchFamily="34" charset="-120"/>
                <a:ea typeface="微軟正黑體" panose="020B0604030504040204" pitchFamily="34" charset="-120"/>
              </a:rPr>
              <a:t>甜話</a:t>
            </a:r>
            <a:r>
              <a:rPr lang="zh-TW" altLang="en-US" b="1" dirty="0" smtClean="0">
                <a:latin typeface="微軟正黑體" panose="020B0604030504040204" pitchFamily="34" charset="-120"/>
                <a:ea typeface="微軟正黑體" panose="020B0604030504040204" pitchFamily="34" charset="-120"/>
              </a:rPr>
              <a:t>梅</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果</a:t>
            </a:r>
            <a:r>
              <a:rPr lang="zh-TW" altLang="en-US" b="1" dirty="0">
                <a:latin typeface="微軟正黑體" panose="020B0604030504040204" pitchFamily="34" charset="-120"/>
                <a:ea typeface="微軟正黑體" panose="020B0604030504040204" pitchFamily="34" charset="-120"/>
              </a:rPr>
              <a:t>汁冬</a:t>
            </a:r>
            <a:r>
              <a:rPr lang="zh-TW" altLang="en-US" b="1" dirty="0" smtClean="0">
                <a:latin typeface="微軟正黑體" panose="020B0604030504040204" pitchFamily="34" charset="-120"/>
                <a:ea typeface="微軟正黑體" panose="020B0604030504040204" pitchFamily="34" charset="-120"/>
              </a:rPr>
              <a:t>薑</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精選檸汁</a:t>
            </a:r>
            <a:r>
              <a:rPr lang="zh-TW" altLang="en-US" b="1" dirty="0" smtClean="0">
                <a:latin typeface="微軟正黑體" panose="020B0604030504040204" pitchFamily="34" charset="-120"/>
                <a:ea typeface="微軟正黑體" panose="020B0604030504040204" pitchFamily="34" charset="-120"/>
              </a:rPr>
              <a:t>薑</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清心</a:t>
            </a:r>
            <a:r>
              <a:rPr lang="zh-TW" altLang="en-US" b="1" dirty="0" smtClean="0">
                <a:latin typeface="微軟正黑體" panose="020B0604030504040204" pitchFamily="34" charset="-120"/>
                <a:ea typeface="微軟正黑體" panose="020B0604030504040204" pitchFamily="34" charset="-120"/>
              </a:rPr>
              <a:t>果</a:t>
            </a:r>
            <a:r>
              <a:rPr lang="en-US" altLang="zh-TW" b="1" dirty="0" smtClean="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南乳肉 </a:t>
            </a:r>
            <a:r>
              <a:rPr lang="en-US" altLang="zh-TW" b="1" dirty="0" smtClean="0">
                <a:latin typeface="微軟正黑體" panose="020B0604030504040204" pitchFamily="34" charset="-120"/>
                <a:ea typeface="微軟正黑體" panose="020B0604030504040204" pitchFamily="34" charset="-120"/>
              </a:rPr>
              <a:t>  $390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smtClean="0">
                <a:latin typeface="微軟正黑體" panose="020B0604030504040204" pitchFamily="34" charset="-120"/>
                <a:ea typeface="微軟正黑體" panose="020B0604030504040204" pitchFamily="34" charset="-120"/>
              </a:rPr>
              <a:t>澳</a:t>
            </a:r>
            <a:r>
              <a:rPr lang="zh-TW" altLang="en-US" b="1" dirty="0">
                <a:latin typeface="微軟正黑體" panose="020B0604030504040204" pitchFamily="34" charset="-120"/>
                <a:ea typeface="微軟正黑體" panose="020B0604030504040204" pitchFamily="34" charset="-120"/>
              </a:rPr>
              <a:t>洲紅燒罐頭鮑</a:t>
            </a:r>
            <a:r>
              <a:rPr lang="zh-TW" altLang="en-US" b="1" dirty="0" smtClean="0">
                <a:latin typeface="微軟正黑體" panose="020B0604030504040204" pitchFamily="34" charset="-120"/>
                <a:ea typeface="微軟正黑體" panose="020B0604030504040204" pitchFamily="34" charset="-120"/>
              </a:rPr>
              <a:t>魚</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頭</a:t>
            </a:r>
            <a:r>
              <a:rPr lang="en-US" altLang="zh-TW" b="1" dirty="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$360</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&lt;</a:t>
            </a:r>
            <a:r>
              <a:rPr lang="zh-TW" altLang="en-US" b="1" dirty="0">
                <a:latin typeface="微軟正黑體" panose="020B0604030504040204" pitchFamily="34" charset="-120"/>
                <a:ea typeface="微軟正黑體" panose="020B0604030504040204" pitchFamily="34" charset="-120"/>
              </a:rPr>
              <a:t>山手作</a:t>
            </a:r>
            <a:r>
              <a:rPr lang="en-US" altLang="zh-TW" b="1" dirty="0">
                <a:latin typeface="微軟正黑體" panose="020B0604030504040204" pitchFamily="34" charset="-120"/>
                <a:ea typeface="微軟正黑體" panose="020B0604030504040204" pitchFamily="34" charset="-120"/>
              </a:rPr>
              <a:t>&gt; </a:t>
            </a:r>
            <a:r>
              <a:rPr lang="zh-TW" altLang="en-US" b="1" dirty="0">
                <a:latin typeface="微軟正黑體" panose="020B0604030504040204" pitchFamily="34" charset="-120"/>
                <a:ea typeface="微軟正黑體" panose="020B0604030504040204" pitchFamily="34" charset="-120"/>
              </a:rPr>
              <a:t>薑</a:t>
            </a:r>
            <a:r>
              <a:rPr lang="zh-TW" altLang="en-US" b="1" dirty="0" smtClean="0">
                <a:latin typeface="微軟正黑體" panose="020B0604030504040204" pitchFamily="34" charset="-120"/>
                <a:ea typeface="微軟正黑體" panose="020B0604030504040204" pitchFamily="34" charset="-120"/>
              </a:rPr>
              <a:t>粉 </a:t>
            </a:r>
            <a:r>
              <a:rPr lang="en-US" altLang="zh-TW" b="1" dirty="0" smtClean="0">
                <a:latin typeface="微軟正黑體" panose="020B0604030504040204" pitchFamily="34" charset="-120"/>
                <a:ea typeface="微軟正黑體" panose="020B0604030504040204" pitchFamily="34" charset="-120"/>
              </a:rPr>
              <a:t>$220</a:t>
            </a:r>
          </a:p>
          <a:p>
            <a:pPr algn="ctr"/>
            <a:r>
              <a:rPr lang="en-US" altLang="zh-TW" b="1" dirty="0">
                <a:latin typeface="微軟正黑體" panose="020B0604030504040204" pitchFamily="34" charset="-120"/>
                <a:ea typeface="微軟正黑體" panose="020B0604030504040204" pitchFamily="34" charset="-120"/>
              </a:rPr>
              <a:t>&lt;</a:t>
            </a:r>
            <a:r>
              <a:rPr lang="en-US" altLang="zh-TW" b="1" dirty="0" err="1">
                <a:latin typeface="微軟正黑體" panose="020B0604030504040204" pitchFamily="34" charset="-120"/>
                <a:ea typeface="微軟正黑體" panose="020B0604030504040204" pitchFamily="34" charset="-120"/>
              </a:rPr>
              <a:t>Tongba@kiki</a:t>
            </a:r>
            <a:r>
              <a:rPr lang="en-US" altLang="zh-TW" b="1" dirty="0">
                <a:latin typeface="微軟正黑體" panose="020B0604030504040204" pitchFamily="34" charset="-120"/>
                <a:ea typeface="微軟正黑體" panose="020B0604030504040204" pitchFamily="34" charset="-120"/>
              </a:rPr>
              <a:t>&gt; </a:t>
            </a:r>
            <a:r>
              <a:rPr lang="zh-TW" altLang="en-US" b="1" dirty="0">
                <a:latin typeface="微軟正黑體" panose="020B0604030504040204" pitchFamily="34" charset="-120"/>
                <a:ea typeface="微軟正黑體" panose="020B0604030504040204" pitchFamily="34" charset="-120"/>
              </a:rPr>
              <a:t>花茶（玫瑰茉莉薰衣草花茶</a:t>
            </a:r>
            <a:r>
              <a:rPr lang="zh-TW" altLang="en-US" b="1" dirty="0" smtClean="0">
                <a:latin typeface="微軟正黑體" panose="020B0604030504040204" pitchFamily="34" charset="-120"/>
                <a:ea typeface="微軟正黑體" panose="020B0604030504040204" pitchFamily="34" charset="-120"/>
              </a:rPr>
              <a:t>）</a:t>
            </a:r>
            <a:r>
              <a:rPr lang="en-US" altLang="zh-TW" b="1" dirty="0" smtClean="0">
                <a:latin typeface="微軟正黑體" panose="020B0604030504040204" pitchFamily="34" charset="-120"/>
                <a:ea typeface="微軟正黑體" panose="020B0604030504040204" pitchFamily="34" charset="-120"/>
              </a:rPr>
              <a:t>$70</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8</a:t>
            </a:r>
            <a:r>
              <a:rPr lang="zh-TW" altLang="en-US" b="1" dirty="0">
                <a:latin typeface="微軟正黑體" panose="020B0604030504040204" pitchFamily="34" charset="-120"/>
                <a:ea typeface="微軟正黑體" panose="020B0604030504040204" pitchFamily="34" charset="-120"/>
              </a:rPr>
              <a:t>渡海逸酒店自助晚</a:t>
            </a:r>
            <a:r>
              <a:rPr lang="zh-TW" altLang="en-US" b="1" dirty="0" smtClean="0">
                <a:latin typeface="微軟正黑體" panose="020B0604030504040204" pitchFamily="34" charset="-120"/>
                <a:ea typeface="微軟正黑體" panose="020B0604030504040204" pitchFamily="34" charset="-120"/>
              </a:rPr>
              <a:t>餐兩張</a:t>
            </a:r>
            <a:r>
              <a:rPr lang="en-US" altLang="zh-TW" b="1" dirty="0" smtClean="0">
                <a:latin typeface="微軟正黑體" panose="020B0604030504040204" pitchFamily="34" charset="-120"/>
                <a:ea typeface="微軟正黑體" panose="020B0604030504040204" pitchFamily="34" charset="-120"/>
              </a:rPr>
              <a:t>100</a:t>
            </a:r>
            <a:r>
              <a:rPr lang="zh-TW" altLang="en-US" b="1" dirty="0">
                <a:latin typeface="微軟正黑體" panose="020B0604030504040204" pitchFamily="34" charset="-120"/>
                <a:ea typeface="微軟正黑體" panose="020B0604030504040204" pitchFamily="34" charset="-120"/>
              </a:rPr>
              <a:t>元現金</a:t>
            </a:r>
            <a:r>
              <a:rPr lang="zh-TW" altLang="en-US" b="1" dirty="0" smtClean="0">
                <a:latin typeface="微軟正黑體" panose="020B0604030504040204" pitchFamily="34" charset="-120"/>
                <a:ea typeface="微軟正黑體" panose="020B0604030504040204" pitchFamily="34" charset="-120"/>
              </a:rPr>
              <a:t>券 </a:t>
            </a:r>
            <a:r>
              <a:rPr lang="en-US" altLang="zh-TW" b="1" dirty="0" smtClean="0">
                <a:latin typeface="微軟正黑體" panose="020B0604030504040204" pitchFamily="34" charset="-120"/>
                <a:ea typeface="微軟正黑體" panose="020B0604030504040204" pitchFamily="34" charset="-120"/>
              </a:rPr>
              <a:t>$200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台灣</a:t>
            </a:r>
            <a:r>
              <a:rPr lang="en-US" altLang="zh-TW" b="1" dirty="0">
                <a:latin typeface="微軟正黑體" panose="020B0604030504040204" pitchFamily="34" charset="-120"/>
                <a:ea typeface="微軟正黑體" panose="020B0604030504040204" pitchFamily="34" charset="-120"/>
              </a:rPr>
              <a:t>5 </a:t>
            </a:r>
            <a:r>
              <a:rPr lang="zh-TW" altLang="en-US" b="1" dirty="0">
                <a:latin typeface="微軟正黑體" panose="020B0604030504040204" pitchFamily="34" charset="-120"/>
                <a:ea typeface="微軟正黑體" panose="020B0604030504040204" pitchFamily="34" charset="-120"/>
              </a:rPr>
              <a:t>日</a:t>
            </a:r>
            <a:r>
              <a:rPr lang="en-US" altLang="zh-TW" b="1" dirty="0">
                <a:latin typeface="微軟正黑體" panose="020B0604030504040204" pitchFamily="34" charset="-120"/>
                <a:ea typeface="微軟正黑體" panose="020B0604030504040204" pitchFamily="34" charset="-120"/>
              </a:rPr>
              <a:t>4G </a:t>
            </a:r>
            <a:r>
              <a:rPr lang="zh-TW" altLang="en-US" b="1" dirty="0">
                <a:latin typeface="微軟正黑體" panose="020B0604030504040204" pitchFamily="34" charset="-120"/>
                <a:ea typeface="微軟正黑體" panose="020B0604030504040204" pitchFamily="34" charset="-120"/>
              </a:rPr>
              <a:t>無限數據</a:t>
            </a:r>
            <a:r>
              <a:rPr lang="zh-TW" altLang="en-US" b="1" dirty="0" smtClean="0">
                <a:latin typeface="微軟正黑體" panose="020B0604030504040204" pitchFamily="34" charset="-120"/>
                <a:ea typeface="微軟正黑體" panose="020B0604030504040204" pitchFamily="34" charset="-120"/>
              </a:rPr>
              <a:t>卡</a:t>
            </a:r>
            <a:r>
              <a:rPr lang="en-US" altLang="zh-TW" b="1" dirty="0" smtClean="0">
                <a:latin typeface="微軟正黑體" panose="020B0604030504040204" pitchFamily="34" charset="-120"/>
                <a:ea typeface="微軟正黑體" panose="020B0604030504040204" pitchFamily="34" charset="-120"/>
              </a:rPr>
              <a:t>x2</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$336</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洪師父椒麻牛肉乾 </a:t>
            </a:r>
            <a:r>
              <a:rPr lang="en-US" altLang="zh-TW" b="1" dirty="0" smtClean="0">
                <a:latin typeface="微軟正黑體" panose="020B0604030504040204" pitchFamily="34" charset="-120"/>
                <a:ea typeface="微軟正黑體" panose="020B0604030504040204" pitchFamily="34" charset="-120"/>
              </a:rPr>
              <a:t>$25</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陳允宝泉土鳳梨酥  </a:t>
            </a:r>
            <a:r>
              <a:rPr lang="en-US" altLang="zh-TW" b="1" dirty="0" smtClean="0">
                <a:latin typeface="微軟正黑體" panose="020B0604030504040204" pitchFamily="34" charset="-120"/>
                <a:ea typeface="微軟正黑體" panose="020B0604030504040204" pitchFamily="34" charset="-120"/>
              </a:rPr>
              <a:t>$75</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思慕昔芒果</a:t>
            </a:r>
            <a:r>
              <a:rPr lang="zh-TW" altLang="en-US" b="1" dirty="0" smtClean="0">
                <a:latin typeface="微軟正黑體" panose="020B0604030504040204" pitchFamily="34" charset="-120"/>
                <a:ea typeface="微軟正黑體" panose="020B0604030504040204" pitchFamily="34" charset="-120"/>
              </a:rPr>
              <a:t>酥 </a:t>
            </a:r>
            <a:r>
              <a:rPr lang="en-US" altLang="zh-TW" b="1" dirty="0" smtClean="0">
                <a:latin typeface="微軟正黑體" panose="020B0604030504040204" pitchFamily="34" charset="-120"/>
                <a:ea typeface="微軟正黑體" panose="020B0604030504040204" pitchFamily="34" charset="-120"/>
              </a:rPr>
              <a:t>$130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初心亭牛肉乾原味 </a:t>
            </a:r>
            <a:r>
              <a:rPr lang="en-US" altLang="zh-TW" b="1" dirty="0" smtClean="0">
                <a:latin typeface="微軟正黑體" panose="020B0604030504040204" pitchFamily="34" charset="-120"/>
                <a:ea typeface="微軟正黑體" panose="020B0604030504040204" pitchFamily="34" charset="-120"/>
              </a:rPr>
              <a:t>$60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黃源興招牌冠軍典雅禮盒</a:t>
            </a:r>
            <a:r>
              <a:rPr lang="zh-TW" altLang="en-US" b="1" dirty="0" smtClean="0">
                <a:latin typeface="微軟正黑體" panose="020B0604030504040204" pitchFamily="34" charset="-120"/>
                <a:ea typeface="微軟正黑體" panose="020B0604030504040204" pitchFamily="34" charset="-120"/>
              </a:rPr>
              <a:t>組 </a:t>
            </a:r>
            <a:r>
              <a:rPr lang="en-US" altLang="zh-TW" b="1" dirty="0" smtClean="0">
                <a:latin typeface="微軟正黑體" panose="020B0604030504040204" pitchFamily="34" charset="-120"/>
                <a:ea typeface="微軟正黑體" panose="020B0604030504040204" pitchFamily="34" charset="-120"/>
              </a:rPr>
              <a:t>$120</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初心亭一起拌麵辣味 </a:t>
            </a:r>
            <a:r>
              <a:rPr lang="en-US" altLang="zh-TW" b="1" dirty="0" smtClean="0">
                <a:latin typeface="微軟正黑體" panose="020B0604030504040204" pitchFamily="34" charset="-120"/>
                <a:ea typeface="微軟正黑體" panose="020B0604030504040204" pitchFamily="34" charset="-120"/>
              </a:rPr>
              <a:t>$67</a:t>
            </a:r>
            <a:endParaRPr lang="en-US" altLang="zh-TW" b="1" dirty="0">
              <a:latin typeface="微軟正黑體" panose="020B0604030504040204" pitchFamily="34" charset="-120"/>
              <a:ea typeface="微軟正黑體" panose="020B0604030504040204" pitchFamily="34" charset="-120"/>
            </a:endParaRPr>
          </a:p>
        </p:txBody>
      </p:sp>
      <p:sp>
        <p:nvSpPr>
          <p:cNvPr id="9" name="TextBox 8"/>
          <p:cNvSpPr txBox="1"/>
          <p:nvPr/>
        </p:nvSpPr>
        <p:spPr>
          <a:xfrm>
            <a:off x="4213376" y="1107028"/>
            <a:ext cx="7040233" cy="83078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4799" b="1" dirty="0">
                <a:latin typeface="微軟正黑體" panose="020B0604030504040204" pitchFamily="34" charset="-120"/>
                <a:ea typeface="微軟正黑體" panose="020B0604030504040204" pitchFamily="34" charset="-120"/>
              </a:rPr>
              <a:t>禮品總</a:t>
            </a:r>
            <a:r>
              <a:rPr lang="zh-TW" altLang="en-US" sz="4799" b="1" dirty="0" smtClean="0">
                <a:latin typeface="微軟正黑體" panose="020B0604030504040204" pitchFamily="34" charset="-120"/>
                <a:ea typeface="微軟正黑體" panose="020B0604030504040204" pitchFamily="34" charset="-120"/>
              </a:rPr>
              <a:t>值</a:t>
            </a:r>
            <a:r>
              <a:rPr lang="en-US" altLang="zh-TW" sz="4799" b="1" dirty="0" smtClean="0">
                <a:latin typeface="微軟正黑體" panose="020B0604030504040204" pitchFamily="34" charset="-120"/>
                <a:ea typeface="微軟正黑體" panose="020B0604030504040204" pitchFamily="34" charset="-120"/>
              </a:rPr>
              <a:t>HK$2,053</a:t>
            </a:r>
            <a:endParaRPr lang="zh-TW" altLang="en-US" sz="4799" b="1" dirty="0">
              <a:latin typeface="微軟正黑體" panose="020B0604030504040204" pitchFamily="34" charset="-120"/>
              <a:ea typeface="微軟正黑體" panose="020B0604030504040204" pitchFamily="34" charset="-120"/>
            </a:endParaRPr>
          </a:p>
        </p:txBody>
      </p:sp>
      <p:sp>
        <p:nvSpPr>
          <p:cNvPr id="10" name="Title 8"/>
          <p:cNvSpPr txBox="1">
            <a:spLocks/>
          </p:cNvSpPr>
          <p:nvPr/>
        </p:nvSpPr>
        <p:spPr>
          <a:xfrm>
            <a:off x="5576517" y="352035"/>
            <a:ext cx="4404095" cy="439548"/>
          </a:xfrm>
          <a:prstGeom prst="rect">
            <a:avLst/>
          </a:prstGeom>
        </p:spPr>
        <p:txBody>
          <a:bodyPr anchor="ctr" anchorCtr="0">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b="1" dirty="0">
                <a:ln w="50800"/>
                <a:latin typeface="微軟正黑體" panose="020B0604030504040204" pitchFamily="34" charset="-120"/>
                <a:ea typeface="微軟正黑體" panose="020B0604030504040204" pitchFamily="34" charset="-120"/>
                <a:cs typeface="Arial Unicode MS" pitchFamily="34" charset="-120"/>
              </a:rPr>
              <a:t>夥伴商店抽獎  </a:t>
            </a:r>
            <a:r>
              <a:rPr lang="en-US" altLang="zh-TW" sz="3600" b="1" dirty="0" smtClean="0">
                <a:ln w="50800"/>
                <a:latin typeface="微軟正黑體" panose="020B0604030504040204" pitchFamily="34" charset="-120"/>
                <a:ea typeface="微軟正黑體" panose="020B0604030504040204" pitchFamily="34" charset="-120"/>
                <a:cs typeface="Arial Unicode MS" pitchFamily="34" charset="-120"/>
              </a:rPr>
              <a:t>(</a:t>
            </a:r>
            <a:r>
              <a:rPr lang="zh-TW" altLang="en-US" sz="3600" b="1" dirty="0" smtClean="0">
                <a:ln w="50800"/>
                <a:latin typeface="微軟正黑體" panose="020B0604030504040204" pitchFamily="34" charset="-120"/>
                <a:ea typeface="微軟正黑體" panose="020B0604030504040204" pitchFamily="34" charset="-120"/>
                <a:cs typeface="Arial Unicode MS" pitchFamily="34" charset="-120"/>
              </a:rPr>
              <a:t>二獎</a:t>
            </a:r>
            <a:r>
              <a:rPr lang="en-US" altLang="zh-TW" sz="3600" b="1" dirty="0">
                <a:ln w="50800"/>
                <a:latin typeface="微軟正黑體" panose="020B0604030504040204" pitchFamily="34" charset="-120"/>
                <a:ea typeface="微軟正黑體" panose="020B0604030504040204" pitchFamily="34" charset="-120"/>
                <a:cs typeface="Arial Unicode MS" pitchFamily="34" charset="-120"/>
              </a:rPr>
              <a:t>)</a:t>
            </a:r>
            <a:endParaRPr lang="en-US" sz="3600" b="1" dirty="0">
              <a:ln w="50800"/>
              <a:latin typeface="微軟正黑體" panose="020B0604030504040204" pitchFamily="34" charset="-120"/>
              <a:ea typeface="微軟正黑體" panose="020B0604030504040204" pitchFamily="34" charset="-120"/>
              <a:cs typeface="Arial Unicode MS" pitchFamily="34" charset="-120"/>
            </a:endParaRPr>
          </a:p>
        </p:txBody>
      </p:sp>
      <p:grpSp>
        <p:nvGrpSpPr>
          <p:cNvPr id="11" name="Group 10"/>
          <p:cNvGrpSpPr/>
          <p:nvPr/>
        </p:nvGrpSpPr>
        <p:grpSpPr>
          <a:xfrm>
            <a:off x="10758119" y="6107731"/>
            <a:ext cx="1036173" cy="532210"/>
            <a:chOff x="2057400" y="685800"/>
            <a:chExt cx="4171805" cy="2364023"/>
          </a:xfrm>
        </p:grpSpPr>
        <p:sp>
          <p:nvSpPr>
            <p:cNvPr id="12" name="Rounded Rectangle 11"/>
            <p:cNvSpPr/>
            <p:nvPr/>
          </p:nvSpPr>
          <p:spPr>
            <a:xfrm>
              <a:off x="2057400" y="685800"/>
              <a:ext cx="4171805"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3" name="Picture 2" descr="M:\Agreement\Yue Sang Seaproduct Ltd\Yue Sang lo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9721" y="772886"/>
              <a:ext cx="3284415" cy="2185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455834" y="6123419"/>
            <a:ext cx="1036173" cy="532210"/>
            <a:chOff x="3879809" y="2286902"/>
            <a:chExt cx="4602574" cy="2364023"/>
          </a:xfrm>
        </p:grpSpPr>
        <p:sp>
          <p:nvSpPr>
            <p:cNvPr id="15" name="Rounded Rectangle 14"/>
            <p:cNvSpPr/>
            <p:nvPr/>
          </p:nvSpPr>
          <p:spPr>
            <a:xfrm>
              <a:off x="3879809" y="2286902"/>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6" name="Picture 3" descr="C:\Users\bivyw\Desktop\LS2017ppt\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113"/>
            <a:stretch/>
          </p:blipFill>
          <p:spPr bwMode="auto">
            <a:xfrm>
              <a:off x="4113212" y="2634420"/>
              <a:ext cx="4145788" cy="15891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845193" y="6123418"/>
            <a:ext cx="1036173" cy="532210"/>
            <a:chOff x="3938901" y="577686"/>
            <a:chExt cx="4602574" cy="2364023"/>
          </a:xfrm>
        </p:grpSpPr>
        <p:sp>
          <p:nvSpPr>
            <p:cNvPr id="18" name="Rounded Rectangle 17"/>
            <p:cNvSpPr/>
            <p:nvPr/>
          </p:nvSpPr>
          <p:spPr>
            <a:xfrm>
              <a:off x="3938901" y="577686"/>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9" name="Picture 2" descr="M:\Agreement\iCarry\(01) new bird logo-1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9412" y="655709"/>
              <a:ext cx="4062412"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3415741" y="6138632"/>
            <a:ext cx="1863209" cy="516996"/>
            <a:chOff x="4993203" y="-836310"/>
            <a:chExt cx="1863209" cy="516996"/>
          </a:xfrm>
        </p:grpSpPr>
        <p:sp>
          <p:nvSpPr>
            <p:cNvPr id="22" name="Rounded Rectangle 21"/>
            <p:cNvSpPr/>
            <p:nvPr/>
          </p:nvSpPr>
          <p:spPr>
            <a:xfrm>
              <a:off x="4993203" y="-836310"/>
              <a:ext cx="1863209" cy="5169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535" y="-720663"/>
              <a:ext cx="1688544" cy="303695"/>
            </a:xfrm>
            <a:prstGeom prst="rect">
              <a:avLst/>
            </a:prstGeom>
          </p:spPr>
        </p:pic>
      </p:grpSp>
      <p:grpSp>
        <p:nvGrpSpPr>
          <p:cNvPr id="32" name="Group 31"/>
          <p:cNvGrpSpPr/>
          <p:nvPr/>
        </p:nvGrpSpPr>
        <p:grpSpPr>
          <a:xfrm>
            <a:off x="8153549" y="6123419"/>
            <a:ext cx="1036173" cy="532210"/>
            <a:chOff x="2583929" y="-836310"/>
            <a:chExt cx="1036173" cy="532210"/>
          </a:xfrm>
        </p:grpSpPr>
        <p:sp>
          <p:nvSpPr>
            <p:cNvPr id="30" name="Rounded Rectangle 29"/>
            <p:cNvSpPr/>
            <p:nvPr/>
          </p:nvSpPr>
          <p:spPr>
            <a:xfrm>
              <a:off x="2583929" y="-836310"/>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7883" y="-824337"/>
              <a:ext cx="508263" cy="508263"/>
            </a:xfrm>
            <a:prstGeom prst="rect">
              <a:avLst/>
            </a:prstGeom>
          </p:spPr>
        </p:pic>
      </p:grpSp>
      <p:grpSp>
        <p:nvGrpSpPr>
          <p:cNvPr id="34" name="Group 33"/>
          <p:cNvGrpSpPr/>
          <p:nvPr/>
        </p:nvGrpSpPr>
        <p:grpSpPr>
          <a:xfrm>
            <a:off x="5542908" y="6123418"/>
            <a:ext cx="1036173" cy="532210"/>
            <a:chOff x="3938918" y="-856138"/>
            <a:chExt cx="1036173" cy="532210"/>
          </a:xfrm>
        </p:grpSpPr>
        <p:sp>
          <p:nvSpPr>
            <p:cNvPr id="27" name="Rounded Rectangle 26"/>
            <p:cNvSpPr/>
            <p:nvPr/>
          </p:nvSpPr>
          <p:spPr>
            <a:xfrm>
              <a:off x="3938918" y="-856138"/>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1734" y="-818415"/>
              <a:ext cx="850540" cy="449571"/>
            </a:xfrm>
            <a:prstGeom prst="rect">
              <a:avLst/>
            </a:prstGeom>
          </p:spPr>
        </p:pic>
      </p:grpSp>
    </p:spTree>
    <p:extLst>
      <p:ext uri="{BB962C8B-B14F-4D97-AF65-F5344CB8AC3E}">
        <p14:creationId xmlns:p14="http://schemas.microsoft.com/office/powerpoint/2010/main" val="345170655"/>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768" b="5555"/>
          <a:stretch/>
        </p:blipFill>
        <p:spPr>
          <a:xfrm>
            <a:off x="-1588" y="0"/>
            <a:ext cx="12190413" cy="6858000"/>
          </a:xfrm>
          <a:prstGeom prst="rect">
            <a:avLst/>
          </a:prstGeom>
        </p:spPr>
      </p:pic>
      <p:grpSp>
        <p:nvGrpSpPr>
          <p:cNvPr id="5" name="Group 4"/>
          <p:cNvGrpSpPr/>
          <p:nvPr/>
        </p:nvGrpSpPr>
        <p:grpSpPr>
          <a:xfrm>
            <a:off x="608014" y="4871324"/>
            <a:ext cx="2362200" cy="1814618"/>
            <a:chOff x="188909" y="4269583"/>
            <a:chExt cx="3133996" cy="2492559"/>
          </a:xfrm>
        </p:grpSpPr>
        <p:pic>
          <p:nvPicPr>
            <p:cNvPr id="6" name="Picture 5" descr="C:\Users\bivyw\Desktop\confernce temp\Gift-High-Quality-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09" y="4269583"/>
              <a:ext cx="2241601" cy="2492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bivyw\Desktop\confernce temp\Gift-High-Quality-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870" y="5269107"/>
              <a:ext cx="1316035" cy="146337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278160" y="2313325"/>
            <a:ext cx="8910663" cy="2862322"/>
          </a:xfrm>
          <a:prstGeom prst="rect">
            <a:avLst/>
          </a:prstGeom>
          <a:noFill/>
        </p:spPr>
        <p:txBody>
          <a:bodyPr wrap="square" rtlCol="0">
            <a:spAutoFit/>
          </a:bodyPr>
          <a:lstStyle/>
          <a:p>
            <a:pPr algn="ctr"/>
            <a:r>
              <a:rPr lang="zh-TW" altLang="en-US" b="1" dirty="0" smtClean="0">
                <a:latin typeface="囪 "/>
                <a:ea typeface="微軟正黑體" panose="020B0604030504040204" pitchFamily="34" charset="-120"/>
              </a:rPr>
              <a:t>意</a:t>
            </a:r>
            <a:r>
              <a:rPr lang="zh-TW" altLang="en-US" b="1" dirty="0">
                <a:latin typeface="囪 "/>
                <a:ea typeface="微軟正黑體" panose="020B0604030504040204" pitchFamily="34" charset="-120"/>
              </a:rPr>
              <a:t>式週</a:t>
            </a:r>
            <a:r>
              <a:rPr lang="zh-TW" altLang="en-US" b="1" dirty="0" smtClean="0">
                <a:latin typeface="囪 "/>
                <a:ea typeface="微軟正黑體" panose="020B0604030504040204" pitchFamily="34" charset="-120"/>
              </a:rPr>
              <a:t>末</a:t>
            </a:r>
            <a:r>
              <a:rPr lang="zh-TW" altLang="en-US" b="1" dirty="0">
                <a:latin typeface="囪 "/>
                <a:ea typeface="微軟正黑體" panose="020B0604030504040204" pitchFamily="34" charset="-120"/>
              </a:rPr>
              <a:t>獨特禮物籃 </a:t>
            </a:r>
            <a:r>
              <a:rPr lang="en-US" altLang="zh-TW" b="1" dirty="0" smtClean="0">
                <a:latin typeface="囪 "/>
                <a:ea typeface="微軟正黑體" panose="020B0604030504040204" pitchFamily="34" charset="-120"/>
              </a:rPr>
              <a:t>$2,059</a:t>
            </a:r>
          </a:p>
          <a:p>
            <a:pPr algn="ctr"/>
            <a:r>
              <a:rPr lang="en-US" altLang="zh-TW" b="1" dirty="0" smtClean="0">
                <a:latin typeface="囪 "/>
                <a:ea typeface="微軟正黑體" panose="020B0604030504040204" pitchFamily="34" charset="-120"/>
              </a:rPr>
              <a:t>2 </a:t>
            </a:r>
            <a:r>
              <a:rPr lang="zh-TW" altLang="en-US" b="1" dirty="0" smtClean="0">
                <a:latin typeface="囪 "/>
                <a:ea typeface="微軟正黑體" panose="020B0604030504040204" pitchFamily="34" charset="-120"/>
              </a:rPr>
              <a:t>套</a:t>
            </a:r>
            <a:r>
              <a:rPr lang="en-US" altLang="zh-TW" b="1" dirty="0" smtClean="0">
                <a:latin typeface="囪 "/>
                <a:ea typeface="微軟正黑體" panose="020B0604030504040204" pitchFamily="34" charset="-120"/>
              </a:rPr>
              <a:t>&lt;</a:t>
            </a:r>
            <a:r>
              <a:rPr lang="zh-TW" altLang="en-US" b="1" dirty="0" smtClean="0">
                <a:latin typeface="囪 "/>
                <a:ea typeface="微軟正黑體" panose="020B0604030504040204" pitchFamily="34" charset="-120"/>
              </a:rPr>
              <a:t>么</a:t>
            </a:r>
            <a:r>
              <a:rPr lang="zh-TW" altLang="en-US" b="1" dirty="0">
                <a:latin typeface="囪 "/>
                <a:ea typeface="微軟正黑體" panose="020B0604030504040204" pitchFamily="34" charset="-120"/>
              </a:rPr>
              <a:t>鳳精品包</a:t>
            </a:r>
            <a:r>
              <a:rPr lang="en-US" altLang="zh-TW" b="1" dirty="0" smtClean="0">
                <a:latin typeface="囪 "/>
                <a:ea typeface="微軟正黑體" panose="020B0604030504040204" pitchFamily="34" charset="-120"/>
              </a:rPr>
              <a:t>&gt;</a:t>
            </a:r>
          </a:p>
          <a:p>
            <a:pPr algn="ctr"/>
            <a:r>
              <a:rPr lang="zh-TW" altLang="en-US" b="1" dirty="0" smtClean="0">
                <a:latin typeface="囪 "/>
                <a:ea typeface="微軟正黑體" panose="020B0604030504040204" pitchFamily="34" charset="-120"/>
              </a:rPr>
              <a:t>清</a:t>
            </a:r>
            <a:r>
              <a:rPr lang="zh-TW" altLang="en-US" b="1" dirty="0">
                <a:latin typeface="囪 "/>
                <a:ea typeface="微軟正黑體" panose="020B0604030504040204" pitchFamily="34" charset="-120"/>
              </a:rPr>
              <a:t>甜話</a:t>
            </a:r>
            <a:r>
              <a:rPr lang="zh-TW" altLang="en-US" b="1" dirty="0" smtClean="0">
                <a:latin typeface="囪 "/>
                <a:ea typeface="微軟正黑體" panose="020B0604030504040204" pitchFamily="34" charset="-120"/>
              </a:rPr>
              <a:t>梅</a:t>
            </a:r>
            <a:r>
              <a:rPr lang="en-US" altLang="zh-TW" b="1" dirty="0" smtClean="0">
                <a:latin typeface="囪 "/>
                <a:ea typeface="微軟正黑體" panose="020B0604030504040204" pitchFamily="34" charset="-120"/>
              </a:rPr>
              <a:t>,</a:t>
            </a:r>
            <a:r>
              <a:rPr lang="zh-TW" altLang="en-US" b="1" dirty="0" smtClean="0">
                <a:latin typeface="囪 "/>
                <a:ea typeface="微軟正黑體" panose="020B0604030504040204" pitchFamily="34" charset="-120"/>
              </a:rPr>
              <a:t> 果</a:t>
            </a:r>
            <a:r>
              <a:rPr lang="zh-TW" altLang="en-US" b="1" dirty="0">
                <a:latin typeface="囪 "/>
                <a:ea typeface="微軟正黑體" panose="020B0604030504040204" pitchFamily="34" charset="-120"/>
              </a:rPr>
              <a:t>汁冬</a:t>
            </a:r>
            <a:r>
              <a:rPr lang="zh-TW" altLang="en-US" b="1" dirty="0" smtClean="0">
                <a:latin typeface="囪 "/>
                <a:ea typeface="微軟正黑體" panose="020B0604030504040204" pitchFamily="34" charset="-120"/>
              </a:rPr>
              <a:t>薑</a:t>
            </a:r>
            <a:r>
              <a:rPr lang="en-US" altLang="zh-TW" b="1" dirty="0" smtClean="0">
                <a:latin typeface="囪 "/>
                <a:ea typeface="微軟正黑體" panose="020B0604030504040204" pitchFamily="34" charset="-120"/>
              </a:rPr>
              <a:t>, </a:t>
            </a:r>
            <a:r>
              <a:rPr lang="zh-TW" altLang="en-US" b="1" dirty="0">
                <a:latin typeface="囪 "/>
                <a:ea typeface="微軟正黑體" panose="020B0604030504040204" pitchFamily="34" charset="-120"/>
              </a:rPr>
              <a:t>精選檸汁</a:t>
            </a:r>
            <a:r>
              <a:rPr lang="zh-TW" altLang="en-US" b="1" dirty="0" smtClean="0">
                <a:latin typeface="囪 "/>
                <a:ea typeface="微軟正黑體" panose="020B0604030504040204" pitchFamily="34" charset="-120"/>
              </a:rPr>
              <a:t>薑</a:t>
            </a:r>
            <a:r>
              <a:rPr lang="en-US" altLang="zh-TW" b="1" dirty="0" smtClean="0">
                <a:latin typeface="囪 "/>
                <a:ea typeface="微軟正黑體" panose="020B0604030504040204" pitchFamily="34" charset="-120"/>
              </a:rPr>
              <a:t>, </a:t>
            </a:r>
            <a:r>
              <a:rPr lang="zh-TW" altLang="en-US" b="1" dirty="0">
                <a:latin typeface="囪 "/>
                <a:ea typeface="微軟正黑體" panose="020B0604030504040204" pitchFamily="34" charset="-120"/>
              </a:rPr>
              <a:t>清心</a:t>
            </a:r>
            <a:r>
              <a:rPr lang="zh-TW" altLang="en-US" b="1" dirty="0" smtClean="0">
                <a:latin typeface="囪 "/>
                <a:ea typeface="微軟正黑體" panose="020B0604030504040204" pitchFamily="34" charset="-120"/>
              </a:rPr>
              <a:t>果</a:t>
            </a:r>
            <a:r>
              <a:rPr lang="en-US" altLang="zh-TW" b="1" dirty="0" smtClean="0">
                <a:latin typeface="囪 "/>
                <a:ea typeface="微軟正黑體" panose="020B0604030504040204" pitchFamily="34" charset="-120"/>
              </a:rPr>
              <a:t>, </a:t>
            </a:r>
            <a:r>
              <a:rPr lang="zh-TW" altLang="en-US" b="1" dirty="0">
                <a:latin typeface="囪 "/>
                <a:ea typeface="微軟正黑體" panose="020B0604030504040204" pitchFamily="34" charset="-120"/>
              </a:rPr>
              <a:t>南乳肉 </a:t>
            </a:r>
            <a:r>
              <a:rPr lang="en-US" altLang="zh-TW" b="1" dirty="0" smtClean="0">
                <a:latin typeface="囪 "/>
                <a:ea typeface="微軟正黑體" panose="020B0604030504040204" pitchFamily="34" charset="-120"/>
              </a:rPr>
              <a:t>  $390</a:t>
            </a:r>
            <a:endParaRPr lang="en-US" altLang="zh-TW" b="1" dirty="0">
              <a:latin typeface="囪 "/>
              <a:ea typeface="微軟正黑體" panose="020B0604030504040204" pitchFamily="34" charset="-120"/>
            </a:endParaRPr>
          </a:p>
          <a:p>
            <a:pPr algn="ctr"/>
            <a:r>
              <a:rPr lang="en-US" altLang="zh-TW" b="1" dirty="0">
                <a:latin typeface="囪 "/>
                <a:ea typeface="微軟正黑體" panose="020B0604030504040204" pitchFamily="34" charset="-120"/>
              </a:rPr>
              <a:t>&lt;</a:t>
            </a:r>
            <a:r>
              <a:rPr lang="en-US" altLang="zh-TW" b="1" dirty="0" err="1">
                <a:latin typeface="囪 "/>
                <a:ea typeface="微軟正黑體" panose="020B0604030504040204" pitchFamily="34" charset="-120"/>
              </a:rPr>
              <a:t>Tongba@kiki</a:t>
            </a:r>
            <a:r>
              <a:rPr lang="en-US" altLang="zh-TW" b="1" dirty="0">
                <a:latin typeface="囪 "/>
                <a:ea typeface="微軟正黑體" panose="020B0604030504040204" pitchFamily="34" charset="-120"/>
              </a:rPr>
              <a:t>&gt; </a:t>
            </a:r>
            <a:r>
              <a:rPr lang="zh-TW" altLang="en-US" b="1" dirty="0">
                <a:latin typeface="囪 "/>
                <a:ea typeface="微軟正黑體" panose="020B0604030504040204" pitchFamily="34" charset="-120"/>
              </a:rPr>
              <a:t>花茶（玫瑰茉莉花茶） </a:t>
            </a:r>
            <a:r>
              <a:rPr lang="en-US" altLang="zh-TW" b="1" dirty="0" smtClean="0">
                <a:latin typeface="囪 "/>
                <a:ea typeface="微軟正黑體" panose="020B0604030504040204" pitchFamily="34" charset="-120"/>
              </a:rPr>
              <a:t>$70</a:t>
            </a:r>
          </a:p>
          <a:p>
            <a:pPr algn="ctr"/>
            <a:r>
              <a:rPr lang="en-US" altLang="zh-TW" b="1" dirty="0" smtClean="0">
                <a:latin typeface="囪 "/>
                <a:ea typeface="微軟正黑體" panose="020B0604030504040204" pitchFamily="34" charset="-120"/>
              </a:rPr>
              <a:t>8</a:t>
            </a:r>
            <a:r>
              <a:rPr lang="zh-TW" altLang="en-US" b="1" dirty="0">
                <a:latin typeface="囪 "/>
                <a:ea typeface="微軟正黑體" panose="020B0604030504040204" pitchFamily="34" charset="-120"/>
              </a:rPr>
              <a:t>渡海逸酒店自助晚</a:t>
            </a:r>
            <a:r>
              <a:rPr lang="zh-TW" altLang="en-US" b="1" dirty="0" smtClean="0">
                <a:latin typeface="囪 "/>
                <a:ea typeface="微軟正黑體" panose="020B0604030504040204" pitchFamily="34" charset="-120"/>
              </a:rPr>
              <a:t>餐兩張</a:t>
            </a:r>
            <a:r>
              <a:rPr lang="en-US" altLang="zh-TW" b="1" dirty="0" smtClean="0">
                <a:latin typeface="囪 "/>
                <a:ea typeface="微軟正黑體" panose="020B0604030504040204" pitchFamily="34" charset="-120"/>
              </a:rPr>
              <a:t>100</a:t>
            </a:r>
            <a:r>
              <a:rPr lang="zh-TW" altLang="en-US" b="1" dirty="0">
                <a:latin typeface="囪 "/>
                <a:ea typeface="微軟正黑體" panose="020B0604030504040204" pitchFamily="34" charset="-120"/>
              </a:rPr>
              <a:t>元現金</a:t>
            </a:r>
            <a:r>
              <a:rPr lang="zh-TW" altLang="en-US" b="1" dirty="0" smtClean="0">
                <a:latin typeface="囪 "/>
                <a:ea typeface="微軟正黑體" panose="020B0604030504040204" pitchFamily="34" charset="-120"/>
              </a:rPr>
              <a:t>券 </a:t>
            </a:r>
            <a:r>
              <a:rPr lang="en-US" altLang="zh-TW" b="1" dirty="0" smtClean="0">
                <a:latin typeface="囪 "/>
                <a:ea typeface="微軟正黑體" panose="020B0604030504040204" pitchFamily="34" charset="-120"/>
              </a:rPr>
              <a:t>$200</a:t>
            </a:r>
            <a:endParaRPr lang="en-US" altLang="zh-TW" b="1" dirty="0">
              <a:latin typeface="囪 "/>
              <a:ea typeface="微軟正黑體" panose="020B0604030504040204" pitchFamily="34" charset="-120"/>
            </a:endParaRPr>
          </a:p>
          <a:p>
            <a:pPr algn="ctr"/>
            <a:r>
              <a:rPr lang="zh-TW" altLang="en-US" b="1" dirty="0">
                <a:latin typeface="囪 "/>
                <a:ea typeface="微軟正黑體" panose="020B0604030504040204" pitchFamily="34" charset="-120"/>
              </a:rPr>
              <a:t>台灣</a:t>
            </a:r>
            <a:r>
              <a:rPr lang="en-US" altLang="zh-TW" b="1" dirty="0">
                <a:latin typeface="囪 "/>
                <a:ea typeface="微軟正黑體" panose="020B0604030504040204" pitchFamily="34" charset="-120"/>
              </a:rPr>
              <a:t>5 </a:t>
            </a:r>
            <a:r>
              <a:rPr lang="zh-TW" altLang="en-US" b="1" dirty="0">
                <a:latin typeface="囪 "/>
                <a:ea typeface="微軟正黑體" panose="020B0604030504040204" pitchFamily="34" charset="-120"/>
              </a:rPr>
              <a:t>日</a:t>
            </a:r>
            <a:r>
              <a:rPr lang="en-US" altLang="zh-TW" b="1" dirty="0">
                <a:latin typeface="囪 "/>
                <a:ea typeface="微軟正黑體" panose="020B0604030504040204" pitchFamily="34" charset="-120"/>
              </a:rPr>
              <a:t>4G </a:t>
            </a:r>
            <a:r>
              <a:rPr lang="zh-TW" altLang="en-US" b="1" dirty="0">
                <a:latin typeface="囪 "/>
                <a:ea typeface="微軟正黑體" panose="020B0604030504040204" pitchFamily="34" charset="-120"/>
              </a:rPr>
              <a:t>無限數據卡  </a:t>
            </a:r>
            <a:r>
              <a:rPr lang="en-US" altLang="zh-TW" b="1" dirty="0" smtClean="0">
                <a:latin typeface="囪 "/>
                <a:ea typeface="微軟正黑體" panose="020B0604030504040204" pitchFamily="34" charset="-120"/>
              </a:rPr>
              <a:t>$336</a:t>
            </a:r>
            <a:endParaRPr lang="en-US" altLang="zh-TW" b="1" dirty="0">
              <a:latin typeface="囪 "/>
              <a:ea typeface="微軟正黑體" panose="020B0604030504040204" pitchFamily="34" charset="-120"/>
            </a:endParaRPr>
          </a:p>
          <a:p>
            <a:pPr algn="ctr"/>
            <a:r>
              <a:rPr lang="zh-TW" altLang="en-US" b="1" dirty="0">
                <a:latin typeface="囪 "/>
                <a:ea typeface="微軟正黑體" panose="020B0604030504040204" pitchFamily="34" charset="-120"/>
              </a:rPr>
              <a:t>陳允宝泉時光寳盒  </a:t>
            </a:r>
            <a:r>
              <a:rPr lang="en-US" altLang="zh-TW" b="1" dirty="0" smtClean="0">
                <a:latin typeface="囪 "/>
                <a:ea typeface="微軟正黑體" panose="020B0604030504040204" pitchFamily="34" charset="-120"/>
              </a:rPr>
              <a:t>$300</a:t>
            </a:r>
            <a:endParaRPr lang="en-US" altLang="zh-TW" b="1" dirty="0">
              <a:latin typeface="囪 "/>
              <a:ea typeface="微軟正黑體" panose="020B0604030504040204" pitchFamily="34" charset="-120"/>
            </a:endParaRPr>
          </a:p>
          <a:p>
            <a:pPr algn="ctr"/>
            <a:r>
              <a:rPr lang="zh-TW" altLang="en-US" b="1" dirty="0">
                <a:latin typeface="囪 "/>
                <a:ea typeface="微軟正黑體" panose="020B0604030504040204" pitchFamily="34" charset="-120"/>
              </a:rPr>
              <a:t>洪師父孜然牛肉乾 </a:t>
            </a:r>
            <a:r>
              <a:rPr lang="en-US" altLang="zh-TW" b="1" dirty="0" smtClean="0">
                <a:latin typeface="囪 "/>
                <a:ea typeface="微軟正黑體" panose="020B0604030504040204" pitchFamily="34" charset="-120"/>
              </a:rPr>
              <a:t>$25</a:t>
            </a:r>
            <a:endParaRPr lang="en-US" altLang="zh-TW" b="1" dirty="0">
              <a:latin typeface="囪 "/>
              <a:ea typeface="微軟正黑體" panose="020B0604030504040204" pitchFamily="34" charset="-120"/>
            </a:endParaRPr>
          </a:p>
          <a:p>
            <a:pPr algn="ctr"/>
            <a:r>
              <a:rPr lang="zh-TW" altLang="en-US" b="1" dirty="0">
                <a:latin typeface="囪 "/>
                <a:ea typeface="微軟正黑體" panose="020B0604030504040204" pitchFamily="34" charset="-120"/>
              </a:rPr>
              <a:t>思慕昔芒果</a:t>
            </a:r>
            <a:r>
              <a:rPr lang="zh-TW" altLang="en-US" b="1" dirty="0" smtClean="0">
                <a:latin typeface="囪 "/>
                <a:ea typeface="微軟正黑體" panose="020B0604030504040204" pitchFamily="34" charset="-120"/>
              </a:rPr>
              <a:t>酥 </a:t>
            </a:r>
            <a:r>
              <a:rPr lang="en-US" altLang="zh-TW" b="1" dirty="0" smtClean="0">
                <a:latin typeface="囪 "/>
                <a:ea typeface="微軟正黑體" panose="020B0604030504040204" pitchFamily="34" charset="-120"/>
              </a:rPr>
              <a:t>$130</a:t>
            </a:r>
            <a:endParaRPr lang="en-US" altLang="zh-TW" b="1" dirty="0">
              <a:latin typeface="囪 "/>
              <a:ea typeface="微軟正黑體" panose="020B0604030504040204" pitchFamily="34" charset="-120"/>
            </a:endParaRPr>
          </a:p>
          <a:p>
            <a:pPr algn="ctr"/>
            <a:r>
              <a:rPr lang="zh-TW" altLang="en-US" b="1" dirty="0">
                <a:latin typeface="囪 "/>
                <a:ea typeface="微軟正黑體" panose="020B0604030504040204" pitchFamily="34" charset="-120"/>
              </a:rPr>
              <a:t>初心亭牛肉乾原味 </a:t>
            </a:r>
            <a:r>
              <a:rPr lang="en-US" altLang="zh-TW" b="1" dirty="0" smtClean="0">
                <a:latin typeface="囪 "/>
                <a:ea typeface="微軟正黑體" panose="020B0604030504040204" pitchFamily="34" charset="-120"/>
              </a:rPr>
              <a:t>$60</a:t>
            </a:r>
            <a:endParaRPr lang="en-US" altLang="zh-TW" b="1" dirty="0">
              <a:latin typeface="囪 "/>
              <a:ea typeface="微軟正黑體" panose="020B0604030504040204" pitchFamily="34" charset="-120"/>
            </a:endParaRPr>
          </a:p>
        </p:txBody>
      </p:sp>
      <p:sp>
        <p:nvSpPr>
          <p:cNvPr id="9" name="TextBox 8"/>
          <p:cNvSpPr txBox="1"/>
          <p:nvPr/>
        </p:nvSpPr>
        <p:spPr>
          <a:xfrm>
            <a:off x="4213376" y="1107028"/>
            <a:ext cx="7040233" cy="83078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4799" b="1" dirty="0">
                <a:latin typeface="囪 "/>
                <a:ea typeface="微軟正黑體" panose="020B0604030504040204" pitchFamily="34" charset="-120"/>
              </a:rPr>
              <a:t>禮品總</a:t>
            </a:r>
            <a:r>
              <a:rPr lang="zh-TW" altLang="en-US" sz="4799" b="1" dirty="0" smtClean="0">
                <a:latin typeface="囪 "/>
                <a:ea typeface="微軟正黑體" panose="020B0604030504040204" pitchFamily="34" charset="-120"/>
              </a:rPr>
              <a:t>值</a:t>
            </a:r>
            <a:r>
              <a:rPr lang="en-US" altLang="zh-TW" sz="4799" b="1" dirty="0" smtClean="0">
                <a:latin typeface="囪 "/>
                <a:ea typeface="微軟正黑體" panose="020B0604030504040204" pitchFamily="34" charset="-120"/>
              </a:rPr>
              <a:t>HK$3,570</a:t>
            </a:r>
            <a:endParaRPr lang="zh-TW" altLang="en-US" sz="4799" b="1" dirty="0">
              <a:latin typeface="囪 "/>
              <a:ea typeface="微軟正黑體" panose="020B0604030504040204" pitchFamily="34" charset="-120"/>
            </a:endParaRPr>
          </a:p>
        </p:txBody>
      </p:sp>
      <p:sp>
        <p:nvSpPr>
          <p:cNvPr id="10" name="Title 8"/>
          <p:cNvSpPr txBox="1">
            <a:spLocks/>
          </p:cNvSpPr>
          <p:nvPr/>
        </p:nvSpPr>
        <p:spPr>
          <a:xfrm>
            <a:off x="5576517" y="352035"/>
            <a:ext cx="4404095" cy="439548"/>
          </a:xfrm>
          <a:prstGeom prst="rect">
            <a:avLst/>
          </a:prstGeom>
        </p:spPr>
        <p:txBody>
          <a:bodyPr anchor="ctr" anchorCtr="0">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b="1" dirty="0">
                <a:ln w="50800"/>
                <a:latin typeface="囪 "/>
                <a:ea typeface="微軟正黑體" panose="020B0604030504040204" pitchFamily="34" charset="-120"/>
                <a:cs typeface="Arial Unicode MS" pitchFamily="34" charset="-120"/>
              </a:rPr>
              <a:t>夥伴商店抽獎  </a:t>
            </a:r>
            <a:r>
              <a:rPr lang="en-US" altLang="zh-TW" sz="3600" b="1" dirty="0" smtClean="0">
                <a:ln w="50800"/>
                <a:latin typeface="囪 "/>
                <a:ea typeface="微軟正黑體" panose="020B0604030504040204" pitchFamily="34" charset="-120"/>
                <a:cs typeface="Arial Unicode MS" pitchFamily="34" charset="-120"/>
              </a:rPr>
              <a:t>(</a:t>
            </a:r>
            <a:r>
              <a:rPr lang="zh-TW" altLang="en-US" sz="3600" b="1" dirty="0" smtClean="0">
                <a:ln w="50800"/>
                <a:latin typeface="囪 "/>
                <a:ea typeface="微軟正黑體" panose="020B0604030504040204" pitchFamily="34" charset="-120"/>
                <a:cs typeface="Arial Unicode MS" pitchFamily="34" charset="-120"/>
              </a:rPr>
              <a:t>大獎</a:t>
            </a:r>
            <a:r>
              <a:rPr lang="en-US" altLang="zh-TW" sz="3600" b="1" dirty="0">
                <a:ln w="50800"/>
                <a:latin typeface="囪 "/>
                <a:ea typeface="微軟正黑體" panose="020B0604030504040204" pitchFamily="34" charset="-120"/>
                <a:cs typeface="Arial Unicode MS" pitchFamily="34" charset="-120"/>
              </a:rPr>
              <a:t>)</a:t>
            </a:r>
            <a:endParaRPr lang="en-US" sz="3600" b="1" dirty="0">
              <a:ln w="50800"/>
              <a:latin typeface="囪 "/>
              <a:ea typeface="微軟正黑體" panose="020B0604030504040204" pitchFamily="34" charset="-120"/>
              <a:cs typeface="Arial Unicode MS" pitchFamily="34" charset="-120"/>
            </a:endParaRPr>
          </a:p>
        </p:txBody>
      </p:sp>
      <p:grpSp>
        <p:nvGrpSpPr>
          <p:cNvPr id="11" name="Group 10"/>
          <p:cNvGrpSpPr/>
          <p:nvPr/>
        </p:nvGrpSpPr>
        <p:grpSpPr>
          <a:xfrm>
            <a:off x="10758119" y="6107731"/>
            <a:ext cx="1036173" cy="532210"/>
            <a:chOff x="2057400" y="685800"/>
            <a:chExt cx="4171805" cy="2364023"/>
          </a:xfrm>
        </p:grpSpPr>
        <p:sp>
          <p:nvSpPr>
            <p:cNvPr id="12" name="Rounded Rectangle 11"/>
            <p:cNvSpPr/>
            <p:nvPr/>
          </p:nvSpPr>
          <p:spPr>
            <a:xfrm>
              <a:off x="2057400" y="685800"/>
              <a:ext cx="4171805"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囪 "/>
              </a:endParaRPr>
            </a:p>
          </p:txBody>
        </p:sp>
        <p:pic>
          <p:nvPicPr>
            <p:cNvPr id="13" name="Picture 2" descr="M:\Agreement\Yue Sang Seaproduct Ltd\Yue Sang lo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9721" y="772886"/>
              <a:ext cx="3284415" cy="2185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455834" y="6123419"/>
            <a:ext cx="1036173" cy="532210"/>
            <a:chOff x="3879809" y="2286902"/>
            <a:chExt cx="4602574" cy="2364023"/>
          </a:xfrm>
        </p:grpSpPr>
        <p:sp>
          <p:nvSpPr>
            <p:cNvPr id="15" name="Rounded Rectangle 14"/>
            <p:cNvSpPr/>
            <p:nvPr/>
          </p:nvSpPr>
          <p:spPr>
            <a:xfrm>
              <a:off x="3879809" y="2286902"/>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囪 "/>
              </a:endParaRPr>
            </a:p>
          </p:txBody>
        </p:sp>
        <p:pic>
          <p:nvPicPr>
            <p:cNvPr id="16" name="Picture 3" descr="C:\Users\bivyw\Desktop\LS2017ppt\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113"/>
            <a:stretch/>
          </p:blipFill>
          <p:spPr bwMode="auto">
            <a:xfrm>
              <a:off x="4113212" y="2634420"/>
              <a:ext cx="4145788" cy="15891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845193" y="6123418"/>
            <a:ext cx="1036173" cy="532210"/>
            <a:chOff x="3938901" y="577686"/>
            <a:chExt cx="4602574" cy="2364023"/>
          </a:xfrm>
        </p:grpSpPr>
        <p:sp>
          <p:nvSpPr>
            <p:cNvPr id="18" name="Rounded Rectangle 17"/>
            <p:cNvSpPr/>
            <p:nvPr/>
          </p:nvSpPr>
          <p:spPr>
            <a:xfrm>
              <a:off x="3938901" y="577686"/>
              <a:ext cx="4602574" cy="2364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囪 "/>
              </a:endParaRPr>
            </a:p>
          </p:txBody>
        </p:sp>
        <p:pic>
          <p:nvPicPr>
            <p:cNvPr id="19" name="Picture 2" descr="M:\Agreement\iCarry\(01) new bird logo-1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9412" y="655709"/>
              <a:ext cx="4062412"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3415741" y="6138632"/>
            <a:ext cx="1863209" cy="516996"/>
            <a:chOff x="4993203" y="-836310"/>
            <a:chExt cx="1863209" cy="516996"/>
          </a:xfrm>
        </p:grpSpPr>
        <p:sp>
          <p:nvSpPr>
            <p:cNvPr id="22" name="Rounded Rectangle 21"/>
            <p:cNvSpPr/>
            <p:nvPr/>
          </p:nvSpPr>
          <p:spPr>
            <a:xfrm>
              <a:off x="4993203" y="-836310"/>
              <a:ext cx="1863209" cy="5169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囪 "/>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535" y="-720663"/>
              <a:ext cx="1688544" cy="303695"/>
            </a:xfrm>
            <a:prstGeom prst="rect">
              <a:avLst/>
            </a:prstGeom>
          </p:spPr>
        </p:pic>
      </p:grpSp>
      <p:grpSp>
        <p:nvGrpSpPr>
          <p:cNvPr id="32" name="Group 31"/>
          <p:cNvGrpSpPr/>
          <p:nvPr/>
        </p:nvGrpSpPr>
        <p:grpSpPr>
          <a:xfrm>
            <a:off x="8153549" y="6123419"/>
            <a:ext cx="1036173" cy="532210"/>
            <a:chOff x="2583929" y="-836310"/>
            <a:chExt cx="1036173" cy="532210"/>
          </a:xfrm>
        </p:grpSpPr>
        <p:sp>
          <p:nvSpPr>
            <p:cNvPr id="30" name="Rounded Rectangle 29"/>
            <p:cNvSpPr/>
            <p:nvPr/>
          </p:nvSpPr>
          <p:spPr>
            <a:xfrm>
              <a:off x="2583929" y="-836310"/>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囪 "/>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7883" y="-824337"/>
              <a:ext cx="508263" cy="508263"/>
            </a:xfrm>
            <a:prstGeom prst="rect">
              <a:avLst/>
            </a:prstGeom>
          </p:spPr>
        </p:pic>
      </p:grpSp>
      <p:grpSp>
        <p:nvGrpSpPr>
          <p:cNvPr id="34" name="Group 33"/>
          <p:cNvGrpSpPr/>
          <p:nvPr/>
        </p:nvGrpSpPr>
        <p:grpSpPr>
          <a:xfrm>
            <a:off x="5542908" y="6123418"/>
            <a:ext cx="1036173" cy="532210"/>
            <a:chOff x="3938918" y="-856138"/>
            <a:chExt cx="1036173" cy="532210"/>
          </a:xfrm>
        </p:grpSpPr>
        <p:sp>
          <p:nvSpPr>
            <p:cNvPr id="27" name="Rounded Rectangle 26"/>
            <p:cNvSpPr/>
            <p:nvPr/>
          </p:nvSpPr>
          <p:spPr>
            <a:xfrm>
              <a:off x="3938918" y="-856138"/>
              <a:ext cx="1036173" cy="532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囪 "/>
              </a:endParaRP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1734" y="-818415"/>
              <a:ext cx="850540" cy="449571"/>
            </a:xfrm>
            <a:prstGeom prst="rect">
              <a:avLst/>
            </a:prstGeom>
          </p:spPr>
        </p:pic>
      </p:grpSp>
    </p:spTree>
    <p:extLst>
      <p:ext uri="{BB962C8B-B14F-4D97-AF65-F5344CB8AC3E}">
        <p14:creationId xmlns:p14="http://schemas.microsoft.com/office/powerpoint/2010/main" val="422812973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bivyw\Desktop\LS2017ppt\shutterstock_74682343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168"/>
          <a:stretch/>
        </p:blipFill>
        <p:spPr bwMode="auto">
          <a:xfrm>
            <a:off x="-16237" y="1"/>
            <a:ext cx="1241901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3" y="1148874"/>
            <a:ext cx="4546843" cy="527526"/>
            <a:chOff x="4913194" y="580665"/>
            <a:chExt cx="6632816" cy="2251876"/>
          </a:xfrm>
          <a:solidFill>
            <a:schemeClr val="tx2">
              <a:lumMod val="75000"/>
            </a:schemeClr>
          </a:solidFill>
        </p:grpSpPr>
        <p:grpSp>
          <p:nvGrpSpPr>
            <p:cNvPr id="33" name="Group 32"/>
            <p:cNvGrpSpPr/>
            <p:nvPr/>
          </p:nvGrpSpPr>
          <p:grpSpPr>
            <a:xfrm>
              <a:off x="4913194" y="580665"/>
              <a:ext cx="6632816" cy="2251876"/>
              <a:chOff x="-450378" y="3016155"/>
              <a:chExt cx="6632816" cy="1815152"/>
            </a:xfrm>
            <a:grpFill/>
          </p:grpSpPr>
          <p:sp>
            <p:nvSpPr>
              <p:cNvPr id="35" name="Rectangle 34"/>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6" name="Right Triangle 35"/>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34" name="Rectangle 33"/>
            <p:cNvSpPr/>
            <p:nvPr/>
          </p:nvSpPr>
          <p:spPr>
            <a:xfrm>
              <a:off x="5645093" y="715459"/>
              <a:ext cx="1167339" cy="1970732"/>
            </a:xfrm>
            <a:prstGeom prst="rect">
              <a:avLst/>
            </a:prstGeom>
            <a:noFill/>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all" spc="0" normalizeH="0" baseline="0" noProof="0" dirty="0" smtClean="0">
                  <a:ln>
                    <a:noFill/>
                  </a:ln>
                  <a:solidFill>
                    <a:prstClr val="white"/>
                  </a:solidFill>
                  <a:effectLst/>
                  <a:uLnTx/>
                  <a:uFillTx/>
                  <a:latin typeface="微軟正黑體" pitchFamily="34" charset="-120"/>
                  <a:ea typeface="微軟正黑體" pitchFamily="34" charset="-120"/>
                </a:rPr>
                <a:t>服裝</a:t>
              </a:r>
              <a:endParaRPr kumimoji="0" lang="en-US" sz="24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grpSp>
        <p:nvGrpSpPr>
          <p:cNvPr id="37" name="Group 36"/>
          <p:cNvGrpSpPr/>
          <p:nvPr/>
        </p:nvGrpSpPr>
        <p:grpSpPr>
          <a:xfrm>
            <a:off x="4812023" y="1311830"/>
            <a:ext cx="7376802" cy="5075582"/>
            <a:chOff x="373701" y="1417983"/>
            <a:chExt cx="7376802" cy="5075582"/>
          </a:xfrm>
        </p:grpSpPr>
        <p:grpSp>
          <p:nvGrpSpPr>
            <p:cNvPr id="5" name="Group 4"/>
            <p:cNvGrpSpPr/>
            <p:nvPr/>
          </p:nvGrpSpPr>
          <p:grpSpPr>
            <a:xfrm>
              <a:off x="373701" y="1417983"/>
              <a:ext cx="7376802" cy="5075582"/>
              <a:chOff x="373798" y="1835369"/>
              <a:chExt cx="6431299" cy="3262195"/>
            </a:xfrm>
          </p:grpSpPr>
          <p:sp>
            <p:nvSpPr>
              <p:cNvPr id="6" name="Oval 5"/>
              <p:cNvSpPr/>
              <p:nvPr/>
            </p:nvSpPr>
            <p:spPr>
              <a:xfrm>
                <a:off x="373798" y="1835369"/>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2086623" y="1835369"/>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Oval 7"/>
              <p:cNvSpPr/>
              <p:nvPr/>
            </p:nvSpPr>
            <p:spPr>
              <a:xfrm>
                <a:off x="3758729" y="1835369"/>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373798" y="2962308"/>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2093439" y="2962308"/>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3758729" y="2962308"/>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373798" y="4148562"/>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p:cNvSpPr/>
              <p:nvPr/>
            </p:nvSpPr>
            <p:spPr>
              <a:xfrm>
                <a:off x="2093439" y="4148562"/>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13"/>
              <p:cNvSpPr/>
              <p:nvPr/>
            </p:nvSpPr>
            <p:spPr>
              <a:xfrm>
                <a:off x="3758729" y="4148562"/>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5407037" y="1835369"/>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5407038" y="2962308"/>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p:cNvSpPr/>
              <p:nvPr/>
            </p:nvSpPr>
            <p:spPr>
              <a:xfrm>
                <a:off x="5407038" y="4148562"/>
                <a:ext cx="1398059" cy="949002"/>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645" y="2180338"/>
                <a:ext cx="1223985" cy="205486"/>
              </a:xfrm>
              <a:prstGeom prst="rect">
                <a:avLst/>
              </a:prstGeom>
              <a:solidFill>
                <a:srgbClr val="FFFFFF"/>
              </a:solidFill>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908" y="2178622"/>
                <a:ext cx="1166640" cy="262495"/>
              </a:xfrm>
              <a:prstGeom prst="rect">
                <a:avLst/>
              </a:prstGeom>
              <a:solidFill>
                <a:srgbClr val="FFFFFF"/>
              </a:solidFill>
            </p:spPr>
          </p:pic>
          <p:pic>
            <p:nvPicPr>
              <p:cNvPr id="20" name="Picture 2" descr="O:\BD_SC\Partner store logo\Logo_etc_PS\Esprit\esprit140x140.jpg"/>
              <p:cNvPicPr>
                <a:picLocks noChangeAspect="1" noChangeArrowheads="1"/>
              </p:cNvPicPr>
              <p:nvPr/>
            </p:nvPicPr>
            <p:blipFill rotWithShape="1">
              <a:blip r:embed="rId5">
                <a:extLst>
                  <a:ext uri="{28A0092B-C50C-407E-A947-70E740481C1C}">
                    <a14:useLocalDpi xmlns:a14="http://schemas.microsoft.com/office/drawing/2010/main" val="0"/>
                  </a:ext>
                </a:extLst>
              </a:blip>
              <a:srcRect t="25000" b="24529"/>
              <a:stretch/>
            </p:blipFill>
            <p:spPr bwMode="auto">
              <a:xfrm>
                <a:off x="2341152" y="2091037"/>
                <a:ext cx="986248" cy="497762"/>
              </a:xfrm>
              <a:prstGeom prst="rect">
                <a:avLst/>
              </a:prstGeom>
              <a:solidFill>
                <a:srgbClr val="FFFFFF"/>
              </a:solidFill>
              <a:extLst/>
            </p:spPr>
          </p:pic>
          <p:pic>
            <p:nvPicPr>
              <p:cNvPr id="21" name="Picture 3" descr="O:\BD_SC\Partner store logo\Logo_etc_PS\Cotton On\15041 - 140x140.jpg"/>
              <p:cNvPicPr>
                <a:picLocks noChangeAspect="1" noChangeArrowheads="1"/>
              </p:cNvPicPr>
              <p:nvPr/>
            </p:nvPicPr>
            <p:blipFill rotWithShape="1">
              <a:blip r:embed="rId6">
                <a:extLst>
                  <a:ext uri="{28A0092B-C50C-407E-A947-70E740481C1C}">
                    <a14:useLocalDpi xmlns:a14="http://schemas.microsoft.com/office/drawing/2010/main" val="0"/>
                  </a:ext>
                </a:extLst>
              </a:blip>
              <a:srcRect t="22381" b="28095"/>
              <a:stretch/>
            </p:blipFill>
            <p:spPr bwMode="auto">
              <a:xfrm>
                <a:off x="5592767" y="2040237"/>
                <a:ext cx="1102797" cy="546147"/>
              </a:xfrm>
              <a:prstGeom prst="rect">
                <a:avLst/>
              </a:prstGeom>
              <a:solidFill>
                <a:srgbClr val="FFFFFF"/>
              </a:solidFill>
              <a:extLst/>
            </p:spPr>
          </p:pic>
          <p:pic>
            <p:nvPicPr>
              <p:cNvPr id="22" name="Picture 4" descr="O:\BD_SC\Partner store logo\Logo_etc_PS\Superdry\300x200_superdry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088" y="3124344"/>
                <a:ext cx="979042" cy="652695"/>
              </a:xfrm>
              <a:prstGeom prst="rect">
                <a:avLst/>
              </a:prstGeom>
              <a:solidFill>
                <a:srgbClr val="FFFFFF"/>
              </a:solidFill>
              <a:extLst/>
            </p:spPr>
          </p:pic>
          <p:pic>
            <p:nvPicPr>
              <p:cNvPr id="23" name="Picture 5" descr="O:\BD_SC\Partner store logo\Logo_etc_PS\Bossini\Bossini logo.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0413" y="3198355"/>
                <a:ext cx="592128" cy="476907"/>
              </a:xfrm>
              <a:prstGeom prst="rect">
                <a:avLst/>
              </a:prstGeom>
              <a:solidFill>
                <a:srgbClr val="FFFFFF"/>
              </a:solidFill>
              <a:extLst/>
            </p:spPr>
          </p:pic>
          <p:pic>
            <p:nvPicPr>
              <p:cNvPr id="24" name="Picture 6" descr="O:\BD_SC\Partner store logo\Logo_etc_PS\Laanaa (Asia) Holdings Limited\320x32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8432" y="3124344"/>
                <a:ext cx="672811" cy="672811"/>
              </a:xfrm>
              <a:prstGeom prst="rect">
                <a:avLst/>
              </a:prstGeom>
              <a:solidFill>
                <a:srgbClr val="FFFFFF"/>
              </a:solidFill>
              <a:extLst/>
            </p:spPr>
          </p:pic>
          <p:pic>
            <p:nvPicPr>
              <p:cNvPr id="25" name="Picture 7" descr="O:\BD_SC\Partner store logo\Logo_etc_PS\Myth June\PhotoGrid_146321575446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51631" y="3156077"/>
                <a:ext cx="576796" cy="576796"/>
              </a:xfrm>
              <a:prstGeom prst="rect">
                <a:avLst/>
              </a:prstGeom>
              <a:solidFill>
                <a:srgbClr val="FFFFFF"/>
              </a:solidFill>
              <a:extLst/>
            </p:spPr>
          </p:pic>
          <p:pic>
            <p:nvPicPr>
              <p:cNvPr id="27" name="Picture 9" descr="M:\Agreement\_Affiliate Network Logo\FX Creations.jpg"/>
              <p:cNvPicPr>
                <a:picLocks noChangeAspect="1" noChangeArrowheads="1"/>
              </p:cNvPicPr>
              <p:nvPr/>
            </p:nvPicPr>
            <p:blipFill rotWithShape="1">
              <a:blip r:embed="rId11">
                <a:extLst>
                  <a:ext uri="{28A0092B-C50C-407E-A947-70E740481C1C}">
                    <a14:useLocalDpi xmlns:a14="http://schemas.microsoft.com/office/drawing/2010/main" val="0"/>
                  </a:ext>
                </a:extLst>
              </a:blip>
              <a:srcRect l="16156" r="18457"/>
              <a:stretch/>
            </p:blipFill>
            <p:spPr bwMode="auto">
              <a:xfrm>
                <a:off x="2234412" y="4434464"/>
                <a:ext cx="1150992" cy="377197"/>
              </a:xfrm>
              <a:prstGeom prst="rect">
                <a:avLst/>
              </a:prstGeom>
              <a:solidFill>
                <a:srgbClr val="FFFFFF"/>
              </a:solidFill>
              <a:extLst/>
            </p:spPr>
          </p:pic>
          <p:pic>
            <p:nvPicPr>
              <p:cNvPr id="28" name="Picture 11" descr="M:\Agreement\Upper Suit and Style\UPPER_LOGO140x14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75323" y="4325117"/>
                <a:ext cx="602484" cy="602484"/>
              </a:xfrm>
              <a:prstGeom prst="rect">
                <a:avLst/>
              </a:prstGeom>
              <a:solidFill>
                <a:srgbClr val="FFFFFF"/>
              </a:solidFill>
              <a:extLst/>
            </p:spPr>
          </p:pic>
          <p:pic>
            <p:nvPicPr>
              <p:cNvPr id="29" name="Picture 12" descr="M:\Agreement\Dress90 Fashion Boutiques (Lino Limited)\Dress90 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13531" y="4227487"/>
                <a:ext cx="649117" cy="782855"/>
              </a:xfrm>
              <a:prstGeom prst="rect">
                <a:avLst/>
              </a:prstGeom>
              <a:solidFill>
                <a:srgbClr val="FFFFFF"/>
              </a:solidFill>
              <a:extLst/>
            </p:spPr>
          </p:pic>
        </p:grpSp>
        <p:pic>
          <p:nvPicPr>
            <p:cNvPr id="8194" name="Picture 2" descr="M:\Agreement\_Affiliate Network Logo\champion-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1723" y="5682400"/>
              <a:ext cx="1385846" cy="261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592105" y="3138921"/>
            <a:ext cx="1837871" cy="2320185"/>
            <a:chOff x="2480182" y="4139670"/>
            <a:chExt cx="1837871" cy="2320185"/>
          </a:xfrm>
        </p:grpSpPr>
        <p:grpSp>
          <p:nvGrpSpPr>
            <p:cNvPr id="2" name="Group 1"/>
            <p:cNvGrpSpPr/>
            <p:nvPr/>
          </p:nvGrpSpPr>
          <p:grpSpPr>
            <a:xfrm>
              <a:off x="2597320" y="4139670"/>
              <a:ext cx="1603596" cy="1476533"/>
              <a:chOff x="3224955" y="3286005"/>
              <a:chExt cx="1603596" cy="1476533"/>
            </a:xfrm>
          </p:grpSpPr>
          <p:sp>
            <p:nvSpPr>
              <p:cNvPr id="39" name="Oval 38"/>
              <p:cNvSpPr/>
              <p:nvPr/>
            </p:nvSpPr>
            <p:spPr>
              <a:xfrm>
                <a:off x="3224955" y="3286005"/>
                <a:ext cx="1603596" cy="1476533"/>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8" name="Picture 5" descr="C:\Users\bivyw\Desktop\LS2017ppt\Crocodile.png"/>
              <p:cNvPicPr>
                <a:picLocks noChangeAspect="1" noChangeArrowheads="1"/>
              </p:cNvPicPr>
              <p:nvPr/>
            </p:nvPicPr>
            <p:blipFill rotWithShape="1">
              <a:blip r:embed="rId15">
                <a:extLst>
                  <a:ext uri="{28A0092B-C50C-407E-A947-70E740481C1C}">
                    <a14:useLocalDpi xmlns:a14="http://schemas.microsoft.com/office/drawing/2010/main" val="0"/>
                  </a:ext>
                </a:extLst>
              </a:blip>
              <a:srcRect t="24919" b="23769"/>
              <a:stretch/>
            </p:blipFill>
            <p:spPr bwMode="auto">
              <a:xfrm>
                <a:off x="3399118" y="3702216"/>
                <a:ext cx="1255269" cy="644109"/>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6" descr="C:\Users\bivyw\Desktop\LS2017ppt\more-coming-soon-png-i13-1240x69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80182" y="5425311"/>
              <a:ext cx="1837871" cy="103454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1" name="Straight Connector 40"/>
          <p:cNvCxnSpPr/>
          <p:nvPr/>
        </p:nvCxnSpPr>
        <p:spPr>
          <a:xfrm>
            <a:off x="-11119723"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grpSp>
        <p:nvGrpSpPr>
          <p:cNvPr id="43" name="Group 42"/>
          <p:cNvGrpSpPr/>
          <p:nvPr/>
        </p:nvGrpSpPr>
        <p:grpSpPr>
          <a:xfrm>
            <a:off x="673875" y="654452"/>
            <a:ext cx="543739" cy="307777"/>
            <a:chOff x="-1144588" y="-841177"/>
            <a:chExt cx="543739" cy="307777"/>
          </a:xfrm>
        </p:grpSpPr>
        <p:sp>
          <p:nvSpPr>
            <p:cNvPr id="44" name="Rounded Rectangle 43"/>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49" name="Oval 48"/>
          <p:cNvSpPr/>
          <p:nvPr/>
        </p:nvSpPr>
        <p:spPr>
          <a:xfrm>
            <a:off x="812559"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10001" y="4"/>
            <a:ext cx="902811" cy="307777"/>
            <a:chOff x="-1144588" y="-841177"/>
            <a:chExt cx="902811" cy="307777"/>
          </a:xfrm>
        </p:grpSpPr>
        <p:sp>
          <p:nvSpPr>
            <p:cNvPr id="52" name="Rounded Rectangle 51"/>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214881432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49"/>
                                        </p:tgtEl>
                                      </p:cBhvr>
                                      <p:by x="150000" y="150000"/>
                                    </p:animScale>
                                  </p:childTnLst>
                                </p:cTn>
                              </p:par>
                              <p:par>
                                <p:cTn id="7" presetID="22" presetClass="entr" presetSubtype="8"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wipe(left)">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0814" y="1600200"/>
            <a:ext cx="11824527" cy="4114800"/>
            <a:chOff x="-1735448" y="1378857"/>
            <a:chExt cx="11824527" cy="4114800"/>
          </a:xfrm>
        </p:grpSpPr>
        <p:pic>
          <p:nvPicPr>
            <p:cNvPr id="3" name="Picture 2"/>
            <p:cNvPicPr>
              <a:picLocks noChangeAspect="1"/>
            </p:cNvPicPr>
            <p:nvPr/>
          </p:nvPicPr>
          <p:blipFill rotWithShape="1">
            <a:blip r:embed="rId2"/>
            <a:srcRect l="13888" t="24222" r="15001" b="27778"/>
            <a:stretch/>
          </p:blipFill>
          <p:spPr>
            <a:xfrm>
              <a:off x="-1735448" y="1378857"/>
              <a:ext cx="9753600" cy="4114800"/>
            </a:xfrm>
            <a:prstGeom prst="rect">
              <a:avLst/>
            </a:prstGeom>
          </p:spPr>
        </p:pic>
        <p:pic>
          <p:nvPicPr>
            <p:cNvPr id="4" name="Picture 3"/>
            <p:cNvPicPr>
              <a:picLocks noChangeAspect="1"/>
            </p:cNvPicPr>
            <p:nvPr/>
          </p:nvPicPr>
          <p:blipFill rotWithShape="1">
            <a:blip r:embed="rId3"/>
            <a:srcRect l="45000" t="16222" r="16111" b="35779"/>
            <a:stretch/>
          </p:blipFill>
          <p:spPr>
            <a:xfrm>
              <a:off x="4755079" y="1378857"/>
              <a:ext cx="5334000" cy="4114800"/>
            </a:xfrm>
            <a:prstGeom prst="rect">
              <a:avLst/>
            </a:prstGeom>
          </p:spPr>
        </p:pic>
      </p:grpSp>
      <p:pic>
        <p:nvPicPr>
          <p:cNvPr id="10" name="Picture 5" descr="C:\Users\bivyw\Desktop\LS2017ppt\Crocodile.png"/>
          <p:cNvPicPr>
            <a:picLocks noChangeAspect="1" noChangeArrowheads="1"/>
          </p:cNvPicPr>
          <p:nvPr/>
        </p:nvPicPr>
        <p:blipFill rotWithShape="1">
          <a:blip r:embed="rId4">
            <a:extLst>
              <a:ext uri="{28A0092B-C50C-407E-A947-70E740481C1C}">
                <a14:useLocalDpi xmlns:a14="http://schemas.microsoft.com/office/drawing/2010/main" val="0"/>
              </a:ext>
            </a:extLst>
          </a:blip>
          <a:srcRect t="24919" b="23769"/>
          <a:stretch/>
        </p:blipFill>
        <p:spPr bwMode="auto">
          <a:xfrm>
            <a:off x="531814" y="316394"/>
            <a:ext cx="2056433" cy="1055206"/>
          </a:xfrm>
          <a:prstGeom prst="rect">
            <a:avLst/>
          </a:prstGeom>
          <a:noFill/>
          <a:extLst>
            <a:ext uri="{909E8E84-426E-40DD-AFC4-6F175D3DCCD1}">
              <a14:hiddenFill xmlns:a14="http://schemas.microsoft.com/office/drawing/2010/main">
                <a:solidFill>
                  <a:srgbClr val="FFFFFF"/>
                </a:solidFill>
              </a14:hiddenFill>
            </a:ext>
          </a:extLst>
        </p:spPr>
      </p:pic>
      <p:sp>
        <p:nvSpPr>
          <p:cNvPr id="8" name="Trapezoid 7"/>
          <p:cNvSpPr/>
          <p:nvPr/>
        </p:nvSpPr>
        <p:spPr>
          <a:xfrm rot="2714200">
            <a:off x="9877843" y="383126"/>
            <a:ext cx="3039588" cy="846506"/>
          </a:xfrm>
          <a:prstGeom prst="trapezoid">
            <a:avLst>
              <a:gd name="adj" fmla="val 98423"/>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729772">
            <a:off x="10447423" y="668118"/>
            <a:ext cx="2029500" cy="584775"/>
          </a:xfrm>
          <a:prstGeom prst="rect">
            <a:avLst/>
          </a:prstGeom>
          <a:noFill/>
        </p:spPr>
        <p:txBody>
          <a:bodyPr wrap="square" rtlCol="0">
            <a:spAutoFit/>
          </a:bodyPr>
          <a:lstStyle/>
          <a:p>
            <a:r>
              <a:rPr lang="zh-TW" altLang="en-US" sz="3200" b="1" dirty="0" smtClean="0">
                <a:solidFill>
                  <a:schemeClr val="bg1"/>
                </a:solidFill>
                <a:latin typeface="微軟正黑體" panose="020B0604030504040204" pitchFamily="34" charset="-120"/>
                <a:ea typeface="微軟正黑體" panose="020B0604030504040204" pitchFamily="34" charset="-120"/>
              </a:rPr>
              <a:t>網上商店</a:t>
            </a:r>
            <a:endParaRPr 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92518734"/>
      </p:ext>
    </p:extLst>
  </p:cSld>
  <p:clrMapOvr>
    <a:masterClrMapping/>
  </p:clrMapOvr>
  <p:transition spd="med">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bivyw\Desktop\LS2017ppt\couple-on-a-d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45790"/>
            <a:ext cx="12434850" cy="698437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361620" y="-88476"/>
            <a:ext cx="12758082" cy="7189762"/>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交友</a:t>
            </a:r>
          </a:p>
        </p:txBody>
      </p:sp>
      <p:grpSp>
        <p:nvGrpSpPr>
          <p:cNvPr id="3" name="Group 2"/>
          <p:cNvGrpSpPr/>
          <p:nvPr/>
        </p:nvGrpSpPr>
        <p:grpSpPr>
          <a:xfrm>
            <a:off x="2015935" y="2226973"/>
            <a:ext cx="7942607" cy="1983223"/>
            <a:chOff x="717944" y="2741771"/>
            <a:chExt cx="7942607" cy="1983223"/>
          </a:xfrm>
        </p:grpSpPr>
        <p:sp>
          <p:nvSpPr>
            <p:cNvPr id="29" name="Oval 28"/>
            <p:cNvSpPr/>
            <p:nvPr/>
          </p:nvSpPr>
          <p:spPr>
            <a:xfrm>
              <a:off x="717944" y="2743200"/>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29"/>
            <p:cNvSpPr/>
            <p:nvPr/>
          </p:nvSpPr>
          <p:spPr>
            <a:xfrm>
              <a:off x="3662108" y="2743200"/>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Oval 31"/>
            <p:cNvSpPr/>
            <p:nvPr/>
          </p:nvSpPr>
          <p:spPr>
            <a:xfrm>
              <a:off x="6619198" y="2741771"/>
              <a:ext cx="2041353" cy="198179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3795" name="Picture 3" descr="M:\Agreement\HK Blossoms Matching Service Ltd\HK Blossoms Company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021" y="3352800"/>
              <a:ext cx="1787391" cy="697952"/>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Agreement\SQUARE COMMUNICATIONS\sponsor-logo-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8412" y="3352800"/>
              <a:ext cx="1828800" cy="661487"/>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Agreement\Joyful Matching\jm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6129" y="3441374"/>
              <a:ext cx="1737923" cy="6614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496487" y="4724404"/>
            <a:ext cx="6203698" cy="1574475"/>
            <a:chOff x="2496487" y="5058345"/>
            <a:chExt cx="6203698" cy="1574475"/>
          </a:xfrm>
        </p:grpSpPr>
        <p:grpSp>
          <p:nvGrpSpPr>
            <p:cNvPr id="45" name="Group 44"/>
            <p:cNvGrpSpPr/>
            <p:nvPr/>
          </p:nvGrpSpPr>
          <p:grpSpPr>
            <a:xfrm>
              <a:off x="3366186" y="5064807"/>
              <a:ext cx="5333999" cy="1568013"/>
              <a:chOff x="3351212" y="641787"/>
              <a:chExt cx="5333999" cy="1568013"/>
            </a:xfrm>
          </p:grpSpPr>
          <p:sp>
            <p:nvSpPr>
              <p:cNvPr id="54" name="Rounded Rectangle 53"/>
              <p:cNvSpPr/>
              <p:nvPr/>
            </p:nvSpPr>
            <p:spPr>
              <a:xfrm>
                <a:off x="3351212" y="641787"/>
                <a:ext cx="5333999" cy="156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3461721" y="853740"/>
                <a:ext cx="5203766" cy="1331099"/>
                <a:chOff x="3461721" y="650101"/>
                <a:chExt cx="5203766" cy="1331099"/>
              </a:xfrm>
            </p:grpSpPr>
            <p:pic>
              <p:nvPicPr>
                <p:cNvPr id="57" name="Picture 4" descr="M:\Agreement\+In Progress\THE TRUNK GROUP LIMITED\GIFTFLOWERS-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6333" y="1061943"/>
                  <a:ext cx="2628899" cy="47282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M:\Agreement\+In Progress\THE TRUNK GROUP LIMITED\giftsomething-icon-20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5232" y="668226"/>
                  <a:ext cx="1260255" cy="126025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 descr="M:\Agreement\+In Progress\THE TRUNK GROUP LIMITED\GIFT-HAMPERS-ICON-HK-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1721" y="650101"/>
                  <a:ext cx="1331099" cy="133109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9" name="Picture 2" descr="C:\Users\bivyw\Desktop\LS2017ppt\new-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96487" y="5058345"/>
              <a:ext cx="1196690" cy="63025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0" name="Straight Connector 59"/>
          <p:cNvCxnSpPr/>
          <p:nvPr/>
        </p:nvCxnSpPr>
        <p:spPr>
          <a:xfrm>
            <a:off x="-10669588"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1" name="Oval 60"/>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673875" y="654452"/>
            <a:ext cx="543739" cy="307777"/>
            <a:chOff x="-1144588" y="-841177"/>
            <a:chExt cx="543739" cy="307777"/>
          </a:xfrm>
        </p:grpSpPr>
        <p:sp>
          <p:nvSpPr>
            <p:cNvPr id="63" name="Rounded Rectangle 6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66" name="Group 65"/>
          <p:cNvGrpSpPr/>
          <p:nvPr/>
        </p:nvGrpSpPr>
        <p:grpSpPr>
          <a:xfrm>
            <a:off x="1131075" y="4"/>
            <a:ext cx="543739" cy="307777"/>
            <a:chOff x="-1144588" y="-841177"/>
            <a:chExt cx="543739" cy="307777"/>
          </a:xfrm>
        </p:grpSpPr>
        <p:sp>
          <p:nvSpPr>
            <p:cNvPr id="67" name="Rounded Rectangle 66"/>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72" name="Oval 71"/>
          <p:cNvSpPr/>
          <p:nvPr/>
        </p:nvSpPr>
        <p:spPr>
          <a:xfrm>
            <a:off x="1262696"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10001" y="4"/>
            <a:ext cx="902811" cy="307777"/>
            <a:chOff x="-1144588" y="-841177"/>
            <a:chExt cx="902811" cy="307777"/>
          </a:xfrm>
        </p:grpSpPr>
        <p:sp>
          <p:nvSpPr>
            <p:cNvPr id="75" name="Rounded Rectangle 74"/>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292122994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72"/>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974" y="1067658"/>
            <a:ext cx="2647950" cy="4762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975" y="1054283"/>
            <a:ext cx="2647950" cy="476250"/>
          </a:xfrm>
          <a:prstGeom prst="rect">
            <a:avLst/>
          </a:prstGeom>
        </p:spPr>
      </p:pic>
      <p:pic>
        <p:nvPicPr>
          <p:cNvPr id="7" name="Picture 6"/>
          <p:cNvPicPr>
            <a:picLocks noChangeAspect="1"/>
          </p:cNvPicPr>
          <p:nvPr/>
        </p:nvPicPr>
        <p:blipFill rotWithShape="1">
          <a:blip r:embed="rId4"/>
          <a:srcRect l="51110" t="42889" r="17778" b="25111"/>
          <a:stretch/>
        </p:blipFill>
        <p:spPr>
          <a:xfrm>
            <a:off x="4166637" y="4075275"/>
            <a:ext cx="3522629" cy="2264547"/>
          </a:xfrm>
          <a:prstGeom prst="rect">
            <a:avLst/>
          </a:prstGeom>
        </p:spPr>
      </p:pic>
      <p:pic>
        <p:nvPicPr>
          <p:cNvPr id="13" name="Picture 12"/>
          <p:cNvPicPr>
            <a:picLocks noChangeAspect="1"/>
          </p:cNvPicPr>
          <p:nvPr/>
        </p:nvPicPr>
        <p:blipFill rotWithShape="1">
          <a:blip r:embed="rId5"/>
          <a:srcRect l="20000" t="42889" r="55000" b="29556"/>
          <a:stretch/>
        </p:blipFill>
        <p:spPr>
          <a:xfrm>
            <a:off x="531814" y="4210957"/>
            <a:ext cx="3429000" cy="2362200"/>
          </a:xfrm>
          <a:prstGeom prst="rect">
            <a:avLst/>
          </a:prstGeom>
        </p:spPr>
      </p:pic>
      <p:grpSp>
        <p:nvGrpSpPr>
          <p:cNvPr id="18" name="Group 17"/>
          <p:cNvGrpSpPr/>
          <p:nvPr/>
        </p:nvGrpSpPr>
        <p:grpSpPr>
          <a:xfrm>
            <a:off x="7895089" y="1213213"/>
            <a:ext cx="3865992" cy="5359944"/>
            <a:chOff x="8073364" y="1692564"/>
            <a:chExt cx="3865992" cy="5359944"/>
          </a:xfrm>
        </p:grpSpPr>
        <p:pic>
          <p:nvPicPr>
            <p:cNvPr id="15" name="Picture 14"/>
            <p:cNvPicPr>
              <a:picLocks noChangeAspect="1"/>
            </p:cNvPicPr>
            <p:nvPr/>
          </p:nvPicPr>
          <p:blipFill rotWithShape="1">
            <a:blip r:embed="rId6"/>
            <a:srcRect l="19650" t="19777" r="67017" b="51967"/>
            <a:stretch/>
          </p:blipFill>
          <p:spPr>
            <a:xfrm>
              <a:off x="9828211" y="1692564"/>
              <a:ext cx="1828801" cy="2422236"/>
            </a:xfrm>
            <a:prstGeom prst="rect">
              <a:avLst/>
            </a:prstGeom>
          </p:spPr>
        </p:pic>
        <p:pic>
          <p:nvPicPr>
            <p:cNvPr id="28" name="Picture 27"/>
            <p:cNvPicPr>
              <a:picLocks noChangeAspect="1"/>
            </p:cNvPicPr>
            <p:nvPr/>
          </p:nvPicPr>
          <p:blipFill rotWithShape="1">
            <a:blip r:embed="rId6"/>
            <a:srcRect l="6814" t="38956" r="65000" b="18000"/>
            <a:stretch/>
          </p:blipFill>
          <p:spPr>
            <a:xfrm>
              <a:off x="8073364" y="3362580"/>
              <a:ext cx="3865992" cy="3689928"/>
            </a:xfrm>
            <a:prstGeom prst="rect">
              <a:avLst/>
            </a:prstGeom>
          </p:spPr>
        </p:pic>
      </p:grpSp>
      <p:sp>
        <p:nvSpPr>
          <p:cNvPr id="30" name="Rounded Rectangle 29"/>
          <p:cNvSpPr/>
          <p:nvPr/>
        </p:nvSpPr>
        <p:spPr>
          <a:xfrm>
            <a:off x="8259925" y="1705428"/>
            <a:ext cx="3220851" cy="215258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511923" y="2114014"/>
            <a:ext cx="2642962" cy="923330"/>
          </a:xfrm>
          <a:prstGeom prst="rect">
            <a:avLst/>
          </a:prstGeom>
          <a:noFill/>
        </p:spPr>
        <p:txBody>
          <a:bodyPr wrap="square" rtlCol="0">
            <a:spAutoFit/>
          </a:bodyPr>
          <a:lstStyle/>
          <a:p>
            <a:r>
              <a:rPr lang="en-US" b="1" dirty="0" smtClean="0">
                <a:latin typeface="微軟正黑體" panose="020B0604030504040204" pitchFamily="34" charset="-120"/>
                <a:ea typeface="微軟正黑體" panose="020B0604030504040204" pitchFamily="34" charset="-120"/>
              </a:rPr>
              <a:t>Gift </a:t>
            </a:r>
            <a:r>
              <a:rPr lang="en-US" b="1" dirty="0">
                <a:latin typeface="微軟正黑體" panose="020B0604030504040204" pitchFamily="34" charset="-120"/>
                <a:ea typeface="微軟正黑體" panose="020B0604030504040204" pitchFamily="34" charset="-120"/>
              </a:rPr>
              <a:t>Something </a:t>
            </a:r>
            <a:r>
              <a:rPr lang="zh-TW" altLang="en-US" b="1" dirty="0">
                <a:latin typeface="微軟正黑體" panose="020B0604030504040204" pitchFamily="34" charset="-120"/>
                <a:ea typeface="微軟正黑體" panose="020B0604030504040204" pitchFamily="34" charset="-120"/>
              </a:rPr>
              <a:t>是香港一站式優質網上禮品專門店。</a:t>
            </a:r>
            <a:endParaRPr lang="en-US" b="1" dirty="0">
              <a:latin typeface="微軟正黑體" panose="020B0604030504040204" pitchFamily="34" charset="-120"/>
              <a:ea typeface="微軟正黑體" panose="020B0604030504040204" pitchFamily="34" charset="-120"/>
            </a:endParaRPr>
          </a:p>
        </p:txBody>
      </p:sp>
      <p:sp>
        <p:nvSpPr>
          <p:cNvPr id="33" name="Trapezoid 32"/>
          <p:cNvSpPr/>
          <p:nvPr/>
        </p:nvSpPr>
        <p:spPr>
          <a:xfrm rot="2714200">
            <a:off x="9877843" y="383126"/>
            <a:ext cx="3039588" cy="846506"/>
          </a:xfrm>
          <a:prstGeom prst="trapezoid">
            <a:avLst>
              <a:gd name="adj" fmla="val 98423"/>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rot="2729772">
            <a:off x="10447423" y="668118"/>
            <a:ext cx="2029500" cy="584775"/>
          </a:xfrm>
          <a:prstGeom prst="rect">
            <a:avLst/>
          </a:prstGeom>
          <a:noFill/>
        </p:spPr>
        <p:txBody>
          <a:bodyPr wrap="square" rtlCol="0">
            <a:spAutoFit/>
          </a:bodyPr>
          <a:lstStyle/>
          <a:p>
            <a:r>
              <a:rPr lang="zh-TW" altLang="en-US" sz="3200" b="1" dirty="0" smtClean="0">
                <a:solidFill>
                  <a:schemeClr val="bg1"/>
                </a:solidFill>
                <a:latin typeface="微軟正黑體" panose="020B0604030504040204" pitchFamily="34" charset="-120"/>
                <a:ea typeface="微軟正黑體" panose="020B0604030504040204" pitchFamily="34" charset="-120"/>
              </a:rPr>
              <a:t>網上商店</a:t>
            </a:r>
            <a:endParaRPr lang="en-US" sz="3200" b="1" dirty="0">
              <a:solidFill>
                <a:schemeClr val="bg1"/>
              </a:solidFill>
              <a:latin typeface="微軟正黑體" panose="020B0604030504040204" pitchFamily="34" charset="-120"/>
              <a:ea typeface="微軟正黑體" panose="020B0604030504040204" pitchFamily="34" charset="-12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923" y="1111019"/>
            <a:ext cx="2743200" cy="244550"/>
          </a:xfrm>
          <a:prstGeom prst="rect">
            <a:avLst/>
          </a:prstGeom>
        </p:spPr>
      </p:pic>
      <p:sp>
        <p:nvSpPr>
          <p:cNvPr id="35" name="Rounded Rectangle 34"/>
          <p:cNvSpPr/>
          <p:nvPr/>
        </p:nvSpPr>
        <p:spPr>
          <a:xfrm>
            <a:off x="547975" y="1705428"/>
            <a:ext cx="3220851" cy="3780972"/>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90876" y="2055219"/>
            <a:ext cx="2535051" cy="2862322"/>
          </a:xfrm>
          <a:prstGeom prst="rect">
            <a:avLst/>
          </a:prstGeom>
          <a:noFill/>
        </p:spPr>
        <p:txBody>
          <a:bodyPr wrap="square" rtlCol="0">
            <a:spAutoFit/>
          </a:bodyPr>
          <a:lstStyle/>
          <a:p>
            <a:r>
              <a:rPr lang="en-US" altLang="zh-TW" b="1" dirty="0" smtClean="0">
                <a:latin typeface="微軟正黑體" panose="020B0604030504040204" pitchFamily="34" charset="-120"/>
                <a:ea typeface="微軟正黑體" panose="020B0604030504040204" pitchFamily="34" charset="-120"/>
              </a:rPr>
              <a:t>Gift flowers.com.hk</a:t>
            </a:r>
            <a:r>
              <a:rPr lang="zh-TW" altLang="en-US" b="1" dirty="0">
                <a:latin typeface="微軟正黑體" panose="020B0604030504040204" pitchFamily="34" charset="-120"/>
                <a:ea typeface="微軟正黑體" panose="020B0604030504040204" pitchFamily="34" charset="-120"/>
              </a:rPr>
              <a:t>是香港頂級網上花店</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提供富特色和品味的花束</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花盒和各類花籃</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a:p>
            <a:endParaRPr lang="en-US" altLang="zh-TW" b="1" dirty="0" smtClean="0">
              <a:latin typeface="微軟正黑體" panose="020B0604030504040204" pitchFamily="34" charset="-120"/>
              <a:ea typeface="微軟正黑體" panose="020B0604030504040204" pitchFamily="34" charset="-120"/>
            </a:endParaRPr>
          </a:p>
          <a:p>
            <a:r>
              <a:rPr lang="zh-TW" altLang="en-US" b="1" dirty="0" smtClean="0">
                <a:latin typeface="微軟正黑體" panose="020B0604030504040204" pitchFamily="34" charset="-120"/>
                <a:ea typeface="微軟正黑體" panose="020B0604030504040204" pitchFamily="34" charset="-120"/>
              </a:rPr>
              <a:t>我</a:t>
            </a:r>
            <a:r>
              <a:rPr lang="zh-TW" altLang="en-US" b="1" dirty="0">
                <a:latin typeface="微軟正黑體" panose="020B0604030504040204" pitchFamily="34" charset="-120"/>
                <a:ea typeface="微軟正黑體" panose="020B0604030504040204" pitchFamily="34" charset="-120"/>
              </a:rPr>
              <a:t>們的花藝師以最佳的鮮花加上個性化的設計和獨特包裝</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每一項產品都能代表您向收花者表達您的關懷和心意</a:t>
            </a:r>
            <a:r>
              <a:rPr lang="zh-TW" altLang="en-US" b="1" dirty="0" smtClean="0">
                <a:latin typeface="微軟正黑體" panose="020B0604030504040204" pitchFamily="34" charset="-120"/>
                <a:ea typeface="微軟正黑體" panose="020B0604030504040204" pitchFamily="34" charset="-120"/>
              </a:rPr>
              <a:t>。</a:t>
            </a:r>
            <a:endParaRPr lang="en-US" b="1" dirty="0">
              <a:latin typeface="微軟正黑體" panose="020B0604030504040204" pitchFamily="34" charset="-120"/>
              <a:ea typeface="微軟正黑體" panose="020B0604030504040204" pitchFamily="34" charset="-120"/>
            </a:endParaRPr>
          </a:p>
        </p:txBody>
      </p:sp>
      <p:sp>
        <p:nvSpPr>
          <p:cNvPr id="37" name="Rounded Rectangle 36"/>
          <p:cNvSpPr/>
          <p:nvPr/>
        </p:nvSpPr>
        <p:spPr>
          <a:xfrm>
            <a:off x="4554041" y="1831614"/>
            <a:ext cx="3148237" cy="1888133"/>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762992" y="2055223"/>
            <a:ext cx="2730329" cy="1200329"/>
          </a:xfrm>
          <a:prstGeom prst="rect">
            <a:avLst/>
          </a:prstGeom>
          <a:noFill/>
        </p:spPr>
        <p:txBody>
          <a:bodyPr wrap="square" rtlCol="0">
            <a:spAutoFit/>
          </a:bodyPr>
          <a:lstStyle/>
          <a:p>
            <a:r>
              <a:rPr lang="en-US" b="1" dirty="0" smtClean="0">
                <a:latin typeface="微軟正黑體" panose="020B0604030504040204" pitchFamily="34" charset="-120"/>
                <a:ea typeface="微軟正黑體" panose="020B0604030504040204" pitchFamily="34" charset="-120"/>
              </a:rPr>
              <a:t>Gift </a:t>
            </a:r>
            <a:r>
              <a:rPr lang="en-US" b="1" dirty="0">
                <a:latin typeface="微軟正黑體" panose="020B0604030504040204" pitchFamily="34" charset="-120"/>
                <a:ea typeface="微軟正黑體" panose="020B0604030504040204" pitchFamily="34" charset="-120"/>
              </a:rPr>
              <a:t>Hampers Hong Kong </a:t>
            </a:r>
            <a:r>
              <a:rPr lang="zh-TW" altLang="en-US" b="1" dirty="0">
                <a:latin typeface="微軟正黑體" panose="020B0604030504040204" pitchFamily="34" charset="-120"/>
                <a:ea typeface="微軟正黑體" panose="020B0604030504040204" pitchFamily="34" charset="-120"/>
              </a:rPr>
              <a:t>憑其之創新性和靈活性成為香港首屈一指的網上禮籃專門店</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76719288"/>
      </p:ext>
    </p:extLst>
  </p:cSld>
  <p:clrMapOvr>
    <a:masterClrMapping/>
  </p:clrMapOvr>
  <p:transition spd="med">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C:\Users\bivyw\Desktop\LS2017ppt\fuel-pump_2x-673d58d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07696" y="0"/>
            <a:ext cx="12948928" cy="7284720"/>
          </a:xfrm>
          <a:prstGeom prst="rect">
            <a:avLst/>
          </a:prstGeom>
          <a:solidFill>
            <a:schemeClr val="bg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36" tIns="45718" rIns="91436" bIns="45718" rtlCol="0" anchor="ctr"/>
          <a:lstStyle/>
          <a:p>
            <a:pPr algn="ctr" defTabSz="914309">
              <a:defRPr/>
            </a:pPr>
            <a:endParaRPr lang="en-US">
              <a:solidFill>
                <a:srgbClr val="F2F2F2"/>
              </a:solidFill>
              <a:latin typeface="Calibri"/>
            </a:endParaRPr>
          </a:p>
        </p:txBody>
      </p:sp>
      <p:grpSp>
        <p:nvGrpSpPr>
          <p:cNvPr id="46" name="Group 45"/>
          <p:cNvGrpSpPr/>
          <p:nvPr/>
        </p:nvGrpSpPr>
        <p:grpSpPr>
          <a:xfrm>
            <a:off x="-1588" y="1219204"/>
            <a:ext cx="5368562" cy="527525"/>
            <a:chOff x="-450378" y="3016155"/>
            <a:chExt cx="6632816" cy="1815152"/>
          </a:xfrm>
          <a:solidFill>
            <a:schemeClr val="tx2">
              <a:lumMod val="75000"/>
            </a:schemeClr>
          </a:solidFill>
        </p:grpSpPr>
        <p:sp>
          <p:nvSpPr>
            <p:cNvPr id="47" name="Rectangle 46"/>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ight Triangle 47"/>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9" name="Rectangle 48"/>
          <p:cNvSpPr/>
          <p:nvPr/>
        </p:nvSpPr>
        <p:spPr>
          <a:xfrm>
            <a:off x="500137" y="1250782"/>
            <a:ext cx="800219" cy="461665"/>
          </a:xfrm>
          <a:prstGeom prst="rect">
            <a:avLst/>
          </a:prstGeom>
          <a:noFill/>
        </p:spPr>
        <p:txBody>
          <a:bodyPr wrap="none">
            <a:spAutoFit/>
          </a:bodyPr>
          <a:lstStyle/>
          <a:p>
            <a:pPr lvl="0" defTabSz="914354">
              <a:defRPr/>
            </a:pPr>
            <a:r>
              <a:rPr lang="zh-TW" altLang="en-US" sz="2400" dirty="0">
                <a:solidFill>
                  <a:prstClr val="white"/>
                </a:solidFill>
                <a:latin typeface="微軟正黑體" pitchFamily="34" charset="-120"/>
                <a:ea typeface="微軟正黑體" pitchFamily="34" charset="-120"/>
              </a:rPr>
              <a:t>油卡</a:t>
            </a:r>
          </a:p>
        </p:txBody>
      </p:sp>
      <p:pic>
        <p:nvPicPr>
          <p:cNvPr id="55" name="Picture 4" descr="C:\Users\bivyw\Desktop\LS2017ppt\Shell Card 20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8092" y="2390775"/>
            <a:ext cx="3209925" cy="2076450"/>
          </a:xfrm>
          <a:prstGeom prst="rect">
            <a:avLst/>
          </a:prstGeom>
          <a:noFill/>
          <a:extLst>
            <a:ext uri="{909E8E84-426E-40DD-AFC4-6F175D3DCCD1}">
              <a14:hiddenFill xmlns:a14="http://schemas.microsoft.com/office/drawing/2010/main">
                <a:solidFill>
                  <a:srgbClr val="FFFFFF"/>
                </a:solidFill>
              </a14:hiddenFill>
            </a:ext>
          </a:extLst>
        </p:spPr>
      </p:pic>
      <p:sp>
        <p:nvSpPr>
          <p:cNvPr id="82" name="Oval 81"/>
          <p:cNvSpPr/>
          <p:nvPr/>
        </p:nvSpPr>
        <p:spPr>
          <a:xfrm>
            <a:off x="1373529" y="2137757"/>
            <a:ext cx="2660098" cy="2582486"/>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3" name="Picture 3" descr="M:\Agreement\AP Club - [EVER POWER (HK) CO. LIMITED (毅力(香港)有限公司)]\logo1251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5581" y="2521644"/>
            <a:ext cx="1814717" cy="18147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359074" y="2133401"/>
            <a:ext cx="3212460" cy="2454352"/>
            <a:chOff x="8359074" y="2133401"/>
            <a:chExt cx="3212460" cy="2454352"/>
          </a:xfrm>
        </p:grpSpPr>
        <p:pic>
          <p:nvPicPr>
            <p:cNvPr id="81" name="Picture 3" descr="C:\Users\bivyw\Desktop\LS2017ppt\Esso_card_main_pic3b.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390" b="100000" l="3147" r="100000"/>
                      </a14:imgEffect>
                    </a14:imgLayer>
                  </a14:imgProps>
                </a:ext>
                <a:ext uri="{28A0092B-C50C-407E-A947-70E740481C1C}">
                  <a14:useLocalDpi xmlns:a14="http://schemas.microsoft.com/office/drawing/2010/main" val="0"/>
                </a:ext>
              </a:extLst>
            </a:blip>
            <a:srcRect/>
            <a:stretch>
              <a:fillRect/>
            </a:stretch>
          </p:blipFill>
          <p:spPr bwMode="auto">
            <a:xfrm rot="541658">
              <a:off x="8532811" y="2133401"/>
              <a:ext cx="3038723" cy="245435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Users\bivyw\Desktop\LS2017ppt\new-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9074" y="2206511"/>
              <a:ext cx="1196690" cy="63025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5" name="Straight Connector 84"/>
          <p:cNvCxnSpPr/>
          <p:nvPr/>
        </p:nvCxnSpPr>
        <p:spPr>
          <a:xfrm>
            <a:off x="-10194981" y="486881"/>
            <a:ext cx="1218882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6" name="Oval 85"/>
          <p:cNvSpPr/>
          <p:nvPr/>
        </p:nvSpPr>
        <p:spPr>
          <a:xfrm>
            <a:off x="800501"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673875" y="654452"/>
            <a:ext cx="543739" cy="307777"/>
            <a:chOff x="-1144588" y="-841177"/>
            <a:chExt cx="543739" cy="307777"/>
          </a:xfrm>
        </p:grpSpPr>
        <p:sp>
          <p:nvSpPr>
            <p:cNvPr id="88" name="Rounded Rectangle 87"/>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144588" y="-841177"/>
              <a:ext cx="543739" cy="307777"/>
            </a:xfrm>
            <a:prstGeom prst="rect">
              <a:avLst/>
            </a:prstGeom>
            <a:noFill/>
          </p:spPr>
          <p:txBody>
            <a:bodyPr wrap="none">
              <a:spAutoFit/>
            </a:bodyPr>
            <a:lstStyle/>
            <a:p>
              <a:pPr lvl="0" defTabSz="914354">
                <a:defRPr/>
              </a:pPr>
              <a:r>
                <a:rPr kumimoji="0" lang="zh-TW" altLang="en-US" sz="1400" b="0"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rPr>
                <a:t>服裝</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90" name="Oval 89"/>
          <p:cNvSpPr/>
          <p:nvPr/>
        </p:nvSpPr>
        <p:spPr>
          <a:xfrm>
            <a:off x="1265587"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1131075" y="4"/>
            <a:ext cx="543739" cy="307777"/>
            <a:chOff x="-1144588" y="-841177"/>
            <a:chExt cx="543739" cy="307777"/>
          </a:xfrm>
        </p:grpSpPr>
        <p:sp>
          <p:nvSpPr>
            <p:cNvPr id="93" name="Rounded Rectangle 92"/>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交友</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grpSp>
        <p:nvGrpSpPr>
          <p:cNvPr id="95" name="Group 94"/>
          <p:cNvGrpSpPr/>
          <p:nvPr/>
        </p:nvGrpSpPr>
        <p:grpSpPr>
          <a:xfrm>
            <a:off x="1588275" y="656776"/>
            <a:ext cx="543739" cy="307777"/>
            <a:chOff x="-1144588" y="-841177"/>
            <a:chExt cx="543739" cy="307777"/>
          </a:xfrm>
        </p:grpSpPr>
        <p:sp>
          <p:nvSpPr>
            <p:cNvPr id="96" name="Rounded Rectangle 95"/>
            <p:cNvSpPr/>
            <p:nvPr/>
          </p:nvSpPr>
          <p:spPr>
            <a:xfrm>
              <a:off x="-1074287" y="-812046"/>
              <a:ext cx="41148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144588" y="-841177"/>
              <a:ext cx="543739"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油卡</a:t>
              </a:r>
              <a:endParaRPr kumimoji="0" lang="en-US" sz="1400" b="0" i="0" u="none" strike="noStrike" kern="1200" cap="none" spc="0" normalizeH="0" baseline="0" noProof="0" dirty="0">
                <a:ln>
                  <a:noFill/>
                </a:ln>
                <a:solidFill>
                  <a:schemeClr val="bg1"/>
                </a:solidFill>
                <a:effectLst/>
                <a:uLnTx/>
                <a:uFillTx/>
                <a:latin typeface="微軟正黑體" pitchFamily="34" charset="-120"/>
                <a:ea typeface="微軟正黑體" pitchFamily="34" charset="-120"/>
              </a:endParaRPr>
            </a:p>
          </p:txBody>
        </p:sp>
      </p:grpSp>
      <p:sp>
        <p:nvSpPr>
          <p:cNvPr id="101" name="Oval 100"/>
          <p:cNvSpPr/>
          <p:nvPr/>
        </p:nvSpPr>
        <p:spPr>
          <a:xfrm>
            <a:off x="1737301" y="334481"/>
            <a:ext cx="274713" cy="304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285326" y="334481"/>
            <a:ext cx="274712" cy="3048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p:cNvGrpSpPr/>
          <p:nvPr/>
        </p:nvGrpSpPr>
        <p:grpSpPr>
          <a:xfrm>
            <a:off x="10001" y="4"/>
            <a:ext cx="902811" cy="307777"/>
            <a:chOff x="-1144588" y="-841177"/>
            <a:chExt cx="902811" cy="307777"/>
          </a:xfrm>
        </p:grpSpPr>
        <p:sp>
          <p:nvSpPr>
            <p:cNvPr id="104" name="Rounded Rectangle 103"/>
            <p:cNvSpPr/>
            <p:nvPr/>
          </p:nvSpPr>
          <p:spPr>
            <a:xfrm>
              <a:off x="-1074287" y="-812046"/>
              <a:ext cx="731520" cy="278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144588" y="-841177"/>
              <a:ext cx="902811" cy="307777"/>
            </a:xfrm>
            <a:prstGeom prst="rect">
              <a:avLst/>
            </a:prstGeom>
            <a:noFill/>
          </p:spPr>
          <p:txBody>
            <a:bodyPr wrap="none">
              <a:spAutoFit/>
            </a:bodyPr>
            <a:lstStyle/>
            <a:p>
              <a:pPr lvl="0" defTabSz="914354">
                <a:defRPr/>
              </a:pPr>
              <a:r>
                <a:rPr lang="zh-TW" altLang="en-US" sz="1400" cap="all" dirty="0">
                  <a:solidFill>
                    <a:schemeClr val="bg1"/>
                  </a:solidFill>
                  <a:latin typeface="微軟正黑體" pitchFamily="34" charset="-120"/>
                  <a:ea typeface="微軟正黑體" pitchFamily="34" charset="-120"/>
                </a:rPr>
                <a:t>運動健身</a:t>
              </a:r>
              <a:endParaRPr lang="en-US" sz="14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89622319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01"/>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left)">
                                      <p:cBhvr>
                                        <p:cTn id="9" dur="500"/>
                                        <p:tgtEl>
                                          <p:spTgt spid="49"/>
                                        </p:tgtEl>
                                      </p:cBhvr>
                                    </p:animEffect>
                                  </p:childTnLst>
                                </p:cTn>
                              </p:par>
                              <p:par>
                                <p:cTn id="10" presetID="22" presetClass="entr" presetSubtype="8"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0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5287</TotalTime>
  <Words>2863</Words>
  <Application>Microsoft Office PowerPoint</Application>
  <PresentationFormat>Custom</PresentationFormat>
  <Paragraphs>449</Paragraphs>
  <Slides>45</Slides>
  <Notes>22</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 – Online Shopping Trend</dc:title>
  <dc:creator>Marcus Chan</dc:creator>
  <cp:lastModifiedBy>vip</cp:lastModifiedBy>
  <cp:revision>219</cp:revision>
  <cp:lastPrinted>2017-10-31T11:59:38Z</cp:lastPrinted>
  <dcterms:created xsi:type="dcterms:W3CDTF">2017-10-13T08:43:56Z</dcterms:created>
  <dcterms:modified xsi:type="dcterms:W3CDTF">2017-11-05T06:01:32Z</dcterms:modified>
</cp:coreProperties>
</file>