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  <p:sldMasterId id="2147483877" r:id="rId2"/>
  </p:sldMasterIdLst>
  <p:notesMasterIdLst>
    <p:notesMasterId r:id="rId16"/>
  </p:notesMasterIdLst>
  <p:sldIdLst>
    <p:sldId id="362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</p:sldIdLst>
  <p:sldSz cx="12192000" cy="6858000"/>
  <p:notesSz cx="6858000" cy="9144000"/>
  <p:defaultTextStyle>
    <a:defPPr>
      <a:defRPr lang="en-US"/>
    </a:defPPr>
    <a:lvl1pPr marL="0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289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934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578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254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866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480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095" algn="l" defTabSz="9132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83" autoAdjust="0"/>
    <p:restoredTop sz="89312" autoAdjust="0"/>
  </p:normalViewPr>
  <p:slideViewPr>
    <p:cSldViewPr snapToGrid="0" snapToObjects="1">
      <p:cViewPr>
        <p:scale>
          <a:sx n="70" d="100"/>
          <a:sy n="70" d="100"/>
        </p:scale>
        <p:origin x="-1524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01E5E-7A8C-4D08-8A85-2EAA71BEF020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9E86A-3AAD-4452-B47B-25803DA9D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89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34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78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4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866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80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95" algn="l" defTabSz="913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HK113MMF	Motives Mineral Dual Foundation </a:t>
            </a:r>
            <a:r>
              <a:rPr lang="zh-TW" altLang="en-US" dirty="0" smtClean="0"/>
              <a:t>無瑕美肌兩用粉餅 </a:t>
            </a:r>
            <a:r>
              <a:rPr lang="en-US" altLang="zh-TW" dirty="0" smtClean="0"/>
              <a:t>- </a:t>
            </a:r>
            <a:r>
              <a:rPr lang="en-US" dirty="0" smtClean="0"/>
              <a:t>Fair Neutral	$265.00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HK113MMF	Motives Mineral Dual Foundation </a:t>
            </a:r>
            <a:r>
              <a:rPr lang="zh-TW" altLang="en-US" dirty="0" smtClean="0"/>
              <a:t>無瑕美肌兩用粉餅 </a:t>
            </a:r>
            <a:r>
              <a:rPr lang="en-US" altLang="zh-TW" dirty="0" smtClean="0"/>
              <a:t>- </a:t>
            </a:r>
            <a:r>
              <a:rPr lang="en-US" dirty="0" smtClean="0"/>
              <a:t>Fair Neutral	$265.00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Motives Illuminating Liquid Foundation</a:t>
            </a:r>
            <a:r>
              <a:rPr lang="zh-TW" altLang="en-US" dirty="0" smtClean="0"/>
              <a:t>光采粉底液 </a:t>
            </a:r>
            <a:r>
              <a:rPr lang="en-US" dirty="0" smtClean="0"/>
              <a:t>$284.00 </a:t>
            </a:r>
          </a:p>
          <a:p>
            <a:r>
              <a:rPr lang="en-US" dirty="0" smtClean="0"/>
              <a:t>HK40LF	Ivory	</a:t>
            </a:r>
            <a:br>
              <a:rPr lang="en-US" dirty="0" smtClean="0"/>
            </a:br>
            <a:r>
              <a:rPr lang="en-US" dirty="0" smtClean="0"/>
              <a:t>HK41LF	Pink Nude	</a:t>
            </a:r>
            <a:br>
              <a:rPr lang="en-US" dirty="0" smtClean="0"/>
            </a:br>
            <a:r>
              <a:rPr lang="en-US" dirty="0" smtClean="0"/>
              <a:t>HK42LF	Soft Beige		</a:t>
            </a:r>
          </a:p>
          <a:p>
            <a:r>
              <a:rPr lang="en-US" dirty="0" smtClean="0"/>
              <a:t>HK43LF	Sand	</a:t>
            </a:r>
            <a:br>
              <a:rPr lang="en-US" dirty="0" smtClean="0"/>
            </a:br>
            <a:r>
              <a:rPr lang="en-US" dirty="0" smtClean="0"/>
              <a:t>HK45LF	Creamy Natural	</a:t>
            </a:r>
            <a:br>
              <a:rPr lang="en-US" dirty="0" smtClean="0"/>
            </a:br>
            <a:r>
              <a:rPr lang="en-US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1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0" tIns="45718" rIns="9140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3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87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07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83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6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8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2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700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00" b="1"/>
            </a:lvl4pPr>
            <a:lvl5pPr marL="2436958" indent="0">
              <a:buNone/>
              <a:defRPr sz="2100" b="1"/>
            </a:lvl5pPr>
            <a:lvl6pPr marL="3046176" indent="0">
              <a:buNone/>
              <a:defRPr sz="2100" b="1"/>
            </a:lvl6pPr>
            <a:lvl7pPr marL="3655395" indent="0">
              <a:buNone/>
              <a:defRPr sz="2100" b="1"/>
            </a:lvl7pPr>
            <a:lvl8pPr marL="4264640" indent="0">
              <a:buNone/>
              <a:defRPr sz="2100" b="1"/>
            </a:lvl8pPr>
            <a:lvl9pPr marL="48738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4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4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07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7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19" indent="0">
              <a:buNone/>
              <a:defRPr sz="3700"/>
            </a:lvl2pPr>
            <a:lvl3pPr marL="1218480" indent="0">
              <a:buNone/>
              <a:defRPr sz="3200"/>
            </a:lvl3pPr>
            <a:lvl4pPr marL="1827712" indent="0">
              <a:buNone/>
              <a:defRPr sz="2700"/>
            </a:lvl4pPr>
            <a:lvl5pPr marL="2436958" indent="0">
              <a:buNone/>
              <a:defRPr sz="2700"/>
            </a:lvl5pPr>
            <a:lvl6pPr marL="3046176" indent="0">
              <a:buNone/>
              <a:defRPr sz="2700"/>
            </a:lvl6pPr>
            <a:lvl7pPr marL="3655395" indent="0">
              <a:buNone/>
              <a:defRPr sz="2700"/>
            </a:lvl7pPr>
            <a:lvl8pPr marL="4264640" indent="0">
              <a:buNone/>
              <a:defRPr sz="2700"/>
            </a:lvl8pPr>
            <a:lvl9pPr marL="487387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19" indent="0">
              <a:buNone/>
              <a:defRPr sz="1600"/>
            </a:lvl2pPr>
            <a:lvl3pPr marL="1218480" indent="0">
              <a:buNone/>
              <a:defRPr sz="1300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18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91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2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51" y="464376"/>
            <a:ext cx="9148140" cy="4152305"/>
          </a:xfrm>
          <a:prstGeom prst="rect">
            <a:avLst/>
          </a:prstGeom>
        </p:spPr>
        <p:txBody>
          <a:bodyPr lIns="64256" tIns="32142" rIns="64256" bIns="32142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58" y="4723804"/>
            <a:ext cx="9810751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58" y="5759682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14188" algn="ctr">
              <a:spcBef>
                <a:spcPts val="0"/>
              </a:spcBef>
              <a:buSzTx/>
              <a:buNone/>
              <a:defRPr sz="2900"/>
            </a:lvl2pPr>
            <a:lvl3pPr marL="0" indent="428376" algn="ctr">
              <a:spcBef>
                <a:spcPts val="0"/>
              </a:spcBef>
              <a:buSzTx/>
              <a:buNone/>
              <a:defRPr sz="2900"/>
            </a:lvl3pPr>
            <a:lvl4pPr marL="0" indent="642565" algn="ctr">
              <a:spcBef>
                <a:spcPts val="0"/>
              </a:spcBef>
              <a:buSzTx/>
              <a:buNone/>
              <a:defRPr sz="2900"/>
            </a:lvl4pPr>
            <a:lvl5pPr marL="0" indent="856752" algn="ctr">
              <a:spcBef>
                <a:spcPts val="0"/>
              </a:spcBef>
              <a:buSzTx/>
              <a:buNone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1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65"/>
            <a:ext cx="10515600" cy="2852737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6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3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8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2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2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46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913946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4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4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9" y="6431778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/>
          <a:p>
            <a:pPr algn="ctr" defTabSz="91394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5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39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6" tIns="60928" rIns="121856" bIns="60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56" tIns="60928" rIns="121856" bIns="60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fld id="{8E339570-CBCF-4B5D-9D7E-87DEF7C79F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80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56" tIns="60928" rIns="121856" bIns="609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fld id="{98006A1D-33F3-46EA-A726-2F31770473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ctr" defTabSz="12184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22" indent="-380776" algn="l" defTabSz="12184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89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20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66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84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032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264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96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12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58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76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95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73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21.emf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emf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99" y="156433"/>
            <a:ext cx="11778343" cy="646331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algn="ctr" defTabSz="913901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Motives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全新產品與彩妝示範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66" y="1705601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6" tIns="45718" rIns="91396" bIns="45718">
            <a:spAutoFit/>
          </a:bodyPr>
          <a:lstStyle/>
          <a:p>
            <a:pPr algn="ctr" defTabSz="913901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Angie Chou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199" y="802766"/>
            <a:ext cx="11778343" cy="523220"/>
          </a:xfrm>
          <a:prstGeom prst="rect">
            <a:avLst/>
          </a:prstGeom>
        </p:spPr>
        <p:txBody>
          <a:bodyPr wrap="square" lIns="91396" tIns="45718" rIns="91396" bIns="45718">
            <a:spAutoFit/>
          </a:bodyPr>
          <a:lstStyle/>
          <a:p>
            <a:pPr algn="ctr" defTabSz="913901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Motives - new products launch and makeover show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defTabSz="913901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3901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3442" y="272689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6" tIns="45718" rIns="91396" bIns="45718">
            <a:spAutoFit/>
          </a:bodyPr>
          <a:lstStyle/>
          <a:p>
            <a:pPr algn="ctr" defTabSz="913901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專業經理級</a:t>
            </a:r>
          </a:p>
          <a:p>
            <a:pPr algn="ctr" defTabSz="913901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Professional Coordinator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47886" y="4179910"/>
            <a:ext cx="5496503" cy="7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6" tIns="45718" rIns="91396" bIns="45718">
            <a:spAutoFit/>
          </a:bodyPr>
          <a:lstStyle/>
          <a:p>
            <a:pPr algn="ctr" defTabSz="913901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</a:t>
            </a:r>
          </a:p>
          <a:p>
            <a:pPr algn="ctr" defTabSz="913901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 in 4 Commission weeks</a:t>
            </a:r>
          </a:p>
        </p:txBody>
      </p:sp>
      <p:pic>
        <p:nvPicPr>
          <p:cNvPr id="8194" name="Picture 2" descr="M:\Events\Convention\Leadership School\LS2017\Speakers Photo\AngieCHO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20035" r="32188" b="47153"/>
          <a:stretch/>
        </p:blipFill>
        <p:spPr bwMode="auto">
          <a:xfrm>
            <a:off x="1485900" y="1496024"/>
            <a:ext cx="267062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Convention\HK\2017\LS2017\Motives Session\Images\shutterstock_683153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4892" b="3054"/>
          <a:stretch/>
        </p:blipFill>
        <p:spPr bwMode="auto">
          <a:xfrm>
            <a:off x="3504" y="-42916"/>
            <a:ext cx="12192000" cy="76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91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Convention\HK\2017\LS2017\Motives Session\Images\shutterstock_44041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0523"/>
          <a:stretch/>
        </p:blipFill>
        <p:spPr bwMode="auto">
          <a:xfrm>
            <a:off x="0" y="-94592"/>
            <a:ext cx="12192000" cy="69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38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06958"/>
              </p:ext>
            </p:extLst>
          </p:nvPr>
        </p:nvGraphicFramePr>
        <p:xfrm>
          <a:off x="4775225" y="148109"/>
          <a:ext cx="7112001" cy="6633698"/>
        </p:xfrm>
        <a:graphic>
          <a:graphicData uri="http://schemas.openxmlformats.org/drawingml/2006/table">
            <a:tbl>
              <a:tblPr/>
              <a:tblGrid>
                <a:gridCol w="5469699"/>
                <a:gridCol w="668055"/>
                <a:gridCol w="974247"/>
              </a:tblGrid>
              <a:tr h="2523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BV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Profit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Isotonix® OPC-3® Powder Drink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43.5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180.00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Isotonix OPC-3® Beauty Blend Powder Drink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43.5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178.00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Isotonix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Multivitamin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Powder Drink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121.00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Isotonix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Vitamin C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Powder Drink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84.00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Fixx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™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Argan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Oil Shampoo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Fixx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™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Argan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Oil Conditioner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Fixx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™ Thick Hair Shampoo &amp; Conditioner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Fixx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™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Argan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Oil Intensive Hair Mask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57.00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Fixx™ Microdermabrasion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63.00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Royal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Spa™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Imperial Blend Bath and Shower Gel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Lumière de Vie® Full Regimen Kit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1006.00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Skintelligence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®Hydra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Derm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Deep Cleansing Emulsion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Skintelligence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pH Skin Normalizer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Skintelligence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 Daily Moisturizer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66.00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</a:t>
                      </a:r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fr-FR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Luminous</a:t>
                      </a:r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fr-FR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Translucent</a:t>
                      </a:r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fr-FR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Loose</a:t>
                      </a:r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Powder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Pressed Eyeshadow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7.75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38.00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Mineral Dual Foundation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16.5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Filter HD Powder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Double Take Lipstick Duo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®</a:t>
                      </a:r>
                      <a:r>
                        <a:rPr lang="fr-F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Complexion Perfection Face Primer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Liquid Powder Mineral Foundation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 Years Younger Makeup Setting Spray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17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Motives®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15-Piece Pro Brush Set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337.00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Royal Spa™ Structure Hair Gel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47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Royal Spa™ Awapuhi Mousse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41.00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378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Total Profit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589.5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2961.00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94132" y="279400"/>
            <a:ext cx="9153097" cy="681280"/>
          </a:xfrm>
          <a:prstGeom prst="rect">
            <a:avLst/>
          </a:prstGeom>
        </p:spPr>
        <p:txBody>
          <a:bodyPr lIns="121850" tIns="60925" rIns="121850" bIns="60925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200" dirty="0">
                <a:latin typeface="Century Gothic" pitchFamily="34" charset="0"/>
                <a:ea typeface="微軟正黑體" panose="020B0604030504040204" pitchFamily="34" charset="-120"/>
              </a:rPr>
              <a:t>Retail Profit and </a:t>
            </a:r>
          </a:p>
          <a:p>
            <a:r>
              <a:rPr lang="en-US" sz="3200" dirty="0">
                <a:latin typeface="Century Gothic" pitchFamily="34" charset="0"/>
                <a:ea typeface="微軟正黑體" panose="020B0604030504040204" pitchFamily="34" charset="-120"/>
              </a:rPr>
              <a:t>BV Generated …</a:t>
            </a:r>
          </a:p>
        </p:txBody>
      </p:sp>
    </p:spTree>
    <p:extLst>
      <p:ext uri="{BB962C8B-B14F-4D97-AF65-F5344CB8AC3E}">
        <p14:creationId xmlns:p14="http://schemas.microsoft.com/office/powerpoint/2010/main" val="430425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91068" y="253069"/>
            <a:ext cx="8244933" cy="615543"/>
          </a:xfrm>
          <a:prstGeom prst="rect">
            <a:avLst/>
          </a:prstGeom>
          <a:noFill/>
        </p:spPr>
        <p:txBody>
          <a:bodyPr wrap="square" lIns="121840" tIns="60921" rIns="121840" bIns="60921" rtlCol="0">
            <a:spAutoFit/>
          </a:bodyPr>
          <a:lstStyle/>
          <a:p>
            <a:pPr defTabSz="1218450"/>
            <a:r>
              <a:rPr lang="en-US" sz="3200" b="1" i="1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MOTIVES</a:t>
            </a:r>
            <a:r>
              <a:rPr lang="en-US" sz="3200" b="1" i="1" baseline="30000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®</a:t>
            </a:r>
            <a:r>
              <a:rPr lang="en-US" sz="3200" b="1" i="1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CERTIFIED TRAINERS </a:t>
            </a:r>
            <a:endParaRPr lang="zh-TW" altLang="en-US" sz="3200" b="1" i="1" dirty="0">
              <a:solidFill>
                <a:srgbClr val="EEECE1">
                  <a:lumMod val="50000"/>
                </a:srgbClr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59245" y="1323835"/>
            <a:ext cx="12076687" cy="5228600"/>
            <a:chOff x="44431" y="992876"/>
            <a:chExt cx="9057516" cy="3921450"/>
          </a:xfrm>
        </p:grpSpPr>
        <p:grpSp>
          <p:nvGrpSpPr>
            <p:cNvPr id="130" name="Group 129"/>
            <p:cNvGrpSpPr/>
            <p:nvPr/>
          </p:nvGrpSpPr>
          <p:grpSpPr>
            <a:xfrm>
              <a:off x="44431" y="3105149"/>
              <a:ext cx="9057516" cy="1809177"/>
              <a:chOff x="278" y="3173080"/>
              <a:chExt cx="9846908" cy="1966853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8766049" y="3251005"/>
                <a:ext cx="1081137" cy="1882790"/>
                <a:chOff x="6592280" y="3593387"/>
                <a:chExt cx="1159462" cy="2019192"/>
              </a:xfrm>
            </p:grpSpPr>
            <p:pic>
              <p:nvPicPr>
                <p:cNvPr id="175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666"/>
                <a:stretch/>
              </p:blipFill>
              <p:spPr bwMode="auto">
                <a:xfrm>
                  <a:off x="6592280" y="3593387"/>
                  <a:ext cx="1119653" cy="174894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6" name="TextBox 175"/>
                <p:cNvSpPr txBox="1"/>
                <p:nvPr/>
              </p:nvSpPr>
              <p:spPr>
                <a:xfrm>
                  <a:off x="6670734" y="5316535"/>
                  <a:ext cx="1081008" cy="296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Mandy Ng</a:t>
                  </a:r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>
                <a:off x="278" y="3173080"/>
                <a:ext cx="1330820" cy="1960715"/>
                <a:chOff x="2882614" y="1295400"/>
                <a:chExt cx="1651763" cy="2433569"/>
              </a:xfrm>
            </p:grpSpPr>
            <p:pic>
              <p:nvPicPr>
                <p:cNvPr id="173" name="Picture 4" descr="C:\Users\sidneyt\Desktop\MCT\ClaudiaChow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4500" y="1295400"/>
                  <a:ext cx="1435100" cy="2159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174" name="TextBox 173"/>
                <p:cNvSpPr txBox="1"/>
                <p:nvPr/>
              </p:nvSpPr>
              <p:spPr>
                <a:xfrm>
                  <a:off x="2882614" y="3386352"/>
                  <a:ext cx="1651763" cy="3426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Claudia Chow</a:t>
                  </a:r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1316154" y="3178720"/>
                <a:ext cx="1184080" cy="1955076"/>
                <a:chOff x="5293631" y="3905189"/>
                <a:chExt cx="1469637" cy="2426570"/>
              </a:xfrm>
            </p:grpSpPr>
            <p:pic>
              <p:nvPicPr>
                <p:cNvPr id="171" name="Picture 4" descr="M:\Motives\Beauty Advisor Application\Chung Ming Wai\BA-ChungMingWai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61"/>
                <a:stretch/>
              </p:blipFill>
              <p:spPr bwMode="auto">
                <a:xfrm>
                  <a:off x="5293631" y="3905189"/>
                  <a:ext cx="1437728" cy="215465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172" name="TextBox 171"/>
                <p:cNvSpPr txBox="1"/>
                <p:nvPr/>
              </p:nvSpPr>
              <p:spPr>
                <a:xfrm>
                  <a:off x="5332125" y="5989142"/>
                  <a:ext cx="1431143" cy="3426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Ming Chung</a:t>
                  </a:r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6302988" y="3270056"/>
                <a:ext cx="1142001" cy="1863737"/>
                <a:chOff x="1355884" y="1384688"/>
                <a:chExt cx="1435099" cy="2342073"/>
              </a:xfrm>
            </p:grpSpPr>
            <p:pic>
              <p:nvPicPr>
                <p:cNvPr id="169" name="Picture 3" descr="C:\Users\sidneyt\Desktop\MCT\AndyLeung.jp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578"/>
                <a:stretch/>
              </p:blipFill>
              <p:spPr bwMode="auto">
                <a:xfrm>
                  <a:off x="1355884" y="1384688"/>
                  <a:ext cx="1435099" cy="203855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170" name="TextBox 169"/>
                <p:cNvSpPr txBox="1"/>
                <p:nvPr/>
              </p:nvSpPr>
              <p:spPr>
                <a:xfrm>
                  <a:off x="1368779" y="3379868"/>
                  <a:ext cx="1419437" cy="346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Andy Leung</a:t>
                  </a:r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2552894" y="3199213"/>
                <a:ext cx="1247088" cy="1934581"/>
                <a:chOff x="6806548" y="3845048"/>
                <a:chExt cx="1603204" cy="2487018"/>
              </a:xfrm>
            </p:grpSpPr>
            <p:pic>
              <p:nvPicPr>
                <p:cNvPr id="16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2" t="2186" r="7542" b="1600"/>
                <a:stretch/>
              </p:blipFill>
              <p:spPr bwMode="auto">
                <a:xfrm>
                  <a:off x="6806548" y="3845048"/>
                  <a:ext cx="1603204" cy="219194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8" name="TextBox 167"/>
                <p:cNvSpPr txBox="1"/>
                <p:nvPr/>
              </p:nvSpPr>
              <p:spPr>
                <a:xfrm>
                  <a:off x="6842401" y="5977194"/>
                  <a:ext cx="1536592" cy="354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Meko Lun</a:t>
                  </a: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>
                <a:off x="5042597" y="3199004"/>
                <a:ext cx="1340636" cy="1934791"/>
                <a:chOff x="5326216" y="762001"/>
                <a:chExt cx="1663949" cy="2401392"/>
              </a:xfrm>
            </p:grpSpPr>
            <p:pic>
              <p:nvPicPr>
                <p:cNvPr id="165" name="Picture 2" descr="M:\Motives\MCTphotos\2017\QueenieLau.jpe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29" t="8163" r="11712" b="24992"/>
                <a:stretch/>
              </p:blipFill>
              <p:spPr bwMode="auto">
                <a:xfrm>
                  <a:off x="5464598" y="762001"/>
                  <a:ext cx="1425258" cy="208279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166" name="TextBox 165"/>
                <p:cNvSpPr txBox="1"/>
                <p:nvPr/>
              </p:nvSpPr>
              <p:spPr>
                <a:xfrm>
                  <a:off x="5326216" y="2820776"/>
                  <a:ext cx="1663949" cy="3426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Queenie Lau</a:t>
                  </a: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7527830" y="3256382"/>
                <a:ext cx="1142001" cy="1877412"/>
                <a:chOff x="-940011" y="3316151"/>
                <a:chExt cx="1224735" cy="2013425"/>
              </a:xfrm>
            </p:grpSpPr>
            <p:pic>
              <p:nvPicPr>
                <p:cNvPr id="163" name="Picture 2" descr="M:\Motives\MCTphotos\2017\Liu Yan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136" b="1443"/>
                <a:stretch/>
              </p:blipFill>
              <p:spPr bwMode="auto">
                <a:xfrm>
                  <a:off x="-940011" y="3316151"/>
                  <a:ext cx="1224735" cy="173973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164" name="TextBox 163"/>
                <p:cNvSpPr txBox="1"/>
                <p:nvPr/>
              </p:nvSpPr>
              <p:spPr>
                <a:xfrm>
                  <a:off x="-925183" y="5033532"/>
                  <a:ext cx="1202495" cy="29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Yan Liu</a:t>
                  </a:r>
                </a:p>
              </p:txBody>
            </p:sp>
          </p:grpSp>
          <p:grpSp>
            <p:nvGrpSpPr>
              <p:cNvPr id="160" name="Group 159"/>
              <p:cNvGrpSpPr/>
              <p:nvPr/>
            </p:nvGrpSpPr>
            <p:grpSpPr>
              <a:xfrm>
                <a:off x="3886199" y="3199214"/>
                <a:ext cx="1198377" cy="1940719"/>
                <a:chOff x="6526872" y="-749828"/>
                <a:chExt cx="1285195" cy="2081318"/>
              </a:xfrm>
            </p:grpSpPr>
            <p:sp>
              <p:nvSpPr>
                <p:cNvPr id="161" name="TextBox 160"/>
                <p:cNvSpPr txBox="1"/>
                <p:nvPr/>
              </p:nvSpPr>
              <p:spPr>
                <a:xfrm>
                  <a:off x="6526872" y="1035446"/>
                  <a:ext cx="1151336" cy="29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Pat Chan</a:t>
                  </a:r>
                </a:p>
              </p:txBody>
            </p:sp>
            <p:pic>
              <p:nvPicPr>
                <p:cNvPr id="162" name="Picture 2" descr="C:\Users\sidneyt\Desktop\MCT\Pat Chan.jp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97" b="2501"/>
                <a:stretch/>
              </p:blipFill>
              <p:spPr bwMode="auto">
                <a:xfrm>
                  <a:off x="6534626" y="-749828"/>
                  <a:ext cx="1277441" cy="180843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</p:grpSp>
        </p:grpSp>
        <p:grpSp>
          <p:nvGrpSpPr>
            <p:cNvPr id="131" name="Group 130"/>
            <p:cNvGrpSpPr/>
            <p:nvPr/>
          </p:nvGrpSpPr>
          <p:grpSpPr>
            <a:xfrm>
              <a:off x="159995" y="992876"/>
              <a:ext cx="8717495" cy="1916669"/>
              <a:chOff x="159995" y="992876"/>
              <a:chExt cx="8717495" cy="1916669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159995" y="1012744"/>
                <a:ext cx="8717495" cy="1896801"/>
                <a:chOff x="159995" y="936544"/>
                <a:chExt cx="8717495" cy="1896801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6553198" y="943124"/>
                  <a:ext cx="1072356" cy="1888124"/>
                  <a:chOff x="5219174" y="3593387"/>
                  <a:chExt cx="1150045" cy="2024912"/>
                </a:xfrm>
              </p:grpSpPr>
              <p:pic>
                <p:nvPicPr>
                  <p:cNvPr id="1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19174" y="3593387"/>
                    <a:ext cx="1150045" cy="1757268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2" name="TextBox 151"/>
                  <p:cNvSpPr txBox="1"/>
                  <p:nvPr/>
                </p:nvSpPr>
                <p:spPr>
                  <a:xfrm>
                    <a:off x="5226215" y="5345988"/>
                    <a:ext cx="1111680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Thorine Mak</a:t>
                    </a:r>
                  </a:p>
                </p:txBody>
              </p:sp>
            </p:grpSp>
            <p:grpSp>
              <p:nvGrpSpPr>
                <p:cNvPr id="135" name="Group 134"/>
                <p:cNvGrpSpPr/>
                <p:nvPr/>
              </p:nvGrpSpPr>
              <p:grpSpPr>
                <a:xfrm>
                  <a:off x="1447798" y="943124"/>
                  <a:ext cx="1184459" cy="1878579"/>
                  <a:chOff x="9273903" y="3603624"/>
                  <a:chExt cx="1270269" cy="2014675"/>
                </a:xfrm>
              </p:grpSpPr>
              <p:pic>
                <p:nvPicPr>
                  <p:cNvPr id="149" name="Picture 2" descr="C:\Users\sidneyt\Desktop\MCT\ReginiaWo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755"/>
                  <a:stretch/>
                </p:blipFill>
                <p:spPr bwMode="auto">
                  <a:xfrm>
                    <a:off x="9273903" y="3603624"/>
                    <a:ext cx="1176371" cy="1738706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150" name="TextBox 149"/>
                  <p:cNvSpPr txBox="1"/>
                  <p:nvPr/>
                </p:nvSpPr>
                <p:spPr>
                  <a:xfrm>
                    <a:off x="9273903" y="5345988"/>
                    <a:ext cx="1270269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Reginia Wong</a:t>
                    </a:r>
                  </a:p>
                </p:txBody>
              </p:sp>
            </p:grpSp>
            <p:grpSp>
              <p:nvGrpSpPr>
                <p:cNvPr id="136" name="Group 135"/>
                <p:cNvGrpSpPr/>
                <p:nvPr/>
              </p:nvGrpSpPr>
              <p:grpSpPr>
                <a:xfrm>
                  <a:off x="159995" y="938844"/>
                  <a:ext cx="1099242" cy="1888124"/>
                  <a:chOff x="10600537" y="3593388"/>
                  <a:chExt cx="1178878" cy="2024912"/>
                </a:xfrm>
              </p:grpSpPr>
              <p:pic>
                <p:nvPicPr>
                  <p:cNvPr id="147" name="Picture 2" descr="C:\Users\sidneyt\Desktop\MCT\RoseWo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386"/>
                  <a:stretch/>
                </p:blipFill>
                <p:spPr bwMode="auto">
                  <a:xfrm>
                    <a:off x="10600537" y="3593388"/>
                    <a:ext cx="1178878" cy="1748942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10684671" y="5345989"/>
                    <a:ext cx="1052368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Rose Wong</a:t>
                    </a:r>
                  </a:p>
                </p:txBody>
              </p:sp>
            </p:grpSp>
            <p:grpSp>
              <p:nvGrpSpPr>
                <p:cNvPr id="137" name="Group 136"/>
                <p:cNvGrpSpPr/>
                <p:nvPr/>
              </p:nvGrpSpPr>
              <p:grpSpPr>
                <a:xfrm>
                  <a:off x="2667000" y="936544"/>
                  <a:ext cx="1156254" cy="1889120"/>
                  <a:chOff x="3505200" y="3962238"/>
                  <a:chExt cx="1435100" cy="2344708"/>
                </a:xfrm>
              </p:grpSpPr>
              <p:pic>
                <p:nvPicPr>
                  <p:cNvPr id="145" name="Picture 3" descr="C:\Users\sidneyt\Desktop\MCT\AngieChou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843" b="3576"/>
                  <a:stretch/>
                </p:blipFill>
                <p:spPr bwMode="auto">
                  <a:xfrm>
                    <a:off x="3505200" y="3962238"/>
                    <a:ext cx="1435100" cy="2020405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3618542" y="5991795"/>
                    <a:ext cx="1286568" cy="3151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Angie Chou</a:t>
                    </a:r>
                  </a:p>
                </p:txBody>
              </p:sp>
            </p:grpSp>
            <p:grpSp>
              <p:nvGrpSpPr>
                <p:cNvPr id="138" name="Group 137"/>
                <p:cNvGrpSpPr/>
                <p:nvPr/>
              </p:nvGrpSpPr>
              <p:grpSpPr>
                <a:xfrm>
                  <a:off x="5238458" y="944816"/>
                  <a:ext cx="1162342" cy="1888529"/>
                  <a:chOff x="-1217394" y="1287951"/>
                  <a:chExt cx="1234217" cy="2005309"/>
                </a:xfrm>
              </p:grpSpPr>
              <p:pic>
                <p:nvPicPr>
                  <p:cNvPr id="143" name="Picture 3" descr="C:\Users\sidneyt\Desktop\MCT\KeroChan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316" b="4066"/>
                  <a:stretch/>
                </p:blipFill>
                <p:spPr bwMode="auto">
                  <a:xfrm>
                    <a:off x="-1217394" y="1287951"/>
                    <a:ext cx="1234217" cy="1719706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-1217394" y="3023643"/>
                    <a:ext cx="994723" cy="2696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Kero Chan</a:t>
                    </a:r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7772400" y="944816"/>
                  <a:ext cx="1105090" cy="1888123"/>
                  <a:chOff x="7927265" y="3593388"/>
                  <a:chExt cx="1185150" cy="2024911"/>
                </a:xfrm>
              </p:grpSpPr>
              <p:pic>
                <p:nvPicPr>
                  <p:cNvPr id="141" name="Picture 4" descr="C:\Users\sidneyt\Desktop\MCT\MonyU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848"/>
                  <a:stretch/>
                </p:blipFill>
                <p:spPr bwMode="auto">
                  <a:xfrm>
                    <a:off x="7927265" y="3593388"/>
                    <a:ext cx="1185150" cy="1750019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8079238" y="5345988"/>
                    <a:ext cx="963404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45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Mony Ung</a:t>
                    </a:r>
                  </a:p>
                </p:txBody>
              </p:sp>
            </p:grpSp>
            <p:sp>
              <p:nvSpPr>
                <p:cNvPr id="140" name="TextBox 139"/>
                <p:cNvSpPr txBox="1"/>
                <p:nvPr/>
              </p:nvSpPr>
              <p:spPr>
                <a:xfrm>
                  <a:off x="3928373" y="2571750"/>
                  <a:ext cx="112126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45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Blair Lo</a:t>
                  </a:r>
                </a:p>
              </p:txBody>
            </p:sp>
          </p:grpSp>
          <p:pic>
            <p:nvPicPr>
              <p:cNvPr id="133" name="Picture 2" descr="C:\Users\sidneyt\Desktop\MCT\BlairLo.jp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443" b="6289"/>
              <a:stretch/>
            </p:blipFill>
            <p:spPr bwMode="auto">
              <a:xfrm>
                <a:off x="3948968" y="992876"/>
                <a:ext cx="1156432" cy="165507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751112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34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17327300">
            <a:off x="-3100583" y="2951193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45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295" y="1060393"/>
            <a:ext cx="2150121" cy="34581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59234" y="5147133"/>
            <a:ext cx="8534399" cy="42011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Illuminating Liquid Foundation</a:t>
            </a: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52800" y="5969000"/>
            <a:ext cx="8940800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HK$203.00  |  SR: HK$284.00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18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039656" y="16495"/>
            <a:ext cx="1978165" cy="4616440"/>
            <a:chOff x="10439400" y="742950"/>
            <a:chExt cx="2895720" cy="6057900"/>
          </a:xfrm>
        </p:grpSpPr>
        <p:grpSp>
          <p:nvGrpSpPr>
            <p:cNvPr id="15" name="Group 14"/>
            <p:cNvGrpSpPr/>
            <p:nvPr/>
          </p:nvGrpSpPr>
          <p:grpSpPr>
            <a:xfrm>
              <a:off x="10439400" y="742950"/>
              <a:ext cx="2790825" cy="6057900"/>
              <a:chOff x="6615939" y="-781050"/>
              <a:chExt cx="2790825" cy="6057900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5464" y="-781050"/>
                <a:ext cx="2781300" cy="487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5939" y="4095750"/>
                <a:ext cx="2790825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1259489" y="1021655"/>
              <a:ext cx="1208938" cy="7269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45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Ivory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HK40LF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056503" y="2294536"/>
              <a:ext cx="1846573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45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Pink Nude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HK41LF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059179" y="3494453"/>
              <a:ext cx="1843444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45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Soft Beige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HK42LF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323759" y="4621405"/>
              <a:ext cx="1208938" cy="726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45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Sand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HK43LF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93851" y="5894286"/>
              <a:ext cx="2641269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45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Creamy Natural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HK45LF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39065" y="184556"/>
            <a:ext cx="1374735" cy="1320800"/>
            <a:chOff x="4038600" y="514350"/>
            <a:chExt cx="1031051" cy="990600"/>
          </a:xfrm>
        </p:grpSpPr>
        <p:sp>
          <p:nvSpPr>
            <p:cNvPr id="3" name="Oval 2"/>
            <p:cNvSpPr/>
            <p:nvPr/>
          </p:nvSpPr>
          <p:spPr>
            <a:xfrm>
              <a:off x="4060634" y="514350"/>
              <a:ext cx="983692" cy="990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50"/>
              <a:endParaRPr lang="en-US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600" y="766286"/>
              <a:ext cx="10310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COMING </a:t>
              </a:r>
            </a:p>
            <a:p>
              <a:pPr algn="ctr" defTabSz="121845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SOON</a:t>
              </a:r>
            </a:p>
            <a:p>
              <a:pPr defTabSz="121845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5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25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73" y="1118841"/>
            <a:ext cx="3102719" cy="29712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7327300">
            <a:off x="-3100583" y="2951193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45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299191" y="313304"/>
            <a:ext cx="6192012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6078" algn="l"/>
              </a:tabLst>
            </a:pPr>
            <a:endParaRPr lang="en-US" sz="2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59234" y="4851431"/>
            <a:ext cx="8534399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</a:t>
            </a:r>
            <a:r>
              <a:rPr lang="en-US" sz="2700" dirty="0" err="1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otives</a:t>
            </a: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 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Filter HD Powder</a:t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352800" y="5969000"/>
            <a:ext cx="8940800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HK360HDP  </a:t>
            </a:r>
          </a:p>
          <a:p>
            <a:pPr algn="ctr">
              <a:lnSpc>
                <a:spcPct val="100000"/>
              </a:lnSpc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HK$175.00  |  SR: HK$245.00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BV:16</a:t>
            </a:r>
          </a:p>
        </p:txBody>
      </p:sp>
    </p:spTree>
    <p:extLst>
      <p:ext uri="{BB962C8B-B14F-4D97-AF65-F5344CB8AC3E}">
        <p14:creationId xmlns:p14="http://schemas.microsoft.com/office/powerpoint/2010/main" val="12411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90588" y="-334032"/>
            <a:ext cx="10561816" cy="7839917"/>
            <a:chOff x="1418085" y="-250525"/>
            <a:chExt cx="7771219" cy="5879938"/>
          </a:xfrm>
        </p:grpSpPr>
        <p:sp>
          <p:nvSpPr>
            <p:cNvPr id="25" name="Parallelogram 23"/>
            <p:cNvSpPr/>
            <p:nvPr/>
          </p:nvSpPr>
          <p:spPr>
            <a:xfrm>
              <a:off x="6019799" y="-19049"/>
              <a:ext cx="3169505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: Shape 10"/>
            <p:cNvSpPr/>
            <p:nvPr/>
          </p:nvSpPr>
          <p:spPr>
            <a:xfrm>
              <a:off x="5687966" y="-50096"/>
              <a:ext cx="1887024" cy="5230494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Freeform: Shape 10"/>
            <p:cNvSpPr/>
            <p:nvPr/>
          </p:nvSpPr>
          <p:spPr>
            <a:xfrm rot="21145872">
              <a:off x="1418085" y="-250525"/>
              <a:ext cx="4778013" cy="5879938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7327300">
            <a:off x="-3100583" y="2951193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45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3" y="4140201"/>
            <a:ext cx="4644244" cy="1168011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Luminous Translucent Loose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 </a:t>
            </a: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Powder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 </a:t>
            </a:r>
            <a:r>
              <a:rPr lang="en-US" altLang="zh-TW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 </a:t>
            </a:r>
            <a:endParaRPr lang="en-US" sz="2700" dirty="0">
              <a:solidFill>
                <a:srgbClr val="1A162A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Copperplate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375772" y="5860980"/>
            <a:ext cx="4431457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HK360HDP  </a:t>
            </a:r>
          </a:p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HK$151.00  |  SR: HK$211.00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36584" y="4195601"/>
            <a:ext cx="4758649" cy="1168011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Mineral Dual Foundation 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493790" y="5860980"/>
            <a:ext cx="4758647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HK113MMF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HK$190.00  |  SR: HK$265.00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b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BV:15.5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62833" y="1135895"/>
            <a:ext cx="2998639" cy="2485572"/>
            <a:chOff x="7697128" y="1946379"/>
            <a:chExt cx="2248979" cy="18641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7128" y="1946379"/>
              <a:ext cx="2248979" cy="15988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383837" y="3543946"/>
              <a:ext cx="841817" cy="266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450">
                <a:lnSpc>
                  <a:spcPct val="90000"/>
                </a:lnSpc>
              </a:pPr>
              <a:r>
                <a:rPr lang="tr-TR" dirty="0">
                  <a:solidFill>
                    <a:srgbClr val="1A162A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  <a:cs typeface="Copperplate"/>
                </a:rPr>
                <a:t>Banana</a:t>
              </a:r>
              <a:endParaRPr lang="en-US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627299" y="486759"/>
            <a:ext cx="2853501" cy="3134739"/>
            <a:chOff x="6893988" y="2793825"/>
            <a:chExt cx="2140126" cy="23510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988" y="2793825"/>
              <a:ext cx="2140126" cy="21401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03080" y="4878267"/>
              <a:ext cx="1137572" cy="266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450">
                <a:lnSpc>
                  <a:spcPct val="90000"/>
                </a:lnSpc>
              </a:pPr>
              <a:r>
                <a:rPr lang="tr-TR" dirty="0">
                  <a:solidFill>
                    <a:srgbClr val="1A162A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  <a:cs typeface="Copperplate"/>
                </a:rPr>
                <a:t>Fair Neutral</a:t>
              </a:r>
              <a:endParaRPr lang="en-US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6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6909" y="-322775"/>
            <a:ext cx="10225499" cy="7378288"/>
            <a:chOff x="1520180" y="-242081"/>
            <a:chExt cx="7669124" cy="5533716"/>
          </a:xfrm>
        </p:grpSpPr>
        <p:sp>
          <p:nvSpPr>
            <p:cNvPr id="45" name="Parallelogram 23"/>
            <p:cNvSpPr/>
            <p:nvPr/>
          </p:nvSpPr>
          <p:spPr>
            <a:xfrm>
              <a:off x="6019799" y="-19049"/>
              <a:ext cx="3169505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: Shape 10"/>
            <p:cNvSpPr/>
            <p:nvPr/>
          </p:nvSpPr>
          <p:spPr>
            <a:xfrm>
              <a:off x="5257800" y="-19050"/>
              <a:ext cx="2089455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Freeform: Shape 10"/>
            <p:cNvSpPr/>
            <p:nvPr/>
          </p:nvSpPr>
          <p:spPr>
            <a:xfrm rot="21242551">
              <a:off x="1520180" y="-242081"/>
              <a:ext cx="4362395" cy="5533716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17327300">
            <a:off x="-3100583" y="2951193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45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33" y="500432"/>
            <a:ext cx="765727" cy="31838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1600" y="4445539"/>
            <a:ext cx="4189136" cy="1541959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Double Take Lipstick Duo 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pperplate"/>
              </a:rPr>
              <a:t> </a:t>
            </a:r>
            <a:r>
              <a:rPr lang="en-US" altLang="zh-TW" sz="2700" dirty="0">
                <a:solidFill>
                  <a:srgbClr val="1A16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pperplate"/>
              </a:rPr>
              <a:t> </a:t>
            </a:r>
            <a:br>
              <a:rPr lang="en-US" altLang="zh-TW" sz="2700" dirty="0">
                <a:solidFill>
                  <a:srgbClr val="1A16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540000" y="5765800"/>
            <a:ext cx="4103080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HK30DTD</a:t>
            </a:r>
          </a:p>
          <a:p>
            <a:pPr algn="ctr">
              <a:lnSpc>
                <a:spcPct val="100000"/>
              </a:lnSpc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HK$129.00</a:t>
            </a:r>
          </a:p>
          <a:p>
            <a:pPr algn="ctr">
              <a:lnSpc>
                <a:spcPct val="100000"/>
              </a:lnSpc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SR: HK$181.00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95758" y="4851431"/>
            <a:ext cx="5056679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Pressed Eyeshadow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43397" y="5867400"/>
            <a:ext cx="5209011" cy="616021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HK$95.00  |  SR: HK$133.00</a:t>
            </a:r>
          </a:p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7.75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85522" y="381312"/>
            <a:ext cx="2274511" cy="2174893"/>
            <a:chOff x="4513868" y="-2375843"/>
            <a:chExt cx="2111053" cy="2018592"/>
          </a:xfrm>
        </p:grpSpPr>
        <p:sp>
          <p:nvSpPr>
            <p:cNvPr id="27" name="TextBox 37"/>
            <p:cNvSpPr txBox="1"/>
            <p:nvPr/>
          </p:nvSpPr>
          <p:spPr>
            <a:xfrm>
              <a:off x="4800417" y="-1004347"/>
              <a:ext cx="1507898" cy="514184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VENGEANCE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HK230MES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4513868" y="-757172"/>
              <a:ext cx="2111053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8436" y="-2375843"/>
              <a:ext cx="1326367" cy="13097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518433" y="2529131"/>
            <a:ext cx="1624655" cy="1961868"/>
            <a:chOff x="14727540" y="-1768570"/>
            <a:chExt cx="1507898" cy="182088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99140" y="-1768570"/>
              <a:ext cx="1278135" cy="1262159"/>
            </a:xfrm>
            <a:prstGeom prst="rect">
              <a:avLst/>
            </a:prstGeom>
          </p:spPr>
        </p:pic>
        <p:sp>
          <p:nvSpPr>
            <p:cNvPr id="39" name="TextBox 58"/>
            <p:cNvSpPr txBox="1"/>
            <p:nvPr/>
          </p:nvSpPr>
          <p:spPr>
            <a:xfrm>
              <a:off x="14727540" y="-461875"/>
              <a:ext cx="1507898" cy="514185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REBEL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HK232MES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490996" y="2564405"/>
            <a:ext cx="1688801" cy="2220312"/>
            <a:chOff x="13329665" y="620615"/>
            <a:chExt cx="1567435" cy="20607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26050" y="620615"/>
              <a:ext cx="1302251" cy="1285973"/>
            </a:xfrm>
            <a:prstGeom prst="rect">
              <a:avLst/>
            </a:prstGeom>
          </p:spPr>
        </p:pic>
        <p:sp>
          <p:nvSpPr>
            <p:cNvPr id="41" name="TextBox 60"/>
            <p:cNvSpPr txBox="1"/>
            <p:nvPr/>
          </p:nvSpPr>
          <p:spPr>
            <a:xfrm>
              <a:off x="13341576" y="1894568"/>
              <a:ext cx="1507898" cy="514184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HEADSTRONG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HK234MES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42" name="TextBox 61"/>
            <p:cNvSpPr txBox="1"/>
            <p:nvPr/>
          </p:nvSpPr>
          <p:spPr>
            <a:xfrm>
              <a:off x="13329665" y="2281443"/>
              <a:ext cx="1567435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72678" y="2556049"/>
            <a:ext cx="1688801" cy="2224587"/>
            <a:chOff x="10615040" y="616649"/>
            <a:chExt cx="1567435" cy="20647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07409" y="616649"/>
              <a:ext cx="1290193" cy="1274065"/>
            </a:xfrm>
            <a:prstGeom prst="rect">
              <a:avLst/>
            </a:prstGeom>
          </p:spPr>
        </p:pic>
        <p:sp>
          <p:nvSpPr>
            <p:cNvPr id="43" name="TextBox 62"/>
            <p:cNvSpPr txBox="1"/>
            <p:nvPr/>
          </p:nvSpPr>
          <p:spPr>
            <a:xfrm>
              <a:off x="10626951" y="1898359"/>
              <a:ext cx="1507898" cy="514185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STUDDED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HK233MES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44" name="TextBox 63"/>
            <p:cNvSpPr txBox="1"/>
            <p:nvPr/>
          </p:nvSpPr>
          <p:spPr>
            <a:xfrm>
              <a:off x="10615040" y="2281446"/>
              <a:ext cx="1567435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45160" y="381000"/>
            <a:ext cx="1624653" cy="1976397"/>
            <a:chOff x="7544510" y="240905"/>
            <a:chExt cx="1218490" cy="148229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11839" y="240905"/>
              <a:ext cx="1074712" cy="1061278"/>
            </a:xfrm>
            <a:prstGeom prst="rect">
              <a:avLst/>
            </a:prstGeom>
          </p:spPr>
        </p:pic>
        <p:sp>
          <p:nvSpPr>
            <p:cNvPr id="48" name="TextBox 37"/>
            <p:cNvSpPr txBox="1"/>
            <p:nvPr/>
          </p:nvSpPr>
          <p:spPr>
            <a:xfrm>
              <a:off x="7544510" y="1307705"/>
              <a:ext cx="1218490" cy="415498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LIT</a:t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HK231MES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62433" y="3733812"/>
            <a:ext cx="1616783" cy="415495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1218450"/>
            <a:r>
              <a:rPr lang="tr-TR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Royally Red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7327300">
            <a:off x="-3100583" y="2951193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45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27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45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673600" y="4445033"/>
            <a:ext cx="7620000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45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Motives Iconic Palette</a:t>
            </a:r>
            <a: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pperplate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372592" y="5461000"/>
            <a:ext cx="7921008" cy="1016000"/>
          </a:xfrm>
          <a:prstGeom prst="rect">
            <a:avLst/>
          </a:prstGeom>
        </p:spPr>
        <p:txBody>
          <a:bodyPr vert="horz" lIns="121840" tIns="60921" rIns="121840" bIns="609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0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HKPRESH17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HK$284.00  |  SR: HK$398.00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25</a:t>
            </a:r>
          </a:p>
        </p:txBody>
      </p:sp>
      <p:pic>
        <p:nvPicPr>
          <p:cNvPr id="25" name="Picture 24" descr="Screen Shot 2017-07-17 at 1.29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93" y="2209833"/>
            <a:ext cx="4789675" cy="165080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3759233" y="1193800"/>
            <a:ext cx="1374735" cy="1320800"/>
            <a:chOff x="4038600" y="514350"/>
            <a:chExt cx="1031051" cy="990600"/>
          </a:xfrm>
        </p:grpSpPr>
        <p:sp>
          <p:nvSpPr>
            <p:cNvPr id="13" name="Oval 12"/>
            <p:cNvSpPr/>
            <p:nvPr/>
          </p:nvSpPr>
          <p:spPr>
            <a:xfrm>
              <a:off x="4060634" y="514350"/>
              <a:ext cx="983692" cy="990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50"/>
              <a:endParaRPr lang="en-US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38600" y="766286"/>
              <a:ext cx="10310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COMING </a:t>
              </a:r>
            </a:p>
            <a:p>
              <a:pPr algn="ctr" defTabSz="121845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SOON</a:t>
              </a:r>
            </a:p>
            <a:p>
              <a:pPr defTabSz="121845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146" name="Picture 2" descr="C:\Users\sidneyt\Desktop\LS2017\CS-54429 LS2017\Motives-USA-Iconic-Palette-Op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5123" r="21057" b="7904"/>
          <a:stretch/>
        </p:blipFill>
        <p:spPr bwMode="auto">
          <a:xfrm>
            <a:off x="9347200" y="177803"/>
            <a:ext cx="2844800" cy="42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pic>
        <p:nvPicPr>
          <p:cNvPr id="20" name="Picture 19" descr="motive bg light gray.pdf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1600" y="770421"/>
            <a:ext cx="6908800" cy="3886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416834" y="2209800"/>
            <a:ext cx="2200921" cy="3209329"/>
            <a:chOff x="293300" y="1056145"/>
            <a:chExt cx="2022388" cy="29489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r="5649" b="50519"/>
            <a:stretch/>
          </p:blipFill>
          <p:spPr>
            <a:xfrm>
              <a:off x="293300" y="1056145"/>
              <a:ext cx="2022388" cy="23797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4423" y="3580924"/>
              <a:ext cx="1719252" cy="424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Rose Wong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051826" y="4953033"/>
            <a:ext cx="1663271" cy="492439"/>
          </a:xfrm>
          <a:prstGeom prst="rect">
            <a:avLst/>
          </a:prstGeom>
          <a:noFill/>
        </p:spPr>
        <p:txBody>
          <a:bodyPr wrap="none" lIns="121853" tIns="60926" rIns="121853" bIns="60926" rtlCol="0">
            <a:spAutoFit/>
          </a:bodyPr>
          <a:lstStyle/>
          <a:p>
            <a:pPr defTabSz="1218450"/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Pat Chan</a:t>
            </a:r>
          </a:p>
        </p:txBody>
      </p:sp>
      <p:pic>
        <p:nvPicPr>
          <p:cNvPr id="1033" name="Picture 9" descr="M:\Motives\MCTphotos\2017\Original\Pat Cha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4853" r="15137"/>
          <a:stretch/>
        </p:blipFill>
        <p:spPr bwMode="auto">
          <a:xfrm>
            <a:off x="9786514" y="2209799"/>
            <a:ext cx="2269641" cy="261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" name="Group 2"/>
          <p:cNvGrpSpPr/>
          <p:nvPr/>
        </p:nvGrpSpPr>
        <p:grpSpPr>
          <a:xfrm>
            <a:off x="5045753" y="2209803"/>
            <a:ext cx="2191439" cy="3204862"/>
            <a:chOff x="-1456518" y="1536134"/>
            <a:chExt cx="1762958" cy="2578233"/>
          </a:xfrm>
        </p:grpSpPr>
        <p:pic>
          <p:nvPicPr>
            <p:cNvPr id="1034" name="Picture 10" descr="M:\Motives\MCTphotos\2017\Original\ThorineMak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8" b="16597"/>
            <a:stretch/>
          </p:blipFill>
          <p:spPr bwMode="auto">
            <a:xfrm>
              <a:off x="-1456518" y="1536134"/>
              <a:ext cx="1762958" cy="20851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-1371600" y="3742969"/>
              <a:ext cx="1591595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Thorine</a:t>
              </a:r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Mak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3201" y="2209801"/>
            <a:ext cx="2200923" cy="3194630"/>
            <a:chOff x="170357" y="1551675"/>
            <a:chExt cx="1770588" cy="2570002"/>
          </a:xfrm>
        </p:grpSpPr>
        <p:pic>
          <p:nvPicPr>
            <p:cNvPr id="1032" name="Picture 8" descr="M:\Motives\MCTphotos\2017\Original\MekoLun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3" b="13864"/>
            <a:stretch/>
          </p:blipFill>
          <p:spPr bwMode="auto">
            <a:xfrm>
              <a:off x="170357" y="1551675"/>
              <a:ext cx="1770588" cy="20742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4" name="TextBox 23"/>
            <p:cNvSpPr txBox="1"/>
            <p:nvPr/>
          </p:nvSpPr>
          <p:spPr>
            <a:xfrm>
              <a:off x="347314" y="3750279"/>
              <a:ext cx="1307888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Meko</a:t>
              </a:r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Lun</a:t>
              </a:r>
              <a:endParaRPr lang="en-US" sz="24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5512" y="2209802"/>
            <a:ext cx="2217013" cy="3204866"/>
            <a:chOff x="9854841" y="3028950"/>
            <a:chExt cx="1783532" cy="2578236"/>
          </a:xfrm>
        </p:grpSpPr>
        <p:pic>
          <p:nvPicPr>
            <p:cNvPr id="1031" name="Picture 7" descr="M:\Motives\MCTphotos\2017\Original\MadnyNg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2" b="24008"/>
            <a:stretch/>
          </p:blipFill>
          <p:spPr bwMode="auto">
            <a:xfrm>
              <a:off x="9854841" y="3028950"/>
              <a:ext cx="1783532" cy="20834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5" name="TextBox 24"/>
            <p:cNvSpPr txBox="1"/>
            <p:nvPr/>
          </p:nvSpPr>
          <p:spPr>
            <a:xfrm>
              <a:off x="10007241" y="5235788"/>
              <a:ext cx="1416213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50"/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Mandy Ng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1068" y="253069"/>
            <a:ext cx="8244933" cy="615543"/>
          </a:xfrm>
          <a:prstGeom prst="rect">
            <a:avLst/>
          </a:prstGeom>
          <a:noFill/>
        </p:spPr>
        <p:txBody>
          <a:bodyPr wrap="square" lIns="121840" tIns="60921" rIns="121840" bIns="60921" rtlCol="0">
            <a:spAutoFit/>
          </a:bodyPr>
          <a:lstStyle/>
          <a:p>
            <a:pPr defTabSz="1218450"/>
            <a:r>
              <a:rPr lang="en-US" sz="3200" b="1" i="1" dirty="0">
                <a:solidFill>
                  <a:srgbClr val="EEECE1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MOTIVES® CERTIFIED TRAINERS </a:t>
            </a:r>
            <a:endParaRPr lang="zh-TW" altLang="en-US" sz="3200" b="1" i="1" dirty="0">
              <a:solidFill>
                <a:srgbClr val="EEECE1">
                  <a:lumMod val="50000"/>
                </a:srgbClr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318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Convention\HK\2017\LS2017\Motives Session\Images\shutterstock_4506277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23047"/>
          <a:stretch/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92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Convention\HK\2017\LS2017\Motives Session\Images\shutterstock_3107641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2623" r="2915" b="5289"/>
          <a:stretch/>
        </p:blipFill>
        <p:spPr bwMode="auto">
          <a:xfrm>
            <a:off x="1" y="-14706"/>
            <a:ext cx="12192000" cy="72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86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633</Words>
  <Application>Microsoft Office PowerPoint</Application>
  <PresentationFormat>Custom</PresentationFormat>
  <Paragraphs>182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Chelsie Lee</cp:lastModifiedBy>
  <cp:revision>63</cp:revision>
  <dcterms:created xsi:type="dcterms:W3CDTF">2017-02-17T21:11:56Z</dcterms:created>
  <dcterms:modified xsi:type="dcterms:W3CDTF">2017-11-08T07:33:17Z</dcterms:modified>
</cp:coreProperties>
</file>