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90" r:id="rId3"/>
    <p:sldId id="354" r:id="rId4"/>
    <p:sldId id="316" r:id="rId5"/>
    <p:sldId id="322" r:id="rId6"/>
    <p:sldId id="320" r:id="rId7"/>
    <p:sldId id="323" r:id="rId8"/>
    <p:sldId id="324" r:id="rId9"/>
    <p:sldId id="325" r:id="rId10"/>
    <p:sldId id="309" r:id="rId11"/>
    <p:sldId id="355" r:id="rId12"/>
    <p:sldId id="385" r:id="rId13"/>
    <p:sldId id="313" r:id="rId14"/>
    <p:sldId id="260" r:id="rId15"/>
    <p:sldId id="311" r:id="rId16"/>
    <p:sldId id="312" r:id="rId17"/>
    <p:sldId id="352" r:id="rId18"/>
    <p:sldId id="353" r:id="rId19"/>
    <p:sldId id="338" r:id="rId20"/>
    <p:sldId id="358" r:id="rId21"/>
    <p:sldId id="359" r:id="rId22"/>
    <p:sldId id="376" r:id="rId23"/>
    <p:sldId id="361" r:id="rId24"/>
    <p:sldId id="374" r:id="rId25"/>
    <p:sldId id="373" r:id="rId26"/>
    <p:sldId id="389" r:id="rId27"/>
    <p:sldId id="378" r:id="rId28"/>
    <p:sldId id="379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E8E8"/>
    <a:srgbClr val="D22D1C"/>
    <a:srgbClr val="E44736"/>
    <a:srgbClr val="C4E59F"/>
    <a:srgbClr val="ADDB7B"/>
    <a:srgbClr val="FFE1FF"/>
    <a:srgbClr val="C7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 autoAdjust="0"/>
    <p:restoredTop sz="94660"/>
  </p:normalViewPr>
  <p:slideViewPr>
    <p:cSldViewPr>
      <p:cViewPr varScale="1">
        <p:scale>
          <a:sx n="37" d="100"/>
          <a:sy n="37" d="100"/>
        </p:scale>
        <p:origin x="-90" y="-104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8B-4773-94A8-7C8F1C73712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8B-4773-94A8-7C8F1C73712E}"/>
              </c:ext>
            </c:extLst>
          </c:dPt>
          <c:dPt>
            <c:idx val="2"/>
            <c:invertIfNegative val="0"/>
            <c:bubble3D val="0"/>
            <c:spPr>
              <a:solidFill>
                <a:srgbClr val="47AAC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8B-4773-94A8-7C8F1C73712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8B-4773-94A8-7C8F1C73712E}"/>
              </c:ext>
            </c:extLst>
          </c:dPt>
          <c:dPt>
            <c:idx val="4"/>
            <c:invertIfNegative val="0"/>
            <c:bubble3D val="0"/>
            <c:spPr>
              <a:solidFill>
                <a:srgbClr val="2A728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28B-4773-94A8-7C8F1C73712E}"/>
              </c:ext>
            </c:extLst>
          </c:dPt>
          <c:dPt>
            <c:idx val="5"/>
            <c:invertIfNegative val="0"/>
            <c:bubble3D val="0"/>
            <c:spPr>
              <a:solidFill>
                <a:srgbClr val="2A728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28B-4773-94A8-7C8F1C73712E}"/>
              </c:ext>
            </c:extLst>
          </c:dPt>
          <c:dPt>
            <c:idx val="6"/>
            <c:invertIfNegative val="0"/>
            <c:bubble3D val="0"/>
            <c:spPr>
              <a:solidFill>
                <a:srgbClr val="18414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28B-4773-94A8-7C8F1C7371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Sheet1!$A$1:$A$7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Sheet1!$B$1:$B$7</c:f>
              <c:numCache>
                <c:formatCode>General</c:formatCode>
                <c:ptCount val="7"/>
                <c:pt idx="0">
                  <c:v>3303</c:v>
                </c:pt>
                <c:pt idx="1">
                  <c:v>3715</c:v>
                </c:pt>
                <c:pt idx="2">
                  <c:v>4155</c:v>
                </c:pt>
                <c:pt idx="3">
                  <c:v>4606</c:v>
                </c:pt>
                <c:pt idx="4">
                  <c:v>5050</c:v>
                </c:pt>
                <c:pt idx="5">
                  <c:v>5470</c:v>
                </c:pt>
                <c:pt idx="6">
                  <c:v>5851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28B-4773-94A8-7C8F1C7371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11716224"/>
        <c:axId val="141738368"/>
      </c:barChart>
      <c:catAx>
        <c:axId val="11171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41738368"/>
        <c:crosses val="autoZero"/>
        <c:auto val="1"/>
        <c:lblAlgn val="ctr"/>
        <c:lblOffset val="100"/>
        <c:noMultiLvlLbl val="0"/>
      </c:catAx>
      <c:valAx>
        <c:axId val="141738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716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44924-6CCA-4017-AC73-B42AF7FFA1BC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37F0-5641-4589-8CDA-8BDF39A2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9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28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86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88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94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4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4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33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1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7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23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24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8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11/2/2017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2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9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7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F0D2-95EF-49CA-8B65-A7B428C6F78A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8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2" y="6431752"/>
            <a:ext cx="2837595" cy="2502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3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27" y="156435"/>
            <a:ext cx="1177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夥伴商店計劃最新資訊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89495" y="1705574"/>
            <a:ext cx="637305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 smtClean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Marcus Chan</a:t>
            </a:r>
            <a:endParaRPr lang="en-US" sz="66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29" y="802765"/>
            <a:ext cx="11775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Updates on Partner Store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205" y="5449490"/>
            <a:ext cx="98158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。</a:t>
            </a:r>
            <a:endParaRPr lang="en-US" altLang="zh-TW" sz="1000" dirty="0" smtClean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2043" y="5449490"/>
            <a:ext cx="981020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6" t="10535" r="24142" b="42165"/>
          <a:stretch/>
        </p:blipFill>
        <p:spPr>
          <a:xfrm>
            <a:off x="1448414" y="1499049"/>
            <a:ext cx="2706869" cy="338170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58005" y="3134600"/>
            <a:ext cx="766154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商業夥伴拓展經</a:t>
            </a:r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理</a:t>
            </a:r>
            <a:endParaRPr lang="en-US" altLang="zh-TW" sz="36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Affiliate Development Manager</a:t>
            </a:r>
            <a:endParaRPr lang="zh-TW" altLang="en-US" sz="36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6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ivyw\Desktop\LS2017ppt\low-angle-view-of-firework-display-over-river-during-sunset-604213021-57752e7b3df78cb62c11ab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70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013" y="228600"/>
            <a:ext cx="1173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defRPr/>
            </a:pP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+mj-lt"/>
                <a:ea typeface="微軟正黑體" pitchFamily="34" charset="-120"/>
              </a:rPr>
              <a:t>Over 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+mj-lt"/>
                <a:ea typeface="微軟正黑體" pitchFamily="34" charset="-120"/>
              </a:rPr>
              <a:t>80</a:t>
            </a: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+mj-lt"/>
                <a:ea typeface="微軟正黑體" pitchFamily="34" charset="-120"/>
              </a:rPr>
              <a:t> online Partner Stores with </a:t>
            </a:r>
          </a:p>
          <a:p>
            <a:pPr lvl="0" algn="ctr" defTabSz="685766">
              <a:defRPr/>
            </a:pP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+mj-lt"/>
                <a:ea typeface="微軟正黑體" pitchFamily="34" charset="-120"/>
              </a:rPr>
              <a:t>tracking transaction to be joined in HK.SHOP.COM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12" y="1590070"/>
            <a:ext cx="2819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 Touch of Grace</a:t>
            </a:r>
          </a:p>
          <a:p>
            <a:r>
              <a:rPr lang="en-US" sz="1400" dirty="0">
                <a:solidFill>
                  <a:schemeClr val="bg1"/>
                </a:solidFill>
              </a:rPr>
              <a:t>Adelphi Grande </a:t>
            </a:r>
            <a:r>
              <a:rPr lang="en-US" sz="1400" dirty="0" err="1">
                <a:solidFill>
                  <a:schemeClr val="bg1"/>
                </a:solidFill>
              </a:rPr>
              <a:t>Sukhumvit</a:t>
            </a:r>
            <a:r>
              <a:rPr lang="en-US" sz="1400" dirty="0">
                <a:solidFill>
                  <a:schemeClr val="bg1"/>
                </a:solidFill>
              </a:rPr>
              <a:t> Hotel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Admiral Premier Hotel Bangkok</a:t>
            </a:r>
          </a:p>
          <a:p>
            <a:r>
              <a:rPr lang="en-US" sz="1400" dirty="0">
                <a:solidFill>
                  <a:schemeClr val="bg1"/>
                </a:solidFill>
              </a:rPr>
              <a:t>Admiral suites Hotel Bangkok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Aliexpress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Amari </a:t>
            </a:r>
            <a:r>
              <a:rPr lang="en-US" sz="1400" dirty="0">
                <a:solidFill>
                  <a:schemeClr val="bg1"/>
                </a:solidFill>
              </a:rPr>
              <a:t>Hotel Reservation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Ananda Hua </a:t>
            </a:r>
            <a:r>
              <a:rPr lang="en-US" sz="1400" dirty="0" err="1">
                <a:solidFill>
                  <a:schemeClr val="bg1"/>
                </a:solidFill>
              </a:rPr>
              <a:t>Hin</a:t>
            </a:r>
            <a:r>
              <a:rPr lang="en-US" sz="1400" dirty="0">
                <a:solidFill>
                  <a:schemeClr val="bg1"/>
                </a:solidFill>
              </a:rPr>
              <a:t> Resort &amp; Spa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Anantara</a:t>
            </a:r>
            <a:r>
              <a:rPr lang="en-US" sz="1400" dirty="0">
                <a:solidFill>
                  <a:schemeClr val="bg1"/>
                </a:solidFill>
              </a:rPr>
              <a:t> Hotel Reservation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Arcadia Suites Bangkok</a:t>
            </a:r>
          </a:p>
          <a:p>
            <a:r>
              <a:rPr lang="en-US" sz="1400" dirty="0">
                <a:solidFill>
                  <a:schemeClr val="bg1"/>
                </a:solidFill>
              </a:rPr>
              <a:t>Art Mai Gallery Hotel</a:t>
            </a:r>
          </a:p>
          <a:p>
            <a:r>
              <a:rPr lang="en-US" sz="1400" dirty="0">
                <a:solidFill>
                  <a:schemeClr val="bg1"/>
                </a:solidFill>
              </a:rPr>
              <a:t>Ashford.com</a:t>
            </a:r>
          </a:p>
          <a:p>
            <a:r>
              <a:rPr lang="en-US" sz="1400" dirty="0">
                <a:solidFill>
                  <a:schemeClr val="bg1"/>
                </a:solidFill>
              </a:rPr>
              <a:t>Aspen Suites Bangkok Hotel</a:t>
            </a:r>
          </a:p>
          <a:p>
            <a:r>
              <a:rPr lang="en-US" sz="1400" dirty="0">
                <a:solidFill>
                  <a:schemeClr val="bg1"/>
                </a:solidFill>
              </a:rPr>
              <a:t>August Society</a:t>
            </a:r>
          </a:p>
          <a:p>
            <a:r>
              <a:rPr lang="en-US" sz="1400" dirty="0">
                <a:solidFill>
                  <a:schemeClr val="bg1"/>
                </a:solidFill>
              </a:rPr>
              <a:t>Bangkok Legacy Suites Hotel</a:t>
            </a:r>
          </a:p>
          <a:p>
            <a:r>
              <a:rPr lang="en-US" sz="1400" dirty="0">
                <a:solidFill>
                  <a:schemeClr val="bg1"/>
                </a:solidFill>
              </a:rPr>
              <a:t>Best Western Plus </a:t>
            </a:r>
            <a:r>
              <a:rPr lang="en-US" sz="1400" dirty="0" err="1">
                <a:solidFill>
                  <a:schemeClr val="bg1"/>
                </a:solidFill>
              </a:rPr>
              <a:t>Berghotel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Amersfort</a:t>
            </a:r>
            <a:r>
              <a:rPr lang="en-US" sz="1400" dirty="0">
                <a:solidFill>
                  <a:schemeClr val="bg1"/>
                </a:solidFill>
              </a:rPr>
              <a:t> Hotel</a:t>
            </a:r>
          </a:p>
          <a:p>
            <a:r>
              <a:rPr lang="en-US" sz="1400" dirty="0">
                <a:solidFill>
                  <a:schemeClr val="bg1"/>
                </a:solidFill>
              </a:rPr>
              <a:t>BonBonTong.com Health Product</a:t>
            </a:r>
          </a:p>
          <a:p>
            <a:r>
              <a:rPr lang="en-US" sz="1400" dirty="0">
                <a:solidFill>
                  <a:schemeClr val="bg1"/>
                </a:solidFill>
              </a:rPr>
              <a:t>Caesars Entertainment (Global)</a:t>
            </a:r>
          </a:p>
          <a:p>
            <a:r>
              <a:rPr lang="en-US" sz="1400" dirty="0">
                <a:solidFill>
                  <a:schemeClr val="bg1"/>
                </a:solidFill>
              </a:rPr>
              <a:t>Charles &amp; Keith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Citin</a:t>
            </a:r>
            <a:r>
              <a:rPr lang="en-US" sz="1400" dirty="0">
                <a:solidFill>
                  <a:schemeClr val="bg1"/>
                </a:solidFill>
              </a:rPr>
              <a:t> Hotel </a:t>
            </a:r>
            <a:r>
              <a:rPr lang="en-US" sz="1400" dirty="0" err="1" smtClean="0">
                <a:solidFill>
                  <a:schemeClr val="bg1"/>
                </a:solidFill>
              </a:rPr>
              <a:t>Landkawi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err="1">
                <a:solidFill>
                  <a:schemeClr val="bg1"/>
                </a:solidFill>
              </a:rPr>
              <a:t>Conson</a:t>
            </a:r>
            <a:r>
              <a:rPr lang="en-US" sz="1400" dirty="0">
                <a:solidFill>
                  <a:schemeClr val="bg1"/>
                </a:solidFill>
              </a:rPr>
              <a:t> Service Office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4014" y="1611154"/>
            <a:ext cx="32765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</a:rPr>
              <a:t>Citin</a:t>
            </a:r>
            <a:r>
              <a:rPr lang="en-US" altLang="zh-TW" sz="1400" dirty="0">
                <a:solidFill>
                  <a:schemeClr val="bg1"/>
                </a:solidFill>
              </a:rPr>
              <a:t> Hotel Masjid Booking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Citin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en-US" altLang="zh-TW" sz="1400" dirty="0" err="1">
                <a:solidFill>
                  <a:schemeClr val="bg1"/>
                </a:solidFill>
              </a:rPr>
              <a:t>Pratunam</a:t>
            </a:r>
            <a:r>
              <a:rPr lang="en-US" altLang="zh-TW" sz="1400" dirty="0">
                <a:solidFill>
                  <a:schemeClr val="bg1"/>
                </a:solidFill>
              </a:rPr>
              <a:t> Bangkok Hotel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Citin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en-US" altLang="zh-TW" sz="1400" dirty="0" err="1">
                <a:solidFill>
                  <a:schemeClr val="bg1"/>
                </a:solidFill>
              </a:rPr>
              <a:t>Seacare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en-US" altLang="zh-TW" sz="1400" dirty="0" err="1">
                <a:solidFill>
                  <a:schemeClr val="bg1"/>
                </a:solidFill>
              </a:rPr>
              <a:t>Pudu</a:t>
            </a:r>
            <a:r>
              <a:rPr lang="en-US" altLang="zh-TW" sz="1400" dirty="0">
                <a:solidFill>
                  <a:schemeClr val="bg1"/>
                </a:solidFill>
              </a:rPr>
              <a:t>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Citrus Johor </a:t>
            </a:r>
            <a:r>
              <a:rPr lang="en-US" altLang="zh-TW" sz="1400" dirty="0" err="1">
                <a:solidFill>
                  <a:schemeClr val="bg1"/>
                </a:solidFill>
              </a:rPr>
              <a:t>Bahru</a:t>
            </a:r>
            <a:r>
              <a:rPr lang="en-US" altLang="zh-TW" sz="1400" dirty="0">
                <a:solidFill>
                  <a:schemeClr val="bg1"/>
                </a:solidFill>
              </a:rPr>
              <a:t>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Citrus </a:t>
            </a:r>
            <a:r>
              <a:rPr lang="en-US" altLang="zh-TW" sz="1400" dirty="0" err="1">
                <a:solidFill>
                  <a:schemeClr val="bg1"/>
                </a:solidFill>
              </a:rPr>
              <a:t>Parc</a:t>
            </a:r>
            <a:r>
              <a:rPr lang="en-US" altLang="zh-TW" sz="1400" dirty="0">
                <a:solidFill>
                  <a:schemeClr val="bg1"/>
                </a:solidFill>
              </a:rPr>
              <a:t> Hotel </a:t>
            </a:r>
            <a:r>
              <a:rPr lang="en-US" altLang="zh-TW" sz="1400" dirty="0" err="1">
                <a:solidFill>
                  <a:schemeClr val="bg1"/>
                </a:solidFill>
              </a:rPr>
              <a:t>Pattaya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Citrus </a:t>
            </a:r>
            <a:r>
              <a:rPr lang="en-US" altLang="zh-TW" sz="1400" dirty="0" err="1">
                <a:solidFill>
                  <a:schemeClr val="bg1"/>
                </a:solidFill>
              </a:rPr>
              <a:t>Sukhumvit</a:t>
            </a:r>
            <a:r>
              <a:rPr lang="en-US" altLang="zh-TW" sz="1400" dirty="0">
                <a:solidFill>
                  <a:schemeClr val="bg1"/>
                </a:solidFill>
              </a:rPr>
              <a:t> 13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Columbus Direct International Travel Insurance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ComputerUniverse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Continent Bangkok Hotel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CustomMadeCase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Fenix Beach Resort </a:t>
            </a:r>
            <a:r>
              <a:rPr lang="en-US" altLang="zh-TW" sz="1400" dirty="0" err="1">
                <a:solidFill>
                  <a:schemeClr val="bg1"/>
                </a:solidFill>
              </a:rPr>
              <a:t>Samui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Flower Advisor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Forzieri</a:t>
            </a:r>
            <a:r>
              <a:rPr lang="en-US" altLang="zh-TW" sz="1400" dirty="0">
                <a:solidFill>
                  <a:schemeClr val="bg1"/>
                </a:solidFill>
              </a:rPr>
              <a:t> Fashion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Galleria 10 Bangkok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Galleria 12 </a:t>
            </a:r>
            <a:r>
              <a:rPr lang="en-US" altLang="zh-TW" sz="1400" dirty="0" err="1">
                <a:solidFill>
                  <a:schemeClr val="bg1"/>
                </a:solidFill>
              </a:rPr>
              <a:t>Sukhumvit</a:t>
            </a:r>
            <a:r>
              <a:rPr lang="en-US" altLang="zh-TW" sz="1400" dirty="0">
                <a:solidFill>
                  <a:schemeClr val="bg1"/>
                </a:solidFill>
              </a:rPr>
              <a:t> Bangkok Hotel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GearBest</a:t>
            </a:r>
            <a:r>
              <a:rPr lang="en-US" altLang="zh-TW" sz="1400" dirty="0">
                <a:solidFill>
                  <a:schemeClr val="bg1"/>
                </a:solidFill>
              </a:rPr>
              <a:t> Electronics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Grand Swiss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Havanahotel.vn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HBX</a:t>
            </a:r>
          </a:p>
          <a:p>
            <a:r>
              <a:rPr lang="en-US" altLang="zh-TW" sz="1400" dirty="0" err="1" smtClean="0">
                <a:solidFill>
                  <a:schemeClr val="bg1"/>
                </a:solidFill>
              </a:rPr>
              <a:t>HomeAway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Qatar Airways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4412" y="1600200"/>
            <a:ext cx="2895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</a:rPr>
              <a:t>Hotel.Info</a:t>
            </a:r>
            <a:r>
              <a:rPr lang="en-US" altLang="zh-TW" sz="1400" dirty="0">
                <a:solidFill>
                  <a:schemeClr val="bg1"/>
                </a:solidFill>
              </a:rPr>
              <a:t> Hotel Reservation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Jack Wills Clothing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Kaligo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Kate Spade 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Legacy Express </a:t>
            </a:r>
            <a:r>
              <a:rPr lang="en-US" altLang="zh-TW" sz="1400" dirty="0" err="1">
                <a:solidFill>
                  <a:schemeClr val="bg1"/>
                </a:solidFill>
              </a:rPr>
              <a:t>Sukhumvit</a:t>
            </a:r>
            <a:r>
              <a:rPr lang="en-US" altLang="zh-TW" sz="1400" dirty="0">
                <a:solidFill>
                  <a:schemeClr val="bg1"/>
                </a:solidFill>
              </a:rPr>
              <a:t>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London Pass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LOTUSmart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 err="1">
                <a:solidFill>
                  <a:schemeClr val="bg1"/>
                </a:solidFill>
              </a:rPr>
              <a:t>Luke+Lilly</a:t>
            </a:r>
            <a:r>
              <a:rPr lang="en-US" altLang="zh-TW" sz="1400" dirty="0">
                <a:solidFill>
                  <a:schemeClr val="bg1"/>
                </a:solidFill>
              </a:rPr>
              <a:t> Kids Products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Mandkind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 err="1">
                <a:solidFill>
                  <a:schemeClr val="bg1"/>
                </a:solidFill>
              </a:rPr>
              <a:t>Melia</a:t>
            </a:r>
            <a:r>
              <a:rPr lang="en-US" altLang="zh-TW" sz="1400" dirty="0">
                <a:solidFill>
                  <a:schemeClr val="bg1"/>
                </a:solidFill>
              </a:rPr>
              <a:t> Hotels International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Melissa Shoes - Mdreams.com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Melissa Dreams </a:t>
            </a:r>
            <a:r>
              <a:rPr lang="en-US" altLang="zh-TW" sz="1400" dirty="0" smtClean="0">
                <a:solidFill>
                  <a:schemeClr val="bg1"/>
                </a:solidFill>
              </a:rPr>
              <a:t>Fashion</a:t>
            </a:r>
          </a:p>
          <a:p>
            <a:r>
              <a:rPr lang="en-US" altLang="zh-TW" sz="1400" dirty="0" smtClean="0">
                <a:solidFill>
                  <a:schemeClr val="bg1"/>
                </a:solidFill>
              </a:rPr>
              <a:t>Nancy </a:t>
            </a:r>
            <a:r>
              <a:rPr lang="en-US" altLang="zh-TW" sz="1400" dirty="0">
                <a:solidFill>
                  <a:schemeClr val="bg1"/>
                </a:solidFill>
              </a:rPr>
              <a:t>Meyer 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Omni Tower </a:t>
            </a:r>
            <a:r>
              <a:rPr lang="en-US" altLang="zh-TW" sz="1400" dirty="0" err="1">
                <a:solidFill>
                  <a:schemeClr val="bg1"/>
                </a:solidFill>
              </a:rPr>
              <a:t>Sukhumvit</a:t>
            </a:r>
            <a:r>
              <a:rPr lang="en-US" altLang="zh-TW" sz="1400" dirty="0">
                <a:solidFill>
                  <a:schemeClr val="bg1"/>
                </a:solidFill>
              </a:rPr>
              <a:t> Nana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On8 </a:t>
            </a:r>
            <a:r>
              <a:rPr lang="en-US" altLang="zh-TW" sz="1400" dirty="0" err="1">
                <a:solidFill>
                  <a:schemeClr val="bg1"/>
                </a:solidFill>
              </a:rPr>
              <a:t>Sukhumvit</a:t>
            </a:r>
            <a:r>
              <a:rPr lang="en-US" altLang="zh-TW" sz="1400" dirty="0">
                <a:solidFill>
                  <a:schemeClr val="bg1"/>
                </a:solidFill>
              </a:rPr>
              <a:t>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Otel.com Hotel Reservation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Pedro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Priority Pass Airport Lounge Membership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ProBikeKit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 smtClean="0">
                <a:solidFill>
                  <a:schemeClr val="bg1"/>
                </a:solidFill>
              </a:rPr>
              <a:t>RentalCars.com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Resalaser</a:t>
            </a:r>
            <a:r>
              <a:rPr lang="en-US" altLang="zh-TW" sz="1400" dirty="0">
                <a:solidFill>
                  <a:schemeClr val="bg1"/>
                </a:solidFill>
              </a:rPr>
              <a:t> Shooting Game Reservation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66212" y="1600200"/>
            <a:ext cx="2895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</a:rPr>
              <a:t>SmartBuyGlasses</a:t>
            </a:r>
            <a:r>
              <a:rPr lang="en-US" altLang="zh-TW" sz="1400" dirty="0">
                <a:solidFill>
                  <a:schemeClr val="bg1"/>
                </a:solidFill>
              </a:rPr>
              <a:t> HK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Soufeel</a:t>
            </a:r>
            <a:r>
              <a:rPr lang="en-US" altLang="zh-TW" sz="1400" dirty="0">
                <a:solidFill>
                  <a:schemeClr val="bg1"/>
                </a:solidFill>
              </a:rPr>
              <a:t> Jewelry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Soufeel</a:t>
            </a:r>
            <a:r>
              <a:rPr lang="en-US" altLang="zh-TW" sz="1400" dirty="0">
                <a:solidFill>
                  <a:schemeClr val="bg1"/>
                </a:solidFill>
              </a:rPr>
              <a:t> Jewelry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Spartoo</a:t>
            </a:r>
            <a:r>
              <a:rPr lang="en-US" altLang="zh-TW" sz="1400" dirty="0">
                <a:solidFill>
                  <a:schemeClr val="bg1"/>
                </a:solidFill>
              </a:rPr>
              <a:t> Fashion CN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Strathberry</a:t>
            </a:r>
            <a:r>
              <a:rPr lang="en-US" altLang="zh-TW" sz="1400" dirty="0">
                <a:solidFill>
                  <a:schemeClr val="bg1"/>
                </a:solidFill>
              </a:rPr>
              <a:t> Fashion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Stuarts London Clothing 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STYLEBOP.com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Tenso</a:t>
            </a:r>
            <a:r>
              <a:rPr lang="en-US" altLang="zh-TW" sz="1400" dirty="0">
                <a:solidFill>
                  <a:schemeClr val="bg1"/>
                </a:solidFill>
              </a:rPr>
              <a:t> JAPAN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The Citrus </a:t>
            </a:r>
            <a:r>
              <a:rPr lang="en-US" altLang="zh-TW" sz="1400" dirty="0" err="1">
                <a:solidFill>
                  <a:schemeClr val="bg1"/>
                </a:solidFill>
              </a:rPr>
              <a:t>Sukhumvit</a:t>
            </a:r>
            <a:r>
              <a:rPr lang="en-US" altLang="zh-TW" sz="1400" dirty="0">
                <a:solidFill>
                  <a:schemeClr val="bg1"/>
                </a:solidFill>
              </a:rPr>
              <a:t> 11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The Hut Store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The Key Bangkok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The Venetian Macao Resort Hotel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Travelio.com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Trichrome Eyewear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Trip Guru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Tripsle</a:t>
            </a:r>
            <a:r>
              <a:rPr lang="en-US" altLang="zh-TW" sz="1400" dirty="0">
                <a:solidFill>
                  <a:schemeClr val="bg1"/>
                </a:solidFill>
              </a:rPr>
              <a:t> Tour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Yoho mall</a:t>
            </a:r>
          </a:p>
          <a:p>
            <a:r>
              <a:rPr lang="en-US" altLang="zh-TW" sz="1400" dirty="0" err="1" smtClean="0">
                <a:solidFill>
                  <a:schemeClr val="bg1"/>
                </a:solidFill>
              </a:rPr>
              <a:t>Vinpearl</a:t>
            </a:r>
            <a:r>
              <a:rPr lang="en-US" altLang="zh-TW" sz="1400" dirty="0" smtClean="0">
                <a:solidFill>
                  <a:schemeClr val="bg1"/>
                </a:solidFill>
              </a:rPr>
              <a:t> </a:t>
            </a:r>
            <a:r>
              <a:rPr lang="en-US" altLang="zh-TW" sz="1400" dirty="0">
                <a:solidFill>
                  <a:schemeClr val="bg1"/>
                </a:solidFill>
              </a:rPr>
              <a:t>Hotel Group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Zaful.com Fashion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ZenRooms</a:t>
            </a:r>
            <a:r>
              <a:rPr lang="en-US" altLang="zh-TW" sz="1400" dirty="0">
                <a:solidFill>
                  <a:schemeClr val="bg1"/>
                </a:solidFill>
              </a:rPr>
              <a:t> (SEA)</a:t>
            </a:r>
          </a:p>
          <a:p>
            <a:r>
              <a:rPr lang="en-US" altLang="zh-TW" sz="1400" dirty="0" smtClean="0">
                <a:solidFill>
                  <a:schemeClr val="bg1"/>
                </a:solidFill>
              </a:rPr>
              <a:t>ZUTTO </a:t>
            </a:r>
            <a:r>
              <a:rPr lang="en-US" altLang="zh-TW" sz="1400" dirty="0">
                <a:solidFill>
                  <a:schemeClr val="bg1"/>
                </a:solidFill>
              </a:rPr>
              <a:t>Clothing</a:t>
            </a:r>
          </a:p>
        </p:txBody>
      </p:sp>
    </p:spTree>
    <p:extLst>
      <p:ext uri="{BB962C8B-B14F-4D97-AF65-F5344CB8AC3E}">
        <p14:creationId xmlns:p14="http://schemas.microsoft.com/office/powerpoint/2010/main" val="20264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>
          <a:xfrm>
            <a:off x="1" y="-838200"/>
            <a:ext cx="12218636" cy="76961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4213" y="609600"/>
            <a:ext cx="4404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en-US" altLang="zh-TW" sz="3600" b="1" cap="all" spc="-113" dirty="0" smtClean="0">
                <a:ln w="3175">
                  <a:noFill/>
                </a:ln>
                <a:ea typeface="微軟正黑體" pitchFamily="34" charset="-120"/>
              </a:rPr>
              <a:t>Preferred customer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ea typeface="微軟正黑體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7353" y="557294"/>
            <a:ext cx="963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en-US" altLang="zh-TW" sz="3600" b="1" cap="all" spc="-113" dirty="0">
                <a:ln w="3175">
                  <a:noFill/>
                </a:ln>
                <a:ea typeface="微軟正黑體" pitchFamily="34" charset="-120"/>
              </a:rPr>
              <a:t>UFO</a:t>
            </a:r>
            <a:endParaRPr lang="en-US" sz="3600" b="1" cap="all" spc="-113" dirty="0">
              <a:ln w="3175">
                <a:noFill/>
              </a:ln>
              <a:ea typeface="微軟正黑體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212" y="144780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en-US" altLang="zh-TW" sz="2800" b="1" cap="all" spc="-113" dirty="0" smtClean="0">
                <a:ln w="3175">
                  <a:noFill/>
                </a:ln>
                <a:latin typeface="+mj-lt"/>
                <a:ea typeface="微軟正黑體" pitchFamily="34" charset="-120"/>
              </a:rPr>
              <a:t>More product </a:t>
            </a:r>
            <a:r>
              <a:rPr lang="en-US" altLang="zh-TW" sz="2800" b="1" cap="all" spc="-113" dirty="0">
                <a:ln w="3175">
                  <a:noFill/>
                </a:ln>
                <a:latin typeface="+mj-lt"/>
                <a:ea typeface="微軟正黑體" pitchFamily="34" charset="-120"/>
              </a:rPr>
              <a:t>and service options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212" y="2540913"/>
            <a:ext cx="3986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en-US" altLang="zh-TW" sz="2800" b="1" cap="all" spc="-113" dirty="0" smtClean="0">
                <a:ln w="3175">
                  <a:noFill/>
                </a:ln>
                <a:latin typeface="+mj-lt"/>
                <a:ea typeface="微軟正黑體" pitchFamily="34" charset="-120"/>
              </a:rPr>
              <a:t>More shopping DEALs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12" y="3302913"/>
            <a:ext cx="472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en-US" altLang="zh-TW" sz="2800" b="1" cap="all" spc="-113" dirty="0" smtClean="0">
                <a:ln w="3175">
                  <a:noFill/>
                </a:ln>
                <a:latin typeface="+mj-lt"/>
                <a:ea typeface="微軟正黑體" pitchFamily="34" charset="-120"/>
              </a:rPr>
              <a:t>transfer spending to hk.shop.com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87352" y="1447800"/>
            <a:ext cx="464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en-US" altLang="zh-TW" sz="2800" b="1" cap="all" spc="-113" dirty="0">
                <a:ln w="3175">
                  <a:noFill/>
                </a:ln>
                <a:ea typeface="微軟正黑體" pitchFamily="34" charset="-120"/>
              </a:rPr>
              <a:t>Attract more customers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ea typeface="微軟正黑體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85013" y="2215197"/>
            <a:ext cx="4370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en-US" altLang="zh-TW" sz="2800" b="1" cap="all" spc="-113" dirty="0">
                <a:ln w="3175">
                  <a:noFill/>
                </a:ln>
                <a:ea typeface="微軟正黑體" pitchFamily="34" charset="-120"/>
              </a:rPr>
              <a:t>Build </a:t>
            </a:r>
            <a:r>
              <a:rPr lang="en-US" altLang="zh-TW" sz="2800" b="1" cap="all" spc="-113" dirty="0" smtClean="0">
                <a:ln w="3175">
                  <a:noFill/>
                </a:ln>
                <a:ea typeface="微軟正黑體" pitchFamily="34" charset="-120"/>
              </a:rPr>
              <a:t>shopping </a:t>
            </a:r>
            <a:r>
              <a:rPr lang="en-US" altLang="zh-TW" sz="2800" b="1" cap="all" spc="-113" dirty="0">
                <a:ln w="3175">
                  <a:noFill/>
                </a:ln>
                <a:ea typeface="微軟正黑體" pitchFamily="34" charset="-120"/>
              </a:rPr>
              <a:t>annuity</a:t>
            </a:r>
            <a:endParaRPr lang="en-US" sz="2800" b="1" cap="all" spc="-113" dirty="0">
              <a:ln w="3175">
                <a:noFill/>
              </a:ln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73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ivyw\Desktop\LS2017ppt\video-re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b="24678"/>
          <a:stretch/>
        </p:blipFill>
        <p:spPr bwMode="auto">
          <a:xfrm>
            <a:off x="-3175" y="1505872"/>
            <a:ext cx="12188825" cy="53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53987" y="0"/>
            <a:ext cx="12361863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9784" y="457200"/>
            <a:ext cx="85865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all" spc="-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</a:rPr>
              <a:t>TIPS from Market</a:t>
            </a:r>
            <a:r>
              <a:rPr kumimoji="0" lang="en-US" altLang="zh-TW" sz="5400" b="0" i="0" u="none" strike="noStrike" kern="1200" cap="all" spc="-30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</a:rPr>
              <a:t> Hong Kong</a:t>
            </a:r>
            <a:endParaRPr kumimoji="0" lang="en-US" sz="5400" b="0" i="0" u="none" strike="noStrike" kern="1200" cap="all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軟正黑體" pitchFamily="34" charset="-120"/>
            </a:endParaRPr>
          </a:p>
        </p:txBody>
      </p:sp>
      <p:pic>
        <p:nvPicPr>
          <p:cNvPr id="9" name="Picture 2" descr="C:\Users\bivyw\Desktop\LS2017ppt\shoplocal-logo@1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1855925"/>
            <a:ext cx="22606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336213" y="1540012"/>
            <a:ext cx="1849437" cy="1556325"/>
            <a:chOff x="10336212" y="1925815"/>
            <a:chExt cx="1849437" cy="1556325"/>
          </a:xfrm>
        </p:grpSpPr>
        <p:pic>
          <p:nvPicPr>
            <p:cNvPr id="3075" name="Picture 3" descr="M:\Partner Stores Program\Mobile Apps_2017\App Icon\FINAL_App_Icon_SHOP.COM_White_MERCHANT_201707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412" y="1925815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336212" y="2897365"/>
              <a:ext cx="1849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微軟正黑體" pitchFamily="34" charset="-120"/>
                  <a:ea typeface="微軟正黑體" pitchFamily="34" charset="-120"/>
                </a:rPr>
                <a:t>hk.shop.com merchant </a:t>
              </a:r>
              <a:r>
                <a:rPr lang="en-US" altLang="zh-TW" sz="1600" dirty="0" smtClean="0">
                  <a:latin typeface="微軟正黑體" pitchFamily="34" charset="-120"/>
                  <a:ea typeface="微軟正黑體" pitchFamily="34" charset="-120"/>
                </a:rPr>
                <a:t>APP</a:t>
              </a:r>
              <a:endParaRPr lang="en-US" sz="16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830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889" b="6445"/>
          <a:stretch/>
        </p:blipFill>
        <p:spPr>
          <a:xfrm>
            <a:off x="684212" y="762000"/>
            <a:ext cx="10896600" cy="5629910"/>
          </a:xfrm>
          <a:prstGeom prst="rect">
            <a:avLst/>
          </a:prstGeom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859044" y="1956220"/>
            <a:ext cx="762000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vyw\Desktop\LS2017ppt\Shop Local_2017102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9"/>
          <a:stretch/>
        </p:blipFill>
        <p:spPr bwMode="auto">
          <a:xfrm>
            <a:off x="150813" y="762000"/>
            <a:ext cx="11887200" cy="60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960268" y="1676400"/>
            <a:ext cx="5849145" cy="76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vyw\Desktop\LS2017ppt\Shop Local_2017102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 bwMode="auto">
          <a:xfrm>
            <a:off x="455613" y="635247"/>
            <a:ext cx="11353799" cy="622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304800"/>
            <a:ext cx="3527311" cy="12608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74806" y="1896139"/>
            <a:ext cx="1034206" cy="4660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651" r="3889" b="6445"/>
          <a:stretch/>
        </p:blipFill>
        <p:spPr>
          <a:xfrm>
            <a:off x="608013" y="914400"/>
            <a:ext cx="11032077" cy="5588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865812" y="2913744"/>
            <a:ext cx="3962400" cy="1143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7213" y="838200"/>
            <a:ext cx="8534400" cy="5784467"/>
            <a:chOff x="1827212" y="838200"/>
            <a:chExt cx="8534400" cy="5784467"/>
          </a:xfrm>
        </p:grpSpPr>
        <p:grpSp>
          <p:nvGrpSpPr>
            <p:cNvPr id="4" name="Group 3"/>
            <p:cNvGrpSpPr/>
            <p:nvPr/>
          </p:nvGrpSpPr>
          <p:grpSpPr>
            <a:xfrm>
              <a:off x="1827212" y="838200"/>
              <a:ext cx="8534400" cy="5784467"/>
              <a:chOff x="-235405" y="-990600"/>
              <a:chExt cx="13721217" cy="9300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/>
              <a:srcRect t="10888" b="27778"/>
              <a:stretch/>
            </p:blipFill>
            <p:spPr>
              <a:xfrm>
                <a:off x="-235405" y="-990600"/>
                <a:ext cx="13716000" cy="52578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5"/>
              <a:srcRect t="26000" b="26848"/>
              <a:stretch/>
            </p:blipFill>
            <p:spPr>
              <a:xfrm>
                <a:off x="-230188" y="4267199"/>
                <a:ext cx="13716000" cy="4042201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00" r="67273" b="38864"/>
            <a:stretch/>
          </p:blipFill>
          <p:spPr>
            <a:xfrm>
              <a:off x="1868783" y="1477671"/>
              <a:ext cx="2743200" cy="25908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05349" y="4498125"/>
            <a:ext cx="4879464" cy="1884679"/>
            <a:chOff x="5456220" y="2436986"/>
            <a:chExt cx="2594486" cy="913603"/>
          </a:xfrm>
          <a:gradFill flip="none" rotWithShape="1">
            <a:gsLst>
              <a:gs pos="0">
                <a:srgbClr val="D41E4E"/>
              </a:gs>
              <a:gs pos="100000">
                <a:srgbClr val="F25822"/>
              </a:gs>
            </a:gsLst>
            <a:lin ang="16200000" scaled="1"/>
            <a:tileRect/>
          </a:gradFill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Rectangle: Rounded Corners 10"/>
            <p:cNvSpPr/>
            <p:nvPr/>
          </p:nvSpPr>
          <p:spPr>
            <a:xfrm>
              <a:off x="5456220" y="2436986"/>
              <a:ext cx="2271321" cy="913603"/>
            </a:xfrm>
            <a:prstGeom prst="roundRect">
              <a:avLst>
                <a:gd name="adj" fmla="val 87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/>
            <a:p>
              <a:pPr>
                <a:defRPr/>
              </a:pPr>
              <a:r>
                <a:rPr lang="en-US" altLang="zh-TW" sz="2400" b="1" kern="0" spc="-151" dirty="0" smtClean="0">
                  <a:solidFill>
                    <a:srgbClr val="F2F2F2"/>
                  </a:solidFill>
                  <a:latin typeface="+mj-lt"/>
                  <a:ea typeface="微軟正黑體" pitchFamily="34" charset="-120"/>
                </a:rPr>
                <a:t>New functions will be added</a:t>
              </a:r>
              <a:r>
                <a:rPr lang="zh-TW" altLang="en-US" sz="2400" b="1" kern="0" spc="-151" dirty="0" smtClean="0">
                  <a:solidFill>
                    <a:srgbClr val="F2F2F2"/>
                  </a:solidFill>
                  <a:latin typeface="+mj-lt"/>
                  <a:ea typeface="微軟正黑體" pitchFamily="34" charset="-120"/>
                </a:rPr>
                <a:t>：</a:t>
              </a:r>
              <a:endParaRPr lang="en-US" altLang="zh-TW" sz="2400" b="1" kern="0" spc="-151" dirty="0" smtClean="0">
                <a:solidFill>
                  <a:srgbClr val="F2F2F2"/>
                </a:solidFill>
                <a:latin typeface="+mj-lt"/>
                <a:ea typeface="微軟正黑體" pitchFamily="34" charset="-12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  <a:defRPr/>
              </a:pPr>
              <a:r>
                <a:rPr lang="en-US" altLang="zh-TW" sz="2400" b="1" kern="0" spc="-151" dirty="0" smtClean="0">
                  <a:solidFill>
                    <a:srgbClr val="F2F2F2"/>
                  </a:solidFill>
                  <a:latin typeface="+mj-lt"/>
                </a:rPr>
                <a:t>Photo</a:t>
              </a:r>
            </a:p>
            <a:p>
              <a:pPr marL="342900" indent="-342900">
                <a:buFont typeface="Wingdings" panose="05000000000000000000" pitchFamily="2" charset="2"/>
                <a:buChar char="v"/>
                <a:defRPr/>
              </a:pPr>
              <a:r>
                <a:rPr lang="en-US" altLang="zh-TW" sz="2400" b="1" kern="0" spc="-151" dirty="0" smtClean="0">
                  <a:solidFill>
                    <a:srgbClr val="F2F2F2"/>
                  </a:solidFill>
                  <a:latin typeface="+mj-lt"/>
                </a:rPr>
                <a:t>Video</a:t>
              </a:r>
            </a:p>
            <a:p>
              <a:pPr marL="342900" indent="-342900">
                <a:buFont typeface="Wingdings" panose="05000000000000000000" pitchFamily="2" charset="2"/>
                <a:buChar char="v"/>
                <a:defRPr/>
              </a:pPr>
              <a:r>
                <a:rPr lang="en-US" altLang="zh-TW" sz="2400" b="1" kern="0" spc="-151" dirty="0" smtClean="0">
                  <a:solidFill>
                    <a:srgbClr val="F2F2F2"/>
                  </a:solidFill>
                  <a:latin typeface="+mj-lt"/>
                </a:rPr>
                <a:t>Menu (for restaurant only)</a:t>
              </a:r>
              <a:endParaRPr lang="en-US" sz="2400" b="1" kern="0" spc="-151" dirty="0">
                <a:solidFill>
                  <a:srgbClr val="F2F2F2"/>
                </a:solidFill>
                <a:latin typeface="+mj-lt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7713237" y="2689401"/>
              <a:ext cx="266165" cy="408772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spc="-151">
                <a:solidFill>
                  <a:srgbClr val="F2F2F2"/>
                </a:solidFill>
                <a:latin typeface="Uni Sans Heavy CAPS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3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6393" y="189939"/>
            <a:ext cx="7620000" cy="1159146"/>
            <a:chOff x="10666412" y="1925815"/>
            <a:chExt cx="6387353" cy="1159146"/>
          </a:xfrm>
        </p:grpSpPr>
        <p:pic>
          <p:nvPicPr>
            <p:cNvPr id="11" name="Picture 3" descr="M:\Partner Stores Program\Mobile Apps_2017\App Icon\FINAL_App_Icon_SHOP.COM_White_MERCHANT_201707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412" y="1925815"/>
              <a:ext cx="1052606" cy="1159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719020" y="2213738"/>
              <a:ext cx="5334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hk.shop.com Merchant 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APP</a:t>
              </a:r>
              <a:endParaRPr lang="en-US" sz="36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382588" y="1583729"/>
            <a:ext cx="4419600" cy="4817073"/>
            <a:chOff x="-382588" y="1126527"/>
            <a:chExt cx="4419600" cy="4817073"/>
          </a:xfrm>
        </p:grpSpPr>
        <p:pic>
          <p:nvPicPr>
            <p:cNvPr id="31748" name="Picture 4" descr="\\hkfile01\departments\BD\Partner Stores Program\Mobile Apps_2017\Layout\App 3 Procedures Pics\Ball 1-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88" y="1413223"/>
              <a:ext cx="4419600" cy="4530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41412" y="1126527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90761" y="1565004"/>
            <a:ext cx="4457435" cy="4799324"/>
            <a:chOff x="3790760" y="1107804"/>
            <a:chExt cx="4457435" cy="4799324"/>
          </a:xfrm>
        </p:grpSpPr>
        <p:pic>
          <p:nvPicPr>
            <p:cNvPr id="31749" name="Picture 5" descr="\\hkfile01\departments\BD\Partner Stores Program\Mobile Apps_2017\Layout\App 3 Procedures Pics\Ball 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760" y="1449693"/>
              <a:ext cx="4457435" cy="445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80012" y="1107804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23213" y="1565004"/>
            <a:ext cx="4071482" cy="4550342"/>
            <a:chOff x="7923212" y="1565004"/>
            <a:chExt cx="4071482" cy="4550342"/>
          </a:xfrm>
        </p:grpSpPr>
        <p:sp>
          <p:nvSpPr>
            <p:cNvPr id="16" name="Oval 15"/>
            <p:cNvSpPr/>
            <p:nvPr/>
          </p:nvSpPr>
          <p:spPr>
            <a:xfrm>
              <a:off x="8281985" y="2443971"/>
              <a:ext cx="3408817" cy="3383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923212" y="1565004"/>
              <a:ext cx="4071482" cy="4550342"/>
              <a:chOff x="7923212" y="1107804"/>
              <a:chExt cx="4071482" cy="4550342"/>
            </a:xfrm>
          </p:grpSpPr>
          <p:pic>
            <p:nvPicPr>
              <p:cNvPr id="31747" name="Picture 3" descr="\\hkfile01\departments\BD\Partner Stores Program\Mobile Apps_2017\Layout\App 3 Procedures Pics\Ball 3-01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3212" y="1586663"/>
                <a:ext cx="4071482" cy="4071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294812" y="1107804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step</a:t>
                </a:r>
                <a:r>
                  <a:rPr lang="en-US" altLang="zh-TW" sz="36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3</a:t>
                </a:r>
                <a:endParaRPr lang="en-US" sz="3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1819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8761413" y="3243981"/>
            <a:ext cx="295275" cy="30480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580334" y="5875997"/>
            <a:ext cx="2076678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ea typeface="微軟正黑體" pitchFamily="34" charset="-120"/>
              </a:rPr>
              <a:t>Transaction details cannot be amended after </a:t>
            </a:r>
            <a:r>
              <a:rPr lang="en-US" altLang="zh-TW" sz="1600" dirty="0" smtClean="0">
                <a:ea typeface="微軟正黑體" pitchFamily="34" charset="-120"/>
              </a:rPr>
              <a:t>the submission</a:t>
            </a:r>
            <a:endParaRPr lang="en-US" altLang="zh-TW" sz="1600" dirty="0">
              <a:ea typeface="微軟正黑體" pitchFamily="34" charset="-12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626101" y="3243981"/>
            <a:ext cx="295275" cy="30480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2674937" y="3243981"/>
            <a:ext cx="295275" cy="30480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98813" y="5875997"/>
            <a:ext cx="2025745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ea typeface="微軟正黑體" pitchFamily="34" charset="-120"/>
              </a:rPr>
              <a:t>Partner Store input the transaction amount manually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6812" y="5867402"/>
            <a:ext cx="236220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ea typeface="微軟正黑體" pitchFamily="34" charset="-120"/>
              </a:rPr>
              <a:t>Partner Store show and verify with Preferred customer</a:t>
            </a:r>
            <a:endParaRPr lang="en-US" sz="1600" dirty="0">
              <a:ea typeface="微軟正黑體" pitchFamily="34" charset="-12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320666" y="1229973"/>
            <a:ext cx="2209800" cy="4666417"/>
            <a:chOff x="9385253" y="3142972"/>
            <a:chExt cx="2209800" cy="4666417"/>
          </a:xfrm>
        </p:grpSpPr>
        <p:pic>
          <p:nvPicPr>
            <p:cNvPr id="17" name="Picture 2" descr="C:\Users\bivyw\Desktop\LS2017ppt\iphone_PNG5735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3566" r="10590" b="5905"/>
            <a:stretch/>
          </p:blipFill>
          <p:spPr bwMode="auto">
            <a:xfrm>
              <a:off x="9385253" y="3142972"/>
              <a:ext cx="2209800" cy="466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2"/>
            <a:stretch/>
          </p:blipFill>
          <p:spPr>
            <a:xfrm>
              <a:off x="9615002" y="3810000"/>
              <a:ext cx="1765200" cy="33527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3198812" y="1277183"/>
            <a:ext cx="2209800" cy="4666417"/>
            <a:chOff x="3198812" y="1143000"/>
            <a:chExt cx="2209800" cy="4666417"/>
          </a:xfrm>
        </p:grpSpPr>
        <p:grpSp>
          <p:nvGrpSpPr>
            <p:cNvPr id="21" name="Group 20"/>
            <p:cNvGrpSpPr/>
            <p:nvPr/>
          </p:nvGrpSpPr>
          <p:grpSpPr>
            <a:xfrm>
              <a:off x="3198812" y="1143000"/>
              <a:ext cx="2209800" cy="4666417"/>
              <a:chOff x="-2209800" y="3124655"/>
              <a:chExt cx="2209800" cy="4666417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25746" y="3819563"/>
                <a:ext cx="1841691" cy="3276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2" descr="C:\Users\bivyw\Desktop\LS2017ppt\iphone_PNG5735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4" t="3566" r="10590" b="5905"/>
              <a:stretch/>
            </p:blipFill>
            <p:spPr bwMode="auto">
              <a:xfrm>
                <a:off x="-2209800" y="3124655"/>
                <a:ext cx="2209800" cy="4666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2"/>
            <a:stretch/>
          </p:blipFill>
          <p:spPr>
            <a:xfrm>
              <a:off x="3411893" y="1837909"/>
              <a:ext cx="1817025" cy="32765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6158366" y="1229973"/>
            <a:ext cx="2209800" cy="4666417"/>
            <a:chOff x="6323012" y="2994869"/>
            <a:chExt cx="2209800" cy="4666417"/>
          </a:xfrm>
        </p:grpSpPr>
        <p:pic>
          <p:nvPicPr>
            <p:cNvPr id="18" name="Picture 2" descr="C:\Users\bivyw\Desktop\LS2017ppt\iphone_PNG5735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3566" r="10590" b="5905"/>
            <a:stretch/>
          </p:blipFill>
          <p:spPr bwMode="auto">
            <a:xfrm>
              <a:off x="6323012" y="2994869"/>
              <a:ext cx="2209800" cy="466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6"/>
            <a:stretch/>
          </p:blipFill>
          <p:spPr>
            <a:xfrm>
              <a:off x="6568428" y="3710645"/>
              <a:ext cx="1804469" cy="33386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150812" y="1277183"/>
            <a:ext cx="2209800" cy="4666417"/>
            <a:chOff x="150812" y="1143001"/>
            <a:chExt cx="2209800" cy="466641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9"/>
            <a:stretch/>
          </p:blipFill>
          <p:spPr>
            <a:xfrm>
              <a:off x="379412" y="1873740"/>
              <a:ext cx="1762776" cy="32407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122" name="Picture 2" descr="C:\Users\bivyw\Desktop\LS2017ppt\iphone_PNG5735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3566" r="10590" b="5905"/>
            <a:stretch/>
          </p:blipFill>
          <p:spPr bwMode="auto">
            <a:xfrm>
              <a:off x="150812" y="1143001"/>
              <a:ext cx="2209800" cy="466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366393" y="189939"/>
            <a:ext cx="7620000" cy="1159146"/>
            <a:chOff x="10666412" y="1925815"/>
            <a:chExt cx="6387353" cy="1159146"/>
          </a:xfrm>
        </p:grpSpPr>
        <p:pic>
          <p:nvPicPr>
            <p:cNvPr id="38" name="Picture 3" descr="M:\Partner Stores Program\Mobile Apps_2017\App Icon\FINAL_App_Icon_SHOP.COM_White_MERCHANT_2017071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412" y="1925815"/>
              <a:ext cx="1052606" cy="1159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1719020" y="2213738"/>
              <a:ext cx="5334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hk.shop.com Merchant 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APP</a:t>
              </a:r>
              <a:endParaRPr lang="en-US" sz="36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7137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6" grpId="0" animBg="1"/>
      <p:bldP spid="27" grpId="0" animBg="1"/>
      <p:bldP spid="13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892"/>
            <a:ext cx="12188825" cy="687569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1" name="Rectangle 20"/>
          <p:cNvSpPr/>
          <p:nvPr/>
        </p:nvSpPr>
        <p:spPr>
          <a:xfrm>
            <a:off x="1" y="-27676"/>
            <a:ext cx="6682026" cy="6904260"/>
          </a:xfrm>
          <a:custGeom>
            <a:avLst/>
            <a:gdLst>
              <a:gd name="connsiteX0" fmla="*/ 0 w 6683767"/>
              <a:gd name="connsiteY0" fmla="*/ 0 h 6858000"/>
              <a:gd name="connsiteX1" fmla="*/ 6683767 w 6683767"/>
              <a:gd name="connsiteY1" fmla="*/ 0 h 6858000"/>
              <a:gd name="connsiteX2" fmla="*/ 6683767 w 6683767"/>
              <a:gd name="connsiteY2" fmla="*/ 6858000 h 6858000"/>
              <a:gd name="connsiteX3" fmla="*/ 0 w 6683767"/>
              <a:gd name="connsiteY3" fmla="*/ 6858000 h 6858000"/>
              <a:gd name="connsiteX4" fmla="*/ 0 w 6683767"/>
              <a:gd name="connsiteY4" fmla="*/ 0 h 6858000"/>
              <a:gd name="connsiteX0" fmla="*/ 0 w 8712592"/>
              <a:gd name="connsiteY0" fmla="*/ 0 h 6858000"/>
              <a:gd name="connsiteX1" fmla="*/ 8712592 w 8712592"/>
              <a:gd name="connsiteY1" fmla="*/ 28575 h 6858000"/>
              <a:gd name="connsiteX2" fmla="*/ 6683767 w 8712592"/>
              <a:gd name="connsiteY2" fmla="*/ 6858000 h 6858000"/>
              <a:gd name="connsiteX3" fmla="*/ 0 w 8712592"/>
              <a:gd name="connsiteY3" fmla="*/ 6858000 h 6858000"/>
              <a:gd name="connsiteX4" fmla="*/ 0 w 8712592"/>
              <a:gd name="connsiteY4" fmla="*/ 0 h 6858000"/>
              <a:gd name="connsiteX0" fmla="*/ 0 w 6683767"/>
              <a:gd name="connsiteY0" fmla="*/ 0 h 6858000"/>
              <a:gd name="connsiteX1" fmla="*/ 4683517 w 6683767"/>
              <a:gd name="connsiteY1" fmla="*/ 28575 h 6858000"/>
              <a:gd name="connsiteX2" fmla="*/ 6683767 w 6683767"/>
              <a:gd name="connsiteY2" fmla="*/ 6858000 h 6858000"/>
              <a:gd name="connsiteX3" fmla="*/ 0 w 6683767"/>
              <a:gd name="connsiteY3" fmla="*/ 6858000 h 6858000"/>
              <a:gd name="connsiteX4" fmla="*/ 0 w 6683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3767" h="6858000">
                <a:moveTo>
                  <a:pt x="0" y="0"/>
                </a:moveTo>
                <a:lnTo>
                  <a:pt x="4683517" y="28575"/>
                </a:lnTo>
                <a:lnTo>
                  <a:pt x="6683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2" name="Right Triangle 21"/>
          <p:cNvSpPr/>
          <p:nvPr/>
        </p:nvSpPr>
        <p:spPr>
          <a:xfrm>
            <a:off x="-83176" y="2809313"/>
            <a:ext cx="1342675" cy="4067271"/>
          </a:xfrm>
          <a:custGeom>
            <a:avLst/>
            <a:gdLst>
              <a:gd name="connsiteX0" fmla="*/ 0 w 1685925"/>
              <a:gd name="connsiteY0" fmla="*/ 3096780 h 3096780"/>
              <a:gd name="connsiteX1" fmla="*/ 0 w 1685925"/>
              <a:gd name="connsiteY1" fmla="*/ 0 h 3096780"/>
              <a:gd name="connsiteX2" fmla="*/ 1685925 w 1685925"/>
              <a:gd name="connsiteY2" fmla="*/ 3096780 h 3096780"/>
              <a:gd name="connsiteX3" fmla="*/ 0 w 1685925"/>
              <a:gd name="connsiteY3" fmla="*/ 3096780 h 3096780"/>
              <a:gd name="connsiteX0" fmla="*/ 0 w 1343025"/>
              <a:gd name="connsiteY0" fmla="*/ 3096780 h 3096780"/>
              <a:gd name="connsiteX1" fmla="*/ 0 w 1343025"/>
              <a:gd name="connsiteY1" fmla="*/ 0 h 3096780"/>
              <a:gd name="connsiteX2" fmla="*/ 1343025 w 1343025"/>
              <a:gd name="connsiteY2" fmla="*/ 3096780 h 3096780"/>
              <a:gd name="connsiteX3" fmla="*/ 0 w 1343025"/>
              <a:gd name="connsiteY3" fmla="*/ 3096780 h 3096780"/>
              <a:gd name="connsiteX0" fmla="*/ 0 w 1343025"/>
              <a:gd name="connsiteY0" fmla="*/ 4068330 h 4068330"/>
              <a:gd name="connsiteX1" fmla="*/ 57150 w 1343025"/>
              <a:gd name="connsiteY1" fmla="*/ 0 h 4068330"/>
              <a:gd name="connsiteX2" fmla="*/ 1343025 w 1343025"/>
              <a:gd name="connsiteY2" fmla="*/ 4068330 h 4068330"/>
              <a:gd name="connsiteX3" fmla="*/ 0 w 1343025"/>
              <a:gd name="connsiteY3" fmla="*/ 4068330 h 406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025" h="4068330">
                <a:moveTo>
                  <a:pt x="0" y="4068330"/>
                </a:moveTo>
                <a:lnTo>
                  <a:pt x="57150" y="0"/>
                </a:lnTo>
                <a:lnTo>
                  <a:pt x="1343025" y="4068330"/>
                </a:lnTo>
                <a:lnTo>
                  <a:pt x="0" y="406833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ectangle 13"/>
          <p:cNvSpPr/>
          <p:nvPr/>
        </p:nvSpPr>
        <p:spPr>
          <a:xfrm>
            <a:off x="-83177" y="896"/>
            <a:ext cx="6722899" cy="687569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529">
              <a:defRPr/>
            </a:pPr>
            <a:endParaRPr lang="en-US" sz="1799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8666" y="2862009"/>
            <a:ext cx="289771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40751">
              <a:defRPr/>
            </a:pPr>
            <a:r>
              <a:rPr lang="en-US" sz="3599" b="1" cap="all" spc="-150" dirty="0">
                <a:solidFill>
                  <a:srgbClr val="F2F2F2"/>
                </a:solidFill>
                <a:latin typeface="Raleway" panose="020B0503030101060003" pitchFamily="34" charset="0"/>
              </a:rPr>
              <a:t>HK.SHOP.COM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06268" y="3629728"/>
            <a:ext cx="4826514" cy="1569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40751">
              <a:defRPr/>
            </a:pPr>
            <a:r>
              <a:rPr lang="en-US" altLang="zh-TW" sz="4799" b="1" cap="all" spc="-150" dirty="0" smtClean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 Store</a:t>
            </a:r>
            <a:endParaRPr lang="en-US" altLang="zh-TW" sz="4799" b="1" cap="all" spc="-150" dirty="0">
              <a:solidFill>
                <a:srgbClr val="01B08C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0751">
              <a:defRPr/>
            </a:pPr>
            <a:r>
              <a:rPr lang="zh-TW" altLang="en-US" sz="4799" b="1" cap="all" spc="-150" dirty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sz="4799" b="1" cap="all" spc="-150" dirty="0">
              <a:solidFill>
                <a:srgbClr val="01B08C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2" descr="http://pngimg.com/upload/laptop_PNG58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9" y="1222029"/>
            <a:ext cx="5895872" cy="48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52513" y="1447800"/>
            <a:ext cx="5054747" cy="3124200"/>
            <a:chOff x="1052512" y="1447800"/>
            <a:chExt cx="5054747" cy="3124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11778" r="1112" b="4667"/>
            <a:stretch/>
          </p:blipFill>
          <p:spPr>
            <a:xfrm>
              <a:off x="1052512" y="1447800"/>
              <a:ext cx="5050277" cy="2667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" t="13556" r="1112" b="57273"/>
            <a:stretch/>
          </p:blipFill>
          <p:spPr>
            <a:xfrm>
              <a:off x="1065212" y="3642398"/>
              <a:ext cx="5042047" cy="929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9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381000"/>
            <a:ext cx="9448800" cy="12059170"/>
          </a:xfrm>
          <a:ln>
            <a:solidFill>
              <a:schemeClr val="bg1"/>
            </a:solidFill>
          </a:ln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51012" y="4191000"/>
            <a:ext cx="4495800" cy="1219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51012" y="6096000"/>
            <a:ext cx="8839200" cy="762000"/>
            <a:chOff x="-1" y="6096000"/>
            <a:chExt cx="12188826" cy="762000"/>
          </a:xfrm>
        </p:grpSpPr>
        <p:sp>
          <p:nvSpPr>
            <p:cNvPr id="4" name="Rectangle 3"/>
            <p:cNvSpPr/>
            <p:nvPr/>
          </p:nvSpPr>
          <p:spPr>
            <a:xfrm>
              <a:off x="0" y="6096000"/>
              <a:ext cx="12188825" cy="762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1" y="6184612"/>
              <a:ext cx="12188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b="1" dirty="0" smtClean="0">
                  <a:latin typeface="+mj-lt"/>
                  <a:ea typeface="微軟正黑體" panose="020B0604030504040204" pitchFamily="34" charset="-120"/>
                </a:rPr>
                <a:t>IBV and cashback will be credited within 5 days</a:t>
              </a:r>
              <a:endParaRPr lang="en-US" sz="3200" b="1" dirty="0">
                <a:latin typeface="+mj-lt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0950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1805E-6 -2.22222E-6 L -0.00195 -0.6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3400"/>
            <a:ext cx="12188825" cy="591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13" y="4953002"/>
            <a:ext cx="6441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>
              <a:defRPr/>
            </a:pPr>
            <a:r>
              <a:rPr lang="en-US" altLang="zh-TW" sz="4400" b="1" dirty="0" smtClean="0">
                <a:solidFill>
                  <a:srgbClr val="08E8E8"/>
                </a:solidFill>
                <a:latin typeface="+mj-lt"/>
                <a:ea typeface="微軟正黑體" panose="020B0604030504040204" pitchFamily="34" charset="-120"/>
              </a:rPr>
              <a:t>How to earn more IBV??</a:t>
            </a:r>
            <a:endParaRPr lang="en-US" sz="4400" b="1" dirty="0">
              <a:solidFill>
                <a:srgbClr val="08E8E8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0689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56567" y="0"/>
            <a:ext cx="12253688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5115" y="2775202"/>
            <a:ext cx="6844143" cy="1568198"/>
          </a:xfrm>
          <a:prstGeom prst="rect">
            <a:avLst/>
          </a:prstGeom>
          <a:noFill/>
        </p:spPr>
        <p:txBody>
          <a:bodyPr wrap="square" lIns="89992" tIns="44996" rIns="89992" bIns="44996" rtlCol="0">
            <a:spAutoFit/>
          </a:bodyPr>
          <a:lstStyle/>
          <a:p>
            <a:pPr marL="0" marR="0" lvl="0" indent="0" algn="ctr" defTabSz="89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33772" algn="l"/>
              </a:tabLst>
              <a:defRPr/>
            </a:pPr>
            <a:r>
              <a:rPr kumimoji="0" lang="en-US" altLang="zh-TW" sz="960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12.87</a:t>
            </a:r>
            <a:r>
              <a:rPr kumimoji="0" lang="zh-TW" altLang="en-US" sz="960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TW" sz="960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IBV</a:t>
            </a:r>
            <a:endParaRPr kumimoji="0" lang="en-US" sz="9600" b="0" i="0" u="none" strike="noStrike" kern="1200" cap="all" spc="-225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3290" y="2188980"/>
            <a:ext cx="5662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Air ticket + hotel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  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HK$5,000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 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ea typeface="微軟正黑體" pitchFamily="34" charset="-12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92224" y="1297302"/>
            <a:ext cx="3990491" cy="3356849"/>
            <a:chOff x="767037" y="388670"/>
            <a:chExt cx="3990491" cy="33568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37" y="388670"/>
              <a:ext cx="2203319" cy="22033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812" y="2085787"/>
              <a:ext cx="2701716" cy="1659732"/>
            </a:xfrm>
            <a:prstGeom prst="rect">
              <a:avLst/>
            </a:prstGeom>
          </p:spPr>
        </p:pic>
        <p:sp>
          <p:nvSpPr>
            <p:cNvPr id="16" name="Plus 15"/>
            <p:cNvSpPr/>
            <p:nvPr/>
          </p:nvSpPr>
          <p:spPr>
            <a:xfrm>
              <a:off x="2208212" y="1760577"/>
              <a:ext cx="630267" cy="650420"/>
            </a:xfrm>
            <a:prstGeom prst="mathPlus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41229" y="1542647"/>
            <a:ext cx="524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3D2N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    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Taiwan trip for 2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ea typeface="微軟正黑體" pitchFamily="34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87599" y="5122162"/>
            <a:ext cx="2909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Partner Store 4%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IBV</a:t>
            </a:r>
            <a:endParaRPr kumimoji="0" lang="en-US" sz="24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4038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64863" y="0"/>
            <a:ext cx="12253688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5098" y="4361404"/>
            <a:ext cx="4900829" cy="577377"/>
            <a:chOff x="7019109" y="2903767"/>
            <a:chExt cx="4900829" cy="577377"/>
          </a:xfrm>
        </p:grpSpPr>
        <p:sp>
          <p:nvSpPr>
            <p:cNvPr id="18" name="Rectangle 17"/>
            <p:cNvSpPr/>
            <p:nvPr/>
          </p:nvSpPr>
          <p:spPr>
            <a:xfrm>
              <a:off x="7019109" y="2903767"/>
              <a:ext cx="28446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800" b="1" cap="all" spc="-113" dirty="0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Air ticket + hotel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54060" y="2957924"/>
              <a:ext cx="15658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800" b="1" cap="all" spc="-113" dirty="0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HK$5,000</a:t>
              </a:r>
              <a:r>
                <a:rPr lang="zh-TW" altLang="en-US" sz="2800" b="1" cap="all" spc="-113" dirty="0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endParaRPr lang="en-US" altLang="zh-TW" sz="2800" b="1" cap="all" spc="-113" dirty="0" smtClean="0">
                <a:ln w="3175">
                  <a:noFill/>
                </a:ln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2723" y="5153116"/>
            <a:ext cx="4815940" cy="557198"/>
            <a:chOff x="7036735" y="2863552"/>
            <a:chExt cx="4815940" cy="557198"/>
          </a:xfrm>
        </p:grpSpPr>
        <p:sp>
          <p:nvSpPr>
            <p:cNvPr id="27" name="Rectangle 26"/>
            <p:cNvSpPr/>
            <p:nvPr/>
          </p:nvSpPr>
          <p:spPr>
            <a:xfrm>
              <a:off x="7036735" y="2863552"/>
              <a:ext cx="32770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800" b="1" cap="all" spc="-113" dirty="0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Spending in </a:t>
              </a:r>
              <a:r>
                <a:rPr lang="en-US" altLang="zh-TW" sz="2800" b="1" cap="all" spc="-113" dirty="0" err="1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taiwan</a:t>
              </a:r>
              <a:endParaRPr kumimoji="0" lang="en-US" sz="2800" b="1" i="0" u="none" strike="noStrike" kern="1200" cap="all" spc="-1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354060" y="2897530"/>
              <a:ext cx="14986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800" b="1" cap="all" spc="-113" dirty="0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HK$4,500</a:t>
              </a:r>
              <a:endParaRPr kumimoji="0" lang="en-US" sz="2800" b="1" i="0" u="none" strike="noStrike" kern="1200" cap="all" spc="-1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49171" y="4066835"/>
            <a:ext cx="5777892" cy="954107"/>
            <a:chOff x="5449171" y="1356447"/>
            <a:chExt cx="5777892" cy="954107"/>
          </a:xfrm>
        </p:grpSpPr>
        <p:grpSp>
          <p:nvGrpSpPr>
            <p:cNvPr id="14" name="Group 13"/>
            <p:cNvGrpSpPr/>
            <p:nvPr/>
          </p:nvGrpSpPr>
          <p:grpSpPr>
            <a:xfrm>
              <a:off x="9973056" y="1529110"/>
              <a:ext cx="1254007" cy="644096"/>
              <a:chOff x="2318352" y="2057197"/>
              <a:chExt cx="4602574" cy="2364023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318352" y="2057197"/>
                <a:ext cx="4602574" cy="236402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6" name="Picture 3" descr="C:\Users\bivyw\Desktop\LS2017ppt\logo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3"/>
              <a:stretch/>
            </p:blipFill>
            <p:spPr bwMode="auto">
              <a:xfrm>
                <a:off x="2551753" y="2404715"/>
                <a:ext cx="4145788" cy="15891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172678" y="1356447"/>
              <a:ext cx="40953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766">
                <a:defRPr/>
              </a:pPr>
              <a:r>
                <a:rPr lang="en-US" altLang="zh-TW" sz="2800" b="1" cap="all" spc="-113" dirty="0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Using master card for payment on sat or sun</a:t>
              </a:r>
              <a:endParaRPr kumimoji="0" lang="en-US" sz="2800" b="1" i="0" u="none" strike="noStrike" kern="1200" cap="all" spc="-1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5449171" y="1652464"/>
              <a:ext cx="416641" cy="418141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49170" y="5230550"/>
            <a:ext cx="4263388" cy="954107"/>
            <a:chOff x="5449170" y="2520162"/>
            <a:chExt cx="4263388" cy="954107"/>
          </a:xfrm>
        </p:grpSpPr>
        <p:sp>
          <p:nvSpPr>
            <p:cNvPr id="29" name="Right Arrow 28"/>
            <p:cNvSpPr/>
            <p:nvPr/>
          </p:nvSpPr>
          <p:spPr>
            <a:xfrm>
              <a:off x="5449170" y="2529248"/>
              <a:ext cx="416641" cy="418141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72678" y="2520162"/>
              <a:ext cx="353988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66">
                <a:defRPr/>
              </a:pPr>
              <a:r>
                <a:rPr lang="en-US" altLang="zh-TW" sz="2800" b="1" cap="all" spc="-113" dirty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Using master card </a:t>
              </a:r>
              <a:endParaRPr lang="en-US" altLang="zh-TW" sz="2800" b="1" cap="all" spc="-113" dirty="0" smtClean="0">
                <a:ln w="3175">
                  <a:noFill/>
                </a:ln>
                <a:solidFill>
                  <a:schemeClr val="bg1"/>
                </a:solidFill>
                <a:ea typeface="微軟正黑體" pitchFamily="34" charset="-120"/>
              </a:endParaRPr>
            </a:p>
            <a:p>
              <a:pPr defTabSz="685766">
                <a:defRPr/>
              </a:pPr>
              <a:r>
                <a:rPr lang="en-US" altLang="zh-TW" sz="2800" b="1" cap="all" spc="-113" dirty="0" smtClean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for </a:t>
              </a:r>
              <a:r>
                <a:rPr lang="en-US" altLang="zh-TW" sz="2800" b="1" cap="all" spc="-113" dirty="0">
                  <a:ln w="3175">
                    <a:noFill/>
                  </a:ln>
                  <a:solidFill>
                    <a:schemeClr val="bg1"/>
                  </a:solidFill>
                  <a:ea typeface="微軟正黑體" pitchFamily="34" charset="-120"/>
                </a:rPr>
                <a:t>payment HK$4,500</a:t>
              </a:r>
              <a:endParaRPr lang="en-US" sz="2800" b="1" cap="all" spc="-113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1817" y="1665811"/>
            <a:ext cx="5135172" cy="1615699"/>
            <a:chOff x="-657061" y="1814389"/>
            <a:chExt cx="5135172" cy="161569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2586">
              <a:off x="-657061" y="1814389"/>
              <a:ext cx="1596487" cy="94373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19767" y="2475981"/>
              <a:ext cx="479787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66">
                <a:defRPr/>
              </a:pPr>
              <a:r>
                <a:rPr lang="zh-TW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微軟正黑體" pitchFamily="34" charset="-120"/>
                </a:rPr>
                <a:t> </a:t>
              </a:r>
              <a:r>
                <a:rPr lang="en-US" altLang="zh-TW" sz="28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微軟正黑體" pitchFamily="34" charset="-120"/>
                </a:rPr>
                <a:t>one Market Hong Kong Product (valued over HK$600)</a:t>
              </a:r>
              <a:endParaRPr lang="zh-TW" alt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itchFamily="34" charset="-12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99337" y="1336676"/>
            <a:ext cx="3722963" cy="2491600"/>
            <a:chOff x="6699336" y="1336676"/>
            <a:chExt cx="3722963" cy="2491600"/>
          </a:xfrm>
        </p:grpSpPr>
        <p:grpSp>
          <p:nvGrpSpPr>
            <p:cNvPr id="33" name="Group 32"/>
            <p:cNvGrpSpPr/>
            <p:nvPr/>
          </p:nvGrpSpPr>
          <p:grpSpPr>
            <a:xfrm>
              <a:off x="7842141" y="1336676"/>
              <a:ext cx="2580158" cy="2491600"/>
              <a:chOff x="7168606" y="1335314"/>
              <a:chExt cx="4297680" cy="429768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7168606" y="1335314"/>
                <a:ext cx="4297680" cy="4297680"/>
              </a:xfrm>
              <a:prstGeom prst="ellipse">
                <a:avLst/>
              </a:prstGeom>
              <a:solidFill>
                <a:srgbClr val="C0504D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600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580086" y="1746794"/>
                <a:ext cx="3474720" cy="3474720"/>
              </a:xfrm>
              <a:prstGeom prst="ellipse">
                <a:avLst/>
              </a:prstGeom>
              <a:gradFill flip="none" rotWithShape="1">
                <a:gsLst>
                  <a:gs pos="0">
                    <a:srgbClr val="C0504D">
                      <a:lumMod val="40000"/>
                      <a:lumOff val="60000"/>
                    </a:srgbClr>
                  </a:gs>
                  <a:gs pos="46000">
                    <a:srgbClr val="E44736"/>
                  </a:gs>
                  <a:gs pos="100000">
                    <a:srgbClr val="D22D1C"/>
                  </a:gs>
                </a:gsLst>
                <a:path path="circle">
                  <a:fillToRect l="50000" t="130000" r="50000" b="-30000"/>
                </a:path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33400" sx="106000" sy="106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rtlCol="0" anchor="ctr"/>
              <a:lstStyle/>
              <a:p>
                <a:pPr marL="0" marR="0" lvl="0" indent="0" algn="ctr" defTabSz="8601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1" i="0" u="none" strike="noStrike" kern="0" cap="none" spc="300" normalizeH="0" baseline="0" noProof="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itchFamily="34" charset="0"/>
                  </a:rPr>
                  <a:t>75.87</a:t>
                </a:r>
                <a:r>
                  <a:rPr kumimoji="0" lang="zh-TW" altLang="en-US" sz="3600" b="1" i="0" u="none" strike="noStrike" kern="0" cap="none" spc="300" normalizeH="0" baseline="0" noProof="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itchFamily="34" charset="0"/>
                  </a:rPr>
                  <a:t> </a:t>
                </a:r>
                <a:r>
                  <a:rPr lang="en-US" altLang="zh-TW" sz="3600" b="1" kern="0" spc="30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cs typeface="Arial" pitchFamily="34" charset="0"/>
                  </a:rPr>
                  <a:t>IBV</a:t>
                </a:r>
                <a:endParaRPr kumimoji="0" lang="en-US" sz="3600" b="1" i="0" u="none" strike="noStrike" kern="0" cap="none" spc="30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sp>
          <p:nvSpPr>
            <p:cNvPr id="39" name="Plus 38"/>
            <p:cNvSpPr/>
            <p:nvPr/>
          </p:nvSpPr>
          <p:spPr>
            <a:xfrm>
              <a:off x="6699336" y="2599160"/>
              <a:ext cx="630267" cy="650420"/>
            </a:xfrm>
            <a:prstGeom prst="mathPlus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824864" y="724104"/>
            <a:ext cx="524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3d2n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    </a:t>
            </a:r>
            <a:r>
              <a:rPr lang="en-US" altLang="zh-TW" sz="3600" b="1" cap="all" spc="-113" dirty="0" err="1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taiwan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ea typeface="微軟正黑體" pitchFamily="34" charset="-120"/>
              </a:rPr>
              <a:t> trip for 2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ea typeface="微軟正黑體" pitchFamily="34" charset="-120"/>
            </a:endParaRPr>
          </a:p>
        </p:txBody>
      </p:sp>
      <p:pic>
        <p:nvPicPr>
          <p:cNvPr id="30" name="Picture 2" descr="M:\Partner Stores Program\Fubon Credit Card\Graphics\FB_Titan_MC_HKTM(May14)H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4856" r="3073" b="4391"/>
          <a:stretch/>
        </p:blipFill>
        <p:spPr bwMode="auto">
          <a:xfrm>
            <a:off x="6233597" y="278898"/>
            <a:ext cx="1986758" cy="125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064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56567" y="0"/>
            <a:ext cx="12253688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M:\Partner Stores Program\Fubon Credit Card\Graphics\FB_Titan_MC_HKTM(May14)H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4856" r="3073" b="4391"/>
          <a:stretch/>
        </p:blipFill>
        <p:spPr bwMode="auto">
          <a:xfrm>
            <a:off x="1101706" y="2249205"/>
            <a:ext cx="4690584" cy="296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" name="Group 1"/>
          <p:cNvGrpSpPr/>
          <p:nvPr/>
        </p:nvGrpSpPr>
        <p:grpSpPr>
          <a:xfrm>
            <a:off x="5792291" y="2688752"/>
            <a:ext cx="6441325" cy="1883249"/>
            <a:chOff x="6144288" y="5388464"/>
            <a:chExt cx="6441325" cy="1883249"/>
          </a:xfrm>
        </p:grpSpPr>
        <p:sp>
          <p:nvSpPr>
            <p:cNvPr id="26" name="Rectangle 25"/>
            <p:cNvSpPr/>
            <p:nvPr/>
          </p:nvSpPr>
          <p:spPr>
            <a:xfrm>
              <a:off x="6522035" y="5388464"/>
              <a:ext cx="5410775" cy="1883249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44288" y="5868423"/>
              <a:ext cx="64413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03">
                <a:defRPr/>
              </a:pPr>
              <a:r>
                <a:rPr lang="en-US" altLang="zh-TW" sz="5400" b="1" cap="all" spc="-225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Apply now!</a:t>
              </a:r>
              <a:r>
                <a:rPr lang="zh-TW" altLang="en-US" sz="5400" b="1" cap="all" spc="-225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 </a:t>
              </a:r>
              <a:endParaRPr lang="en-US" altLang="zh-TW" sz="5400" b="1" cap="all" spc="-22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8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56567" y="0"/>
            <a:ext cx="12253688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0633" y="451248"/>
            <a:ext cx="3121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You will have</a:t>
            </a: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4617" y="1297039"/>
            <a:ext cx="7576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en-US" altLang="zh-TW" sz="20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. </a:t>
            </a:r>
            <a:r>
              <a:rPr lang="en-US" altLang="zh-TW" sz="2400" b="1" cap="all" spc="-113" dirty="0">
                <a:ln w="3175">
                  <a:noFill/>
                </a:ln>
                <a:solidFill>
                  <a:srgbClr val="08E8E8"/>
                </a:solidFill>
                <a:ea typeface="微軟正黑體" pitchFamily="34" charset="-120"/>
              </a:rPr>
              <a:t>one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08E8E8"/>
                </a:solidFill>
                <a:ea typeface="微軟正黑體" pitchFamily="34" charset="-120"/>
              </a:rPr>
              <a:t>Market </a:t>
            </a:r>
            <a:r>
              <a:rPr lang="en-US" altLang="zh-TW" sz="2400" b="1" cap="all" spc="-113" dirty="0">
                <a:ln w="3175">
                  <a:noFill/>
                </a:ln>
                <a:solidFill>
                  <a:srgbClr val="08E8E8"/>
                </a:solidFill>
                <a:ea typeface="微軟正黑體" pitchFamily="34" charset="-120"/>
              </a:rPr>
              <a:t>Hong Kong Product (valued over HK$600)</a:t>
            </a:r>
          </a:p>
          <a:p>
            <a:pPr lvl="0" defTabSz="685766">
              <a:defRPr/>
            </a:pPr>
            <a:r>
              <a: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b="1" cap="all" spc="-113" dirty="0" err="1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Fubon</a:t>
            </a:r>
            <a:r>
              <a:rPr lang="en-US" altLang="zh-TW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welcome gift)</a:t>
            </a:r>
            <a:endParaRPr kumimoji="0" lang="en-US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2674" y="2397171"/>
            <a:ext cx="5297476" cy="1538883"/>
            <a:chOff x="850017" y="2557790"/>
            <a:chExt cx="5297476" cy="1813822"/>
          </a:xfrm>
        </p:grpSpPr>
        <p:sp>
          <p:nvSpPr>
            <p:cNvPr id="24" name="Rectangle 23"/>
            <p:cNvSpPr/>
            <p:nvPr/>
          </p:nvSpPr>
          <p:spPr>
            <a:xfrm>
              <a:off x="850017" y="2557790"/>
              <a:ext cx="5297476" cy="1813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cap="all" spc="-113" dirty="0" err="1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Fubon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bonus points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10,000</a:t>
              </a:r>
              <a:r>
                <a:rPr lang="zh-TW" altLang="en-US" sz="24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points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endParaRPr lang="en-US" altLang="zh-TW" sz="20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defTabSz="685766">
                <a:defRPr/>
              </a:pPr>
              <a:r>
                <a:rPr lang="zh-TW" altLang="en-US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(transaction </a:t>
              </a:r>
              <a:r>
                <a:rPr lang="en-US" altLang="zh-TW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amount of HK$300 or </a:t>
              </a:r>
              <a:endParaRPr lang="en-US" altLang="zh-TW" sz="1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defTabSz="685766">
                <a:defRPr/>
              </a:pPr>
              <a:r>
                <a:rPr lang="en-US" altLang="zh-TW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 above </a:t>
              </a:r>
              <a:r>
                <a:rPr lang="en-US" altLang="zh-TW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made on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Sat &amp; Sundays,</a:t>
              </a:r>
              <a:r>
                <a:rPr lang="zh-TW" altLang="en-US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HK$1=2points)</a:t>
              </a:r>
            </a:p>
            <a:p>
              <a:pPr defTabSz="685766">
                <a:defRPr/>
              </a:pPr>
              <a:r>
                <a:rPr lang="zh-TW" altLang="en-US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(air ticket + hotel HK$5000</a:t>
              </a:r>
              <a:r>
                <a:rPr lang="zh-TW" altLang="en-US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X 2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points)</a:t>
              </a:r>
              <a:endParaRPr lang="en-US" sz="1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defTabSz="685766">
                <a:defRPr/>
              </a:pPr>
              <a:endParaRPr lang="en-US" sz="20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94240" y="3349822"/>
              <a:ext cx="184731" cy="4715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endParaRPr lang="en-US" sz="20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9072" y="3906811"/>
            <a:ext cx="5303952" cy="1022440"/>
            <a:chOff x="808036" y="3833327"/>
            <a:chExt cx="5303952" cy="1022440"/>
          </a:xfrm>
        </p:grpSpPr>
        <p:sp>
          <p:nvSpPr>
            <p:cNvPr id="30" name="Rectangle 29"/>
            <p:cNvSpPr/>
            <p:nvPr/>
          </p:nvSpPr>
          <p:spPr>
            <a:xfrm>
              <a:off x="808036" y="3833327"/>
              <a:ext cx="53039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cap="all" spc="-113" dirty="0" err="1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Fubon</a:t>
              </a:r>
              <a:r>
                <a:rPr lang="en-US" altLang="zh-TW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bonus points</a:t>
              </a: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90,000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points</a:t>
              </a:r>
              <a:r>
                <a:rPr lang="zh-TW" altLang="en-US" sz="24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-US" altLang="zh-TW" sz="24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defTabSz="685766">
                <a:defRPr/>
              </a:pP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r>
                <a:rPr lang="en-US" altLang="zh-TW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(Taiwan transaction</a:t>
              </a:r>
              <a:r>
                <a:rPr lang="zh-TW" altLang="en-US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，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HK$1=20points)</a:t>
              </a:r>
            </a:p>
            <a:p>
              <a:pPr lvl="0" defTabSz="685766">
                <a:defRPr/>
              </a:pPr>
              <a:r>
                <a:rPr lang="en-US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en-US" altLang="zh-TW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HK$4,500</a:t>
              </a:r>
              <a:r>
                <a:rPr lang="zh-TW" altLang="en-US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X </a:t>
              </a:r>
              <a:r>
                <a:rPr lang="en-US" altLang="zh-TW" sz="16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20pts=90,000points)</a:t>
              </a:r>
              <a:endParaRPr lang="en-US" sz="1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08158" y="4517213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66">
                <a:defRPr/>
              </a:pPr>
              <a:endParaRPr lang="en-US" altLang="zh-TW" sz="1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50633" y="5351814"/>
            <a:ext cx="523996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12.87</a:t>
            </a: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cap="all" spc="-113" dirty="0" err="1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zh-TW" altLang="en-US" sz="28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800" b="1" cap="all" spc="-113" dirty="0" smtClean="0">
              <a:ln w="3175">
                <a:noFill/>
              </a:ln>
              <a:solidFill>
                <a:srgbClr val="08E8E8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defTabSz="685766">
              <a:defRPr/>
            </a:pPr>
            <a:r>
              <a:rPr lang="en-US" altLang="zh-TW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(IBV gained from Partner Store spending)</a:t>
            </a:r>
            <a:endParaRPr lang="en-US" b="1" cap="all" spc="-113" dirty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58543" y="2407958"/>
            <a:ext cx="1027105" cy="2561337"/>
            <a:chOff x="5998754" y="2169014"/>
            <a:chExt cx="1027105" cy="3283550"/>
          </a:xfrm>
        </p:grpSpPr>
        <p:sp>
          <p:nvSpPr>
            <p:cNvPr id="35" name="Right Bracket 34"/>
            <p:cNvSpPr/>
            <p:nvPr/>
          </p:nvSpPr>
          <p:spPr>
            <a:xfrm>
              <a:off x="5998754" y="2169014"/>
              <a:ext cx="403302" cy="3283550"/>
            </a:xfrm>
            <a:prstGeom prst="rightBracket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6609218" y="3400119"/>
              <a:ext cx="416641" cy="4181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7348613" y="2690624"/>
            <a:ext cx="351128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fr-FR" altLang="zh-TW" sz="2400" b="1" cap="all" spc="-113" dirty="0" err="1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Fubon</a:t>
            </a:r>
            <a:r>
              <a:rPr lang="fr-FR" altLang="zh-TW" sz="24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bonus points </a:t>
            </a:r>
            <a:endParaRPr lang="fr-FR" altLang="zh-TW" sz="2400" b="1" cap="all" spc="-113" dirty="0" smtClean="0">
              <a:ln w="3175">
                <a:noFill/>
              </a:ln>
              <a:solidFill>
                <a:srgbClr val="08E8E8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 defTabSz="685766">
              <a:defRPr/>
            </a:pPr>
            <a:r>
              <a:rPr lang="fr-FR" altLang="zh-TW" sz="24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100,000 points </a:t>
            </a:r>
          </a:p>
          <a:p>
            <a:pPr lvl="0" algn="ctr" defTabSz="685766">
              <a:defRPr/>
            </a:pPr>
            <a:r>
              <a: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(20,000</a:t>
            </a:r>
            <a:r>
              <a:rPr lang="zh-TW" altLang="en-US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points</a:t>
            </a:r>
            <a:r>
              <a:rPr lang="zh-TW" altLang="en-US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12.6</a:t>
            </a:r>
            <a:r>
              <a:rPr lang="zh-TW" altLang="en-US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cap="all" spc="-113" dirty="0" err="1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2000" b="1" cap="all" spc="-113" dirty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05195" y="300450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endParaRPr lang="en-US" sz="2400" b="1" cap="all" spc="-113" dirty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076193" y="4168494"/>
            <a:ext cx="1445652" cy="1601600"/>
            <a:chOff x="8714681" y="3141518"/>
            <a:chExt cx="1445652" cy="1601600"/>
          </a:xfrm>
        </p:grpSpPr>
        <p:sp>
          <p:nvSpPr>
            <p:cNvPr id="40" name="Rectangle 39"/>
            <p:cNvSpPr/>
            <p:nvPr/>
          </p:nvSpPr>
          <p:spPr>
            <a:xfrm>
              <a:off x="8714681" y="3542789"/>
              <a:ext cx="144565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63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 err="1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ibv</a:t>
              </a:r>
              <a:endPara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12.87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 err="1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ibv</a:t>
              </a:r>
              <a:endParaRPr 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 rot="5400000">
              <a:off x="9157179" y="3140768"/>
              <a:ext cx="416641" cy="4181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597972" y="4551595"/>
            <a:ext cx="2286000" cy="2073854"/>
            <a:chOff x="9597972" y="4551595"/>
            <a:chExt cx="2286000" cy="2073854"/>
          </a:xfrm>
        </p:grpSpPr>
        <p:sp>
          <p:nvSpPr>
            <p:cNvPr id="28" name="Oval 27"/>
            <p:cNvSpPr/>
            <p:nvPr/>
          </p:nvSpPr>
          <p:spPr>
            <a:xfrm>
              <a:off x="9597972" y="4551595"/>
              <a:ext cx="2286000" cy="2073854"/>
            </a:xfrm>
            <a:prstGeom prst="ellipse">
              <a:avLst/>
            </a:prstGeom>
            <a:solidFill>
              <a:srgbClr val="C0504D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600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9845008" y="4790152"/>
              <a:ext cx="1848255" cy="1676733"/>
            </a:xfrm>
            <a:prstGeom prst="ellipse">
              <a:avLst/>
            </a:prstGeom>
            <a:gradFill flip="none" rotWithShape="1">
              <a:gsLst>
                <a:gs pos="0">
                  <a:srgbClr val="C0504D">
                    <a:lumMod val="40000"/>
                    <a:lumOff val="60000"/>
                  </a:srgbClr>
                </a:gs>
                <a:gs pos="46000">
                  <a:srgbClr val="E44736"/>
                </a:gs>
                <a:gs pos="100000">
                  <a:srgbClr val="D22D1C"/>
                </a:gs>
              </a:gsLst>
              <a:path path="circle">
                <a:fillToRect l="50000" t="130000" r="50000" b="-3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8601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0" cap="none" spc="300" normalizeH="0" baseline="0" noProof="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cs typeface="Arial" pitchFamily="34" charset="0"/>
                </a:rPr>
                <a:t>75.87</a:t>
              </a:r>
              <a:r>
                <a:rPr kumimoji="0" lang="zh-TW" altLang="en-US" sz="3200" b="1" i="0" u="none" strike="noStrike" kern="0" cap="none" spc="300" normalizeH="0" baseline="0" noProof="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lang="en-US" altLang="zh-TW" sz="3200" b="1" kern="0" spc="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IBV</a:t>
              </a:r>
              <a:endParaRPr kumimoji="0" lang="en-US" sz="3200" b="1" i="0" u="none" strike="noStrike" kern="0" cap="none" spc="30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40464" y="870359"/>
            <a:ext cx="8441771" cy="1253875"/>
            <a:chOff x="28683" y="940392"/>
            <a:chExt cx="8441771" cy="1253875"/>
          </a:xfrm>
        </p:grpSpPr>
        <p:sp>
          <p:nvSpPr>
            <p:cNvPr id="4" name="Rounded Rectangle 3"/>
            <p:cNvSpPr/>
            <p:nvPr/>
          </p:nvSpPr>
          <p:spPr>
            <a:xfrm>
              <a:off x="817907" y="1239541"/>
              <a:ext cx="7652547" cy="954726"/>
            </a:xfrm>
            <a:prstGeom prst="roundRect">
              <a:avLst/>
            </a:prstGeom>
            <a:noFill/>
            <a:ln w="38100" cap="flat" cmpd="sng" algn="ctr">
              <a:solidFill>
                <a:srgbClr val="FF451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2586">
              <a:off x="28683" y="940392"/>
              <a:ext cx="1277592" cy="755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7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82717" y="1017524"/>
            <a:ext cx="9807695" cy="5840476"/>
            <a:chOff x="2075561" y="942944"/>
            <a:chExt cx="9807695" cy="58404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2" b="13374"/>
            <a:stretch/>
          </p:blipFill>
          <p:spPr>
            <a:xfrm>
              <a:off x="2075561" y="942944"/>
              <a:ext cx="9807695" cy="584047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32012" y="1316111"/>
              <a:ext cx="4427343" cy="3255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143126" y="335069"/>
            <a:ext cx="2737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77.22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4400" b="1" cap="all" spc="-113" dirty="0" smtClean="0">
              <a:ln w="3175">
                <a:noFill/>
              </a:ln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14388" y="335069"/>
            <a:ext cx="3741543" cy="769441"/>
            <a:chOff x="5561012" y="1539807"/>
            <a:chExt cx="3741543" cy="769441"/>
          </a:xfrm>
        </p:grpSpPr>
        <p:sp>
          <p:nvSpPr>
            <p:cNvPr id="21" name="Rectangle 20"/>
            <p:cNvSpPr/>
            <p:nvPr/>
          </p:nvSpPr>
          <p:spPr>
            <a:xfrm>
              <a:off x="6271532" y="1539807"/>
              <a:ext cx="30310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4400" b="1" cap="all" spc="-113" dirty="0" smtClean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HK$30,000</a:t>
              </a:r>
              <a:endParaRPr kumimoji="0" lang="en-US" sz="4400" b="1" i="0" u="none" strike="noStrike" kern="1200" cap="all" spc="-113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5561012" y="1715459"/>
              <a:ext cx="416641" cy="41814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85047" y="6047533"/>
            <a:ext cx="2691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夥伴商店</a:t>
            </a: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4%IBV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43125" y="1378622"/>
            <a:ext cx="2737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75.87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4400" b="1" cap="all" spc="-113" dirty="0" smtClean="0">
              <a:ln w="3175">
                <a:noFill/>
              </a:ln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214387" y="1316113"/>
            <a:ext cx="3459178" cy="769441"/>
            <a:chOff x="5561012" y="1589461"/>
            <a:chExt cx="3459178" cy="769441"/>
          </a:xfrm>
        </p:grpSpPr>
        <p:sp>
          <p:nvSpPr>
            <p:cNvPr id="36" name="Rectangle 35"/>
            <p:cNvSpPr/>
            <p:nvPr/>
          </p:nvSpPr>
          <p:spPr>
            <a:xfrm>
              <a:off x="6311307" y="1589461"/>
              <a:ext cx="270888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4400" b="1" cap="all" spc="-113" dirty="0" smtClean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HK$9,500</a:t>
              </a:r>
              <a:endParaRPr lang="en-US" sz="4400" b="1" cap="all" spc="-113" dirty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5561012" y="1715459"/>
              <a:ext cx="416641" cy="41814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70022" y="2648830"/>
            <a:ext cx="5812040" cy="2768187"/>
            <a:chOff x="1170022" y="2648828"/>
            <a:chExt cx="5812040" cy="2768187"/>
          </a:xfrm>
        </p:grpSpPr>
        <p:sp>
          <p:nvSpPr>
            <p:cNvPr id="19" name="Rectangle 18"/>
            <p:cNvSpPr/>
            <p:nvPr/>
          </p:nvSpPr>
          <p:spPr>
            <a:xfrm>
              <a:off x="1170022" y="3201024"/>
              <a:ext cx="581204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8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Save</a:t>
              </a:r>
              <a:r>
                <a:rPr lang="en-US" altLang="zh-TW" sz="13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70%</a:t>
              </a:r>
              <a:endPara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pic>
          <p:nvPicPr>
            <p:cNvPr id="41" name="Picture 2" descr="M:\Partner Stores Program\Fubon Credit Card\Graphics\FB_Titan_MC_HKTM(May14)Hi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4856" r="3073" b="4391"/>
            <a:stretch/>
          </p:blipFill>
          <p:spPr bwMode="auto">
            <a:xfrm>
              <a:off x="1433707" y="2648828"/>
              <a:ext cx="1944706" cy="1229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</p:spTree>
    <p:extLst>
      <p:ext uri="{BB962C8B-B14F-4D97-AF65-F5344CB8AC3E}">
        <p14:creationId xmlns:p14="http://schemas.microsoft.com/office/powerpoint/2010/main" val="121195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C:\Users\bivyw\Desktop\LS2017ppt\20140417144025_4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3" y="0"/>
            <a:ext cx="116056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8450943" y="-7255"/>
            <a:ext cx="3737882" cy="6865257"/>
            <a:chOff x="1054966" y="-3418582"/>
            <a:chExt cx="6191982" cy="11446146"/>
          </a:xfrm>
        </p:grpSpPr>
        <p:grpSp>
          <p:nvGrpSpPr>
            <p:cNvPr id="25" name="Group 24"/>
            <p:cNvGrpSpPr/>
            <p:nvPr/>
          </p:nvGrpSpPr>
          <p:grpSpPr>
            <a:xfrm>
              <a:off x="1054966" y="3432759"/>
              <a:ext cx="6191982" cy="3468784"/>
              <a:chOff x="-1588" y="-8941"/>
              <a:chExt cx="6191982" cy="3468784"/>
            </a:xfrm>
          </p:grpSpPr>
          <p:pic>
            <p:nvPicPr>
              <p:cNvPr id="31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01" t="33459" r="20412" b="17699"/>
              <a:stretch/>
            </p:blipFill>
            <p:spPr bwMode="auto">
              <a:xfrm>
                <a:off x="-1588" y="-8941"/>
                <a:ext cx="6191982" cy="3412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8556" b="82000" l="1875" r="2513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93" r="71999" b="16868"/>
              <a:stretch/>
            </p:blipFill>
            <p:spPr bwMode="auto">
              <a:xfrm>
                <a:off x="-1588" y="785585"/>
                <a:ext cx="2423433" cy="2674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054966" y="-3418582"/>
              <a:ext cx="6191982" cy="11446146"/>
              <a:chOff x="-10886" y="-3418582"/>
              <a:chExt cx="6191982" cy="11446146"/>
            </a:xfrm>
          </p:grpSpPr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85" t="32508" r="21100" b="16868"/>
              <a:stretch/>
            </p:blipFill>
            <p:spPr bwMode="auto">
              <a:xfrm>
                <a:off x="-10886" y="0"/>
                <a:ext cx="6191982" cy="345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76" t="32039" r="21598" b="50695"/>
              <a:stretch/>
            </p:blipFill>
            <p:spPr bwMode="auto">
              <a:xfrm>
                <a:off x="14361" y="6853380"/>
                <a:ext cx="6139943" cy="1174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63" t="22191" r="22334" b="28540"/>
              <a:stretch/>
            </p:blipFill>
            <p:spPr bwMode="auto">
              <a:xfrm>
                <a:off x="-3462" y="-3418582"/>
                <a:ext cx="6181046" cy="34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" t="19301" r="71896" b="10773"/>
          <a:stretch/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-382588" y="-228600"/>
            <a:ext cx="13461088" cy="74676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64400" y="700865"/>
            <a:ext cx="2967113" cy="1524000"/>
            <a:chOff x="2057400" y="685800"/>
            <a:chExt cx="4171805" cy="2364023"/>
          </a:xfrm>
        </p:grpSpPr>
        <p:sp>
          <p:nvSpPr>
            <p:cNvPr id="11" name="Rounded Rectangle 10"/>
            <p:cNvSpPr/>
            <p:nvPr/>
          </p:nvSpPr>
          <p:spPr>
            <a:xfrm>
              <a:off x="2057400" y="685800"/>
              <a:ext cx="4171805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M:\Agreement\Yue Sang Seaproduct Ltd\Yue Sang log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21" y="772886"/>
              <a:ext cx="3284415" cy="218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73844" y="726596"/>
            <a:ext cx="2967113" cy="1524000"/>
            <a:chOff x="3879809" y="2286902"/>
            <a:chExt cx="4602574" cy="2364023"/>
          </a:xfrm>
        </p:grpSpPr>
        <p:sp>
          <p:nvSpPr>
            <p:cNvPr id="5" name="Rounded Rectangle 4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850376" y="726596"/>
            <a:ext cx="2967113" cy="1524000"/>
            <a:chOff x="3938901" y="577686"/>
            <a:chExt cx="4602574" cy="2364023"/>
          </a:xfrm>
        </p:grpSpPr>
        <p:sp>
          <p:nvSpPr>
            <p:cNvPr id="8" name="Rounded Rectangle 7"/>
            <p:cNvSpPr/>
            <p:nvPr/>
          </p:nvSpPr>
          <p:spPr>
            <a:xfrm>
              <a:off x="3938901" y="577686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M:\Agreement\iCarry\(01) new bird logo-1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412" y="655709"/>
              <a:ext cx="40624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9105887" y="2977194"/>
            <a:ext cx="2427060" cy="1162739"/>
            <a:chOff x="6334351" y="2925729"/>
            <a:chExt cx="2427060" cy="1162739"/>
          </a:xfrm>
        </p:grpSpPr>
        <p:sp>
          <p:nvSpPr>
            <p:cNvPr id="36" name="Rounded Rectangle 35"/>
            <p:cNvSpPr/>
            <p:nvPr/>
          </p:nvSpPr>
          <p:spPr>
            <a:xfrm>
              <a:off x="6334352" y="2925729"/>
              <a:ext cx="2427059" cy="11627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34351" y="2989690"/>
              <a:ext cx="242705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Mr. Jamie </a:t>
              </a:r>
              <a:r>
                <a:rPr lang="en-US" sz="2800" dirty="0"/>
                <a:t>Lee </a:t>
              </a:r>
              <a:endParaRPr lang="en-US" sz="2800" dirty="0" smtClean="0"/>
            </a:p>
            <a:p>
              <a:pPr algn="ctr"/>
              <a:r>
                <a:rPr lang="en-US" sz="2400" dirty="0" smtClean="0"/>
                <a:t>(President)</a:t>
              </a:r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34426" y="2952335"/>
            <a:ext cx="2427059" cy="1162739"/>
            <a:chOff x="6334352" y="2925729"/>
            <a:chExt cx="2427059" cy="1162739"/>
          </a:xfrm>
        </p:grpSpPr>
        <p:sp>
          <p:nvSpPr>
            <p:cNvPr id="39" name="Rounded Rectangle 38"/>
            <p:cNvSpPr/>
            <p:nvPr/>
          </p:nvSpPr>
          <p:spPr>
            <a:xfrm>
              <a:off x="6334352" y="2925729"/>
              <a:ext cx="2427059" cy="11627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03982" y="2989690"/>
              <a:ext cx="191457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/>
                <a:t>Kei </a:t>
              </a:r>
              <a:r>
                <a:rPr lang="en-US" altLang="zh-TW" sz="2800" dirty="0" err="1" smtClean="0"/>
                <a:t>Kei</a:t>
              </a:r>
              <a:endParaRPr lang="en-US" altLang="zh-TW" sz="2800" dirty="0" smtClean="0"/>
            </a:p>
            <a:p>
              <a:pPr algn="ctr"/>
              <a:r>
                <a:rPr lang="en-US" sz="2400" dirty="0" smtClean="0"/>
                <a:t>(Director</a:t>
              </a:r>
              <a:r>
                <a:rPr lang="en-US" altLang="zh-TW" sz="2400" dirty="0" smtClean="0"/>
                <a:t>)</a:t>
              </a:r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73843" y="2895600"/>
            <a:ext cx="2823105" cy="1261884"/>
            <a:chOff x="6064326" y="2873008"/>
            <a:chExt cx="2823105" cy="1261884"/>
          </a:xfrm>
        </p:grpSpPr>
        <p:sp>
          <p:nvSpPr>
            <p:cNvPr id="42" name="Rounded Rectangle 41"/>
            <p:cNvSpPr/>
            <p:nvPr/>
          </p:nvSpPr>
          <p:spPr>
            <a:xfrm>
              <a:off x="6334352" y="2925729"/>
              <a:ext cx="2427059" cy="11627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64326" y="2873008"/>
              <a:ext cx="282310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/>
                <a:t>Mr. Alfred Kam</a:t>
              </a:r>
            </a:p>
            <a:p>
              <a:pPr algn="ctr"/>
              <a:r>
                <a:rPr lang="en-US" sz="2400" dirty="0" smtClean="0"/>
                <a:t>(</a:t>
              </a:r>
              <a:r>
                <a:rPr lang="en-US" altLang="zh-TW" sz="2400" dirty="0"/>
                <a:t>Chief Operating Officer)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01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ivyw\Desktop\LS2017ppt\woman-online-shopping-x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b="26749"/>
          <a:stretch/>
        </p:blipFill>
        <p:spPr bwMode="auto">
          <a:xfrm>
            <a:off x="1" y="-7255"/>
            <a:ext cx="12188825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520884" y="-174172"/>
            <a:ext cx="13461089" cy="7467601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" y="4617619"/>
            <a:ext cx="8837610" cy="1046244"/>
            <a:chOff x="3" y="4617619"/>
            <a:chExt cx="6323009" cy="1046244"/>
          </a:xfrm>
        </p:grpSpPr>
        <p:grpSp>
          <p:nvGrpSpPr>
            <p:cNvPr id="12" name="Group 11"/>
            <p:cNvGrpSpPr/>
            <p:nvPr/>
          </p:nvGrpSpPr>
          <p:grpSpPr>
            <a:xfrm>
              <a:off x="3" y="4617619"/>
              <a:ext cx="6323009" cy="1046244"/>
              <a:chOff x="-450378" y="3016155"/>
              <a:chExt cx="6632816" cy="1815152"/>
            </a:xfrm>
            <a:solidFill>
              <a:schemeClr val="bg1"/>
            </a:solidFill>
          </p:grpSpPr>
          <p:sp>
            <p:nvSpPr>
              <p:cNvPr id="14" name="Rectangle 13"/>
              <p:cNvSpPr/>
              <p:nvPr/>
            </p:nvSpPr>
            <p:spPr>
              <a:xfrm>
                <a:off x="-450378" y="3016155"/>
                <a:ext cx="5431813" cy="18151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>
                <a:off x="4981435" y="3016155"/>
                <a:ext cx="1201003" cy="181515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62420" y="4679076"/>
              <a:ext cx="51096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8896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5400" b="1" cap="all" spc="-300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Online  shopping  trend</a:t>
              </a:r>
              <a:endParaRPr kumimoji="0" lang="en-US" sz="5400" b="1" i="0" u="none" strike="noStrike" kern="1200" cap="all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803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863771" y="0"/>
            <a:ext cx="6325054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C:\Users\bivyw\Desktop\LS2017ppt\online-shopping-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17765" b="774"/>
          <a:stretch/>
        </p:blipFill>
        <p:spPr bwMode="auto">
          <a:xfrm>
            <a:off x="1" y="0"/>
            <a:ext cx="5863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780213" y="4015876"/>
            <a:ext cx="4909383" cy="1752600"/>
            <a:chOff x="6488286" y="4876800"/>
            <a:chExt cx="4909383" cy="1752600"/>
          </a:xfrm>
        </p:grpSpPr>
        <p:sp>
          <p:nvSpPr>
            <p:cNvPr id="3" name="Chevron 2"/>
            <p:cNvSpPr/>
            <p:nvPr/>
          </p:nvSpPr>
          <p:spPr>
            <a:xfrm>
              <a:off x="6488286" y="4876800"/>
              <a:ext cx="1752600" cy="1752600"/>
            </a:xfrm>
            <a:prstGeom prst="chevron">
              <a:avLst>
                <a:gd name="adj" fmla="val 24327"/>
              </a:avLst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8075612" y="4876800"/>
              <a:ext cx="1752600" cy="1752600"/>
            </a:xfrm>
            <a:prstGeom prst="chevron">
              <a:avLst>
                <a:gd name="adj" fmla="val 24327"/>
              </a:avLst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9645069" y="4876800"/>
              <a:ext cx="1752600" cy="1752600"/>
            </a:xfrm>
            <a:prstGeom prst="chevron">
              <a:avLst>
                <a:gd name="adj" fmla="val 24327"/>
              </a:avLst>
            </a:prstGeom>
            <a:solidFill>
              <a:srgbClr val="C4E59F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32612" y="5181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2004</a:t>
              </a:r>
              <a:endParaRPr lang="en-US" sz="3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32812" y="5181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200</a:t>
              </a:r>
              <a:r>
                <a:rPr lang="en-US" altLang="zh-TW" sz="3200" b="1" dirty="0" smtClean="0"/>
                <a:t>9</a:t>
              </a:r>
              <a:endParaRPr lang="en-US" sz="3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56812" y="5181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20</a:t>
              </a:r>
              <a:r>
                <a:rPr lang="en-US" altLang="zh-TW" sz="3200" b="1" dirty="0" smtClean="0"/>
                <a:t>1</a:t>
              </a:r>
              <a:r>
                <a:rPr lang="en-US" sz="3200" b="1" dirty="0" smtClean="0"/>
                <a:t>4</a:t>
              </a:r>
              <a:endParaRPr lang="en-US" sz="3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32612" y="5562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7%</a:t>
              </a:r>
              <a:endParaRPr lang="en-US" sz="3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32812" y="5562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b="1" dirty="0" smtClean="0"/>
                <a:t>16%</a:t>
              </a:r>
              <a:endParaRPr lang="en-US" sz="3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56812" y="5562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b="1" dirty="0" smtClean="0"/>
                <a:t>23%</a:t>
              </a:r>
              <a:endParaRPr lang="en-US" sz="3200" b="1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7770813" y="2437152"/>
            <a:ext cx="3554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666">
              <a:defRPr/>
            </a:pPr>
            <a:r>
              <a:rPr lang="en-US" altLang="zh-TW" sz="2400" spc="-100" dirty="0" smtClean="0">
                <a:solidFill>
                  <a:schemeClr val="bg1"/>
                </a:solidFill>
                <a:ea typeface="微軟正黑體" pitchFamily="34" charset="-120"/>
              </a:rPr>
              <a:t>Hong Kong people purchased online before</a:t>
            </a: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軟正黑體" pitchFamily="34" charset="-12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8618" y="990600"/>
            <a:ext cx="23711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all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23%</a:t>
            </a:r>
            <a:endParaRPr kumimoji="0" lang="en-US" sz="8800" b="0" i="0" u="none" strike="noStrike" kern="1200" cap="all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863771" y="0"/>
            <a:ext cx="6325054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0213" y="780558"/>
            <a:ext cx="5014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666">
              <a:defRPr/>
            </a:pPr>
            <a:r>
              <a:rPr lang="en-US" altLang="zh-TW" sz="2400" spc="-100" dirty="0" smtClean="0">
                <a:solidFill>
                  <a:schemeClr val="bg1"/>
                </a:solidFill>
                <a:ea typeface="微軟正黑體" pitchFamily="34" charset="-120"/>
              </a:rPr>
              <a:t>Online Shopping Spending amount </a:t>
            </a:r>
            <a:r>
              <a:rPr lang="en-US" altLang="zh-TW" sz="2400" spc="-100" dirty="0" err="1" smtClean="0">
                <a:solidFill>
                  <a:schemeClr val="bg1"/>
                </a:solidFill>
                <a:ea typeface="微軟正黑體" pitchFamily="34" charset="-120"/>
              </a:rPr>
              <a:t>forcast</a:t>
            </a:r>
            <a:r>
              <a:rPr lang="en-US" altLang="zh-TW" sz="2400" spc="-100" dirty="0" smtClean="0">
                <a:solidFill>
                  <a:schemeClr val="bg1"/>
                </a:solidFill>
                <a:ea typeface="微軟正黑體" pitchFamily="34" charset="-120"/>
              </a:rPr>
              <a:t> in the coming 6 years</a:t>
            </a: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軟正黑體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7122" y="1601452"/>
            <a:ext cx="5762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cap="all" spc="-3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Increase by</a:t>
            </a:r>
            <a:r>
              <a:rPr lang="en-US" altLang="zh-TW" sz="8000" cap="all" spc="-3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8000" b="0" i="0" u="none" strike="noStrike" kern="1200" cap="all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77%</a:t>
            </a:r>
            <a:endParaRPr kumimoji="0" lang="en-US" sz="8000" b="0" i="0" u="none" strike="noStrike" kern="1200" cap="all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 descr="C:\Users\bivyw\Desktop\LS2017ppt\online-shopping-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17765" b="774"/>
          <a:stretch/>
        </p:blipFill>
        <p:spPr bwMode="auto">
          <a:xfrm>
            <a:off x="1" y="0"/>
            <a:ext cx="5863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837839"/>
              </p:ext>
            </p:extLst>
          </p:nvPr>
        </p:nvGraphicFramePr>
        <p:xfrm>
          <a:off x="6613603" y="3124200"/>
          <a:ext cx="5181600" cy="358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56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ivyw\Desktop\LS2017ppt\online account service - key visu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" b="3138"/>
          <a:stretch/>
        </p:blipFill>
        <p:spPr bwMode="auto">
          <a:xfrm>
            <a:off x="-26987" y="-78258"/>
            <a:ext cx="12215813" cy="69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Process 6"/>
          <p:cNvSpPr/>
          <p:nvPr/>
        </p:nvSpPr>
        <p:spPr>
          <a:xfrm>
            <a:off x="0" y="-152400"/>
            <a:ext cx="7999412" cy="702480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3666"/>
              <a:gd name="connsiteY0" fmla="*/ 0 h 10000"/>
              <a:gd name="connsiteX1" fmla="*/ 13666 w 13666"/>
              <a:gd name="connsiteY1" fmla="*/ 42 h 10000"/>
              <a:gd name="connsiteX2" fmla="*/ 10000 w 13666"/>
              <a:gd name="connsiteY2" fmla="*/ 10000 h 10000"/>
              <a:gd name="connsiteX3" fmla="*/ 0 w 13666"/>
              <a:gd name="connsiteY3" fmla="*/ 10000 h 10000"/>
              <a:gd name="connsiteX4" fmla="*/ 0 w 13666"/>
              <a:gd name="connsiteY4" fmla="*/ 0 h 10000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10000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8408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" h="10021">
                <a:moveTo>
                  <a:pt x="0" y="21"/>
                </a:moveTo>
                <a:lnTo>
                  <a:pt x="13690" y="0"/>
                </a:lnTo>
                <a:lnTo>
                  <a:pt x="8408" y="10021"/>
                </a:lnTo>
                <a:lnTo>
                  <a:pt x="0" y="10021"/>
                </a:lnTo>
                <a:lnTo>
                  <a:pt x="0" y="21"/>
                </a:lnTo>
                <a:close/>
              </a:path>
            </a:pathLst>
          </a:cu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5682" y="1005246"/>
            <a:ext cx="41853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80</a:t>
            </a:r>
            <a:r>
              <a:rPr lang="en-US" altLang="zh-TW" sz="48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%</a:t>
            </a:r>
            <a:endParaRPr lang="en-US" altLang="zh-TW" sz="2400" spc="-1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800" spc="-100" dirty="0" smtClean="0">
                <a:solidFill>
                  <a:schemeClr val="bg1"/>
                </a:solidFill>
                <a:ea typeface="微軟正黑體" pitchFamily="34" charset="-120"/>
              </a:rPr>
              <a:t>Search for non-consumer goods through internet</a:t>
            </a:r>
            <a:endParaRPr lang="en-US" sz="2800" spc="-1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8196" y="2809102"/>
            <a:ext cx="3126767" cy="2829697"/>
            <a:chOff x="3507240" y="1231504"/>
            <a:chExt cx="5905272" cy="5344220"/>
          </a:xfrm>
        </p:grpSpPr>
        <p:pic>
          <p:nvPicPr>
            <p:cNvPr id="13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3507240" y="3974030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5484358" y="3974030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7438569" y="3974030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6495596" y="1231504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4494212" y="1239689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Flowchart: Process 6"/>
          <p:cNvSpPr/>
          <p:nvPr/>
        </p:nvSpPr>
        <p:spPr>
          <a:xfrm rot="10800000">
            <a:off x="4909458" y="-152400"/>
            <a:ext cx="7999412" cy="702480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3666"/>
              <a:gd name="connsiteY0" fmla="*/ 0 h 10000"/>
              <a:gd name="connsiteX1" fmla="*/ 13666 w 13666"/>
              <a:gd name="connsiteY1" fmla="*/ 42 h 10000"/>
              <a:gd name="connsiteX2" fmla="*/ 10000 w 13666"/>
              <a:gd name="connsiteY2" fmla="*/ 10000 h 10000"/>
              <a:gd name="connsiteX3" fmla="*/ 0 w 13666"/>
              <a:gd name="connsiteY3" fmla="*/ 10000 h 10000"/>
              <a:gd name="connsiteX4" fmla="*/ 0 w 13666"/>
              <a:gd name="connsiteY4" fmla="*/ 0 h 10000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10000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8408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" h="10021">
                <a:moveTo>
                  <a:pt x="0" y="21"/>
                </a:moveTo>
                <a:lnTo>
                  <a:pt x="13690" y="0"/>
                </a:lnTo>
                <a:lnTo>
                  <a:pt x="8408" y="10021"/>
                </a:lnTo>
                <a:lnTo>
                  <a:pt x="0" y="10021"/>
                </a:lnTo>
                <a:lnTo>
                  <a:pt x="0" y="21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69226" y="1066802"/>
            <a:ext cx="45040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spc="-100" dirty="0" smtClean="0">
                <a:latin typeface="微軟正黑體" pitchFamily="34" charset="-120"/>
                <a:ea typeface="微軟正黑體" pitchFamily="34" charset="-120"/>
              </a:rPr>
              <a:t>58%</a:t>
            </a:r>
            <a:endParaRPr lang="en-US" altLang="zh-TW" sz="4800" spc="-1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800" spc="-100" dirty="0" smtClean="0">
                <a:ea typeface="微軟正黑體" pitchFamily="34" charset="-120"/>
              </a:rPr>
              <a:t>Search for product information from internet before purchase</a:t>
            </a:r>
            <a:endParaRPr lang="en-US" sz="2800" spc="-100" dirty="0">
              <a:ea typeface="微軟正黑體" pitchFamily="34" charset="-12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534397" y="3338343"/>
            <a:ext cx="2322286" cy="2300458"/>
            <a:chOff x="6059874" y="3493043"/>
            <a:chExt cx="1952832" cy="1934476"/>
          </a:xfrm>
        </p:grpSpPr>
        <p:pic>
          <p:nvPicPr>
            <p:cNvPr id="22" name="Picture 4" descr="C:\Users\bivyw\Desktop\LS2017ppt\10242820-pictogram-businessman-working-on-computer-vecto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15785" r="14779" b="15602"/>
            <a:stretch/>
          </p:blipFill>
          <p:spPr bwMode="auto">
            <a:xfrm>
              <a:off x="6059874" y="3493043"/>
              <a:ext cx="1952831" cy="193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C:\Users\bivyw\Desktop\LS2017ppt\10242820-pictogram-businessman-working-on-computer-vector.jpg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41985" r="14779" b="15602"/>
            <a:stretch/>
          </p:blipFill>
          <p:spPr bwMode="auto">
            <a:xfrm>
              <a:off x="6059874" y="4231718"/>
              <a:ext cx="1952832" cy="119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123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bivyw\Desktop\LS2017ppt\online account service - key visu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"/>
          <a:stretch/>
        </p:blipFill>
        <p:spPr bwMode="auto">
          <a:xfrm>
            <a:off x="-1587" y="0"/>
            <a:ext cx="12190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ocess 6"/>
          <p:cNvSpPr/>
          <p:nvPr/>
        </p:nvSpPr>
        <p:spPr>
          <a:xfrm>
            <a:off x="-1588" y="0"/>
            <a:ext cx="12344400" cy="702480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12" name="Group 13311"/>
          <p:cNvGrpSpPr/>
          <p:nvPr/>
        </p:nvGrpSpPr>
        <p:grpSpPr>
          <a:xfrm>
            <a:off x="6627812" y="929674"/>
            <a:ext cx="5424714" cy="4963126"/>
            <a:chOff x="6627812" y="929674"/>
            <a:chExt cx="5424714" cy="4963126"/>
          </a:xfrm>
        </p:grpSpPr>
        <p:grpSp>
          <p:nvGrpSpPr>
            <p:cNvPr id="6" name="Group 5"/>
            <p:cNvGrpSpPr/>
            <p:nvPr/>
          </p:nvGrpSpPr>
          <p:grpSpPr>
            <a:xfrm>
              <a:off x="6627812" y="2921000"/>
              <a:ext cx="5105400" cy="2971800"/>
              <a:chOff x="455612" y="2590800"/>
              <a:chExt cx="5105400" cy="2971800"/>
            </a:xfrm>
          </p:grpSpPr>
          <p:pic>
            <p:nvPicPr>
              <p:cNvPr id="12292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0012" y="25908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2612" y="25908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212" y="39624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0812" y="39624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455612" y="3962400"/>
                <a:ext cx="1600200" cy="1600200"/>
                <a:chOff x="455612" y="3962400"/>
                <a:chExt cx="1600200" cy="1600200"/>
              </a:xfrm>
            </p:grpSpPr>
            <p:pic>
              <p:nvPicPr>
                <p:cNvPr id="15" name="Picture 4" descr="C:\Users\bivyw\Desktop\LS2017ppt\17-512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612" y="3962400"/>
                  <a:ext cx="1600200" cy="1600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4" descr="C:\Users\bivyw\Desktop\LS2017ppt\17-512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000"/>
                <a:stretch/>
              </p:blipFill>
              <p:spPr bwMode="auto">
                <a:xfrm>
                  <a:off x="455612" y="3962400"/>
                  <a:ext cx="800100" cy="1600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>
              <a:off x="6647995" y="929674"/>
              <a:ext cx="5404531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60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49%</a:t>
              </a:r>
              <a:endParaRPr lang="en-US" altLang="zh-TW" sz="32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en-US" altLang="zh-TW" sz="2800" spc="-100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Increase in </a:t>
              </a:r>
              <a:r>
                <a:rPr lang="en-US" altLang="zh-TW" sz="2800" spc="-100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online shopping purchase in coming 2 years</a:t>
              </a:r>
              <a:endParaRPr lang="en-US" sz="2800" spc="-100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8267" y="929674"/>
            <a:ext cx="5404531" cy="4556726"/>
            <a:chOff x="488266" y="929674"/>
            <a:chExt cx="5404531" cy="4556726"/>
          </a:xfrm>
        </p:grpSpPr>
        <p:sp>
          <p:nvSpPr>
            <p:cNvPr id="20" name="TextBox 19"/>
            <p:cNvSpPr txBox="1"/>
            <p:nvPr/>
          </p:nvSpPr>
          <p:spPr>
            <a:xfrm>
              <a:off x="488266" y="929674"/>
              <a:ext cx="5404531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pc="-100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Average online </a:t>
              </a:r>
            </a:p>
            <a:p>
              <a:pPr algn="ctr"/>
              <a:r>
                <a:rPr lang="en-US" altLang="zh-TW" sz="2800" spc="-100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shopping amount</a:t>
              </a:r>
            </a:p>
            <a:p>
              <a:pPr algn="ctr"/>
              <a:r>
                <a:rPr lang="en-US" altLang="zh-TW" sz="60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HK$790</a:t>
              </a:r>
              <a:endParaRPr lang="en-US" sz="60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267853" y="3064367"/>
              <a:ext cx="2073959" cy="2422033"/>
              <a:chOff x="2267853" y="3038967"/>
              <a:chExt cx="2073959" cy="2422033"/>
            </a:xfrm>
          </p:grpSpPr>
          <p:pic>
            <p:nvPicPr>
              <p:cNvPr id="30" name="Picture 9" descr="C:\Users\bivyw\Desktop\LS2017ppt\buddy-icons-clip-art--royalty--31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40" t="69909" r="36315" b="-8602"/>
              <a:stretch/>
            </p:blipFill>
            <p:spPr bwMode="auto">
              <a:xfrm>
                <a:off x="2267853" y="3038967"/>
                <a:ext cx="1845359" cy="2422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589212" y="4113862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/>
                  <a:t>HK$790</a:t>
                </a:r>
                <a:endParaRPr lang="en-US" sz="2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00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bivyw\Desktop\LS2017ppt\online account service - key visu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"/>
          <a:stretch/>
        </p:blipFill>
        <p:spPr bwMode="auto">
          <a:xfrm>
            <a:off x="-1587" y="0"/>
            <a:ext cx="12190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ocess 6"/>
          <p:cNvSpPr/>
          <p:nvPr/>
        </p:nvSpPr>
        <p:spPr>
          <a:xfrm>
            <a:off x="-1588" y="0"/>
            <a:ext cx="12344400" cy="702480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507796" y="898363"/>
            <a:ext cx="7320416" cy="5668183"/>
            <a:chOff x="2507796" y="898361"/>
            <a:chExt cx="7320416" cy="5668183"/>
          </a:xfrm>
        </p:grpSpPr>
        <p:pic>
          <p:nvPicPr>
            <p:cNvPr id="14339" name="Picture 3" descr="C:\Users\bivyw\Desktop\LS2017ppt\plane-icon--spanish-travel-iconset--unclebob-18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812" y="1729358"/>
              <a:ext cx="1209674" cy="120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507796" y="898361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75%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6396" y="2961664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Air ticket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18012" y="918677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71%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46612" y="2981980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Hotel</a:t>
              </a:r>
            </a:p>
          </p:txBody>
        </p:sp>
        <p:pic>
          <p:nvPicPr>
            <p:cNvPr id="14340" name="Picture 4" descr="C:\Users\bivyw\Desktop\LS2017ppt\hotel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350" y="1729358"/>
              <a:ext cx="1076662" cy="107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094412" y="9144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31%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23012" y="2977703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</a:p>
          </p:txBody>
        </p:sp>
        <p:pic>
          <p:nvPicPr>
            <p:cNvPr id="14341" name="Picture 5" descr="C:\Users\bivyw\Desktop\LS2017ppt\26487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4" r="20877"/>
            <a:stretch/>
          </p:blipFill>
          <p:spPr bwMode="auto">
            <a:xfrm>
              <a:off x="6734110" y="1686823"/>
              <a:ext cx="731902" cy="12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C:\Users\bivyw\Desktop\LS2017ppt\996-200.png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612" y="1480289"/>
              <a:ext cx="1574800" cy="157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770812" y="9144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31%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99412" y="2977703"/>
              <a:ext cx="1752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Car Insurance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13012" y="3723432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26%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41612" y="5786735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Movie ticket</a:t>
              </a:r>
            </a:p>
          </p:txBody>
        </p:sp>
        <p:pic>
          <p:nvPicPr>
            <p:cNvPr id="14343" name="Picture 7" descr="C:\Users\bivyw\Desktop\LS2017ppt\icon_053780_256.png"/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37" b="21682"/>
            <a:stretch/>
          </p:blipFill>
          <p:spPr bwMode="auto">
            <a:xfrm>
              <a:off x="2715275" y="4713405"/>
              <a:ext cx="1312211" cy="82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4418012" y="37338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13%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46612" y="5797103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Electronics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70612" y="37338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9%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99212" y="5797103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Grocery</a:t>
              </a:r>
            </a:p>
          </p:txBody>
        </p:sp>
        <p:pic>
          <p:nvPicPr>
            <p:cNvPr id="14346" name="Picture 10" descr="C:\Users\bivyw\Desktop\LS2017ppt\177723-200.png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461" y="4733053"/>
              <a:ext cx="965200" cy="96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7847012" y="37338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75612" y="5797103"/>
              <a:ext cx="152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spc="-100" dirty="0" smtClean="0">
                  <a:solidFill>
                    <a:schemeClr val="bg1"/>
                  </a:solidFill>
                  <a:ea typeface="微軟正黑體" pitchFamily="34" charset="-120"/>
                </a:rPr>
                <a:t>Home Appliance</a:t>
              </a:r>
            </a:p>
          </p:txBody>
        </p:sp>
        <p:pic>
          <p:nvPicPr>
            <p:cNvPr id="14347" name="Picture 11" descr="C:\Users\bivyw\Desktop\LS2017ppt\118-200.png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212" y="4644571"/>
              <a:ext cx="1015603" cy="101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8" name="Picture 12" descr="C:\Users\bivyw\Desktop\LS2017ppt\37559-200.png"/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48" y="4644571"/>
              <a:ext cx="1142164" cy="114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94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ivyw\Desktop\LS2017ppt\low-angle-view-of-firework-display-over-river-during-sunset-604213021-57752e7b3df78cb62c11ab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70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9308" y="1129346"/>
            <a:ext cx="9139604" cy="2006780"/>
          </a:xfrm>
          <a:prstGeom prst="rect">
            <a:avLst/>
          </a:prstGeom>
          <a:noFill/>
        </p:spPr>
        <p:txBody>
          <a:bodyPr wrap="square" lIns="89992" tIns="44996" rIns="89992" bIns="44996" rtlCol="0">
            <a:spAutoFit/>
          </a:bodyPr>
          <a:lstStyle/>
          <a:p>
            <a:pPr marL="0" marR="0" lvl="0" indent="0" algn="ctr" defTabSz="89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33772" algn="l"/>
              </a:tabLst>
              <a:defRPr/>
            </a:pPr>
            <a:r>
              <a:rPr kumimoji="0" lang="en-US" sz="1245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kumimoji="0" lang="en-US" altLang="zh-TW" sz="1245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  <a:endParaRPr kumimoji="0" lang="en-US" sz="12450" b="0" i="0" u="none" strike="noStrike" kern="1200" cap="all" spc="-225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7962" y="495715"/>
            <a:ext cx="80131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en-US" altLang="zh-TW" sz="32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No. of Partner store Product feeds </a:t>
            </a:r>
          </a:p>
          <a:p>
            <a:pPr lvl="0" algn="ctr" defTabSz="685766">
              <a:defRPr/>
            </a:pPr>
            <a:r>
              <a:rPr lang="en-US" altLang="zh-TW" sz="32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on HK.SHOP.COM</a:t>
            </a:r>
            <a:r>
              <a:rPr lang="zh-TW" altLang="en-US" sz="32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sz="32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611" y="4283615"/>
            <a:ext cx="9139604" cy="2006780"/>
          </a:xfrm>
          <a:prstGeom prst="rect">
            <a:avLst/>
          </a:prstGeom>
          <a:noFill/>
        </p:spPr>
        <p:txBody>
          <a:bodyPr wrap="square" lIns="89992" tIns="44996" rIns="89992" bIns="44996" rtlCol="0">
            <a:spAutoFit/>
          </a:bodyPr>
          <a:lstStyle/>
          <a:p>
            <a:pPr marL="0" marR="0" lvl="0" indent="0" algn="ctr" defTabSz="89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33772" algn="l"/>
              </a:tabLst>
              <a:defRPr/>
            </a:pPr>
            <a:r>
              <a:rPr kumimoji="0" lang="en-US" altLang="zh-TW" sz="880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  <a:r>
              <a:rPr lang="en-US" altLang="zh-TW" sz="12450" cap="all" spc="-225" dirty="0" smtClean="0">
                <a:solidFill>
                  <a:srgbClr val="01B08C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million</a:t>
            </a:r>
            <a:endParaRPr kumimoji="0" lang="en-US" sz="12450" b="0" i="0" u="none" strike="noStrike" kern="1200" cap="all" spc="-225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102" y="3429000"/>
            <a:ext cx="12204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defRPr/>
            </a:pPr>
            <a:r>
              <a:rPr lang="en-US" altLang="zh-TW" sz="32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Total no. of partner store product feed </a:t>
            </a:r>
          </a:p>
          <a:p>
            <a:pPr lvl="0" algn="ctr" defTabSz="685766">
              <a:defRPr/>
            </a:pPr>
            <a:r>
              <a:rPr lang="en-US" altLang="zh-TW" sz="32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linked from hK.SHOP.COM</a:t>
            </a:r>
            <a:endParaRPr kumimoji="0" lang="en-US" sz="32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03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7" grpId="0"/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5281</TotalTime>
  <Words>895</Words>
  <Application>Microsoft Office PowerPoint</Application>
  <PresentationFormat>Custom</PresentationFormat>
  <Paragraphs>208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 – Online Shopping Trend</dc:title>
  <dc:creator>Marcus Chan</dc:creator>
  <cp:lastModifiedBy>Echo Chan</cp:lastModifiedBy>
  <cp:revision>235</cp:revision>
  <dcterms:created xsi:type="dcterms:W3CDTF">2017-10-13T08:43:56Z</dcterms:created>
  <dcterms:modified xsi:type="dcterms:W3CDTF">2017-11-02T12:19:24Z</dcterms:modified>
</cp:coreProperties>
</file>