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8"/>
  </p:notesMasterIdLst>
  <p:sldIdLst>
    <p:sldId id="393" r:id="rId3"/>
    <p:sldId id="366" r:id="rId4"/>
    <p:sldId id="306" r:id="rId5"/>
    <p:sldId id="286" r:id="rId6"/>
    <p:sldId id="307" r:id="rId7"/>
    <p:sldId id="367" r:id="rId8"/>
    <p:sldId id="349" r:id="rId9"/>
    <p:sldId id="368" r:id="rId10"/>
    <p:sldId id="348" r:id="rId11"/>
    <p:sldId id="289" r:id="rId12"/>
    <p:sldId id="392" r:id="rId13"/>
    <p:sldId id="346" r:id="rId14"/>
    <p:sldId id="345" r:id="rId15"/>
    <p:sldId id="344" r:id="rId16"/>
    <p:sldId id="343" r:id="rId17"/>
    <p:sldId id="342" r:id="rId18"/>
    <p:sldId id="292" r:id="rId19"/>
    <p:sldId id="341" r:id="rId20"/>
    <p:sldId id="340" r:id="rId21"/>
    <p:sldId id="283" r:id="rId22"/>
    <p:sldId id="284" r:id="rId23"/>
    <p:sldId id="389" r:id="rId24"/>
    <p:sldId id="390" r:id="rId25"/>
    <p:sldId id="391" r:id="rId26"/>
    <p:sldId id="339" r:id="rId27"/>
    <p:sldId id="369" r:id="rId28"/>
    <p:sldId id="337" r:id="rId29"/>
    <p:sldId id="336" r:id="rId30"/>
    <p:sldId id="335" r:id="rId31"/>
    <p:sldId id="333" r:id="rId32"/>
    <p:sldId id="387" r:id="rId33"/>
    <p:sldId id="332" r:id="rId34"/>
    <p:sldId id="331" r:id="rId35"/>
    <p:sldId id="330" r:id="rId36"/>
    <p:sldId id="371" r:id="rId37"/>
    <p:sldId id="329" r:id="rId38"/>
    <p:sldId id="328" r:id="rId39"/>
    <p:sldId id="388" r:id="rId40"/>
    <p:sldId id="360" r:id="rId41"/>
    <p:sldId id="394" r:id="rId42"/>
    <p:sldId id="395" r:id="rId43"/>
    <p:sldId id="396" r:id="rId44"/>
    <p:sldId id="397" r:id="rId45"/>
    <p:sldId id="398" r:id="rId46"/>
    <p:sldId id="399" r:id="rId47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E8E8"/>
    <a:srgbClr val="D22D1C"/>
    <a:srgbClr val="E44736"/>
    <a:srgbClr val="C4E59F"/>
    <a:srgbClr val="ADDB7B"/>
    <a:srgbClr val="FFE1FF"/>
    <a:srgbClr val="C7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642" autoAdjust="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54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44924-6CCA-4017-AC73-B42AF7FFA1BC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537F0-5641-4589-8CDA-8BDF39A2F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90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462A-E0C2-41A0-AF99-9A5DA2997AA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7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37F0-5641-4589-8CDA-8BDF39A2F1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83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37F0-5641-4589-8CDA-8BDF39A2F1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83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37F0-5641-4589-8CDA-8BDF39A2F1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83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37F0-5641-4589-8CDA-8BDF39A2F11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83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37F0-5641-4589-8CDA-8BDF39A2F1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83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37F0-5641-4589-8CDA-8BDF39A2F11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83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37F0-5641-4589-8CDA-8BDF39A2F11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83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37F0-5641-4589-8CDA-8BDF39A2F11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835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37F0-5641-4589-8CDA-8BDF39A2F11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835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37F0-5641-4589-8CDA-8BDF39A2F11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83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TRAINERS NOTES:</a:t>
            </a:r>
          </a:p>
          <a:p>
            <a:r>
              <a:rPr lang="en-US" dirty="0" smtClean="0"/>
              <a:t>The Shopping Annuity is a revolutionary concept which levels</a:t>
            </a:r>
            <a:r>
              <a:rPr lang="en-US" baseline="0" dirty="0" smtClean="0"/>
              <a:t> the playing field.  Because of how it works, anyone can enjoy the same major benefits of an annuity (receiving income as a result of funding) but with One Major Difference!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6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EFA50-432A-5B47-9164-EA25356F6FE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6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854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37F0-5641-4589-8CDA-8BDF39A2F11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83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37F0-5641-4589-8CDA-8BDF39A2F11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83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37F0-5641-4589-8CDA-8BDF39A2F11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83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37F0-5641-4589-8CDA-8BDF39A2F1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83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37F0-5641-4589-8CDA-8BDF39A2F1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83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37F0-5641-4589-8CDA-8BDF39A2F1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83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37F0-5641-4589-8CDA-8BDF39A2F1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83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37F0-5641-4589-8CDA-8BDF39A2F1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83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37F0-5641-4589-8CDA-8BDF39A2F1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83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37F0-5641-4589-8CDA-8BDF39A2F1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83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3" y="2130428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69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5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1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1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86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79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89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9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065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36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01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45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149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23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53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85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2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3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5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3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3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96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10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64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3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28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6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6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6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71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2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600203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3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DF0D2-95EF-49CA-8B65-A7B428C6F78A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6" y="6356353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3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87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77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2" y="6431752"/>
            <a:ext cx="2837595" cy="25028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85778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1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5" Type="http://schemas.openxmlformats.org/officeDocument/2006/relationships/image" Target="../media/image6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microsoft.com/office/2007/relationships/hdphoto" Target="../media/hdphoto4.wdp"/><Relationship Id="rId7" Type="http://schemas.openxmlformats.org/officeDocument/2006/relationships/image" Target="../media/image88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3.pn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12" Type="http://schemas.openxmlformats.org/officeDocument/2006/relationships/image" Target="../media/image110.png"/><Relationship Id="rId17" Type="http://schemas.openxmlformats.org/officeDocument/2006/relationships/image" Target="../media/image115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jpeg"/><Relationship Id="rId5" Type="http://schemas.openxmlformats.org/officeDocument/2006/relationships/image" Target="../media/image103.jp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4" Type="http://schemas.openxmlformats.org/officeDocument/2006/relationships/image" Target="../media/image102.jpeg"/><Relationship Id="rId9" Type="http://schemas.openxmlformats.org/officeDocument/2006/relationships/image" Target="../media/image107.png"/><Relationship Id="rId14" Type="http://schemas.openxmlformats.org/officeDocument/2006/relationships/image" Target="../media/image1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13" Type="http://schemas.openxmlformats.org/officeDocument/2006/relationships/image" Target="../media/image150.pn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12" Type="http://schemas.openxmlformats.org/officeDocument/2006/relationships/image" Target="../media/image149.png"/><Relationship Id="rId17" Type="http://schemas.openxmlformats.org/officeDocument/2006/relationships/image" Target="../media/image154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11" Type="http://schemas.openxmlformats.org/officeDocument/2006/relationships/image" Target="../media/image148.png"/><Relationship Id="rId5" Type="http://schemas.openxmlformats.org/officeDocument/2006/relationships/image" Target="../media/image143.jpeg"/><Relationship Id="rId15" Type="http://schemas.openxmlformats.org/officeDocument/2006/relationships/image" Target="../media/image152.jpeg"/><Relationship Id="rId10" Type="http://schemas.openxmlformats.org/officeDocument/2006/relationships/image" Target="../media/image30.pn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Relationship Id="rId14" Type="http://schemas.openxmlformats.org/officeDocument/2006/relationships/image" Target="../media/image1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g"/><Relationship Id="rId4" Type="http://schemas.openxmlformats.org/officeDocument/2006/relationships/image" Target="../media/image1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jpe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10" Type="http://schemas.openxmlformats.org/officeDocument/2006/relationships/image" Target="../media/image13.png"/><Relationship Id="rId4" Type="http://schemas.openxmlformats.org/officeDocument/2006/relationships/image" Target="../media/image169.jpeg"/><Relationship Id="rId9" Type="http://schemas.microsoft.com/office/2007/relationships/hdphoto" Target="../media/hdphoto6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7" Type="http://schemas.openxmlformats.org/officeDocument/2006/relationships/image" Target="../media/image18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7" Type="http://schemas.openxmlformats.org/officeDocument/2006/relationships/image" Target="../media/image192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95.png"/><Relationship Id="rId7" Type="http://schemas.openxmlformats.org/officeDocument/2006/relationships/image" Target="../media/image200.png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jpeg"/><Relationship Id="rId10" Type="http://schemas.openxmlformats.org/officeDocument/2006/relationships/image" Target="../media/image202.jpeg"/><Relationship Id="rId4" Type="http://schemas.openxmlformats.org/officeDocument/2006/relationships/image" Target="../media/image196.png"/><Relationship Id="rId9" Type="http://schemas.openxmlformats.org/officeDocument/2006/relationships/image" Target="../media/image20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95.png"/><Relationship Id="rId7" Type="http://schemas.openxmlformats.org/officeDocument/2006/relationships/image" Target="../media/image200.png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jpeg"/><Relationship Id="rId10" Type="http://schemas.openxmlformats.org/officeDocument/2006/relationships/image" Target="../media/image202.jpeg"/><Relationship Id="rId4" Type="http://schemas.openxmlformats.org/officeDocument/2006/relationships/image" Target="../media/image196.png"/><Relationship Id="rId9" Type="http://schemas.openxmlformats.org/officeDocument/2006/relationships/image" Target="../media/image20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95.png"/><Relationship Id="rId7" Type="http://schemas.openxmlformats.org/officeDocument/2006/relationships/image" Target="../media/image200.png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jpeg"/><Relationship Id="rId10" Type="http://schemas.openxmlformats.org/officeDocument/2006/relationships/image" Target="../media/image202.jpeg"/><Relationship Id="rId4" Type="http://schemas.openxmlformats.org/officeDocument/2006/relationships/image" Target="../media/image196.png"/><Relationship Id="rId9" Type="http://schemas.openxmlformats.org/officeDocument/2006/relationships/image" Target="../media/image20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95.png"/><Relationship Id="rId7" Type="http://schemas.openxmlformats.org/officeDocument/2006/relationships/image" Target="../media/image200.png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jpeg"/><Relationship Id="rId10" Type="http://schemas.openxmlformats.org/officeDocument/2006/relationships/image" Target="../media/image202.jpeg"/><Relationship Id="rId4" Type="http://schemas.openxmlformats.org/officeDocument/2006/relationships/image" Target="../media/image196.png"/><Relationship Id="rId9" Type="http://schemas.openxmlformats.org/officeDocument/2006/relationships/image" Target="../media/image20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95.png"/><Relationship Id="rId7" Type="http://schemas.openxmlformats.org/officeDocument/2006/relationships/image" Target="../media/image200.png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jpeg"/><Relationship Id="rId10" Type="http://schemas.openxmlformats.org/officeDocument/2006/relationships/image" Target="../media/image202.jpeg"/><Relationship Id="rId4" Type="http://schemas.openxmlformats.org/officeDocument/2006/relationships/image" Target="../media/image196.png"/><Relationship Id="rId9" Type="http://schemas.openxmlformats.org/officeDocument/2006/relationships/image" Target="../media/image20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pn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10" Type="http://schemas.openxmlformats.org/officeDocument/2006/relationships/image" Target="../media/image13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6.jpe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127" y="156435"/>
            <a:ext cx="11775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夥伴商店計劃最新資訊</a:t>
            </a:r>
            <a:endParaRPr lang="en-US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389495" y="1705574"/>
            <a:ext cx="637305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 b="1" dirty="0" smtClean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Marcus Chan</a:t>
            </a:r>
            <a:endParaRPr lang="en-US" sz="6600" b="1" dirty="0">
              <a:solidFill>
                <a:prstClr val="white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129" y="802765"/>
            <a:ext cx="11775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  <a:ea typeface="Apple LiGothic" pitchFamily="2" charset="-120"/>
              </a:rPr>
              <a:t>Updates on Partner Store Program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205" y="5449490"/>
            <a:ext cx="98158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</a:t>
            </a:r>
            <a:r>
              <a:rPr lang="zh-TW" altLang="en-US" sz="1000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港超連鎖™店主的</a:t>
            </a:r>
            <a:r>
              <a:rPr lang="zh-TW" altLang="en-US" sz="10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一般收入，也無意表示任何超連</a:t>
            </a:r>
            <a:r>
              <a:rPr lang="zh-TW" altLang="en-US" sz="1000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10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主皆可賺取同等收入。美安香港超連</a:t>
            </a:r>
            <a:r>
              <a:rPr lang="zh-TW" altLang="en-US" sz="1000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10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主的成功與否，取決於其在發展事業時的努力、才能與投入程度</a:t>
            </a:r>
            <a:r>
              <a:rPr lang="zh-TW" altLang="en-US" sz="1000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。</a:t>
            </a:r>
            <a:endParaRPr lang="en-US" altLang="zh-TW" sz="1000" dirty="0" smtClean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income levels mentioned in the following presentation are for illustration purposes only. They are not intended to represent the income of a typical Market Hong Kong </a:t>
            </a:r>
            <a:r>
              <a:rPr lang="en-US" altLang="zh-TW" sz="1000" b="1" dirty="0" err="1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nor </a:t>
            </a:r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are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they intended to represent that any given Independent </a:t>
            </a:r>
            <a:r>
              <a:rPr lang="en-US" altLang="zh-TW" sz="1000" b="1" dirty="0" err="1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will earn income in that amount. The success of any Market Hong Kong Independent </a:t>
            </a:r>
            <a:r>
              <a:rPr lang="en-US" altLang="zh-TW" sz="1000" b="1" dirty="0" err="1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will depend upon the amount of hard work, talent, and dedication which he or she devotes to building his or her Market Hong Kong Business.</a:t>
            </a:r>
            <a:endParaRPr lang="en-US" sz="10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3537" r="3311" b="3829"/>
          <a:stretch/>
        </p:blipFill>
        <p:spPr bwMode="auto">
          <a:xfrm>
            <a:off x="10272043" y="5449490"/>
            <a:ext cx="981020" cy="981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56" t="10535" r="24142" b="42165"/>
          <a:stretch/>
        </p:blipFill>
        <p:spPr>
          <a:xfrm>
            <a:off x="1448414" y="1499052"/>
            <a:ext cx="2706869" cy="3381709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58005" y="3134600"/>
            <a:ext cx="7661547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商業夥伴拓展經</a:t>
            </a:r>
            <a:r>
              <a:rPr lang="zh-TW" altLang="en-US" sz="36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理</a:t>
            </a:r>
            <a:endParaRPr lang="en-US" altLang="zh-TW" sz="3600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/>
            </a:endParaRPr>
          </a:p>
          <a:p>
            <a:pPr algn="ctr">
              <a:spcBef>
                <a:spcPts val="1200"/>
              </a:spcBef>
              <a:defRPr/>
            </a:pPr>
            <a:r>
              <a:rPr lang="en-US" altLang="zh-TW" sz="36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Affiliate Development Manager</a:t>
            </a:r>
            <a:endParaRPr lang="zh-TW" altLang="en-US" sz="3600" dirty="0">
              <a:solidFill>
                <a:prstClr val="white"/>
              </a:solidFill>
              <a:ea typeface="華康儷中黑" panose="020B0509000000000000" pitchFamily="49" charset="-120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148410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bivyw\Desktop\LS2017ppt\backgrou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r="3579"/>
          <a:stretch/>
        </p:blipFill>
        <p:spPr bwMode="auto">
          <a:xfrm>
            <a:off x="-1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229166" y="-134025"/>
            <a:ext cx="12647154" cy="7126050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09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5612" y="3918231"/>
            <a:ext cx="8001000" cy="2558144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8012" y="4106495"/>
            <a:ext cx="761237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latin typeface="+mj-lt"/>
                <a:ea typeface="微軟正黑體" panose="020B0604030504040204" pitchFamily="34" charset="-120"/>
              </a:rPr>
              <a:t>[Walk-in Store]</a:t>
            </a:r>
            <a:endParaRPr lang="en-US" altLang="zh-TW" sz="2400" dirty="0">
              <a:latin typeface="+mj-lt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400" dirty="0">
              <a:solidFill>
                <a:srgbClr val="0070C0"/>
              </a:solidFill>
              <a:latin typeface="+mj-lt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altLang="zh-TW" sz="2000" dirty="0">
                <a:latin typeface="+mj-lt"/>
                <a:ea typeface="微軟正黑體" panose="020B0604030504040204" pitchFamily="34" charset="-120"/>
              </a:rPr>
              <a:t>Esso Fuel Discount Card offers services for smart car owners.</a:t>
            </a:r>
            <a:endParaRPr lang="en-US" altLang="zh-TW" sz="2000" dirty="0" smtClean="0">
              <a:latin typeface="+mj-lt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altLang="zh-TW" sz="2000" dirty="0">
              <a:latin typeface="+mj-lt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altLang="zh-TW" sz="2000" dirty="0">
                <a:latin typeface="+mj-lt"/>
                <a:ea typeface="微軟正黑體" panose="020B0604030504040204" pitchFamily="34" charset="-120"/>
              </a:rPr>
              <a:t>Not only to provide high discounts, </a:t>
            </a:r>
            <a:r>
              <a:rPr lang="en-US" altLang="zh-TW" sz="2000" dirty="0" smtClean="0">
                <a:latin typeface="+mj-lt"/>
                <a:ea typeface="微軟正黑體" panose="020B0604030504040204" pitchFamily="34" charset="-120"/>
              </a:rPr>
              <a:t>but also ensure </a:t>
            </a:r>
            <a:r>
              <a:rPr lang="en-US" altLang="zh-TW" sz="2000" dirty="0">
                <a:latin typeface="+mj-lt"/>
                <a:ea typeface="微軟正黑體" panose="020B0604030504040204" pitchFamily="34" charset="-120"/>
              </a:rPr>
              <a:t>that </a:t>
            </a:r>
            <a:r>
              <a:rPr lang="en-US" altLang="zh-TW" sz="2000" dirty="0" smtClean="0">
                <a:latin typeface="+mj-lt"/>
                <a:ea typeface="微軟正黑體" panose="020B0604030504040204" pitchFamily="34" charset="-120"/>
              </a:rPr>
              <a:t>discount with no </a:t>
            </a:r>
            <a:r>
              <a:rPr lang="en-US" altLang="zh-TW" sz="2000" dirty="0">
                <a:latin typeface="+mj-lt"/>
                <a:ea typeface="微軟正黑體" panose="020B0604030504040204" pitchFamily="34" charset="-120"/>
              </a:rPr>
              <a:t>any additional charges. </a:t>
            </a:r>
            <a:r>
              <a:rPr lang="en-US" altLang="zh-TW" sz="2000" dirty="0" smtClean="0">
                <a:latin typeface="+mj-lt"/>
                <a:ea typeface="微軟正黑體" panose="020B0604030504040204" pitchFamily="34" charset="-120"/>
              </a:rPr>
              <a:t>Provide customers the best deal </a:t>
            </a:r>
            <a:r>
              <a:rPr lang="en-US" altLang="zh-TW" sz="2000" smtClean="0">
                <a:latin typeface="+mj-lt"/>
                <a:ea typeface="微軟正黑體" panose="020B0604030504040204" pitchFamily="34" charset="-120"/>
              </a:rPr>
              <a:t>and service.</a:t>
            </a:r>
            <a:endParaRPr lang="zh-TW" altLang="en-US" sz="2000" dirty="0"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4098" name="Picture 2" descr="M:\Agreement\AP Club - [EVER POWER (HK) CO. LIMITED (毅力(香港)有限公司)]\apclub logo_900x900-01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3251481"/>
            <a:ext cx="1333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ivyw\Desktop\LS2017ppt\Esso_card_main_pic3b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390" b="100000" l="31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722" y="2819400"/>
            <a:ext cx="2472666" cy="19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99548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C:\Users\bivyw\Desktop\LS2017ppt\Fine-Din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8"/>
          <a:stretch/>
        </p:blipFill>
        <p:spPr bwMode="auto">
          <a:xfrm>
            <a:off x="-25641" y="-2767"/>
            <a:ext cx="12214466" cy="686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-207697" y="-98873"/>
            <a:ext cx="12948928" cy="728472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09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-1588" y="1219202"/>
            <a:ext cx="5368562" cy="527525"/>
            <a:chOff x="-450378" y="3016155"/>
            <a:chExt cx="6632816" cy="1815152"/>
          </a:xfrm>
          <a:solidFill>
            <a:schemeClr val="tx2">
              <a:lumMod val="75000"/>
            </a:schemeClr>
          </a:solidFill>
        </p:grpSpPr>
        <p:sp>
          <p:nvSpPr>
            <p:cNvPr id="47" name="Rectangle 46"/>
            <p:cNvSpPr/>
            <p:nvPr/>
          </p:nvSpPr>
          <p:spPr>
            <a:xfrm>
              <a:off x="-450378" y="3016155"/>
              <a:ext cx="5431813" cy="181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ight Triangle 47"/>
            <p:cNvSpPr/>
            <p:nvPr/>
          </p:nvSpPr>
          <p:spPr>
            <a:xfrm>
              <a:off x="4981435" y="3016155"/>
              <a:ext cx="1201003" cy="181515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00136" y="1250780"/>
            <a:ext cx="80720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defTabSz="914354">
              <a:defRPr/>
            </a:pPr>
            <a:r>
              <a:rPr lang="en-US" altLang="zh-TW" sz="2400" dirty="0" smtClean="0">
                <a:solidFill>
                  <a:prstClr val="white"/>
                </a:solidFill>
                <a:latin typeface="+mj-lt"/>
                <a:ea typeface="微軟正黑體" pitchFamily="34" charset="-120"/>
              </a:rPr>
              <a:t>Food</a:t>
            </a:r>
            <a:endParaRPr lang="zh-TW" altLang="en-US" sz="2400" dirty="0">
              <a:solidFill>
                <a:prstClr val="white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19265" y="3536293"/>
            <a:ext cx="1556766" cy="1485713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360612" y="3536483"/>
            <a:ext cx="1556766" cy="1485713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5939371" y="3536483"/>
            <a:ext cx="1556766" cy="1485713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442489" y="1916349"/>
            <a:ext cx="1556766" cy="1485713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5944426" y="1916390"/>
            <a:ext cx="1556766" cy="1485713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2423440" y="1916390"/>
            <a:ext cx="1556766" cy="1485713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502437" y="5190019"/>
            <a:ext cx="1556766" cy="1485713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2" descr="M:\Agreement\LDF Food\logo_140x1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56" y="2267615"/>
            <a:ext cx="1096723" cy="783181"/>
          </a:xfrm>
          <a:prstGeom prst="rect">
            <a:avLst/>
          </a:prstGeom>
          <a:solidFill>
            <a:srgbClr val="FFFFFF"/>
          </a:solidFill>
          <a:extLst/>
        </p:spPr>
      </p:pic>
      <p:pic>
        <p:nvPicPr>
          <p:cNvPr id="62" name="Picture 5" descr="M:\Agreement\Jenny's Salad\jenny's salsad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686" y="2445255"/>
            <a:ext cx="1184247" cy="427901"/>
          </a:xfrm>
          <a:prstGeom prst="rect">
            <a:avLst/>
          </a:prstGeom>
          <a:solidFill>
            <a:srgbClr val="FFFFFF"/>
          </a:solidFill>
          <a:extLst/>
        </p:spPr>
      </p:pic>
      <p:pic>
        <p:nvPicPr>
          <p:cNvPr id="63" name="Picture 6" descr="M:\Agreement\Shun Bond\shunbond logo_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2" b="16171"/>
          <a:stretch/>
        </p:blipFill>
        <p:spPr bwMode="auto">
          <a:xfrm>
            <a:off x="2529671" y="3976331"/>
            <a:ext cx="1279879" cy="653819"/>
          </a:xfrm>
          <a:prstGeom prst="rect">
            <a:avLst/>
          </a:prstGeom>
          <a:solidFill>
            <a:srgbClr val="FFFFFF"/>
          </a:solidFill>
          <a:extLst/>
        </p:spPr>
      </p:pic>
      <p:pic>
        <p:nvPicPr>
          <p:cNvPr id="64" name="Picture 7" descr="M:\Agreement\Wah Yuen Food\wah yuen 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1" r="17165"/>
          <a:stretch/>
        </p:blipFill>
        <p:spPr bwMode="auto">
          <a:xfrm>
            <a:off x="6266766" y="3799779"/>
            <a:ext cx="915224" cy="1008541"/>
          </a:xfrm>
          <a:prstGeom prst="rect">
            <a:avLst/>
          </a:prstGeom>
          <a:solidFill>
            <a:srgbClr val="FFFFFF"/>
          </a:solidFill>
          <a:extLst/>
        </p:spPr>
      </p:pic>
      <p:pic>
        <p:nvPicPr>
          <p:cNvPr id="65" name="Picture 3" descr="M:\Agreement\Shanghai Food Limited\shanghaifood_logo_12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60" y="5448115"/>
            <a:ext cx="969519" cy="9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C:\Users\bivyw\Desktop\LS2017ppt\iCarry - 佳德糕餅 _ 台灣伴手禮，交給「我來寄」_files\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6" y="3937684"/>
            <a:ext cx="1268118" cy="63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Oval 66"/>
          <p:cNvSpPr/>
          <p:nvPr/>
        </p:nvSpPr>
        <p:spPr>
          <a:xfrm>
            <a:off x="2412411" y="5194302"/>
            <a:ext cx="1556766" cy="1485713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5985446" y="5181602"/>
            <a:ext cx="1556766" cy="1485713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9" name="Picture 5" descr="M:\Agreement\Satay King\140x9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012" y="5524313"/>
            <a:ext cx="1087797" cy="76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M:\Agreement\The Sake Shop\TheSAKEshop Logo copy_12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995" y="5448115"/>
            <a:ext cx="952499" cy="95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Oval 70"/>
          <p:cNvSpPr/>
          <p:nvPr/>
        </p:nvSpPr>
        <p:spPr>
          <a:xfrm>
            <a:off x="4189412" y="3543489"/>
            <a:ext cx="1556766" cy="1485713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4252240" y="1923396"/>
            <a:ext cx="1556766" cy="1485713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4241211" y="5201308"/>
            <a:ext cx="1556766" cy="1485713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4" name="Picture 7" descr="M:\Agreement\Mini Bangkok\minibangkok log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26" y="5479963"/>
            <a:ext cx="1015387" cy="8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9" descr="M:\Agreement\Something Wild\something wild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541" y="3697845"/>
            <a:ext cx="1614831" cy="121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M:\Agreement\Sashi Japanese Yakiniku Ashibinaa Company Limited\logo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097" y="2154719"/>
            <a:ext cx="883641" cy="89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1" descr="M:\Agreement\PIZZA HUT DIVISION - JARDINE MATHESON &amp; CO LTD\Pizza-Hut-Logo-2017-125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5" t="10975" r="14636" b="12389"/>
          <a:stretch/>
        </p:blipFill>
        <p:spPr bwMode="auto">
          <a:xfrm>
            <a:off x="2691810" y="2120488"/>
            <a:ext cx="1015002" cy="10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" name="Straight Connector 52"/>
          <p:cNvCxnSpPr/>
          <p:nvPr/>
        </p:nvCxnSpPr>
        <p:spPr>
          <a:xfrm>
            <a:off x="0" y="609600"/>
            <a:ext cx="246888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82898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37279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18304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2336207" y="444500"/>
            <a:ext cx="274712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332818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" name="Group 105"/>
          <p:cNvGrpSpPr/>
          <p:nvPr/>
        </p:nvGrpSpPr>
        <p:grpSpPr>
          <a:xfrm>
            <a:off x="2231552" y="88890"/>
            <a:ext cx="470000" cy="274320"/>
            <a:chOff x="-1109804" y="-812046"/>
            <a:chExt cx="293124" cy="274320"/>
          </a:xfrm>
        </p:grpSpPr>
        <p:sp>
          <p:nvSpPr>
            <p:cNvPr id="107" name="Rounded Rectangle 106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-1109804" y="-801530"/>
              <a:ext cx="29312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Food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1594706" y="828062"/>
            <a:ext cx="739304" cy="276928"/>
            <a:chOff x="-1093186" y="-814654"/>
            <a:chExt cx="461080" cy="276928"/>
          </a:xfrm>
        </p:grpSpPr>
        <p:sp>
          <p:nvSpPr>
            <p:cNvPr id="110" name="Rounded Rectangle 109"/>
            <p:cNvSpPr/>
            <p:nvPr/>
          </p:nvSpPr>
          <p:spPr>
            <a:xfrm>
              <a:off x="-1074288" y="-812046"/>
              <a:ext cx="399197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-1093186" y="-814654"/>
              <a:ext cx="46108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Fuel card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924882" y="9603"/>
            <a:ext cx="1149055" cy="430887"/>
            <a:chOff x="-1319825" y="-864317"/>
            <a:chExt cx="945168" cy="502701"/>
          </a:xfrm>
        </p:grpSpPr>
        <p:sp>
          <p:nvSpPr>
            <p:cNvPr id="113" name="Rounded Rectangle 112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-1319825" y="-864317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Match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Service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-114581" y="19162"/>
            <a:ext cx="1149055" cy="430887"/>
            <a:chOff x="-1319825" y="-864317"/>
            <a:chExt cx="945168" cy="502700"/>
          </a:xfrm>
        </p:grpSpPr>
        <p:sp>
          <p:nvSpPr>
            <p:cNvPr id="116" name="Rounded Rectangle 115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-1319825" y="-864317"/>
              <a:ext cx="945168" cy="502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Sport &amp;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Fitness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636934" y="838746"/>
            <a:ext cx="657552" cy="276191"/>
            <a:chOff x="-1114395" y="-813917"/>
            <a:chExt cx="410095" cy="276191"/>
          </a:xfrm>
        </p:grpSpPr>
        <p:sp>
          <p:nvSpPr>
            <p:cNvPr id="119" name="Rounded Rectangle 118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-1114395" y="-813917"/>
              <a:ext cx="410095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Clothing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8921018" y="2018692"/>
            <a:ext cx="1837871" cy="2236021"/>
            <a:chOff x="7840841" y="1916347"/>
            <a:chExt cx="1837871" cy="2236021"/>
          </a:xfrm>
        </p:grpSpPr>
        <p:sp>
          <p:nvSpPr>
            <p:cNvPr id="81" name="Oval 80"/>
            <p:cNvSpPr/>
            <p:nvPr/>
          </p:nvSpPr>
          <p:spPr>
            <a:xfrm>
              <a:off x="7908646" y="1916347"/>
              <a:ext cx="1556766" cy="14857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2" t="25999" r="2191" b="26000"/>
            <a:stretch/>
          </p:blipFill>
          <p:spPr>
            <a:xfrm>
              <a:off x="8061991" y="2270404"/>
              <a:ext cx="1356186" cy="602750"/>
            </a:xfrm>
            <a:prstGeom prst="rect">
              <a:avLst/>
            </a:prstGeom>
          </p:spPr>
        </p:pic>
        <p:pic>
          <p:nvPicPr>
            <p:cNvPr id="83" name="Picture 6" descr="C:\Users\bivyw\Desktop\LS2017ppt\more-coming-soon-png-i13-1240x698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0841" y="3117824"/>
              <a:ext cx="1837871" cy="1034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020793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7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bivyw\Desktop\LS2017ppt\disco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" b="10023"/>
          <a:stretch/>
        </p:blipFill>
        <p:spPr bwMode="auto">
          <a:xfrm>
            <a:off x="0" y="-52173"/>
            <a:ext cx="12323763" cy="691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-3177" y="-274320"/>
            <a:ext cx="12948928" cy="728472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09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-1588" y="1219202"/>
            <a:ext cx="5368562" cy="527525"/>
            <a:chOff x="-450378" y="3016155"/>
            <a:chExt cx="6632816" cy="1815152"/>
          </a:xfrm>
          <a:solidFill>
            <a:schemeClr val="tx2">
              <a:lumMod val="75000"/>
            </a:schemeClr>
          </a:solidFill>
        </p:grpSpPr>
        <p:sp>
          <p:nvSpPr>
            <p:cNvPr id="47" name="Rectangle 46"/>
            <p:cNvSpPr/>
            <p:nvPr/>
          </p:nvSpPr>
          <p:spPr>
            <a:xfrm>
              <a:off x="-450378" y="3016155"/>
              <a:ext cx="5431813" cy="181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ight Triangle 47"/>
            <p:cNvSpPr/>
            <p:nvPr/>
          </p:nvSpPr>
          <p:spPr>
            <a:xfrm>
              <a:off x="4981435" y="3016155"/>
              <a:ext cx="1201003" cy="181515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00136" y="1250780"/>
            <a:ext cx="206332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defTabSz="914354">
              <a:defRPr/>
            </a:pPr>
            <a:r>
              <a:rPr lang="en-US" altLang="zh-TW" sz="2400" dirty="0">
                <a:solidFill>
                  <a:prstClr val="white"/>
                </a:solidFill>
                <a:latin typeface="+mj-lt"/>
                <a:ea typeface="微軟正黑體" pitchFamily="34" charset="-120"/>
              </a:rPr>
              <a:t>Entertainment </a:t>
            </a:r>
          </a:p>
        </p:txBody>
      </p:sp>
      <p:sp>
        <p:nvSpPr>
          <p:cNvPr id="42" name="Oval 41"/>
          <p:cNvSpPr/>
          <p:nvPr/>
        </p:nvSpPr>
        <p:spPr>
          <a:xfrm>
            <a:off x="717945" y="2743200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3662109" y="2743200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6503244" y="2753710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9457359" y="2753710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773" name="Picture 5" descr="C:\Users\bivyw\Desktop\LS2017ppt\StubHu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97" y="3184056"/>
            <a:ext cx="1872871" cy="108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M:\Agreement\_Affiliate Network Logo\Kloo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384" y="3580674"/>
            <a:ext cx="1828800" cy="30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M:\Agreement\DreamsParty\dreamsparty_125x1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3018127"/>
            <a:ext cx="1394655" cy="139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M:\Agreement\Hot Spot\Hot Spot Base Log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2" t="1886" r="9862" b="-1886"/>
          <a:stretch/>
        </p:blipFill>
        <p:spPr bwMode="auto">
          <a:xfrm>
            <a:off x="9743981" y="3160722"/>
            <a:ext cx="1468107" cy="114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Connector 49"/>
          <p:cNvCxnSpPr/>
          <p:nvPr/>
        </p:nvCxnSpPr>
        <p:spPr>
          <a:xfrm>
            <a:off x="0" y="609600"/>
            <a:ext cx="301752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82898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137279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8304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32400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853110" y="457200"/>
            <a:ext cx="274712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32818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/>
          <p:cNvGrpSpPr/>
          <p:nvPr/>
        </p:nvGrpSpPr>
        <p:grpSpPr>
          <a:xfrm>
            <a:off x="2466123" y="808345"/>
            <a:ext cx="1048686" cy="276354"/>
            <a:chOff x="-1119249" y="-814080"/>
            <a:chExt cx="654031" cy="276354"/>
          </a:xfrm>
        </p:grpSpPr>
        <p:sp>
          <p:nvSpPr>
            <p:cNvPr id="78" name="Rounded Rectangle 77"/>
            <p:cNvSpPr/>
            <p:nvPr/>
          </p:nvSpPr>
          <p:spPr>
            <a:xfrm>
              <a:off x="-1074288" y="-812046"/>
              <a:ext cx="570281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119249" y="-814080"/>
              <a:ext cx="65403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Entertainment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2231552" y="88890"/>
            <a:ext cx="470000" cy="274320"/>
            <a:chOff x="-1109804" y="-812046"/>
            <a:chExt cx="293124" cy="274320"/>
          </a:xfrm>
        </p:grpSpPr>
        <p:sp>
          <p:nvSpPr>
            <p:cNvPr id="85" name="Rounded Rectangle 84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-1109804" y="-801530"/>
              <a:ext cx="29312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Food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594706" y="828062"/>
            <a:ext cx="739304" cy="276928"/>
            <a:chOff x="-1093186" y="-814654"/>
            <a:chExt cx="461080" cy="276928"/>
          </a:xfrm>
        </p:grpSpPr>
        <p:sp>
          <p:nvSpPr>
            <p:cNvPr id="93" name="Rounded Rectangle 92"/>
            <p:cNvSpPr/>
            <p:nvPr/>
          </p:nvSpPr>
          <p:spPr>
            <a:xfrm>
              <a:off x="-1074288" y="-812046"/>
              <a:ext cx="399197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093186" y="-814654"/>
              <a:ext cx="46108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Fuel card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924882" y="9603"/>
            <a:ext cx="1149055" cy="430887"/>
            <a:chOff x="-1319825" y="-864317"/>
            <a:chExt cx="945168" cy="502701"/>
          </a:xfrm>
        </p:grpSpPr>
        <p:sp>
          <p:nvSpPr>
            <p:cNvPr id="96" name="Rounded Rectangle 95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319825" y="-864317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Match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Service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-114581" y="19162"/>
            <a:ext cx="1149055" cy="430887"/>
            <a:chOff x="-1319825" y="-864317"/>
            <a:chExt cx="945168" cy="502700"/>
          </a:xfrm>
        </p:grpSpPr>
        <p:sp>
          <p:nvSpPr>
            <p:cNvPr id="99" name="Rounded Rectangle 98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319825" y="-864317"/>
              <a:ext cx="945168" cy="502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Sport &amp;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Fitness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636934" y="838746"/>
            <a:ext cx="657552" cy="276191"/>
            <a:chOff x="-1114395" y="-813917"/>
            <a:chExt cx="410095" cy="276191"/>
          </a:xfrm>
        </p:grpSpPr>
        <p:sp>
          <p:nvSpPr>
            <p:cNvPr id="102" name="Rounded Rectangle 101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114395" y="-813917"/>
              <a:ext cx="410095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Clothing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586096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bivyw\Desktop\LS2017ppt\wedding-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9" b="6001"/>
          <a:stretch/>
        </p:blipFill>
        <p:spPr bwMode="auto">
          <a:xfrm>
            <a:off x="6295" y="0"/>
            <a:ext cx="121906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56"/>
          <p:cNvSpPr/>
          <p:nvPr/>
        </p:nvSpPr>
        <p:spPr>
          <a:xfrm>
            <a:off x="-408426" y="0"/>
            <a:ext cx="12758082" cy="7189762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-1588" y="1219202"/>
            <a:ext cx="5368562" cy="527525"/>
            <a:chOff x="-450378" y="3016155"/>
            <a:chExt cx="6632816" cy="1815152"/>
          </a:xfrm>
          <a:solidFill>
            <a:schemeClr val="tx2">
              <a:lumMod val="75000"/>
            </a:schemeClr>
          </a:solidFill>
        </p:grpSpPr>
        <p:sp>
          <p:nvSpPr>
            <p:cNvPr id="47" name="Rectangle 46"/>
            <p:cNvSpPr/>
            <p:nvPr/>
          </p:nvSpPr>
          <p:spPr>
            <a:xfrm>
              <a:off x="-450378" y="3016155"/>
              <a:ext cx="5431813" cy="181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ight Triangle 47"/>
            <p:cNvSpPr/>
            <p:nvPr/>
          </p:nvSpPr>
          <p:spPr>
            <a:xfrm>
              <a:off x="4981435" y="3016155"/>
              <a:ext cx="1201003" cy="181515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00136" y="1250780"/>
            <a:ext cx="251697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defTabSz="914354">
              <a:defRPr/>
            </a:pPr>
            <a:r>
              <a:rPr lang="en-US" altLang="zh-TW" sz="2400" dirty="0" smtClean="0">
                <a:solidFill>
                  <a:prstClr val="white"/>
                </a:solidFill>
                <a:latin typeface="+mj-lt"/>
                <a:ea typeface="微軟正黑體" pitchFamily="34" charset="-120"/>
              </a:rPr>
              <a:t>Wedding Planning </a:t>
            </a:r>
            <a:endParaRPr lang="en-US" altLang="zh-TW" sz="2400" dirty="0">
              <a:solidFill>
                <a:prstClr val="white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2169115" y="2743200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5113279" y="2743200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8078983" y="2743200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23" name="Picture 3" descr="M:\Agreement\C&amp;S Wedding\Jpeg Colored Logo with C&amp;S Wedd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818" y="3086397"/>
            <a:ext cx="147299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M:\Agreement\ROSA NERA COMPANY LIMITED\logo1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44" y="3124332"/>
            <a:ext cx="1257469" cy="125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M:\Agreement\WEDDING LIBRARY CO\wedding-library_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502" y="3154680"/>
            <a:ext cx="1261997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Connector 42"/>
          <p:cNvCxnSpPr/>
          <p:nvPr/>
        </p:nvCxnSpPr>
        <p:spPr>
          <a:xfrm>
            <a:off x="1" y="609600"/>
            <a:ext cx="356616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82898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37279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8304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32400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8585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391346" y="457200"/>
            <a:ext cx="274712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32818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/>
          <p:cNvGrpSpPr/>
          <p:nvPr/>
        </p:nvGrpSpPr>
        <p:grpSpPr>
          <a:xfrm>
            <a:off x="2954175" y="32875"/>
            <a:ext cx="1149055" cy="430887"/>
            <a:chOff x="-1284459" y="-850326"/>
            <a:chExt cx="945168" cy="502701"/>
          </a:xfrm>
        </p:grpSpPr>
        <p:sp>
          <p:nvSpPr>
            <p:cNvPr id="79" name="Rounded Rectangle 78"/>
            <p:cNvSpPr/>
            <p:nvPr/>
          </p:nvSpPr>
          <p:spPr>
            <a:xfrm>
              <a:off x="-1074286" y="-812047"/>
              <a:ext cx="526505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-1284459" y="-85032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Planning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466123" y="808345"/>
            <a:ext cx="1048686" cy="276354"/>
            <a:chOff x="-1119249" y="-814080"/>
            <a:chExt cx="654031" cy="276354"/>
          </a:xfrm>
        </p:grpSpPr>
        <p:sp>
          <p:nvSpPr>
            <p:cNvPr id="82" name="Rounded Rectangle 81"/>
            <p:cNvSpPr/>
            <p:nvPr/>
          </p:nvSpPr>
          <p:spPr>
            <a:xfrm>
              <a:off x="-1074288" y="-812046"/>
              <a:ext cx="570281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-1119249" y="-814080"/>
              <a:ext cx="65403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Entertainment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231552" y="88890"/>
            <a:ext cx="470000" cy="274320"/>
            <a:chOff x="-1109804" y="-812046"/>
            <a:chExt cx="293124" cy="274320"/>
          </a:xfrm>
        </p:grpSpPr>
        <p:sp>
          <p:nvSpPr>
            <p:cNvPr id="88" name="Rounded Rectangle 87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109804" y="-801530"/>
              <a:ext cx="29312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Food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594706" y="828062"/>
            <a:ext cx="739304" cy="276928"/>
            <a:chOff x="-1093186" y="-814654"/>
            <a:chExt cx="461080" cy="276928"/>
          </a:xfrm>
        </p:grpSpPr>
        <p:sp>
          <p:nvSpPr>
            <p:cNvPr id="102" name="Rounded Rectangle 101"/>
            <p:cNvSpPr/>
            <p:nvPr/>
          </p:nvSpPr>
          <p:spPr>
            <a:xfrm>
              <a:off x="-1074288" y="-812046"/>
              <a:ext cx="399197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093186" y="-814654"/>
              <a:ext cx="46108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Fuel card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924882" y="9603"/>
            <a:ext cx="1149055" cy="430887"/>
            <a:chOff x="-1319825" y="-864317"/>
            <a:chExt cx="945168" cy="502701"/>
          </a:xfrm>
        </p:grpSpPr>
        <p:sp>
          <p:nvSpPr>
            <p:cNvPr id="105" name="Rounded Rectangle 104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319825" y="-864317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Match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Service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-114581" y="19162"/>
            <a:ext cx="1149055" cy="430887"/>
            <a:chOff x="-1319825" y="-864317"/>
            <a:chExt cx="945168" cy="502700"/>
          </a:xfrm>
        </p:grpSpPr>
        <p:sp>
          <p:nvSpPr>
            <p:cNvPr id="108" name="Rounded Rectangle 107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319825" y="-864317"/>
              <a:ext cx="945168" cy="502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Sport &amp;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Fitness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636934" y="838746"/>
            <a:ext cx="657552" cy="276191"/>
            <a:chOff x="-1114395" y="-813917"/>
            <a:chExt cx="410095" cy="276191"/>
          </a:xfrm>
        </p:grpSpPr>
        <p:sp>
          <p:nvSpPr>
            <p:cNvPr id="111" name="Rounded Rectangle 110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114395" y="-813917"/>
              <a:ext cx="410095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Clothing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162061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bivyw\Desktop\LS2017ppt\iStock_000014564886_beauty fu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488" y="21021"/>
            <a:ext cx="7543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56"/>
          <p:cNvSpPr/>
          <p:nvPr/>
        </p:nvSpPr>
        <p:spPr>
          <a:xfrm>
            <a:off x="-361621" y="-88476"/>
            <a:ext cx="12758082" cy="7189762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-1588" y="1219202"/>
            <a:ext cx="5368562" cy="527525"/>
            <a:chOff x="-450378" y="3016155"/>
            <a:chExt cx="6632816" cy="1815152"/>
          </a:xfrm>
          <a:solidFill>
            <a:schemeClr val="tx2">
              <a:lumMod val="75000"/>
            </a:schemeClr>
          </a:solidFill>
        </p:grpSpPr>
        <p:sp>
          <p:nvSpPr>
            <p:cNvPr id="47" name="Rectangle 46"/>
            <p:cNvSpPr/>
            <p:nvPr/>
          </p:nvSpPr>
          <p:spPr>
            <a:xfrm>
              <a:off x="-450378" y="3016155"/>
              <a:ext cx="5431813" cy="181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ight Triangle 47"/>
            <p:cNvSpPr/>
            <p:nvPr/>
          </p:nvSpPr>
          <p:spPr>
            <a:xfrm>
              <a:off x="4981435" y="3016155"/>
              <a:ext cx="1201003" cy="181515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00135" y="1250780"/>
            <a:ext cx="105670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defTabSz="914354">
              <a:defRPr/>
            </a:pPr>
            <a:r>
              <a:rPr lang="en-US" altLang="zh-TW" sz="2400" dirty="0" smtClean="0">
                <a:solidFill>
                  <a:prstClr val="white"/>
                </a:solidFill>
                <a:latin typeface="+mj-lt"/>
                <a:ea typeface="微軟正黑體" pitchFamily="34" charset="-120"/>
              </a:rPr>
              <a:t>Beauty</a:t>
            </a:r>
            <a:endParaRPr lang="zh-TW" altLang="en-US" sz="2400" dirty="0">
              <a:solidFill>
                <a:prstClr val="white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17945" y="1989429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3662109" y="1989429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17945" y="4342806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72060" y="4342806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699" name="Picture 3" descr="M:\Agreement\B FOR BEAUTY GROUP LIMITED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38" y="2742049"/>
            <a:ext cx="1828800" cy="4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M:\Agreement\MINNA NAIL LIMITED\log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" r="6883"/>
          <a:stretch/>
        </p:blipFill>
        <p:spPr bwMode="auto">
          <a:xfrm>
            <a:off x="3732212" y="2742049"/>
            <a:ext cx="1916844" cy="4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M:\Agreement\POSH NAILS HONG KONG\IMG-20170320-WA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84" y="4724402"/>
            <a:ext cx="1275028" cy="127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M:\Agreement\Skin Divine Medical Group\DG 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016" y="4787902"/>
            <a:ext cx="1326959" cy="130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Connector 49"/>
          <p:cNvCxnSpPr/>
          <p:nvPr/>
        </p:nvCxnSpPr>
        <p:spPr>
          <a:xfrm>
            <a:off x="0" y="609600"/>
            <a:ext cx="402336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82898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137279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8304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32400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8585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378140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909943" y="457200"/>
            <a:ext cx="274712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332818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/>
          <p:cNvGrpSpPr/>
          <p:nvPr/>
        </p:nvGrpSpPr>
        <p:grpSpPr>
          <a:xfrm>
            <a:off x="3744689" y="832291"/>
            <a:ext cx="583813" cy="276191"/>
            <a:chOff x="-1092720" y="-813917"/>
            <a:chExt cx="364106" cy="276191"/>
          </a:xfrm>
        </p:grpSpPr>
        <p:sp>
          <p:nvSpPr>
            <p:cNvPr id="80" name="Rounded Rectangle 79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-1092720" y="-813917"/>
              <a:ext cx="364106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Beauty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954175" y="32875"/>
            <a:ext cx="1149055" cy="430887"/>
            <a:chOff x="-1284459" y="-850326"/>
            <a:chExt cx="945168" cy="502701"/>
          </a:xfrm>
        </p:grpSpPr>
        <p:sp>
          <p:nvSpPr>
            <p:cNvPr id="88" name="Rounded Rectangle 87"/>
            <p:cNvSpPr/>
            <p:nvPr/>
          </p:nvSpPr>
          <p:spPr>
            <a:xfrm>
              <a:off x="-1074286" y="-812047"/>
              <a:ext cx="526505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-1284459" y="-85032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Planning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466123" y="808345"/>
            <a:ext cx="1048686" cy="276354"/>
            <a:chOff x="-1119249" y="-814080"/>
            <a:chExt cx="654031" cy="276354"/>
          </a:xfrm>
        </p:grpSpPr>
        <p:sp>
          <p:nvSpPr>
            <p:cNvPr id="108" name="Rounded Rectangle 107"/>
            <p:cNvSpPr/>
            <p:nvPr/>
          </p:nvSpPr>
          <p:spPr>
            <a:xfrm>
              <a:off x="-1074288" y="-812046"/>
              <a:ext cx="570281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119249" y="-814080"/>
              <a:ext cx="65403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Entertainment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2231552" y="88890"/>
            <a:ext cx="470000" cy="274320"/>
            <a:chOff x="-1109804" y="-812046"/>
            <a:chExt cx="293124" cy="274320"/>
          </a:xfrm>
        </p:grpSpPr>
        <p:sp>
          <p:nvSpPr>
            <p:cNvPr id="111" name="Rounded Rectangle 110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109804" y="-801530"/>
              <a:ext cx="29312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Food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594706" y="828062"/>
            <a:ext cx="739304" cy="276928"/>
            <a:chOff x="-1093186" y="-814654"/>
            <a:chExt cx="461080" cy="276928"/>
          </a:xfrm>
        </p:grpSpPr>
        <p:sp>
          <p:nvSpPr>
            <p:cNvPr id="114" name="Rounded Rectangle 113"/>
            <p:cNvSpPr/>
            <p:nvPr/>
          </p:nvSpPr>
          <p:spPr>
            <a:xfrm>
              <a:off x="-1074288" y="-812046"/>
              <a:ext cx="399197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093186" y="-814654"/>
              <a:ext cx="46108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Fuel card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924882" y="9603"/>
            <a:ext cx="1149055" cy="430887"/>
            <a:chOff x="-1319825" y="-864317"/>
            <a:chExt cx="945168" cy="502701"/>
          </a:xfrm>
        </p:grpSpPr>
        <p:sp>
          <p:nvSpPr>
            <p:cNvPr id="117" name="Rounded Rectangle 116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-1319825" y="-864317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Match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Service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-114581" y="19162"/>
            <a:ext cx="1149055" cy="430887"/>
            <a:chOff x="-1319825" y="-864317"/>
            <a:chExt cx="945168" cy="502700"/>
          </a:xfrm>
        </p:grpSpPr>
        <p:sp>
          <p:nvSpPr>
            <p:cNvPr id="120" name="Rounded Rectangle 119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-1319825" y="-864317"/>
              <a:ext cx="945168" cy="502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Sport &amp;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Fitness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636934" y="838746"/>
            <a:ext cx="657552" cy="276191"/>
            <a:chOff x="-1114395" y="-813917"/>
            <a:chExt cx="410095" cy="276191"/>
          </a:xfrm>
        </p:grpSpPr>
        <p:sp>
          <p:nvSpPr>
            <p:cNvPr id="123" name="Rounded Rectangle 122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-1114395" y="-813917"/>
              <a:ext cx="410095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Clothing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250070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bivyw\Desktop\LS2017ppt\french-homepa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" b="17493"/>
          <a:stretch/>
        </p:blipFill>
        <p:spPr bwMode="auto">
          <a:xfrm>
            <a:off x="-1" y="-34652"/>
            <a:ext cx="12188825" cy="689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-3176" y="-34652"/>
            <a:ext cx="12190413" cy="6892652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09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-1588" y="1219202"/>
            <a:ext cx="5368562" cy="527525"/>
            <a:chOff x="-450378" y="3016155"/>
            <a:chExt cx="6632816" cy="1815152"/>
          </a:xfrm>
          <a:solidFill>
            <a:schemeClr val="tx2">
              <a:lumMod val="75000"/>
            </a:schemeClr>
          </a:solidFill>
        </p:grpSpPr>
        <p:sp>
          <p:nvSpPr>
            <p:cNvPr id="47" name="Rectangle 46"/>
            <p:cNvSpPr/>
            <p:nvPr/>
          </p:nvSpPr>
          <p:spPr>
            <a:xfrm>
              <a:off x="-450378" y="3016155"/>
              <a:ext cx="5431813" cy="181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ight Triangle 47"/>
            <p:cNvSpPr/>
            <p:nvPr/>
          </p:nvSpPr>
          <p:spPr>
            <a:xfrm>
              <a:off x="4981435" y="3016155"/>
              <a:ext cx="1201003" cy="181515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00135" y="1250780"/>
            <a:ext cx="70243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defTabSz="914354">
              <a:defRPr/>
            </a:pPr>
            <a:r>
              <a:rPr lang="en-US" altLang="zh-TW" sz="2400" dirty="0" smtClean="0">
                <a:solidFill>
                  <a:prstClr val="white"/>
                </a:solidFill>
                <a:latin typeface="+mj-lt"/>
                <a:ea typeface="微軟正黑體" pitchFamily="34" charset="-120"/>
              </a:rPr>
              <a:t>Hair</a:t>
            </a:r>
            <a:endParaRPr lang="zh-TW" altLang="en-US" sz="2400" dirty="0">
              <a:solidFill>
                <a:prstClr val="white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17945" y="1989429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3662109" y="1989429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17945" y="4342806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72060" y="4342806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675" name="Picture 3" descr="C:\Users\bivyw\Desktop\LS2017ppt\nmlogos_11743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70" y="2313576"/>
            <a:ext cx="1333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M:\Agreement\Lala Beauty &amp; Hair Salon\lala salon 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744" y="2661610"/>
            <a:ext cx="1828800" cy="63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M:\Agreement\MODE'J DE GOLDEN\logo14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6" b="33648"/>
          <a:stretch/>
        </p:blipFill>
        <p:spPr bwMode="auto">
          <a:xfrm>
            <a:off x="837677" y="5030334"/>
            <a:ext cx="1828800" cy="60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M:\Agreement\emmanuel f\emmanuel 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3" y="4725719"/>
            <a:ext cx="1371600" cy="12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" name="Straight Connector 52"/>
          <p:cNvCxnSpPr/>
          <p:nvPr/>
        </p:nvCxnSpPr>
        <p:spPr>
          <a:xfrm>
            <a:off x="1" y="609600"/>
            <a:ext cx="457200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82898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37279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8304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232400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8585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3378140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391233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443023" y="457200"/>
            <a:ext cx="274712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332818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4361797" y="75235"/>
            <a:ext cx="421910" cy="274320"/>
            <a:chOff x="-1094808" y="-812046"/>
            <a:chExt cx="263132" cy="274320"/>
          </a:xfrm>
        </p:grpSpPr>
        <p:sp>
          <p:nvSpPr>
            <p:cNvPr id="81" name="Rounded Rectangle 80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-1094808" y="-801530"/>
              <a:ext cx="26313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Hair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744689" y="832291"/>
            <a:ext cx="583813" cy="276191"/>
            <a:chOff x="-1092720" y="-813917"/>
            <a:chExt cx="364106" cy="276191"/>
          </a:xfrm>
        </p:grpSpPr>
        <p:sp>
          <p:nvSpPr>
            <p:cNvPr id="84" name="Rounded Rectangle 83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092720" y="-813917"/>
              <a:ext cx="364106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Beauty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954175" y="32875"/>
            <a:ext cx="1149055" cy="430887"/>
            <a:chOff x="-1284459" y="-850326"/>
            <a:chExt cx="945168" cy="502701"/>
          </a:xfrm>
        </p:grpSpPr>
        <p:sp>
          <p:nvSpPr>
            <p:cNvPr id="102" name="Rounded Rectangle 101"/>
            <p:cNvSpPr/>
            <p:nvPr/>
          </p:nvSpPr>
          <p:spPr>
            <a:xfrm>
              <a:off x="-1074286" y="-812047"/>
              <a:ext cx="526505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284459" y="-85032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Planning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2466123" y="808345"/>
            <a:ext cx="1048686" cy="276354"/>
            <a:chOff x="-1119249" y="-814080"/>
            <a:chExt cx="654031" cy="276354"/>
          </a:xfrm>
        </p:grpSpPr>
        <p:sp>
          <p:nvSpPr>
            <p:cNvPr id="113" name="Rounded Rectangle 112"/>
            <p:cNvSpPr/>
            <p:nvPr/>
          </p:nvSpPr>
          <p:spPr>
            <a:xfrm>
              <a:off x="-1074288" y="-812046"/>
              <a:ext cx="570281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-1119249" y="-814080"/>
              <a:ext cx="65403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Entertainment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2231552" y="88890"/>
            <a:ext cx="470000" cy="274320"/>
            <a:chOff x="-1109804" y="-812046"/>
            <a:chExt cx="293124" cy="274320"/>
          </a:xfrm>
        </p:grpSpPr>
        <p:sp>
          <p:nvSpPr>
            <p:cNvPr id="116" name="Rounded Rectangle 115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-1109804" y="-801530"/>
              <a:ext cx="29312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Food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1594706" y="828062"/>
            <a:ext cx="739304" cy="276928"/>
            <a:chOff x="-1093186" y="-814654"/>
            <a:chExt cx="461080" cy="276928"/>
          </a:xfrm>
        </p:grpSpPr>
        <p:sp>
          <p:nvSpPr>
            <p:cNvPr id="122" name="Rounded Rectangle 121"/>
            <p:cNvSpPr/>
            <p:nvPr/>
          </p:nvSpPr>
          <p:spPr>
            <a:xfrm>
              <a:off x="-1074288" y="-812046"/>
              <a:ext cx="399197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-1093186" y="-814654"/>
              <a:ext cx="46108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Fuel card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924882" y="9603"/>
            <a:ext cx="1149055" cy="430887"/>
            <a:chOff x="-1319825" y="-864317"/>
            <a:chExt cx="945168" cy="502701"/>
          </a:xfrm>
        </p:grpSpPr>
        <p:sp>
          <p:nvSpPr>
            <p:cNvPr id="125" name="Rounded Rectangle 124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-1319825" y="-864317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Match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Service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-114581" y="19162"/>
            <a:ext cx="1149055" cy="430887"/>
            <a:chOff x="-1319825" y="-864317"/>
            <a:chExt cx="945168" cy="502700"/>
          </a:xfrm>
        </p:grpSpPr>
        <p:sp>
          <p:nvSpPr>
            <p:cNvPr id="128" name="Rounded Rectangle 127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-1319825" y="-864317"/>
              <a:ext cx="945168" cy="502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Sport &amp;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Fitness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636934" y="838746"/>
            <a:ext cx="657552" cy="276191"/>
            <a:chOff x="-1114395" y="-813917"/>
            <a:chExt cx="410095" cy="276191"/>
          </a:xfrm>
        </p:grpSpPr>
        <p:sp>
          <p:nvSpPr>
            <p:cNvPr id="131" name="Rounded Rectangle 130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-1114395" y="-813917"/>
              <a:ext cx="410095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Clothing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77009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7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bivyw\Desktop\LS2017ppt\Wedding_Setup_-_Saffron_Summer_mid_res_veb1d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" r="24000"/>
          <a:stretch/>
        </p:blipFill>
        <p:spPr bwMode="auto">
          <a:xfrm>
            <a:off x="-1588" y="0"/>
            <a:ext cx="121920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-284629" y="-39662"/>
            <a:ext cx="12758082" cy="7189762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-1588" y="1219202"/>
            <a:ext cx="5368562" cy="527525"/>
            <a:chOff x="-450378" y="3016155"/>
            <a:chExt cx="6632816" cy="1815152"/>
          </a:xfrm>
          <a:solidFill>
            <a:schemeClr val="tx2">
              <a:lumMod val="75000"/>
            </a:schemeClr>
          </a:solidFill>
        </p:grpSpPr>
        <p:sp>
          <p:nvSpPr>
            <p:cNvPr id="47" name="Rectangle 46"/>
            <p:cNvSpPr/>
            <p:nvPr/>
          </p:nvSpPr>
          <p:spPr>
            <a:xfrm>
              <a:off x="-450378" y="3016155"/>
              <a:ext cx="5431813" cy="181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ight Triangle 47"/>
            <p:cNvSpPr/>
            <p:nvPr/>
          </p:nvSpPr>
          <p:spPr>
            <a:xfrm>
              <a:off x="4981435" y="3016155"/>
              <a:ext cx="1201003" cy="181515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00136" y="1250780"/>
            <a:ext cx="249446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defTabSz="914354">
              <a:defRPr/>
            </a:pPr>
            <a:r>
              <a:rPr lang="en-US" altLang="zh-TW" sz="2400" dirty="0">
                <a:solidFill>
                  <a:prstClr val="white"/>
                </a:solidFill>
                <a:ea typeface="微軟正黑體" pitchFamily="34" charset="-120"/>
              </a:rPr>
              <a:t>Wedding Banquet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914064" y="2635170"/>
            <a:ext cx="4961650" cy="2074717"/>
            <a:chOff x="3764871" y="2649683"/>
            <a:chExt cx="4961650" cy="2074717"/>
          </a:xfrm>
        </p:grpSpPr>
        <p:grpSp>
          <p:nvGrpSpPr>
            <p:cNvPr id="125" name="Group 124"/>
            <p:cNvGrpSpPr/>
            <p:nvPr/>
          </p:nvGrpSpPr>
          <p:grpSpPr>
            <a:xfrm>
              <a:off x="3764871" y="2649683"/>
              <a:ext cx="4961650" cy="2074717"/>
              <a:chOff x="1557323" y="2137757"/>
              <a:chExt cx="6175975" cy="2582486"/>
            </a:xfrm>
          </p:grpSpPr>
          <p:sp>
            <p:nvSpPr>
              <p:cNvPr id="126" name="Oval 125"/>
              <p:cNvSpPr/>
              <p:nvPr/>
            </p:nvSpPr>
            <p:spPr>
              <a:xfrm>
                <a:off x="1557323" y="2137757"/>
                <a:ext cx="2660098" cy="258248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5073201" y="2137757"/>
                <a:ext cx="2660097" cy="258248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7652" name="Picture 4" descr="M:\Agreement\Regal Hotel F&amp;B\Regal Riverside Hotel Log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8808" y="2971800"/>
              <a:ext cx="1463040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3" name="Picture 5" descr="M:\Agreement\Regal Hotel F&amp;B\Regal Oriental Hotel 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7372" y="3095336"/>
              <a:ext cx="1463040" cy="111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7161212" y="2635170"/>
            <a:ext cx="2759224" cy="2074716"/>
            <a:chOff x="7161212" y="2635170"/>
            <a:chExt cx="2759224" cy="2074716"/>
          </a:xfrm>
        </p:grpSpPr>
        <p:sp>
          <p:nvSpPr>
            <p:cNvPr id="73" name="Oval 72"/>
            <p:cNvSpPr/>
            <p:nvPr/>
          </p:nvSpPr>
          <p:spPr>
            <a:xfrm>
              <a:off x="7783369" y="2635170"/>
              <a:ext cx="2137067" cy="20747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Picture 2" descr="C:\Users\bivyw\Desktop\LS2017ppt\new-ico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212" y="2652325"/>
              <a:ext cx="1196690" cy="630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5" descr="C:\Users\bivyw\Desktop\LS2017ppt\63e76f22f8487b45c968a255cd04b3f5_400x400.jpe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1812" y="3025503"/>
              <a:ext cx="1394097" cy="1394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9" name="Straight Connector 58"/>
          <p:cNvCxnSpPr/>
          <p:nvPr/>
        </p:nvCxnSpPr>
        <p:spPr>
          <a:xfrm>
            <a:off x="0" y="609600"/>
            <a:ext cx="512064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82898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37279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8304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32400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28585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3378140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91233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42614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960336" y="457200"/>
            <a:ext cx="274712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332818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/>
          <p:cNvGrpSpPr/>
          <p:nvPr/>
        </p:nvGrpSpPr>
        <p:grpSpPr>
          <a:xfrm>
            <a:off x="4361797" y="75235"/>
            <a:ext cx="421910" cy="274320"/>
            <a:chOff x="-1094808" y="-812046"/>
            <a:chExt cx="263132" cy="274320"/>
          </a:xfrm>
        </p:grpSpPr>
        <p:sp>
          <p:nvSpPr>
            <p:cNvPr id="79" name="Rounded Rectangle 78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-1094808" y="-801530"/>
              <a:ext cx="26313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Hair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744689" y="832291"/>
            <a:ext cx="583813" cy="276191"/>
            <a:chOff x="-1092720" y="-813917"/>
            <a:chExt cx="364106" cy="276191"/>
          </a:xfrm>
        </p:grpSpPr>
        <p:sp>
          <p:nvSpPr>
            <p:cNvPr id="82" name="Rounded Rectangle 81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-1092720" y="-813917"/>
              <a:ext cx="364106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Beauty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2954175" y="32875"/>
            <a:ext cx="1149055" cy="430887"/>
            <a:chOff x="-1284459" y="-850326"/>
            <a:chExt cx="945168" cy="502701"/>
          </a:xfrm>
        </p:grpSpPr>
        <p:sp>
          <p:nvSpPr>
            <p:cNvPr id="85" name="Rounded Rectangle 84"/>
            <p:cNvSpPr/>
            <p:nvPr/>
          </p:nvSpPr>
          <p:spPr>
            <a:xfrm>
              <a:off x="-1074286" y="-812047"/>
              <a:ext cx="526505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284459" y="-85032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Planning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2466123" y="808345"/>
            <a:ext cx="1048686" cy="276354"/>
            <a:chOff x="-1119249" y="-814080"/>
            <a:chExt cx="654031" cy="276354"/>
          </a:xfrm>
        </p:grpSpPr>
        <p:sp>
          <p:nvSpPr>
            <p:cNvPr id="113" name="Rounded Rectangle 112"/>
            <p:cNvSpPr/>
            <p:nvPr/>
          </p:nvSpPr>
          <p:spPr>
            <a:xfrm>
              <a:off x="-1074288" y="-812046"/>
              <a:ext cx="570281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-1119249" y="-814080"/>
              <a:ext cx="65403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Entertainment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2231552" y="88890"/>
            <a:ext cx="470000" cy="274320"/>
            <a:chOff x="-1109804" y="-812046"/>
            <a:chExt cx="293124" cy="274320"/>
          </a:xfrm>
        </p:grpSpPr>
        <p:sp>
          <p:nvSpPr>
            <p:cNvPr id="116" name="Rounded Rectangle 115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-1109804" y="-801530"/>
              <a:ext cx="29312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Food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1594706" y="828062"/>
            <a:ext cx="739304" cy="276928"/>
            <a:chOff x="-1093186" y="-814654"/>
            <a:chExt cx="461080" cy="276928"/>
          </a:xfrm>
        </p:grpSpPr>
        <p:sp>
          <p:nvSpPr>
            <p:cNvPr id="119" name="Rounded Rectangle 118"/>
            <p:cNvSpPr/>
            <p:nvPr/>
          </p:nvSpPr>
          <p:spPr>
            <a:xfrm>
              <a:off x="-1074288" y="-812046"/>
              <a:ext cx="399197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-1093186" y="-814654"/>
              <a:ext cx="46108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Fuel card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924882" y="9603"/>
            <a:ext cx="1149055" cy="430887"/>
            <a:chOff x="-1319825" y="-864317"/>
            <a:chExt cx="945168" cy="502701"/>
          </a:xfrm>
        </p:grpSpPr>
        <p:sp>
          <p:nvSpPr>
            <p:cNvPr id="128" name="Rounded Rectangle 127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-1319825" y="-864317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Match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Service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-114581" y="19162"/>
            <a:ext cx="1149055" cy="430887"/>
            <a:chOff x="-1319825" y="-864317"/>
            <a:chExt cx="945168" cy="502700"/>
          </a:xfrm>
        </p:grpSpPr>
        <p:sp>
          <p:nvSpPr>
            <p:cNvPr id="131" name="Rounded Rectangle 130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-1319825" y="-864317"/>
              <a:ext cx="945168" cy="502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Sport &amp;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Fitness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636934" y="838746"/>
            <a:ext cx="657552" cy="276191"/>
            <a:chOff x="-1114395" y="-813917"/>
            <a:chExt cx="410095" cy="276191"/>
          </a:xfrm>
        </p:grpSpPr>
        <p:sp>
          <p:nvSpPr>
            <p:cNvPr id="142" name="Rounded Rectangle 141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-1114395" y="-813917"/>
              <a:ext cx="410095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Clothing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4517961" y="813258"/>
            <a:ext cx="1149055" cy="430887"/>
            <a:chOff x="-1285708" y="-841783"/>
            <a:chExt cx="945168" cy="502701"/>
          </a:xfrm>
        </p:grpSpPr>
        <p:sp>
          <p:nvSpPr>
            <p:cNvPr id="150" name="Rounded Rectangle 149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-1285708" y="-841783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Banquet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74535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7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bivyw\Desktop\LS2017ppt\bokeh-1958563_960_72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88825" cy="685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859519" y="-151624"/>
            <a:ext cx="13411200" cy="7126050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09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6751" r="20106" b="25503"/>
          <a:stretch/>
        </p:blipFill>
        <p:spPr bwMode="auto">
          <a:xfrm>
            <a:off x="4248152" y="3429001"/>
            <a:ext cx="364616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3" t="37222" r="38659" b="24011"/>
          <a:stretch/>
        </p:blipFill>
        <p:spPr bwMode="auto">
          <a:xfrm>
            <a:off x="4216395" y="-1"/>
            <a:ext cx="3666999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bivyw\Desktop\LS2017ppt\listing_banner_ild_1450_chi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7" r="10961"/>
          <a:stretch/>
        </p:blipFill>
        <p:spPr bwMode="auto">
          <a:xfrm>
            <a:off x="7888509" y="14652"/>
            <a:ext cx="368867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229051" y="331760"/>
            <a:ext cx="3052803" cy="15680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7405" y="-1"/>
            <a:ext cx="362032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5" descr="C:\Users\bivyw\Desktop\LS2017ppt\63e76f22f8487b45c968a255cd04b3f5_400x400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22" y="609602"/>
            <a:ext cx="1559699" cy="155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063167" y="2362200"/>
            <a:ext cx="20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latin typeface="+mj-lt"/>
                <a:ea typeface="微軟正黑體" panose="020B0604030504040204" pitchFamily="34" charset="-120"/>
              </a:rPr>
              <a:t>Online Store</a:t>
            </a:r>
            <a:endParaRPr lang="en-US" sz="2800" b="1" dirty="0"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7" t="22161" r="5608" b="32764"/>
          <a:stretch/>
        </p:blipFill>
        <p:spPr bwMode="auto">
          <a:xfrm>
            <a:off x="7874584" y="3425917"/>
            <a:ext cx="3702595" cy="344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6" t="33536" r="3943" b="27596"/>
          <a:stretch/>
        </p:blipFill>
        <p:spPr bwMode="auto">
          <a:xfrm>
            <a:off x="602892" y="3425915"/>
            <a:ext cx="3648207" cy="343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96026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bivyw\Desktop\LS2017ppt\Rw35-Waterside-To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t="7818" r="93" b="7818"/>
          <a:stretch/>
        </p:blipFill>
        <p:spPr bwMode="auto">
          <a:xfrm>
            <a:off x="-153986" y="2"/>
            <a:ext cx="1234281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-361621" y="-88476"/>
            <a:ext cx="12758082" cy="7189762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-1588" y="1219202"/>
            <a:ext cx="5368562" cy="527525"/>
            <a:chOff x="-450378" y="3016155"/>
            <a:chExt cx="6632816" cy="1815152"/>
          </a:xfrm>
          <a:solidFill>
            <a:schemeClr val="tx2">
              <a:lumMod val="75000"/>
            </a:schemeClr>
          </a:solidFill>
        </p:grpSpPr>
        <p:sp>
          <p:nvSpPr>
            <p:cNvPr id="47" name="Rectangle 46"/>
            <p:cNvSpPr/>
            <p:nvPr/>
          </p:nvSpPr>
          <p:spPr>
            <a:xfrm>
              <a:off x="-450378" y="3016155"/>
              <a:ext cx="5431813" cy="181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ight Triangle 47"/>
            <p:cNvSpPr/>
            <p:nvPr/>
          </p:nvSpPr>
          <p:spPr>
            <a:xfrm>
              <a:off x="4981435" y="3016155"/>
              <a:ext cx="1201003" cy="181515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00135" y="1250780"/>
            <a:ext cx="230396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defTabSz="914354">
              <a:defRPr/>
            </a:pPr>
            <a:r>
              <a:rPr lang="en-US" altLang="zh-TW" sz="2400" dirty="0" smtClean="0">
                <a:solidFill>
                  <a:prstClr val="white"/>
                </a:solidFill>
                <a:latin typeface="+mj-lt"/>
                <a:ea typeface="微軟正黑體" pitchFamily="34" charset="-120"/>
              </a:rPr>
              <a:t>Wedding Photos </a:t>
            </a:r>
            <a:endParaRPr lang="en-US" altLang="zh-TW" sz="2400" dirty="0">
              <a:solidFill>
                <a:prstClr val="white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3764871" y="1981200"/>
            <a:ext cx="4961650" cy="2074716"/>
            <a:chOff x="1557323" y="2137757"/>
            <a:chExt cx="6175975" cy="2582486"/>
          </a:xfrm>
        </p:grpSpPr>
        <p:sp>
          <p:nvSpPr>
            <p:cNvPr id="126" name="Oval 125"/>
            <p:cNvSpPr/>
            <p:nvPr/>
          </p:nvSpPr>
          <p:spPr>
            <a:xfrm>
              <a:off x="1557323" y="2137757"/>
              <a:ext cx="2660098" cy="25824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5073200" y="2137757"/>
              <a:ext cx="2660098" cy="25824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2240871" y="4111822"/>
            <a:ext cx="7434942" cy="2074715"/>
            <a:chOff x="1557323" y="2137757"/>
            <a:chExt cx="9254587" cy="2582486"/>
          </a:xfrm>
        </p:grpSpPr>
        <p:sp>
          <p:nvSpPr>
            <p:cNvPr id="129" name="Oval 128"/>
            <p:cNvSpPr/>
            <p:nvPr/>
          </p:nvSpPr>
          <p:spPr>
            <a:xfrm>
              <a:off x="1557323" y="2137757"/>
              <a:ext cx="2660098" cy="25824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5073200" y="2137757"/>
              <a:ext cx="2660098" cy="25824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8151812" y="2137757"/>
              <a:ext cx="2660098" cy="25824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627" name="Picture 3" descr="M:\Agreement\Harmony\Logo(C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7" t="25663" r="16304" b="24332"/>
          <a:stretch/>
        </p:blipFill>
        <p:spPr bwMode="auto">
          <a:xfrm>
            <a:off x="3925134" y="2715507"/>
            <a:ext cx="1788279" cy="86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M:\Agreement\King's Production\King's (The Studio) logo_PNG fi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2" y="2549056"/>
            <a:ext cx="1828800" cy="87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M:\Agreement\me2wedding\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810" y="4902624"/>
            <a:ext cx="1847849" cy="49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M:\Agreement\MT Workshop\logo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" t="36518" r="3001" b="20737"/>
          <a:stretch/>
        </p:blipFill>
        <p:spPr bwMode="auto">
          <a:xfrm>
            <a:off x="5256212" y="4705996"/>
            <a:ext cx="1828800" cy="8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 descr="M:\Agreement\Ray Chui Photography\RayChui_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878" y="4747983"/>
            <a:ext cx="1828800" cy="80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Connector 64"/>
          <p:cNvCxnSpPr/>
          <p:nvPr/>
        </p:nvCxnSpPr>
        <p:spPr>
          <a:xfrm>
            <a:off x="1" y="609600"/>
            <a:ext cx="566928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6" name="Oval 65"/>
          <p:cNvSpPr/>
          <p:nvPr/>
        </p:nvSpPr>
        <p:spPr>
          <a:xfrm>
            <a:off x="82898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137279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18304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232400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28585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3378140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391233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442614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4952568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5483145" y="457200"/>
            <a:ext cx="274712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332818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80"/>
          <p:cNvGrpSpPr/>
          <p:nvPr/>
        </p:nvGrpSpPr>
        <p:grpSpPr>
          <a:xfrm>
            <a:off x="5045974" y="52273"/>
            <a:ext cx="1149055" cy="430887"/>
            <a:chOff x="-1276080" y="-856176"/>
            <a:chExt cx="945168" cy="502701"/>
          </a:xfrm>
        </p:grpSpPr>
        <p:sp>
          <p:nvSpPr>
            <p:cNvPr id="82" name="Rounded Rectangle 81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-1276080" y="-85617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Photos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361797" y="75235"/>
            <a:ext cx="421910" cy="274320"/>
            <a:chOff x="-1094808" y="-812046"/>
            <a:chExt cx="263132" cy="274320"/>
          </a:xfrm>
        </p:grpSpPr>
        <p:sp>
          <p:nvSpPr>
            <p:cNvPr id="85" name="Rounded Rectangle 84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-1094808" y="-801530"/>
              <a:ext cx="26313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Hair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3744689" y="832291"/>
            <a:ext cx="583813" cy="276191"/>
            <a:chOff x="-1092720" y="-813917"/>
            <a:chExt cx="364106" cy="276191"/>
          </a:xfrm>
        </p:grpSpPr>
        <p:sp>
          <p:nvSpPr>
            <p:cNvPr id="88" name="Rounded Rectangle 87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-1092720" y="-813917"/>
              <a:ext cx="364106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Beauty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954175" y="32875"/>
            <a:ext cx="1149055" cy="430887"/>
            <a:chOff x="-1284459" y="-850326"/>
            <a:chExt cx="945168" cy="502701"/>
          </a:xfrm>
        </p:grpSpPr>
        <p:sp>
          <p:nvSpPr>
            <p:cNvPr id="91" name="Rounded Rectangle 90"/>
            <p:cNvSpPr/>
            <p:nvPr/>
          </p:nvSpPr>
          <p:spPr>
            <a:xfrm>
              <a:off x="-1074286" y="-812047"/>
              <a:ext cx="526505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-1284459" y="-85032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Planning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466123" y="808345"/>
            <a:ext cx="1048686" cy="276354"/>
            <a:chOff x="-1119249" y="-814080"/>
            <a:chExt cx="654031" cy="276354"/>
          </a:xfrm>
        </p:grpSpPr>
        <p:sp>
          <p:nvSpPr>
            <p:cNvPr id="94" name="Rounded Rectangle 93"/>
            <p:cNvSpPr/>
            <p:nvPr/>
          </p:nvSpPr>
          <p:spPr>
            <a:xfrm>
              <a:off x="-1074288" y="-812046"/>
              <a:ext cx="570281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-1119249" y="-814080"/>
              <a:ext cx="65403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Entertainment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2231552" y="88890"/>
            <a:ext cx="470000" cy="274320"/>
            <a:chOff x="-1109804" y="-812046"/>
            <a:chExt cx="293124" cy="274320"/>
          </a:xfrm>
        </p:grpSpPr>
        <p:sp>
          <p:nvSpPr>
            <p:cNvPr id="98" name="Rounded Rectangle 97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-1109804" y="-801530"/>
              <a:ext cx="29312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Food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1594706" y="828062"/>
            <a:ext cx="739304" cy="276928"/>
            <a:chOff x="-1093186" y="-814654"/>
            <a:chExt cx="461080" cy="276928"/>
          </a:xfrm>
        </p:grpSpPr>
        <p:sp>
          <p:nvSpPr>
            <p:cNvPr id="101" name="Rounded Rectangle 100"/>
            <p:cNvSpPr/>
            <p:nvPr/>
          </p:nvSpPr>
          <p:spPr>
            <a:xfrm>
              <a:off x="-1074288" y="-812046"/>
              <a:ext cx="399197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-1093186" y="-814654"/>
              <a:ext cx="46108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Fuel card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924882" y="9603"/>
            <a:ext cx="1149055" cy="430887"/>
            <a:chOff x="-1319825" y="-864317"/>
            <a:chExt cx="945168" cy="502701"/>
          </a:xfrm>
        </p:grpSpPr>
        <p:sp>
          <p:nvSpPr>
            <p:cNvPr id="104" name="Rounded Rectangle 103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-1319825" y="-864317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Match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Service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-114581" y="19162"/>
            <a:ext cx="1149055" cy="430887"/>
            <a:chOff x="-1319825" y="-864317"/>
            <a:chExt cx="945168" cy="502700"/>
          </a:xfrm>
        </p:grpSpPr>
        <p:sp>
          <p:nvSpPr>
            <p:cNvPr id="107" name="Rounded Rectangle 106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-1319825" y="-864317"/>
              <a:ext cx="945168" cy="502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Sport &amp;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Fitness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636934" y="838746"/>
            <a:ext cx="657552" cy="276191"/>
            <a:chOff x="-1114395" y="-813917"/>
            <a:chExt cx="410095" cy="276191"/>
          </a:xfrm>
        </p:grpSpPr>
        <p:sp>
          <p:nvSpPr>
            <p:cNvPr id="110" name="Rounded Rectangle 109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-1114395" y="-813917"/>
              <a:ext cx="410095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Clothing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4517961" y="813258"/>
            <a:ext cx="1149055" cy="430887"/>
            <a:chOff x="-1285708" y="-841783"/>
            <a:chExt cx="945168" cy="502701"/>
          </a:xfrm>
        </p:grpSpPr>
        <p:sp>
          <p:nvSpPr>
            <p:cNvPr id="113" name="Rounded Rectangle 112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-1285708" y="-841783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Banquet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115014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7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2" descr="C:\Users\bivyw\Desktop\LS2017ppt\travel-map_pi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1" b="11765"/>
          <a:stretch/>
        </p:blipFill>
        <p:spPr bwMode="auto">
          <a:xfrm>
            <a:off x="0" y="0"/>
            <a:ext cx="12292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-313581" y="-88476"/>
            <a:ext cx="12758082" cy="7189762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-1588" y="1219202"/>
            <a:ext cx="5368562" cy="527525"/>
            <a:chOff x="-450378" y="3016155"/>
            <a:chExt cx="6632816" cy="1815152"/>
          </a:xfrm>
          <a:solidFill>
            <a:schemeClr val="tx2">
              <a:lumMod val="75000"/>
            </a:schemeClr>
          </a:solidFill>
        </p:grpSpPr>
        <p:sp>
          <p:nvSpPr>
            <p:cNvPr id="47" name="Rectangle 46"/>
            <p:cNvSpPr/>
            <p:nvPr/>
          </p:nvSpPr>
          <p:spPr>
            <a:xfrm>
              <a:off x="-450378" y="3016155"/>
              <a:ext cx="5431813" cy="181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ight Triangle 47"/>
            <p:cNvSpPr/>
            <p:nvPr/>
          </p:nvSpPr>
          <p:spPr>
            <a:xfrm>
              <a:off x="4981435" y="3016155"/>
              <a:ext cx="1201003" cy="181515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00136" y="1250780"/>
            <a:ext cx="92057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defTabSz="914354">
              <a:defRPr/>
            </a:pPr>
            <a:r>
              <a:rPr lang="en-US" altLang="zh-TW" sz="2400" dirty="0">
                <a:solidFill>
                  <a:prstClr val="white"/>
                </a:solidFill>
                <a:latin typeface="+mj-lt"/>
                <a:ea typeface="微軟正黑體" pitchFamily="34" charset="-120"/>
              </a:rPr>
              <a:t>Travel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5125387" y="1677607"/>
            <a:ext cx="6533349" cy="5104195"/>
            <a:chOff x="501853" y="1851952"/>
            <a:chExt cx="5497165" cy="4085098"/>
          </a:xfrm>
          <a:solidFill>
            <a:srgbClr val="FFFFFF"/>
          </a:solidFill>
        </p:grpSpPr>
        <p:sp>
          <p:nvSpPr>
            <p:cNvPr id="67" name="Oval 66"/>
            <p:cNvSpPr/>
            <p:nvPr/>
          </p:nvSpPr>
          <p:spPr>
            <a:xfrm>
              <a:off x="501853" y="1851952"/>
              <a:ext cx="1606811" cy="1218756"/>
            </a:xfrm>
            <a:prstGeom prst="ellips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2470430" y="1851952"/>
              <a:ext cx="1606811" cy="1218756"/>
            </a:xfrm>
            <a:prstGeom prst="ellips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4392207" y="1851952"/>
              <a:ext cx="1606811" cy="1218756"/>
            </a:xfrm>
            <a:prstGeom prst="ellips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01853" y="3315616"/>
              <a:ext cx="1606811" cy="1218756"/>
            </a:xfrm>
            <a:prstGeom prst="ellips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2478263" y="3315616"/>
              <a:ext cx="1606811" cy="1218756"/>
            </a:xfrm>
            <a:prstGeom prst="ellips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4392207" y="3315616"/>
              <a:ext cx="1606811" cy="1218756"/>
            </a:xfrm>
            <a:prstGeom prst="ellips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501853" y="4718294"/>
              <a:ext cx="1606811" cy="1218756"/>
            </a:xfrm>
            <a:prstGeom prst="ellips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2478263" y="4718294"/>
              <a:ext cx="1606811" cy="1218756"/>
            </a:xfrm>
            <a:prstGeom prst="ellips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4392207" y="4718294"/>
              <a:ext cx="1606811" cy="1218756"/>
            </a:xfrm>
            <a:prstGeom prst="ellips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922" y="2101950"/>
              <a:ext cx="1035914" cy="768581"/>
            </a:xfrm>
            <a:prstGeom prst="rect">
              <a:avLst/>
            </a:prstGeom>
            <a:grpFill/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2379" y="2195600"/>
              <a:ext cx="1158577" cy="531457"/>
            </a:xfrm>
            <a:prstGeom prst="rect">
              <a:avLst/>
            </a:prstGeom>
            <a:grpFill/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3831" y="4992054"/>
              <a:ext cx="1023990" cy="627952"/>
            </a:xfrm>
            <a:prstGeom prst="rect">
              <a:avLst/>
            </a:prstGeom>
            <a:grpFill/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2379" y="3677398"/>
              <a:ext cx="1181430" cy="485910"/>
            </a:xfrm>
            <a:prstGeom prst="rect">
              <a:avLst/>
            </a:prstGeom>
            <a:grpFill/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538" y="5146986"/>
              <a:ext cx="1288311" cy="361372"/>
            </a:xfrm>
            <a:prstGeom prst="rect">
              <a:avLst/>
            </a:prstGeom>
            <a:grpFill/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538" y="3609864"/>
              <a:ext cx="1214301" cy="637508"/>
            </a:xfrm>
            <a:prstGeom prst="rect">
              <a:avLst/>
            </a:prstGeom>
            <a:grpFill/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044" y="2155918"/>
              <a:ext cx="1210465" cy="542623"/>
            </a:xfrm>
            <a:prstGeom prst="rect">
              <a:avLst/>
            </a:prstGeom>
            <a:grpFill/>
          </p:spPr>
        </p:pic>
        <p:pic>
          <p:nvPicPr>
            <p:cNvPr id="95" name="Picture 3" descr="O:\BD_SC\Partner store logo\Logo_etc_PS\The Parisian Macao\logo125125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11" b="20780"/>
            <a:stretch/>
          </p:blipFill>
          <p:spPr bwMode="auto">
            <a:xfrm>
              <a:off x="4678503" y="4961274"/>
              <a:ext cx="1034218" cy="668195"/>
            </a:xfrm>
            <a:prstGeom prst="rect">
              <a:avLst/>
            </a:prstGeom>
            <a:grpFill/>
            <a:extLst/>
          </p:spPr>
        </p:pic>
        <p:pic>
          <p:nvPicPr>
            <p:cNvPr id="96" name="Picture 3" descr="M:\Agreement\Morning Star Travel Service Limited\logo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129" b="19852"/>
            <a:stretch/>
          </p:blipFill>
          <p:spPr bwMode="auto">
            <a:xfrm>
              <a:off x="4588879" y="3697310"/>
              <a:ext cx="1277033" cy="470639"/>
            </a:xfrm>
            <a:prstGeom prst="rect">
              <a:avLst/>
            </a:prstGeom>
            <a:grpFill/>
            <a:extLst/>
          </p:spPr>
        </p:pic>
      </p:grpSp>
      <p:grpSp>
        <p:nvGrpSpPr>
          <p:cNvPr id="8" name="Group 7"/>
          <p:cNvGrpSpPr/>
          <p:nvPr/>
        </p:nvGrpSpPr>
        <p:grpSpPr>
          <a:xfrm>
            <a:off x="-153988" y="1677607"/>
            <a:ext cx="4914348" cy="5091545"/>
            <a:chOff x="-153988" y="1677605"/>
            <a:chExt cx="4914348" cy="5091545"/>
          </a:xfrm>
        </p:grpSpPr>
        <p:sp>
          <p:nvSpPr>
            <p:cNvPr id="99" name="Oval 98"/>
            <p:cNvSpPr/>
            <p:nvPr/>
          </p:nvSpPr>
          <p:spPr>
            <a:xfrm>
              <a:off x="2841364" y="1677605"/>
              <a:ext cx="1909686" cy="152279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153988" y="1677605"/>
              <a:ext cx="4914348" cy="5091545"/>
              <a:chOff x="-153988" y="1514663"/>
              <a:chExt cx="4914348" cy="5091545"/>
            </a:xfrm>
          </p:grpSpPr>
          <p:sp>
            <p:nvSpPr>
              <p:cNvPr id="98" name="Oval 97"/>
              <p:cNvSpPr/>
              <p:nvPr/>
            </p:nvSpPr>
            <p:spPr>
              <a:xfrm>
                <a:off x="501722" y="1514663"/>
                <a:ext cx="1909686" cy="152279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501722" y="3343463"/>
                <a:ext cx="1909686" cy="152279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2850674" y="3343463"/>
                <a:ext cx="1909686" cy="152279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2850674" y="5083413"/>
                <a:ext cx="1909686" cy="152279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03" name="Picture 3" descr="C:\Users\bivyw\Desktop\LS2017ppt\logo.pn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13"/>
              <a:stretch/>
            </p:blipFill>
            <p:spPr bwMode="auto">
              <a:xfrm>
                <a:off x="733448" y="1949717"/>
                <a:ext cx="1474764" cy="5653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6" descr="C:\Users\bivyw\Desktop\confernce temp\Harbour Plaza 8 Degrees Hotel Kowloon logo.jp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4227" y="1811797"/>
                <a:ext cx="1323960" cy="92086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/>
            </p:spPr>
          </p:pic>
          <p:pic>
            <p:nvPicPr>
              <p:cNvPr id="105" name="Picture 3" descr="C:\Users\bivyw\Desktop\LS2017ppt\galaxy-macau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8429" y="3592546"/>
                <a:ext cx="1239583" cy="9277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5" descr="C:\Users\bivyw\Desktop\LS2017ppt\Wifi Egg Portable Wifi CPS 2.pn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2538" y="5528514"/>
                <a:ext cx="1419719" cy="6038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3" descr="C:\Users\bivyw\Desktop\LS2017ppt\HI_mk_logo_hiltonbrandlogo.jpg"/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28"/>
              <a:stretch/>
            </p:blipFill>
            <p:spPr bwMode="auto">
              <a:xfrm>
                <a:off x="825513" y="3592546"/>
                <a:ext cx="1230299" cy="8934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C:\Users\bivyw\Desktop\LS2017ppt\new-icon.png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5939" y="1634586"/>
                <a:ext cx="1196690" cy="6302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C:\Users\bivyw\Desktop\LS2017ppt\new-icon.png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53988" y="3429000"/>
                <a:ext cx="1196690" cy="6302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C:\Users\bivyw\Desktop\LS2017ppt\new-icon.png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6922" y="1670845"/>
                <a:ext cx="1196690" cy="6302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C:\Users\bivyw\Desktop\LS2017ppt\new-icon.png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8873" y="3461477"/>
                <a:ext cx="1196690" cy="6302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C:\Users\bivyw\Desktop\LS2017ppt\new-icon.png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4412" y="5237143"/>
                <a:ext cx="1196690" cy="6302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113" name="Straight Connector 112"/>
          <p:cNvCxnSpPr/>
          <p:nvPr/>
        </p:nvCxnSpPr>
        <p:spPr>
          <a:xfrm>
            <a:off x="0" y="609600"/>
            <a:ext cx="621792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82898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137279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18304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32400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585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3378140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391233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442614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4952568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5484756" y="46415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6040427" y="457200"/>
            <a:ext cx="274712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32818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4" name="Group 173"/>
          <p:cNvGrpSpPr/>
          <p:nvPr/>
        </p:nvGrpSpPr>
        <p:grpSpPr>
          <a:xfrm>
            <a:off x="5905851" y="810251"/>
            <a:ext cx="554952" cy="276191"/>
            <a:chOff x="-1078224" y="-813917"/>
            <a:chExt cx="346106" cy="276191"/>
          </a:xfrm>
        </p:grpSpPr>
        <p:sp>
          <p:nvSpPr>
            <p:cNvPr id="175" name="Rounded Rectangle 174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-1078224" y="-813917"/>
              <a:ext cx="33511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Travel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5045974" y="52273"/>
            <a:ext cx="1149055" cy="430887"/>
            <a:chOff x="-1276080" y="-856176"/>
            <a:chExt cx="945168" cy="502701"/>
          </a:xfrm>
        </p:grpSpPr>
        <p:sp>
          <p:nvSpPr>
            <p:cNvPr id="183" name="Rounded Rectangle 182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-1276080" y="-85617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Photos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4361797" y="75235"/>
            <a:ext cx="421910" cy="274320"/>
            <a:chOff x="-1094808" y="-812046"/>
            <a:chExt cx="263132" cy="274320"/>
          </a:xfrm>
        </p:grpSpPr>
        <p:sp>
          <p:nvSpPr>
            <p:cNvPr id="186" name="Rounded Rectangle 185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-1094808" y="-801530"/>
              <a:ext cx="26313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Hair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3744689" y="832291"/>
            <a:ext cx="583813" cy="276191"/>
            <a:chOff x="-1092720" y="-813917"/>
            <a:chExt cx="364106" cy="276191"/>
          </a:xfrm>
        </p:grpSpPr>
        <p:sp>
          <p:nvSpPr>
            <p:cNvPr id="189" name="Rounded Rectangle 188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-1092720" y="-813917"/>
              <a:ext cx="364106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Beauty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2954175" y="32875"/>
            <a:ext cx="1149055" cy="430887"/>
            <a:chOff x="-1284459" y="-850326"/>
            <a:chExt cx="945168" cy="502701"/>
          </a:xfrm>
        </p:grpSpPr>
        <p:sp>
          <p:nvSpPr>
            <p:cNvPr id="192" name="Rounded Rectangle 191"/>
            <p:cNvSpPr/>
            <p:nvPr/>
          </p:nvSpPr>
          <p:spPr>
            <a:xfrm>
              <a:off x="-1074286" y="-812047"/>
              <a:ext cx="526505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-1284459" y="-85032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Planning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2466123" y="808345"/>
            <a:ext cx="1048686" cy="276354"/>
            <a:chOff x="-1119249" y="-814080"/>
            <a:chExt cx="654031" cy="276354"/>
          </a:xfrm>
        </p:grpSpPr>
        <p:sp>
          <p:nvSpPr>
            <p:cNvPr id="195" name="Rounded Rectangle 194"/>
            <p:cNvSpPr/>
            <p:nvPr/>
          </p:nvSpPr>
          <p:spPr>
            <a:xfrm>
              <a:off x="-1074288" y="-812046"/>
              <a:ext cx="570281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-1119249" y="-814080"/>
              <a:ext cx="65403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Entertainment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97" name="Group 196"/>
          <p:cNvGrpSpPr/>
          <p:nvPr/>
        </p:nvGrpSpPr>
        <p:grpSpPr>
          <a:xfrm>
            <a:off x="2231552" y="88890"/>
            <a:ext cx="470000" cy="274320"/>
            <a:chOff x="-1109804" y="-812046"/>
            <a:chExt cx="293124" cy="274320"/>
          </a:xfrm>
        </p:grpSpPr>
        <p:sp>
          <p:nvSpPr>
            <p:cNvPr id="198" name="Rounded Rectangle 197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-1109804" y="-801530"/>
              <a:ext cx="29312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Food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1594706" y="828062"/>
            <a:ext cx="739304" cy="276928"/>
            <a:chOff x="-1093186" y="-814654"/>
            <a:chExt cx="461080" cy="276928"/>
          </a:xfrm>
        </p:grpSpPr>
        <p:sp>
          <p:nvSpPr>
            <p:cNvPr id="201" name="Rounded Rectangle 200"/>
            <p:cNvSpPr/>
            <p:nvPr/>
          </p:nvSpPr>
          <p:spPr>
            <a:xfrm>
              <a:off x="-1074288" y="-812046"/>
              <a:ext cx="399197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-1093186" y="-814654"/>
              <a:ext cx="46108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Fuel card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924882" y="9603"/>
            <a:ext cx="1149055" cy="430887"/>
            <a:chOff x="-1319825" y="-864317"/>
            <a:chExt cx="945168" cy="502701"/>
          </a:xfrm>
        </p:grpSpPr>
        <p:sp>
          <p:nvSpPr>
            <p:cNvPr id="204" name="Rounded Rectangle 203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-1319825" y="-864317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Match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Service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06" name="Group 205"/>
          <p:cNvGrpSpPr/>
          <p:nvPr/>
        </p:nvGrpSpPr>
        <p:grpSpPr>
          <a:xfrm>
            <a:off x="-114581" y="19162"/>
            <a:ext cx="1149055" cy="430887"/>
            <a:chOff x="-1319825" y="-864317"/>
            <a:chExt cx="945168" cy="502700"/>
          </a:xfrm>
        </p:grpSpPr>
        <p:sp>
          <p:nvSpPr>
            <p:cNvPr id="207" name="Rounded Rectangle 206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-1319825" y="-864317"/>
              <a:ext cx="945168" cy="502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Sport &amp;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Fitness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09" name="Group 208"/>
          <p:cNvGrpSpPr/>
          <p:nvPr/>
        </p:nvGrpSpPr>
        <p:grpSpPr>
          <a:xfrm>
            <a:off x="636934" y="838746"/>
            <a:ext cx="657552" cy="276191"/>
            <a:chOff x="-1114395" y="-813917"/>
            <a:chExt cx="410095" cy="276191"/>
          </a:xfrm>
        </p:grpSpPr>
        <p:sp>
          <p:nvSpPr>
            <p:cNvPr id="210" name="Rounded Rectangle 209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-1114395" y="-813917"/>
              <a:ext cx="410095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Clothing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4517961" y="813258"/>
            <a:ext cx="1149055" cy="430887"/>
            <a:chOff x="-1285708" y="-841783"/>
            <a:chExt cx="945168" cy="502701"/>
          </a:xfrm>
        </p:grpSpPr>
        <p:sp>
          <p:nvSpPr>
            <p:cNvPr id="213" name="Rounded Rectangle 212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-1285708" y="-841783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Banquet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03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" b="12847"/>
          <a:stretch/>
        </p:blipFill>
        <p:spPr>
          <a:xfrm>
            <a:off x="-1588" y="-76200"/>
            <a:ext cx="12188825" cy="6934200"/>
          </a:xfrm>
        </p:spPr>
      </p:pic>
      <p:sp>
        <p:nvSpPr>
          <p:cNvPr id="6" name="Rectangle 5"/>
          <p:cNvSpPr/>
          <p:nvPr/>
        </p:nvSpPr>
        <p:spPr>
          <a:xfrm>
            <a:off x="-1130031" y="5638800"/>
            <a:ext cx="13930043" cy="1524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09">
              <a:defRPr/>
            </a:pPr>
            <a:endParaRPr lang="en-US">
              <a:solidFill>
                <a:srgbClr val="F2F2F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3812" y="5842339"/>
            <a:ext cx="6781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ea typeface="微軟正黑體" pitchFamily="34" charset="-120"/>
              </a:rPr>
              <a:t>Your </a:t>
            </a:r>
            <a:r>
              <a:rPr lang="en-US" altLang="zh-TW" sz="6000" b="1" dirty="0">
                <a:ea typeface="微軟正黑體" pitchFamily="34" charset="-120"/>
              </a:rPr>
              <a:t>life journey……</a:t>
            </a:r>
            <a:endParaRPr lang="en-US" sz="6000" b="1" dirty="0"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20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01" r="26667" b="10773"/>
          <a:stretch/>
        </p:blipFill>
        <p:spPr bwMode="auto">
          <a:xfrm>
            <a:off x="378122" y="0"/>
            <a:ext cx="115074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51942" y="-228600"/>
            <a:ext cx="12647154" cy="7126050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09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05464" y="609602"/>
            <a:ext cx="3052803" cy="1568013"/>
            <a:chOff x="3879809" y="2286902"/>
            <a:chExt cx="4602574" cy="2364023"/>
          </a:xfrm>
        </p:grpSpPr>
        <p:sp>
          <p:nvSpPr>
            <p:cNvPr id="9" name="Rounded Rectangle 8"/>
            <p:cNvSpPr/>
            <p:nvPr/>
          </p:nvSpPr>
          <p:spPr>
            <a:xfrm>
              <a:off x="3879809" y="2286902"/>
              <a:ext cx="4602574" cy="2364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9" name="Picture 3" descr="C:\Users\bivyw\Desktop\LS2017ppt\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3"/>
            <a:stretch/>
          </p:blipFill>
          <p:spPr bwMode="auto">
            <a:xfrm>
              <a:off x="4113212" y="2634420"/>
              <a:ext cx="4145788" cy="1589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/>
          <p:cNvSpPr/>
          <p:nvPr/>
        </p:nvSpPr>
        <p:spPr>
          <a:xfrm>
            <a:off x="1903413" y="2547256"/>
            <a:ext cx="8610600" cy="37773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3413" y="2700280"/>
            <a:ext cx="8610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dirty="0" smtClean="0">
                <a:ea typeface="微軟正黑體" panose="020B0604030504040204" pitchFamily="34" charset="-120"/>
              </a:rPr>
              <a:t>[Online Store]</a:t>
            </a:r>
            <a:endParaRPr lang="en-US" altLang="zh-TW" sz="2200" dirty="0">
              <a:ea typeface="微軟正黑體" panose="020B0604030504040204" pitchFamily="34" charset="-120"/>
            </a:endParaRPr>
          </a:p>
          <a:p>
            <a:endParaRPr lang="en-US" altLang="zh-TW" sz="2200" dirty="0"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sz="2200" dirty="0" smtClean="0">
                <a:ea typeface="微軟正黑體" panose="020B0604030504040204" pitchFamily="34" charset="-120"/>
              </a:rPr>
              <a:t>texpert.com </a:t>
            </a:r>
            <a:r>
              <a:rPr lang="en-US" altLang="zh-TW" sz="2200" dirty="0">
                <a:ea typeface="微軟正黑體" panose="020B0604030504040204" pitchFamily="34" charset="-120"/>
              </a:rPr>
              <a:t>is an online booking engine </a:t>
            </a:r>
            <a:r>
              <a:rPr lang="en-US" altLang="zh-TW" sz="2200" dirty="0" smtClean="0">
                <a:ea typeface="微軟正黑體" panose="020B0604030504040204" pitchFamily="34" charset="-120"/>
              </a:rPr>
              <a:t>operated by </a:t>
            </a:r>
            <a:r>
              <a:rPr lang="en-US" sz="2200" dirty="0" err="1" smtClean="0"/>
              <a:t>Bossfly</a:t>
            </a:r>
            <a:r>
              <a:rPr lang="en-US" sz="2200" dirty="0" smtClean="0"/>
              <a:t> Limited.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200" dirty="0" smtClean="0"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sz="2200" dirty="0" smtClean="0">
                <a:ea typeface="微軟正黑體" panose="020B0604030504040204" pitchFamily="34" charset="-120"/>
              </a:rPr>
              <a:t>texpert.com is an </a:t>
            </a:r>
            <a:r>
              <a:rPr lang="en-US" altLang="zh-TW" sz="2200" dirty="0">
                <a:ea typeface="微軟正黑體" panose="020B0604030504040204" pitchFamily="34" charset="-120"/>
              </a:rPr>
              <a:t>user-friendly </a:t>
            </a:r>
            <a:r>
              <a:rPr lang="en-US" altLang="zh-TW" sz="2200" dirty="0" smtClean="0">
                <a:ea typeface="微軟正黑體" panose="020B0604030504040204" pitchFamily="34" charset="-120"/>
              </a:rPr>
              <a:t>platform </a:t>
            </a:r>
            <a:r>
              <a:rPr lang="en-US" altLang="zh-TW" sz="2200" dirty="0">
                <a:ea typeface="微軟正黑體" panose="020B0604030504040204" pitchFamily="34" charset="-120"/>
              </a:rPr>
              <a:t>to search, compare and book all essential travel services and products, giving you a hassle-free experience </a:t>
            </a:r>
            <a:r>
              <a:rPr lang="en-US" altLang="zh-TW" sz="2200" dirty="0" smtClean="0">
                <a:ea typeface="微軟正黑體" panose="020B0604030504040204" pitchFamily="34" charset="-120"/>
              </a:rPr>
              <a:t>when you plan your trip. You can design </a:t>
            </a:r>
            <a:r>
              <a:rPr lang="en-US" altLang="zh-TW" sz="2200" dirty="0">
                <a:ea typeface="微軟正黑體" panose="020B0604030504040204" pitchFamily="34" charset="-120"/>
              </a:rPr>
              <a:t>your own unique journey with just a few easy </a:t>
            </a:r>
            <a:r>
              <a:rPr lang="en-US" altLang="zh-TW" sz="2200" dirty="0" smtClean="0">
                <a:ea typeface="微軟正黑體" panose="020B0604030504040204" pitchFamily="34" charset="-120"/>
              </a:rPr>
              <a:t>steps. They are aim at providing customers the best deal to travel anytime anywhere you want. Enjoy travelling!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6951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Users\bivyw\Desktop\confernce temp\harbour_plaza_8_degrees_30062015-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2" r="1229"/>
          <a:stretch/>
        </p:blipFill>
        <p:spPr bwMode="auto">
          <a:xfrm>
            <a:off x="-57135" y="0"/>
            <a:ext cx="12245960" cy="699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57134" y="277017"/>
            <a:ext cx="12295687" cy="68961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4800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8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03413" y="2547256"/>
            <a:ext cx="8610600" cy="3938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08212" y="2700280"/>
            <a:ext cx="8305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 smtClean="0">
                <a:ea typeface="微軟正黑體" panose="020B0604030504040204" pitchFamily="34" charset="-120"/>
              </a:rPr>
              <a:t>[Walk-in Store]</a:t>
            </a:r>
            <a:endParaRPr lang="en-US" altLang="zh-TW" sz="2000" dirty="0"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000" dirty="0"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sz="1600" dirty="0" smtClean="0">
                <a:ea typeface="微軟正黑體" panose="020B0604030504040204" pitchFamily="34" charset="-120"/>
              </a:rPr>
              <a:t>The </a:t>
            </a:r>
            <a:r>
              <a:rPr lang="en-US" altLang="zh-TW" sz="1600" dirty="0">
                <a:ea typeface="微軟正黑體" panose="020B0604030504040204" pitchFamily="34" charset="-120"/>
              </a:rPr>
              <a:t>award-winning Harbour Plaza 8 Degrees is located at the middle of Kowloon, near the Kai Tak Cruise Terminal and </a:t>
            </a:r>
            <a:r>
              <a:rPr lang="en-US" altLang="zh-TW" sz="1600" dirty="0" err="1">
                <a:ea typeface="微軟正黑體" panose="020B0604030504040204" pitchFamily="34" charset="-120"/>
              </a:rPr>
              <a:t>Mongkok</a:t>
            </a:r>
            <a:r>
              <a:rPr lang="en-US" altLang="zh-TW" sz="1600" dirty="0">
                <a:ea typeface="微軟正黑體" panose="020B0604030504040204" pitchFamily="34" charset="-120"/>
              </a:rPr>
              <a:t> area, it is minutes away from </a:t>
            </a:r>
            <a:r>
              <a:rPr lang="en-US" altLang="zh-TW" sz="1600" dirty="0" err="1">
                <a:ea typeface="微軟正黑體" panose="020B0604030504040204" pitchFamily="34" charset="-120"/>
              </a:rPr>
              <a:t>Tsimshatsui</a:t>
            </a:r>
            <a:r>
              <a:rPr lang="en-US" altLang="zh-TW" sz="1600" dirty="0">
                <a:ea typeface="微軟正黑體" panose="020B0604030504040204" pitchFamily="34" charset="-120"/>
              </a:rPr>
              <a:t> shopping and local sightseeing destinations, </a:t>
            </a:r>
            <a:r>
              <a:rPr lang="en-US" altLang="zh-TW" sz="1600" dirty="0" smtClean="0">
                <a:ea typeface="微軟正黑體" panose="020B0604030504040204" pitchFamily="34" charset="-120"/>
              </a:rPr>
              <a:t>where are </a:t>
            </a:r>
            <a:r>
              <a:rPr lang="en-US" altLang="zh-TW" sz="1600" dirty="0">
                <a:ea typeface="微軟正黑體" panose="020B0604030504040204" pitchFamily="34" charset="-120"/>
              </a:rPr>
              <a:t>reachable </a:t>
            </a:r>
            <a:r>
              <a:rPr lang="en-US" altLang="zh-TW" sz="1600" dirty="0" smtClean="0">
                <a:ea typeface="微軟正黑體" panose="020B0604030504040204" pitchFamily="34" charset="-120"/>
              </a:rPr>
              <a:t>through </a:t>
            </a:r>
            <a:r>
              <a:rPr lang="en-US" altLang="zh-TW" sz="1600" dirty="0">
                <a:ea typeface="微軟正黑體" panose="020B0604030504040204" pitchFamily="34" charset="-120"/>
              </a:rPr>
              <a:t>free hotel shuttle bus. </a:t>
            </a:r>
            <a:endParaRPr lang="en-US" altLang="zh-TW" sz="1600" dirty="0" smtClean="0"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1600" dirty="0"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sz="1600" dirty="0" smtClean="0">
                <a:ea typeface="微軟正黑體" panose="020B0604030504040204" pitchFamily="34" charset="-120"/>
              </a:rPr>
              <a:t>Features </a:t>
            </a:r>
            <a:r>
              <a:rPr lang="en-US" altLang="zh-TW" sz="1600" dirty="0">
                <a:ea typeface="微軟正黑體" panose="020B0604030504040204" pitchFamily="34" charset="-120"/>
              </a:rPr>
              <a:t>704 tastefully designed </a:t>
            </a:r>
            <a:r>
              <a:rPr lang="en-US" altLang="zh-TW" sz="1600" dirty="0" smtClean="0">
                <a:ea typeface="微軟正黑體" panose="020B0604030504040204" pitchFamily="34" charset="-120"/>
              </a:rPr>
              <a:t>guestrooms </a:t>
            </a:r>
            <a:r>
              <a:rPr lang="en-US" altLang="zh-TW" sz="1600" dirty="0">
                <a:ea typeface="微軟正黑體" panose="020B0604030504040204" pitchFamily="34" charset="-120"/>
              </a:rPr>
              <a:t>and suites with Wi-Fi access and handy Smartphone services, a renowned lobby with utmost innovation, stylish restaurant featuring international cuisine, outdoor bar &amp; dining, well-equipped Fitness Centre, relaxing sauna and outdoor swimming pool surrounded by a lush landscape. Accomplished by the hospitable service and excellent facilities, the hotel is ideal for all business, MICE, leisure and family travelers </a:t>
            </a:r>
            <a:r>
              <a:rPr lang="en-US" altLang="zh-TW" sz="1600" dirty="0" smtClean="0">
                <a:ea typeface="微軟正黑體" panose="020B0604030504040204" pitchFamily="34" charset="-120"/>
              </a:rPr>
              <a:t> who are looking </a:t>
            </a:r>
            <a:r>
              <a:rPr lang="en-US" altLang="zh-TW" sz="1600" dirty="0">
                <a:ea typeface="微軟正黑體" panose="020B0604030504040204" pitchFamily="34" charset="-120"/>
              </a:rPr>
              <a:t>for comfortable and attractive accommodation.</a:t>
            </a:r>
            <a:endParaRPr lang="zh-TW" altLang="en-US" sz="1600" dirty="0">
              <a:ea typeface="微軟正黑體" panose="020B0604030504040204" pitchFamily="34" charset="-12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44210" y="306048"/>
            <a:ext cx="3052803" cy="1568013"/>
            <a:chOff x="5027612" y="622823"/>
            <a:chExt cx="3052803" cy="1568013"/>
          </a:xfrm>
        </p:grpSpPr>
        <p:sp>
          <p:nvSpPr>
            <p:cNvPr id="13" name="Rounded Rectangle 12"/>
            <p:cNvSpPr/>
            <p:nvPr/>
          </p:nvSpPr>
          <p:spPr>
            <a:xfrm>
              <a:off x="5027612" y="622823"/>
              <a:ext cx="3052803" cy="156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22" name="Picture 6" descr="C:\Users\bivyw\Desktop\confernce temp\Harbour Plaza 8 Degrees Hotel Kowloon 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3245" y="622823"/>
              <a:ext cx="2254397" cy="156801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</p:grpSp>
    </p:spTree>
    <p:extLst>
      <p:ext uri="{BB962C8B-B14F-4D97-AF65-F5344CB8AC3E}">
        <p14:creationId xmlns:p14="http://schemas.microsoft.com/office/powerpoint/2010/main" val="315115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ivyw\Desktop\LS2017ppt\bbc44d0019ba7163d46b3be8a89e2b6c3f0ad17c.1439188067-bd0c72a33692cde757e3907c8746c7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3444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51942" y="-228600"/>
            <a:ext cx="12647154" cy="7126050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09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03412" y="2438400"/>
            <a:ext cx="8305800" cy="40172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32012" y="2362200"/>
            <a:ext cx="8077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ea typeface="微軟正黑體" panose="020B0604030504040204" pitchFamily="34" charset="-120"/>
              </a:rPr>
              <a:t>[Online Store]</a:t>
            </a:r>
            <a:endParaRPr lang="en-US" altLang="zh-TW" sz="2000" b="1" dirty="0">
              <a:ea typeface="微軟正黑體" panose="020B0604030504040204" pitchFamily="34" charset="-120"/>
            </a:endParaRPr>
          </a:p>
          <a:p>
            <a:endParaRPr lang="en-US" altLang="zh-TW" sz="2000" b="1" dirty="0"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000" dirty="0" smtClean="0"/>
              <a:t>Galaxy </a:t>
            </a:r>
            <a:r>
              <a:rPr lang="en-US" sz="2000" dirty="0"/>
              <a:t>Macau is the World-Class Asian resort destination in Macau. </a:t>
            </a:r>
            <a:r>
              <a:rPr lang="en-US" sz="2000" dirty="0" smtClean="0"/>
              <a:t>Galaxy </a:t>
            </a:r>
            <a:r>
              <a:rPr lang="en-US" sz="2000" dirty="0"/>
              <a:t>Macau includes more than 2,200 rooms, suites and villas across three World-Class Asian hotels: the award-winning and ultra-exclusive Banyan Tree Hotels and Resorts, Japan’s legendary Okura Hotels &amp; Resorts, and the highly anticipated five-star Galaxy </a:t>
            </a:r>
            <a:r>
              <a:rPr lang="en-US" sz="2000" dirty="0" smtClean="0"/>
              <a:t>Hotel.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000" dirty="0"/>
              <a:t>Facilities include a selection of more than 50 food and beverage outlets, including the widest selection of pan-Asian cuisine in Macau; distinctive retail shopping; lush oasis gardens covering 52,000 square meters, and the world’s largest </a:t>
            </a:r>
            <a:r>
              <a:rPr lang="en-US" sz="2000" dirty="0" err="1"/>
              <a:t>Skytop</a:t>
            </a:r>
            <a:r>
              <a:rPr lang="en-US" sz="2000" dirty="0"/>
              <a:t> Wave Pool covering 4,000 square meters and featuring a 350-ton white sand beach.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644210" y="489624"/>
            <a:ext cx="3052803" cy="1568013"/>
            <a:chOff x="4265612" y="609600"/>
            <a:chExt cx="3052803" cy="1568013"/>
          </a:xfrm>
        </p:grpSpPr>
        <p:sp>
          <p:nvSpPr>
            <p:cNvPr id="8" name="Rounded Rectangle 7"/>
            <p:cNvSpPr/>
            <p:nvPr/>
          </p:nvSpPr>
          <p:spPr>
            <a:xfrm>
              <a:off x="4265612" y="609600"/>
              <a:ext cx="3052803" cy="156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71" name="Picture 3" descr="C:\Users\bivyw\Desktop\LS2017ppt\galaxy-macau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5869" y="715963"/>
              <a:ext cx="1792288" cy="1341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11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bivyw\Desktop\LS2017ppt\6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51942" y="-228600"/>
            <a:ext cx="12647154" cy="7126050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09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03413" y="3004456"/>
            <a:ext cx="8610600" cy="26343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436813" y="3157479"/>
            <a:ext cx="746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latin typeface="+mj-lt"/>
                <a:ea typeface="微軟正黑體" panose="020B0604030504040204" pitchFamily="34" charset="-120"/>
              </a:rPr>
              <a:t>[Online Store]</a:t>
            </a:r>
            <a:endParaRPr lang="en-US" altLang="zh-TW" sz="2000" b="1" dirty="0">
              <a:latin typeface="+mj-lt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000" b="1" dirty="0">
              <a:latin typeface="+mj-lt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sz="2000" b="1" dirty="0">
                <a:latin typeface="+mj-lt"/>
                <a:ea typeface="微軟正黑體" panose="020B0604030504040204" pitchFamily="34" charset="-120"/>
              </a:rPr>
              <a:t>Hilton Hotels and Resorts is an award-winning guest loyalty program with Hilton's top ten prestigious hotel brands, with 34 million members.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000" b="1" dirty="0">
              <a:latin typeface="+mj-lt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sz="2000" b="1" dirty="0">
                <a:latin typeface="+mj-lt"/>
                <a:ea typeface="微軟正黑體" panose="020B0604030504040204" pitchFamily="34" charset="-120"/>
              </a:rPr>
              <a:t>Offering more than 90 countries and over 4,000 Hilton </a:t>
            </a:r>
            <a:r>
              <a:rPr lang="en-US" altLang="zh-TW" sz="2000" b="1" dirty="0" smtClean="0">
                <a:latin typeface="+mj-lt"/>
                <a:ea typeface="微軟正黑體" panose="020B0604030504040204" pitchFamily="34" charset="-120"/>
              </a:rPr>
              <a:t>hotels.</a:t>
            </a:r>
            <a:endParaRPr lang="en-US" sz="2000" b="1" dirty="0">
              <a:latin typeface="+mj-lt"/>
              <a:ea typeface="微軟正黑體" panose="020B0604030504040204" pitchFamily="34" charset="-12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82310" y="838202"/>
            <a:ext cx="3052803" cy="1568013"/>
            <a:chOff x="4682310" y="838200"/>
            <a:chExt cx="3052803" cy="1568013"/>
          </a:xfrm>
        </p:grpSpPr>
        <p:sp>
          <p:nvSpPr>
            <p:cNvPr id="8" name="Rounded Rectangle 7"/>
            <p:cNvSpPr/>
            <p:nvPr/>
          </p:nvSpPr>
          <p:spPr>
            <a:xfrm>
              <a:off x="4682310" y="838200"/>
              <a:ext cx="3052803" cy="156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43" name="Picture 3" descr="C:\Users\bivyw\Desktop\LS2017ppt\HI_mk_logo_hiltonbrandlogo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28"/>
            <a:stretch/>
          </p:blipFill>
          <p:spPr bwMode="auto">
            <a:xfrm>
              <a:off x="5299448" y="961923"/>
              <a:ext cx="1818527" cy="1320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70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76" r="11134" b="16529"/>
          <a:stretch/>
        </p:blipFill>
        <p:spPr bwMode="auto">
          <a:xfrm>
            <a:off x="1" y="2"/>
            <a:ext cx="12188825" cy="377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7" r="1403" b="32115"/>
          <a:stretch/>
        </p:blipFill>
        <p:spPr bwMode="auto">
          <a:xfrm>
            <a:off x="1" y="3771439"/>
            <a:ext cx="12188825" cy="308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 rot="10800000">
            <a:off x="-51467" y="-38100"/>
            <a:ext cx="12295687" cy="68961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4800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8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03413" y="2660208"/>
            <a:ext cx="8610600" cy="34357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36813" y="2813228"/>
            <a:ext cx="746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latin typeface="+mj-lt"/>
                <a:ea typeface="微軟正黑體" panose="020B0604030504040204" pitchFamily="34" charset="-120"/>
              </a:rPr>
              <a:t>[Online Store]</a:t>
            </a:r>
            <a:endParaRPr lang="en-US" altLang="zh-TW" sz="2000" b="1" dirty="0">
              <a:latin typeface="+mj-lt"/>
              <a:ea typeface="微軟正黑體" panose="020B0604030504040204" pitchFamily="34" charset="-120"/>
            </a:endParaRPr>
          </a:p>
          <a:p>
            <a:endParaRPr lang="en-US" altLang="zh-TW" sz="2000" b="1" dirty="0">
              <a:latin typeface="+mj-lt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sz="2000" b="1" dirty="0" err="1">
                <a:latin typeface="+mj-lt"/>
                <a:ea typeface="微軟正黑體" panose="020B0604030504040204" pitchFamily="34" charset="-120"/>
              </a:rPr>
              <a:t>Wifi</a:t>
            </a:r>
            <a:r>
              <a:rPr lang="en-US" altLang="zh-TW" sz="2000" b="1" dirty="0">
                <a:latin typeface="+mj-lt"/>
                <a:ea typeface="微軟正黑體" panose="020B0604030504040204" pitchFamily="34" charset="-120"/>
              </a:rPr>
              <a:t> Egg - P</a:t>
            </a:r>
            <a:r>
              <a:rPr lang="en-US" altLang="zh-TW" sz="2000" b="1" dirty="0" smtClean="0">
                <a:latin typeface="+mj-lt"/>
                <a:ea typeface="微軟正黑體" panose="020B0604030504040204" pitchFamily="34" charset="-120"/>
              </a:rPr>
              <a:t>rovides </a:t>
            </a:r>
            <a:r>
              <a:rPr lang="en-US" altLang="zh-TW" sz="2000" b="1" dirty="0" err="1">
                <a:latin typeface="+mj-lt"/>
                <a:ea typeface="微軟正黑體" panose="020B0604030504040204" pitchFamily="34" charset="-120"/>
              </a:rPr>
              <a:t>Wifi</a:t>
            </a:r>
            <a:r>
              <a:rPr lang="en-US" altLang="zh-TW" sz="2000" b="1" dirty="0">
                <a:latin typeface="+mj-lt"/>
                <a:ea typeface="微軟正黑體" panose="020B0604030504040204" pitchFamily="34" charset="-120"/>
              </a:rPr>
              <a:t> network to </a:t>
            </a:r>
            <a:r>
              <a:rPr lang="en-US" altLang="zh-TW" sz="2000" b="1" dirty="0" smtClean="0">
                <a:latin typeface="+mj-lt"/>
                <a:ea typeface="微軟正黑體" panose="020B0604030504040204" pitchFamily="34" charset="-120"/>
              </a:rPr>
              <a:t>customers </a:t>
            </a:r>
            <a:r>
              <a:rPr lang="en-US" altLang="zh-TW" sz="2000" b="1" dirty="0">
                <a:latin typeface="+mj-lt"/>
                <a:ea typeface="微軟正黑體" panose="020B0604030504040204" pitchFamily="34" charset="-120"/>
              </a:rPr>
              <a:t>for their business or Leisure trips with the least expense, </a:t>
            </a:r>
            <a:r>
              <a:rPr lang="en-US" altLang="zh-TW" sz="2000" b="1" dirty="0" smtClean="0">
                <a:latin typeface="+mj-lt"/>
                <a:ea typeface="微軟正黑體" panose="020B0604030504040204" pitchFamily="34" charset="-120"/>
              </a:rPr>
              <a:t>high-speed </a:t>
            </a:r>
            <a:r>
              <a:rPr lang="en-US" altLang="zh-TW" sz="2000" b="1" dirty="0">
                <a:latin typeface="+mj-lt"/>
                <a:ea typeface="微軟正黑體" panose="020B0604030504040204" pitchFamily="34" charset="-120"/>
              </a:rPr>
              <a:t>quality and reliable travel internet </a:t>
            </a:r>
            <a:r>
              <a:rPr lang="en-US" altLang="zh-TW" sz="2000" b="1" dirty="0" smtClean="0">
                <a:latin typeface="+mj-lt"/>
                <a:ea typeface="微軟正黑體" panose="020B0604030504040204" pitchFamily="34" charset="-120"/>
              </a:rPr>
              <a:t>network by a</a:t>
            </a:r>
            <a:r>
              <a:rPr lang="en-US" altLang="zh-TW" sz="2000" b="1" dirty="0" smtClean="0"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ea typeface="微軟正黑體" panose="020B0604030504040204" pitchFamily="34" charset="-120"/>
              </a:rPr>
              <a:t>p</a:t>
            </a:r>
            <a:r>
              <a:rPr lang="en-US" altLang="zh-TW" sz="2000" b="1" dirty="0" smtClean="0">
                <a:ea typeface="微軟正黑體" panose="020B0604030504040204" pitchFamily="34" charset="-120"/>
              </a:rPr>
              <a:t>ocket </a:t>
            </a:r>
            <a:r>
              <a:rPr lang="en-US" altLang="zh-TW" sz="2000" b="1" dirty="0">
                <a:ea typeface="微軟正黑體" panose="020B0604030504040204" pitchFamily="34" charset="-120"/>
              </a:rPr>
              <a:t>size </a:t>
            </a:r>
            <a:r>
              <a:rPr lang="en-US" altLang="zh-TW" sz="2000" b="1" dirty="0" err="1">
                <a:ea typeface="微軟正黑體" panose="020B0604030504040204" pitchFamily="34" charset="-120"/>
              </a:rPr>
              <a:t>Wifi</a:t>
            </a:r>
            <a:r>
              <a:rPr lang="en-US" altLang="zh-TW" sz="2000" b="1" dirty="0"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ea typeface="微軟正黑體" panose="020B0604030504040204" pitchFamily="34" charset="-120"/>
              </a:rPr>
              <a:t>Router.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2000" b="1" dirty="0">
              <a:latin typeface="+mj-lt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sz="2000" b="1" dirty="0" smtClean="0">
                <a:latin typeface="+mj-lt"/>
                <a:ea typeface="微軟正黑體" panose="020B0604030504040204" pitchFamily="34" charset="-120"/>
              </a:rPr>
              <a:t>Customer also can pick up the </a:t>
            </a:r>
            <a:r>
              <a:rPr lang="en-US" altLang="zh-TW" sz="2000" b="1" dirty="0" err="1" smtClean="0">
                <a:latin typeface="+mj-lt"/>
                <a:ea typeface="微軟正黑體" panose="020B0604030504040204" pitchFamily="34" charset="-120"/>
              </a:rPr>
              <a:t>Wifi</a:t>
            </a:r>
            <a:r>
              <a:rPr lang="en-US" altLang="zh-TW" sz="2000" b="1" dirty="0" smtClean="0">
                <a:latin typeface="+mj-lt"/>
                <a:ea typeface="微軟正黑體" panose="020B0604030504040204" pitchFamily="34" charset="-120"/>
              </a:rPr>
              <a:t> egg in 7-11 convenience stores or from the branches in Causeway Bay, </a:t>
            </a:r>
            <a:r>
              <a:rPr lang="en-US" altLang="zh-TW" sz="2000" b="1" dirty="0" err="1" smtClean="0">
                <a:latin typeface="+mj-lt"/>
                <a:ea typeface="微軟正黑體" panose="020B0604030504040204" pitchFamily="34" charset="-120"/>
              </a:rPr>
              <a:t>Tsim</a:t>
            </a:r>
            <a:r>
              <a:rPr lang="en-US" altLang="zh-TW" sz="2000" b="1" dirty="0" smtClean="0">
                <a:latin typeface="+mj-lt"/>
                <a:ea typeface="微軟正黑體" panose="020B0604030504040204" pitchFamily="34" charset="-120"/>
              </a:rPr>
              <a:t> Sha </a:t>
            </a:r>
            <a:r>
              <a:rPr lang="en-US" altLang="zh-TW" sz="2000" b="1" dirty="0" err="1" smtClean="0">
                <a:latin typeface="+mj-lt"/>
                <a:ea typeface="微軟正黑體" panose="020B0604030504040204" pitchFamily="34" charset="-120"/>
              </a:rPr>
              <a:t>Tsui</a:t>
            </a:r>
            <a:r>
              <a:rPr lang="en-US" altLang="zh-TW" sz="2000" b="1" dirty="0" smtClean="0">
                <a:latin typeface="+mj-lt"/>
                <a:ea typeface="微軟正黑體" panose="020B0604030504040204" pitchFamily="34" charset="-120"/>
              </a:rPr>
              <a:t> and Macau.</a:t>
            </a:r>
            <a:endParaRPr lang="en-US" sz="2000" b="1" dirty="0">
              <a:latin typeface="+mj-lt"/>
              <a:ea typeface="微軟正黑體" panose="020B0604030504040204" pitchFamily="34" charset="-12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94212" y="641789"/>
            <a:ext cx="3052803" cy="1568013"/>
            <a:chOff x="4265612" y="609600"/>
            <a:chExt cx="3052803" cy="1568013"/>
          </a:xfrm>
        </p:grpSpPr>
        <p:sp>
          <p:nvSpPr>
            <p:cNvPr id="16" name="Rounded Rectangle 15"/>
            <p:cNvSpPr/>
            <p:nvPr/>
          </p:nvSpPr>
          <p:spPr>
            <a:xfrm>
              <a:off x="4265612" y="609600"/>
              <a:ext cx="3052803" cy="1568013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21" name="Picture 5" descr="C:\Users\bivyw\Desktop\LS2017ppt\Wifi Egg Portable Wifi CPS 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1559" y="778098"/>
              <a:ext cx="2649653" cy="1126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3238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bivyw\Desktop\LS2017ppt\travel-insuranc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50"/>
          <a:stretch/>
        </p:blipFill>
        <p:spPr bwMode="auto">
          <a:xfrm>
            <a:off x="-1588" y="-6522"/>
            <a:ext cx="12190413" cy="715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tangle 86"/>
          <p:cNvSpPr/>
          <p:nvPr/>
        </p:nvSpPr>
        <p:spPr>
          <a:xfrm>
            <a:off x="-290528" y="-42809"/>
            <a:ext cx="12758082" cy="7189762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-1588" y="1219202"/>
            <a:ext cx="5368562" cy="527525"/>
            <a:chOff x="-450378" y="3016155"/>
            <a:chExt cx="6632816" cy="1815152"/>
          </a:xfrm>
          <a:solidFill>
            <a:schemeClr val="tx2">
              <a:lumMod val="75000"/>
            </a:schemeClr>
          </a:solidFill>
        </p:grpSpPr>
        <p:sp>
          <p:nvSpPr>
            <p:cNvPr id="47" name="Rectangle 46"/>
            <p:cNvSpPr/>
            <p:nvPr/>
          </p:nvSpPr>
          <p:spPr>
            <a:xfrm>
              <a:off x="-450378" y="3016155"/>
              <a:ext cx="5431813" cy="181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ight Triangle 47"/>
            <p:cNvSpPr/>
            <p:nvPr/>
          </p:nvSpPr>
          <p:spPr>
            <a:xfrm>
              <a:off x="4981435" y="3016155"/>
              <a:ext cx="1201003" cy="181515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00135" y="1250780"/>
            <a:ext cx="3152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54">
              <a:defRPr/>
            </a:pPr>
            <a:r>
              <a:rPr lang="en-US" altLang="zh-TW" sz="2400" dirty="0">
                <a:solidFill>
                  <a:prstClr val="white"/>
                </a:solidFill>
                <a:ea typeface="微軟正黑體" pitchFamily="34" charset="-120"/>
              </a:rPr>
              <a:t>Travel </a:t>
            </a:r>
            <a:r>
              <a:rPr lang="en-US" altLang="zh-TW" sz="2400" dirty="0" smtClean="0">
                <a:solidFill>
                  <a:prstClr val="white"/>
                </a:solidFill>
                <a:ea typeface="微軟正黑體" pitchFamily="34" charset="-120"/>
              </a:rPr>
              <a:t>Insurance </a:t>
            </a:r>
            <a:endParaRPr lang="en-US" altLang="zh-TW" sz="2400" dirty="0">
              <a:solidFill>
                <a:prstClr val="white"/>
              </a:solidFill>
              <a:ea typeface="微軟正黑體" pitchFamily="34" charset="-12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37947" y="2818806"/>
            <a:ext cx="2041353" cy="1981794"/>
            <a:chOff x="5280874" y="2658015"/>
            <a:chExt cx="2041353" cy="1981794"/>
          </a:xfrm>
        </p:grpSpPr>
        <p:sp>
          <p:nvSpPr>
            <p:cNvPr id="70" name="Oval 69"/>
            <p:cNvSpPr/>
            <p:nvPr/>
          </p:nvSpPr>
          <p:spPr>
            <a:xfrm>
              <a:off x="5280874" y="2658015"/>
              <a:ext cx="2041353" cy="1981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4579" name="Picture 3" descr="M:\Agreement\_Affiliate Network Logo\AXA TRAVEL INSURANC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4482" y="3001212"/>
              <a:ext cx="1294135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9" name="Straight Connector 68"/>
          <p:cNvCxnSpPr/>
          <p:nvPr/>
        </p:nvCxnSpPr>
        <p:spPr>
          <a:xfrm>
            <a:off x="1" y="609600"/>
            <a:ext cx="667512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82898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37279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8304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232400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28585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3378140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91233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42614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952568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5484756" y="46415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600786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6523109" y="457200"/>
            <a:ext cx="274712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32818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/>
          <p:cNvGrpSpPr/>
          <p:nvPr/>
        </p:nvGrpSpPr>
        <p:grpSpPr>
          <a:xfrm>
            <a:off x="6094412" y="3307"/>
            <a:ext cx="1149055" cy="430887"/>
            <a:chOff x="-1276309" y="-861442"/>
            <a:chExt cx="945168" cy="502701"/>
          </a:xfrm>
        </p:grpSpPr>
        <p:sp>
          <p:nvSpPr>
            <p:cNvPr id="91" name="Rounded Rectangle 90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-1276309" y="-861442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Travel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Insurance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5905851" y="810251"/>
            <a:ext cx="554952" cy="276191"/>
            <a:chOff x="-1078224" y="-813917"/>
            <a:chExt cx="346106" cy="276191"/>
          </a:xfrm>
        </p:grpSpPr>
        <p:sp>
          <p:nvSpPr>
            <p:cNvPr id="109" name="Rounded Rectangle 108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-1078224" y="-813917"/>
              <a:ext cx="33511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Travel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5045974" y="52273"/>
            <a:ext cx="1149055" cy="430887"/>
            <a:chOff x="-1276080" y="-856176"/>
            <a:chExt cx="945168" cy="502701"/>
          </a:xfrm>
        </p:grpSpPr>
        <p:sp>
          <p:nvSpPr>
            <p:cNvPr id="115" name="Rounded Rectangle 114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-1276080" y="-85617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Photos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361797" y="75235"/>
            <a:ext cx="421910" cy="274320"/>
            <a:chOff x="-1094808" y="-812046"/>
            <a:chExt cx="263132" cy="274320"/>
          </a:xfrm>
        </p:grpSpPr>
        <p:sp>
          <p:nvSpPr>
            <p:cNvPr id="118" name="Rounded Rectangle 117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-1094808" y="-801530"/>
              <a:ext cx="26313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Hair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3744689" y="832291"/>
            <a:ext cx="583813" cy="276191"/>
            <a:chOff x="-1092720" y="-813917"/>
            <a:chExt cx="364106" cy="276191"/>
          </a:xfrm>
        </p:grpSpPr>
        <p:sp>
          <p:nvSpPr>
            <p:cNvPr id="121" name="Rounded Rectangle 120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-1092720" y="-813917"/>
              <a:ext cx="364106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Beauty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2954175" y="32875"/>
            <a:ext cx="1149055" cy="430887"/>
            <a:chOff x="-1284459" y="-850326"/>
            <a:chExt cx="945168" cy="502701"/>
          </a:xfrm>
        </p:grpSpPr>
        <p:sp>
          <p:nvSpPr>
            <p:cNvPr id="124" name="Rounded Rectangle 123"/>
            <p:cNvSpPr/>
            <p:nvPr/>
          </p:nvSpPr>
          <p:spPr>
            <a:xfrm>
              <a:off x="-1074286" y="-812047"/>
              <a:ext cx="526505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-1284459" y="-85032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Planning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2466123" y="808345"/>
            <a:ext cx="1048686" cy="276354"/>
            <a:chOff x="-1119249" y="-814080"/>
            <a:chExt cx="654031" cy="276354"/>
          </a:xfrm>
        </p:grpSpPr>
        <p:sp>
          <p:nvSpPr>
            <p:cNvPr id="127" name="Rounded Rectangle 126"/>
            <p:cNvSpPr/>
            <p:nvPr/>
          </p:nvSpPr>
          <p:spPr>
            <a:xfrm>
              <a:off x="-1074288" y="-812046"/>
              <a:ext cx="570281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-1119249" y="-814080"/>
              <a:ext cx="65403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Entertainment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2231552" y="88890"/>
            <a:ext cx="470000" cy="274320"/>
            <a:chOff x="-1109804" y="-812046"/>
            <a:chExt cx="293124" cy="274320"/>
          </a:xfrm>
        </p:grpSpPr>
        <p:sp>
          <p:nvSpPr>
            <p:cNvPr id="145" name="Rounded Rectangle 144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-1109804" y="-801530"/>
              <a:ext cx="29312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Food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1594706" y="828062"/>
            <a:ext cx="739304" cy="276928"/>
            <a:chOff x="-1093186" y="-814654"/>
            <a:chExt cx="461080" cy="276928"/>
          </a:xfrm>
        </p:grpSpPr>
        <p:sp>
          <p:nvSpPr>
            <p:cNvPr id="168" name="Rounded Rectangle 167"/>
            <p:cNvSpPr/>
            <p:nvPr/>
          </p:nvSpPr>
          <p:spPr>
            <a:xfrm>
              <a:off x="-1074288" y="-812046"/>
              <a:ext cx="399197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-1093186" y="-814654"/>
              <a:ext cx="46108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Fuel card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924882" y="9603"/>
            <a:ext cx="1149055" cy="430887"/>
            <a:chOff x="-1319825" y="-864317"/>
            <a:chExt cx="945168" cy="502701"/>
          </a:xfrm>
        </p:grpSpPr>
        <p:sp>
          <p:nvSpPr>
            <p:cNvPr id="171" name="Rounded Rectangle 170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-1319825" y="-864317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Match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Service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-114581" y="19162"/>
            <a:ext cx="1149055" cy="430887"/>
            <a:chOff x="-1319825" y="-864317"/>
            <a:chExt cx="945168" cy="502700"/>
          </a:xfrm>
        </p:grpSpPr>
        <p:sp>
          <p:nvSpPr>
            <p:cNvPr id="174" name="Rounded Rectangle 173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-1319825" y="-864317"/>
              <a:ext cx="945168" cy="502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Sport &amp;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Fitness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636934" y="838746"/>
            <a:ext cx="657552" cy="276191"/>
            <a:chOff x="-1114395" y="-813917"/>
            <a:chExt cx="410095" cy="276191"/>
          </a:xfrm>
        </p:grpSpPr>
        <p:sp>
          <p:nvSpPr>
            <p:cNvPr id="177" name="Rounded Rectangle 176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-1114395" y="-813917"/>
              <a:ext cx="410095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Clothing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4517961" y="813258"/>
            <a:ext cx="1149055" cy="430887"/>
            <a:chOff x="-1285708" y="-841783"/>
            <a:chExt cx="945168" cy="502701"/>
          </a:xfrm>
        </p:grpSpPr>
        <p:sp>
          <p:nvSpPr>
            <p:cNvPr id="180" name="Rounded Rectangle 179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-1285708" y="-841783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Banquet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4689" y="2810415"/>
            <a:ext cx="2739939" cy="1981794"/>
            <a:chOff x="4734688" y="2810415"/>
            <a:chExt cx="2739939" cy="1981794"/>
          </a:xfrm>
        </p:grpSpPr>
        <p:grpSp>
          <p:nvGrpSpPr>
            <p:cNvPr id="7" name="Group 6"/>
            <p:cNvGrpSpPr/>
            <p:nvPr/>
          </p:nvGrpSpPr>
          <p:grpSpPr>
            <a:xfrm>
              <a:off x="5433274" y="2810415"/>
              <a:ext cx="2041353" cy="1981794"/>
              <a:chOff x="5433274" y="2810415"/>
              <a:chExt cx="2041353" cy="1981794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5433274" y="2810415"/>
                <a:ext cx="2041353" cy="198179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4584" name="Picture 8" descr="C:\Users\bivyw\Desktop\LS2017ppt\1200px-AIG_wordmark.svg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7212" y="3377641"/>
                <a:ext cx="1645920" cy="8133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82" name="Picture 2" descr="C:\Users\bivyw\Desktop\LS2017ppt\new-ico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4688" y="2998871"/>
              <a:ext cx="1196690" cy="630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67186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8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" y="1828561"/>
            <a:ext cx="11506200" cy="4170998"/>
          </a:xfrm>
        </p:spPr>
      </p:pic>
      <p:sp>
        <p:nvSpPr>
          <p:cNvPr id="7" name="Rectangle 6"/>
          <p:cNvSpPr/>
          <p:nvPr/>
        </p:nvSpPr>
        <p:spPr>
          <a:xfrm>
            <a:off x="-263112" y="-246000"/>
            <a:ext cx="12647154" cy="7126050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09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sp>
        <p:nvSpPr>
          <p:cNvPr id="8" name="Trapezoid 7"/>
          <p:cNvSpPr/>
          <p:nvPr/>
        </p:nvSpPr>
        <p:spPr>
          <a:xfrm rot="2714200">
            <a:off x="9877843" y="383125"/>
            <a:ext cx="3039588" cy="846506"/>
          </a:xfrm>
          <a:prstGeom prst="trapezoid">
            <a:avLst>
              <a:gd name="adj" fmla="val 98423"/>
            </a:avLst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729772">
            <a:off x="10447423" y="729673"/>
            <a:ext cx="202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Online Store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4724400"/>
            <a:ext cx="12078789" cy="9144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13012" y="4827657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 smtClean="0">
                <a:latin typeface="+mj-lt"/>
                <a:ea typeface="微軟正黑體" panose="020B0604030504040204" pitchFamily="34" charset="-120"/>
              </a:rPr>
              <a:t>AIG insurance is an online </a:t>
            </a:r>
            <a:r>
              <a:rPr lang="en-US" altLang="zh-TW" sz="2000" dirty="0">
                <a:latin typeface="+mj-lt"/>
                <a:ea typeface="微軟正黑體" panose="020B0604030504040204" pitchFamily="34" charset="-120"/>
              </a:rPr>
              <a:t>insurance platform known </a:t>
            </a:r>
            <a:r>
              <a:rPr lang="en-US" altLang="zh-TW" sz="2000" dirty="0" smtClean="0">
                <a:latin typeface="+mj-lt"/>
                <a:ea typeface="微軟正黑體" panose="020B0604030504040204" pitchFamily="34" charset="-120"/>
              </a:rPr>
              <a:t>as "</a:t>
            </a:r>
            <a:r>
              <a:rPr lang="en-US" altLang="zh-TW" sz="2000" dirty="0">
                <a:latin typeface="+mj-lt"/>
                <a:ea typeface="微軟正黑體" panose="020B0604030504040204" pitchFamily="34" charset="-120"/>
              </a:rPr>
              <a:t>Outstanding online travel insurance </a:t>
            </a:r>
            <a:r>
              <a:rPr lang="en-US" altLang="zh-TW" sz="2000" dirty="0" smtClean="0">
                <a:latin typeface="+mj-lt"/>
                <a:ea typeface="微軟正黑體" panose="020B0604030504040204" pitchFamily="34" charset="-120"/>
              </a:rPr>
              <a:t>services“ with smooth and fast operation</a:t>
            </a:r>
            <a:endParaRPr lang="en-US" sz="2000" dirty="0"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6" name="Picture 8" descr="C:\Users\bivyw\Desktop\LS2017ppt\1200px-AIG_wordmark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457202"/>
            <a:ext cx="1645920" cy="81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83886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bivyw\Desktop\LS2017ppt\latest-interior-home-design-simple-design-interior-design-home-improvement-repair-design-remodeling-has-interior-home-desig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5"/>
          <a:stretch/>
        </p:blipFill>
        <p:spPr bwMode="auto">
          <a:xfrm>
            <a:off x="16556" y="-7257"/>
            <a:ext cx="12192001" cy="686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tangle 86"/>
          <p:cNvSpPr/>
          <p:nvPr/>
        </p:nvSpPr>
        <p:spPr>
          <a:xfrm>
            <a:off x="-314717" y="-26963"/>
            <a:ext cx="12758082" cy="7189762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-1588" y="1219202"/>
            <a:ext cx="5368562" cy="527525"/>
            <a:chOff x="-450378" y="3016155"/>
            <a:chExt cx="6632816" cy="1815152"/>
          </a:xfrm>
          <a:solidFill>
            <a:schemeClr val="tx2">
              <a:lumMod val="75000"/>
            </a:schemeClr>
          </a:solidFill>
        </p:grpSpPr>
        <p:sp>
          <p:nvSpPr>
            <p:cNvPr id="47" name="Rectangle 46"/>
            <p:cNvSpPr/>
            <p:nvPr/>
          </p:nvSpPr>
          <p:spPr>
            <a:xfrm>
              <a:off x="-450378" y="3016155"/>
              <a:ext cx="5431813" cy="181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ight Triangle 47"/>
            <p:cNvSpPr/>
            <p:nvPr/>
          </p:nvSpPr>
          <p:spPr>
            <a:xfrm>
              <a:off x="4981435" y="3016155"/>
              <a:ext cx="1201003" cy="181515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00136" y="1250780"/>
            <a:ext cx="97494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defTabSz="914354">
              <a:defRPr/>
            </a:pPr>
            <a:r>
              <a:rPr lang="en-US" altLang="zh-TW" sz="2400" dirty="0">
                <a:solidFill>
                  <a:prstClr val="white"/>
                </a:solidFill>
                <a:latin typeface="+mj-lt"/>
                <a:ea typeface="微軟正黑體" pitchFamily="34" charset="-120"/>
              </a:rPr>
              <a:t>House</a:t>
            </a:r>
          </a:p>
        </p:txBody>
      </p:sp>
      <p:sp>
        <p:nvSpPr>
          <p:cNvPr id="86" name="Oval 85"/>
          <p:cNvSpPr/>
          <p:nvPr/>
        </p:nvSpPr>
        <p:spPr>
          <a:xfrm>
            <a:off x="3200663" y="1989429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6144827" y="1989429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3200663" y="4342806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6154778" y="4342806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555" name="Picture 3" descr="M:\Agreement\ELA Design\ELA_Logo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2" y="2816866"/>
            <a:ext cx="1828800" cy="30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M:\Agreement\3S ALUMINIUM WATERPROOF ENGINEERING LIMITED\3S ALUMINIUM WATERPROOF ENGINEERING LIMITE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3" t="31364" r="21154" b="32210"/>
          <a:stretch/>
        </p:blipFill>
        <p:spPr bwMode="auto">
          <a:xfrm>
            <a:off x="6246812" y="2622213"/>
            <a:ext cx="1828800" cy="73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M:\Agreement\Concept AT Interior Design Ltd\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938" y="4944118"/>
            <a:ext cx="1828800" cy="7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C:\Users\bivyw\Desktop\LS2017ppt\nmlogos_106881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840" y="5137759"/>
            <a:ext cx="1828800" cy="39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/>
          <p:cNvCxnSpPr/>
          <p:nvPr/>
        </p:nvCxnSpPr>
        <p:spPr>
          <a:xfrm>
            <a:off x="0" y="609600"/>
            <a:ext cx="722376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82898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137279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8304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232400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28585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3378140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391233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42614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4952568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5484756" y="46415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600786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6533053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7058485" y="457200"/>
            <a:ext cx="274712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332818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5" name="Group 114"/>
          <p:cNvGrpSpPr/>
          <p:nvPr/>
        </p:nvGrpSpPr>
        <p:grpSpPr>
          <a:xfrm>
            <a:off x="6914689" y="819660"/>
            <a:ext cx="558958" cy="276191"/>
            <a:chOff x="-1080722" y="-813917"/>
            <a:chExt cx="348604" cy="276191"/>
          </a:xfrm>
        </p:grpSpPr>
        <p:sp>
          <p:nvSpPr>
            <p:cNvPr id="116" name="Rounded Rectangle 115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-1080722" y="-813917"/>
              <a:ext cx="34011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House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6094412" y="3307"/>
            <a:ext cx="1149055" cy="430887"/>
            <a:chOff x="-1276309" y="-861442"/>
            <a:chExt cx="945168" cy="502701"/>
          </a:xfrm>
        </p:grpSpPr>
        <p:sp>
          <p:nvSpPr>
            <p:cNvPr id="119" name="Rounded Rectangle 118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-1276309" y="-861442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Travel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Insurance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5905851" y="810251"/>
            <a:ext cx="554952" cy="276191"/>
            <a:chOff x="-1078224" y="-813917"/>
            <a:chExt cx="346106" cy="276191"/>
          </a:xfrm>
        </p:grpSpPr>
        <p:sp>
          <p:nvSpPr>
            <p:cNvPr id="122" name="Rounded Rectangle 121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-1078224" y="-813917"/>
              <a:ext cx="33511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Travel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5045974" y="52273"/>
            <a:ext cx="1149055" cy="430887"/>
            <a:chOff x="-1276080" y="-856176"/>
            <a:chExt cx="945168" cy="502701"/>
          </a:xfrm>
        </p:grpSpPr>
        <p:sp>
          <p:nvSpPr>
            <p:cNvPr id="125" name="Rounded Rectangle 124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-1276080" y="-85617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Photos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4361797" y="75235"/>
            <a:ext cx="421910" cy="274320"/>
            <a:chOff x="-1094808" y="-812046"/>
            <a:chExt cx="263132" cy="274320"/>
          </a:xfrm>
        </p:grpSpPr>
        <p:sp>
          <p:nvSpPr>
            <p:cNvPr id="135" name="Rounded Rectangle 134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-1094808" y="-801530"/>
              <a:ext cx="26313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Hair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3744689" y="832291"/>
            <a:ext cx="583813" cy="276191"/>
            <a:chOff x="-1092720" y="-813917"/>
            <a:chExt cx="364106" cy="276191"/>
          </a:xfrm>
        </p:grpSpPr>
        <p:sp>
          <p:nvSpPr>
            <p:cNvPr id="170" name="Rounded Rectangle 169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-1092720" y="-813917"/>
              <a:ext cx="364106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Beauty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2954175" y="32875"/>
            <a:ext cx="1149055" cy="430887"/>
            <a:chOff x="-1284459" y="-850326"/>
            <a:chExt cx="945168" cy="502701"/>
          </a:xfrm>
        </p:grpSpPr>
        <p:sp>
          <p:nvSpPr>
            <p:cNvPr id="173" name="Rounded Rectangle 172"/>
            <p:cNvSpPr/>
            <p:nvPr/>
          </p:nvSpPr>
          <p:spPr>
            <a:xfrm>
              <a:off x="-1074286" y="-812047"/>
              <a:ext cx="526505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-1284459" y="-85032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Planning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2466123" y="808345"/>
            <a:ext cx="1048686" cy="276354"/>
            <a:chOff x="-1119249" y="-814080"/>
            <a:chExt cx="654031" cy="276354"/>
          </a:xfrm>
        </p:grpSpPr>
        <p:sp>
          <p:nvSpPr>
            <p:cNvPr id="176" name="Rounded Rectangle 175"/>
            <p:cNvSpPr/>
            <p:nvPr/>
          </p:nvSpPr>
          <p:spPr>
            <a:xfrm>
              <a:off x="-1074288" y="-812046"/>
              <a:ext cx="570281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-1119249" y="-814080"/>
              <a:ext cx="65403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Entertainment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2231552" y="88890"/>
            <a:ext cx="470000" cy="274320"/>
            <a:chOff x="-1109804" y="-812046"/>
            <a:chExt cx="293124" cy="274320"/>
          </a:xfrm>
        </p:grpSpPr>
        <p:sp>
          <p:nvSpPr>
            <p:cNvPr id="179" name="Rounded Rectangle 178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-1109804" y="-801530"/>
              <a:ext cx="29312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Food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1594706" y="828062"/>
            <a:ext cx="739304" cy="276928"/>
            <a:chOff x="-1093186" y="-814654"/>
            <a:chExt cx="461080" cy="276928"/>
          </a:xfrm>
        </p:grpSpPr>
        <p:sp>
          <p:nvSpPr>
            <p:cNvPr id="182" name="Rounded Rectangle 181"/>
            <p:cNvSpPr/>
            <p:nvPr/>
          </p:nvSpPr>
          <p:spPr>
            <a:xfrm>
              <a:off x="-1074288" y="-812046"/>
              <a:ext cx="399197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-1093186" y="-814654"/>
              <a:ext cx="46108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Fuel card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924882" y="9603"/>
            <a:ext cx="1149055" cy="430887"/>
            <a:chOff x="-1319825" y="-864317"/>
            <a:chExt cx="945168" cy="502701"/>
          </a:xfrm>
        </p:grpSpPr>
        <p:sp>
          <p:nvSpPr>
            <p:cNvPr id="185" name="Rounded Rectangle 184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-1319825" y="-864317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Match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Service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-114581" y="19162"/>
            <a:ext cx="1149055" cy="430887"/>
            <a:chOff x="-1319825" y="-864317"/>
            <a:chExt cx="945168" cy="502700"/>
          </a:xfrm>
        </p:grpSpPr>
        <p:sp>
          <p:nvSpPr>
            <p:cNvPr id="188" name="Rounded Rectangle 187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-1319825" y="-864317"/>
              <a:ext cx="945168" cy="502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Sport &amp;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Fitness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636934" y="838746"/>
            <a:ext cx="657552" cy="276191"/>
            <a:chOff x="-1114395" y="-813917"/>
            <a:chExt cx="410095" cy="276191"/>
          </a:xfrm>
        </p:grpSpPr>
        <p:sp>
          <p:nvSpPr>
            <p:cNvPr id="191" name="Rounded Rectangle 190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-1114395" y="-813917"/>
              <a:ext cx="410095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Clothing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4517961" y="813258"/>
            <a:ext cx="1149055" cy="430887"/>
            <a:chOff x="-1285708" y="-841783"/>
            <a:chExt cx="945168" cy="502701"/>
          </a:xfrm>
        </p:grpSpPr>
        <p:sp>
          <p:nvSpPr>
            <p:cNvPr id="194" name="Rounded Rectangle 193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-1285708" y="-841783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Banquet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80783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9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bivyw\Desktop\LS2017ppt\istock-49771116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7" b="4791"/>
          <a:stretch/>
        </p:blipFill>
        <p:spPr bwMode="auto">
          <a:xfrm>
            <a:off x="-29983" y="8011"/>
            <a:ext cx="12218809" cy="684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tangle 86"/>
          <p:cNvSpPr/>
          <p:nvPr/>
        </p:nvSpPr>
        <p:spPr>
          <a:xfrm>
            <a:off x="-67858" y="-26962"/>
            <a:ext cx="12758082" cy="7189762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-1588" y="1219202"/>
            <a:ext cx="5368562" cy="527525"/>
            <a:chOff x="-450378" y="3016155"/>
            <a:chExt cx="6632816" cy="1815152"/>
          </a:xfrm>
          <a:solidFill>
            <a:schemeClr val="tx2">
              <a:lumMod val="75000"/>
            </a:schemeClr>
          </a:solidFill>
        </p:grpSpPr>
        <p:sp>
          <p:nvSpPr>
            <p:cNvPr id="47" name="Rectangle 46"/>
            <p:cNvSpPr/>
            <p:nvPr/>
          </p:nvSpPr>
          <p:spPr>
            <a:xfrm>
              <a:off x="-450378" y="3016155"/>
              <a:ext cx="5431813" cy="181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ight Triangle 47"/>
            <p:cNvSpPr/>
            <p:nvPr/>
          </p:nvSpPr>
          <p:spPr>
            <a:xfrm>
              <a:off x="4981435" y="3016155"/>
              <a:ext cx="1201003" cy="181515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00136" y="1250780"/>
            <a:ext cx="201850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defTabSz="914354">
              <a:defRPr/>
            </a:pPr>
            <a:r>
              <a:rPr lang="en-US" altLang="zh-TW" sz="2400" dirty="0">
                <a:solidFill>
                  <a:prstClr val="white"/>
                </a:solidFill>
                <a:latin typeface="+mj-lt"/>
                <a:ea typeface="微軟正黑體" pitchFamily="34" charset="-120"/>
              </a:rPr>
              <a:t>Transportation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056494" y="2394233"/>
            <a:ext cx="6935947" cy="1981794"/>
            <a:chOff x="1827212" y="2361606"/>
            <a:chExt cx="6935947" cy="1981794"/>
          </a:xfrm>
        </p:grpSpPr>
        <p:sp>
          <p:nvSpPr>
            <p:cNvPr id="74" name="Oval 73"/>
            <p:cNvSpPr/>
            <p:nvPr/>
          </p:nvSpPr>
          <p:spPr>
            <a:xfrm>
              <a:off x="1827212" y="2361606"/>
              <a:ext cx="2041353" cy="1981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4210900" y="2361606"/>
              <a:ext cx="2041353" cy="1981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6721806" y="2361606"/>
              <a:ext cx="2041353" cy="1981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532" name="Picture 4" descr="M:\Agreement\+In Progress\Gogo Van - GOGO TECH LIMITED\squarelogo12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5827" y="2685753"/>
              <a:ext cx="1333500" cy="133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3" name="Picture 5" descr="M:\Agreement\Jireh Company Limited\Jireh logo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8589" y="2715836"/>
              <a:ext cx="1333500" cy="1076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4" name="Picture 6" descr="M:\Agreement\Speedway Logistics\公司商標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29" y="2855699"/>
              <a:ext cx="1581491" cy="993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77" name="Straight Connector 76"/>
          <p:cNvCxnSpPr/>
          <p:nvPr/>
        </p:nvCxnSpPr>
        <p:spPr>
          <a:xfrm>
            <a:off x="1" y="609600"/>
            <a:ext cx="777240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>
            <a:off x="82898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137279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18304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232400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28585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3378140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391233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442614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4952568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5484756" y="46415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00786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6533053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7056812" y="44806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7591094" y="457200"/>
            <a:ext cx="274712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332818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/>
          <p:cNvGrpSpPr/>
          <p:nvPr/>
        </p:nvGrpSpPr>
        <p:grpSpPr>
          <a:xfrm>
            <a:off x="7214959" y="61215"/>
            <a:ext cx="1035861" cy="276442"/>
            <a:chOff x="-1113038" y="-814168"/>
            <a:chExt cx="646033" cy="276442"/>
          </a:xfrm>
        </p:grpSpPr>
        <p:sp>
          <p:nvSpPr>
            <p:cNvPr id="99" name="Rounded Rectangle 98"/>
            <p:cNvSpPr/>
            <p:nvPr/>
          </p:nvSpPr>
          <p:spPr>
            <a:xfrm>
              <a:off x="-1074288" y="-812046"/>
              <a:ext cx="570282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113038" y="-814168"/>
              <a:ext cx="64603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Transportation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6914689" y="819660"/>
            <a:ext cx="558958" cy="276191"/>
            <a:chOff x="-1080722" y="-813917"/>
            <a:chExt cx="348604" cy="276191"/>
          </a:xfrm>
        </p:grpSpPr>
        <p:sp>
          <p:nvSpPr>
            <p:cNvPr id="102" name="Rounded Rectangle 101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080722" y="-813917"/>
              <a:ext cx="34011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House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6094412" y="3307"/>
            <a:ext cx="1149055" cy="430887"/>
            <a:chOff x="-1276309" y="-861442"/>
            <a:chExt cx="945168" cy="502701"/>
          </a:xfrm>
        </p:grpSpPr>
        <p:sp>
          <p:nvSpPr>
            <p:cNvPr id="105" name="Rounded Rectangle 104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276309" y="-861442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Travel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Insurance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5905851" y="810251"/>
            <a:ext cx="554952" cy="276191"/>
            <a:chOff x="-1078224" y="-813917"/>
            <a:chExt cx="346106" cy="276191"/>
          </a:xfrm>
        </p:grpSpPr>
        <p:sp>
          <p:nvSpPr>
            <p:cNvPr id="108" name="Rounded Rectangle 107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078224" y="-813917"/>
              <a:ext cx="33511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Travel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5045974" y="52273"/>
            <a:ext cx="1149055" cy="430887"/>
            <a:chOff x="-1276080" y="-856176"/>
            <a:chExt cx="945168" cy="502701"/>
          </a:xfrm>
        </p:grpSpPr>
        <p:sp>
          <p:nvSpPr>
            <p:cNvPr id="111" name="Rounded Rectangle 110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276080" y="-85617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Photos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517961" y="813258"/>
            <a:ext cx="1149055" cy="430887"/>
            <a:chOff x="-1285708" y="-841783"/>
            <a:chExt cx="945168" cy="502701"/>
          </a:xfrm>
        </p:grpSpPr>
        <p:sp>
          <p:nvSpPr>
            <p:cNvPr id="114" name="Rounded Rectangle 113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285708" y="-841783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Banquet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4361797" y="75235"/>
            <a:ext cx="421910" cy="274320"/>
            <a:chOff x="-1094808" y="-812046"/>
            <a:chExt cx="263132" cy="274320"/>
          </a:xfrm>
        </p:grpSpPr>
        <p:sp>
          <p:nvSpPr>
            <p:cNvPr id="117" name="Rounded Rectangle 116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-1094808" y="-801530"/>
              <a:ext cx="26313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Hair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3744689" y="832291"/>
            <a:ext cx="583813" cy="276191"/>
            <a:chOff x="-1092720" y="-813917"/>
            <a:chExt cx="364106" cy="276191"/>
          </a:xfrm>
        </p:grpSpPr>
        <p:sp>
          <p:nvSpPr>
            <p:cNvPr id="120" name="Rounded Rectangle 119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-1092720" y="-813917"/>
              <a:ext cx="364106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Beauty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2954175" y="32875"/>
            <a:ext cx="1149055" cy="430887"/>
            <a:chOff x="-1284459" y="-850326"/>
            <a:chExt cx="945168" cy="502701"/>
          </a:xfrm>
        </p:grpSpPr>
        <p:sp>
          <p:nvSpPr>
            <p:cNvPr id="123" name="Rounded Rectangle 122"/>
            <p:cNvSpPr/>
            <p:nvPr/>
          </p:nvSpPr>
          <p:spPr>
            <a:xfrm>
              <a:off x="-1074286" y="-812047"/>
              <a:ext cx="526505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-1284459" y="-85032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Planning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2466123" y="808345"/>
            <a:ext cx="1048686" cy="276354"/>
            <a:chOff x="-1119249" y="-814080"/>
            <a:chExt cx="654031" cy="276354"/>
          </a:xfrm>
        </p:grpSpPr>
        <p:sp>
          <p:nvSpPr>
            <p:cNvPr id="126" name="Rounded Rectangle 125"/>
            <p:cNvSpPr/>
            <p:nvPr/>
          </p:nvSpPr>
          <p:spPr>
            <a:xfrm>
              <a:off x="-1074288" y="-812046"/>
              <a:ext cx="570281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-1119249" y="-814080"/>
              <a:ext cx="65403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Entertainment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2231552" y="88890"/>
            <a:ext cx="470000" cy="274320"/>
            <a:chOff x="-1109804" y="-812046"/>
            <a:chExt cx="293124" cy="274320"/>
          </a:xfrm>
        </p:grpSpPr>
        <p:sp>
          <p:nvSpPr>
            <p:cNvPr id="129" name="Rounded Rectangle 128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-1109804" y="-801530"/>
              <a:ext cx="29312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Food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1594706" y="828062"/>
            <a:ext cx="739304" cy="276928"/>
            <a:chOff x="-1093186" y="-814654"/>
            <a:chExt cx="461080" cy="276928"/>
          </a:xfrm>
        </p:grpSpPr>
        <p:sp>
          <p:nvSpPr>
            <p:cNvPr id="132" name="Rounded Rectangle 131"/>
            <p:cNvSpPr/>
            <p:nvPr/>
          </p:nvSpPr>
          <p:spPr>
            <a:xfrm>
              <a:off x="-1074288" y="-812046"/>
              <a:ext cx="399197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-1093186" y="-814654"/>
              <a:ext cx="46108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Fuel card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924882" y="9603"/>
            <a:ext cx="1149055" cy="430887"/>
            <a:chOff x="-1319825" y="-864317"/>
            <a:chExt cx="945168" cy="502701"/>
          </a:xfrm>
        </p:grpSpPr>
        <p:sp>
          <p:nvSpPr>
            <p:cNvPr id="135" name="Rounded Rectangle 134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-1319825" y="-864317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Match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Service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-114581" y="19162"/>
            <a:ext cx="1149055" cy="430887"/>
            <a:chOff x="-1319825" y="-864317"/>
            <a:chExt cx="945168" cy="502700"/>
          </a:xfrm>
        </p:grpSpPr>
        <p:sp>
          <p:nvSpPr>
            <p:cNvPr id="138" name="Rounded Rectangle 137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-1319825" y="-864317"/>
              <a:ext cx="945168" cy="502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Sport &amp;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Fitness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636934" y="838746"/>
            <a:ext cx="657552" cy="276191"/>
            <a:chOff x="-1114395" y="-813917"/>
            <a:chExt cx="410095" cy="276191"/>
          </a:xfrm>
        </p:grpSpPr>
        <p:sp>
          <p:nvSpPr>
            <p:cNvPr id="141" name="Rounded Rectangle 140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-1114395" y="-813917"/>
              <a:ext cx="410095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Clothing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41370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9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bivyw\Desktop\LS2017ppt\featured43@wdd2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/>
          <a:stretch/>
        </p:blipFill>
        <p:spPr bwMode="auto">
          <a:xfrm>
            <a:off x="10126" y="0"/>
            <a:ext cx="12184368" cy="729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tangle 86"/>
          <p:cNvSpPr/>
          <p:nvPr/>
        </p:nvSpPr>
        <p:spPr>
          <a:xfrm>
            <a:off x="10127" y="-39927"/>
            <a:ext cx="12217221" cy="6884962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-1588" y="1219202"/>
            <a:ext cx="5368562" cy="527525"/>
            <a:chOff x="-450378" y="3016155"/>
            <a:chExt cx="6632816" cy="1815152"/>
          </a:xfrm>
          <a:solidFill>
            <a:schemeClr val="tx2">
              <a:lumMod val="75000"/>
            </a:schemeClr>
          </a:solidFill>
        </p:grpSpPr>
        <p:sp>
          <p:nvSpPr>
            <p:cNvPr id="47" name="Rectangle 46"/>
            <p:cNvSpPr/>
            <p:nvPr/>
          </p:nvSpPr>
          <p:spPr>
            <a:xfrm>
              <a:off x="-450378" y="3016155"/>
              <a:ext cx="5431813" cy="181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ight Triangle 47"/>
            <p:cNvSpPr/>
            <p:nvPr/>
          </p:nvSpPr>
          <p:spPr>
            <a:xfrm>
              <a:off x="4981435" y="3016155"/>
              <a:ext cx="1201003" cy="181515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00136" y="1250780"/>
            <a:ext cx="120032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defTabSz="914354">
              <a:defRPr/>
            </a:pPr>
            <a:r>
              <a:rPr lang="en-US" altLang="zh-TW" sz="2400" dirty="0">
                <a:solidFill>
                  <a:prstClr val="white"/>
                </a:solidFill>
                <a:ea typeface="微軟正黑體" pitchFamily="34" charset="-120"/>
              </a:rPr>
              <a:t>Storage </a:t>
            </a:r>
          </a:p>
        </p:txBody>
      </p:sp>
      <p:sp>
        <p:nvSpPr>
          <p:cNvPr id="96" name="Oval 95"/>
          <p:cNvSpPr/>
          <p:nvPr/>
        </p:nvSpPr>
        <p:spPr>
          <a:xfrm>
            <a:off x="5280875" y="2658015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508" name="Picture 4" descr="M:\Agreement\Easy Storage (HK) Limited\logo1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875" y="3423279"/>
            <a:ext cx="17780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/>
          <p:cNvCxnSpPr/>
          <p:nvPr/>
        </p:nvCxnSpPr>
        <p:spPr>
          <a:xfrm>
            <a:off x="0" y="609600"/>
            <a:ext cx="822960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82898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137279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8304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232400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28585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3378140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391233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442614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952568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5484756" y="46415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600786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6533053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7056812" y="44806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7595753" y="437453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8111736" y="457200"/>
            <a:ext cx="274712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332818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/>
          <p:cNvGrpSpPr/>
          <p:nvPr/>
        </p:nvGrpSpPr>
        <p:grpSpPr>
          <a:xfrm>
            <a:off x="7920136" y="812973"/>
            <a:ext cx="675745" cy="274320"/>
            <a:chOff x="-1074287" y="-812046"/>
            <a:chExt cx="421440" cy="274320"/>
          </a:xfrm>
        </p:grpSpPr>
        <p:sp>
          <p:nvSpPr>
            <p:cNvPr id="99" name="Rounded Rectangle 98"/>
            <p:cNvSpPr/>
            <p:nvPr/>
          </p:nvSpPr>
          <p:spPr>
            <a:xfrm>
              <a:off x="-1074287" y="-812046"/>
              <a:ext cx="411480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060940" y="-809849"/>
              <a:ext cx="40809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Storage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7214959" y="61215"/>
            <a:ext cx="1035861" cy="276442"/>
            <a:chOff x="-1113038" y="-814168"/>
            <a:chExt cx="646033" cy="276442"/>
          </a:xfrm>
        </p:grpSpPr>
        <p:sp>
          <p:nvSpPr>
            <p:cNvPr id="102" name="Rounded Rectangle 101"/>
            <p:cNvSpPr/>
            <p:nvPr/>
          </p:nvSpPr>
          <p:spPr>
            <a:xfrm>
              <a:off x="-1074288" y="-812046"/>
              <a:ext cx="570282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113038" y="-814168"/>
              <a:ext cx="64603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Transportation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6914689" y="819660"/>
            <a:ext cx="558958" cy="276191"/>
            <a:chOff x="-1080722" y="-813917"/>
            <a:chExt cx="348604" cy="276191"/>
          </a:xfrm>
        </p:grpSpPr>
        <p:sp>
          <p:nvSpPr>
            <p:cNvPr id="105" name="Rounded Rectangle 104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080722" y="-813917"/>
              <a:ext cx="34011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House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094412" y="3307"/>
            <a:ext cx="1149055" cy="430887"/>
            <a:chOff x="-1276309" y="-861442"/>
            <a:chExt cx="945168" cy="502701"/>
          </a:xfrm>
        </p:grpSpPr>
        <p:sp>
          <p:nvSpPr>
            <p:cNvPr id="108" name="Rounded Rectangle 107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276309" y="-861442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Travel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Insurance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5905851" y="810251"/>
            <a:ext cx="554952" cy="276191"/>
            <a:chOff x="-1078224" y="-813917"/>
            <a:chExt cx="346106" cy="276191"/>
          </a:xfrm>
        </p:grpSpPr>
        <p:sp>
          <p:nvSpPr>
            <p:cNvPr id="111" name="Rounded Rectangle 110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078224" y="-813917"/>
              <a:ext cx="33511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Travel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5045974" y="52273"/>
            <a:ext cx="1149055" cy="430887"/>
            <a:chOff x="-1276080" y="-856176"/>
            <a:chExt cx="945168" cy="502701"/>
          </a:xfrm>
        </p:grpSpPr>
        <p:sp>
          <p:nvSpPr>
            <p:cNvPr id="114" name="Rounded Rectangle 113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276080" y="-85617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Photos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4517961" y="813258"/>
            <a:ext cx="1149055" cy="430887"/>
            <a:chOff x="-1285708" y="-841783"/>
            <a:chExt cx="945168" cy="502701"/>
          </a:xfrm>
        </p:grpSpPr>
        <p:sp>
          <p:nvSpPr>
            <p:cNvPr id="117" name="Rounded Rectangle 116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-1285708" y="-841783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Banquet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4361797" y="75235"/>
            <a:ext cx="421910" cy="274320"/>
            <a:chOff x="-1094808" y="-812046"/>
            <a:chExt cx="263132" cy="274320"/>
          </a:xfrm>
        </p:grpSpPr>
        <p:sp>
          <p:nvSpPr>
            <p:cNvPr id="120" name="Rounded Rectangle 119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-1094808" y="-801530"/>
              <a:ext cx="26313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Hair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3744689" y="832291"/>
            <a:ext cx="583813" cy="276191"/>
            <a:chOff x="-1092720" y="-813917"/>
            <a:chExt cx="364106" cy="276191"/>
          </a:xfrm>
        </p:grpSpPr>
        <p:sp>
          <p:nvSpPr>
            <p:cNvPr id="123" name="Rounded Rectangle 122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-1092720" y="-813917"/>
              <a:ext cx="364106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Beauty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2954175" y="32875"/>
            <a:ext cx="1149055" cy="430887"/>
            <a:chOff x="-1284459" y="-850326"/>
            <a:chExt cx="945168" cy="502701"/>
          </a:xfrm>
        </p:grpSpPr>
        <p:sp>
          <p:nvSpPr>
            <p:cNvPr id="126" name="Rounded Rectangle 125"/>
            <p:cNvSpPr/>
            <p:nvPr/>
          </p:nvSpPr>
          <p:spPr>
            <a:xfrm>
              <a:off x="-1074286" y="-812047"/>
              <a:ext cx="526505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-1284459" y="-85032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Planning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2466123" y="808345"/>
            <a:ext cx="1048686" cy="276354"/>
            <a:chOff x="-1119249" y="-814080"/>
            <a:chExt cx="654031" cy="276354"/>
          </a:xfrm>
        </p:grpSpPr>
        <p:sp>
          <p:nvSpPr>
            <p:cNvPr id="129" name="Rounded Rectangle 128"/>
            <p:cNvSpPr/>
            <p:nvPr/>
          </p:nvSpPr>
          <p:spPr>
            <a:xfrm>
              <a:off x="-1074288" y="-812046"/>
              <a:ext cx="570281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-1119249" y="-814080"/>
              <a:ext cx="65403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Entertainment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2231552" y="88890"/>
            <a:ext cx="470000" cy="274320"/>
            <a:chOff x="-1109804" y="-812046"/>
            <a:chExt cx="293124" cy="274320"/>
          </a:xfrm>
        </p:grpSpPr>
        <p:sp>
          <p:nvSpPr>
            <p:cNvPr id="132" name="Rounded Rectangle 131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-1109804" y="-801530"/>
              <a:ext cx="29312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Food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1594706" y="828062"/>
            <a:ext cx="739304" cy="276928"/>
            <a:chOff x="-1093186" y="-814654"/>
            <a:chExt cx="461080" cy="276928"/>
          </a:xfrm>
        </p:grpSpPr>
        <p:sp>
          <p:nvSpPr>
            <p:cNvPr id="135" name="Rounded Rectangle 134"/>
            <p:cNvSpPr/>
            <p:nvPr/>
          </p:nvSpPr>
          <p:spPr>
            <a:xfrm>
              <a:off x="-1074288" y="-812046"/>
              <a:ext cx="399197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-1093186" y="-814654"/>
              <a:ext cx="46108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Fuel card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924882" y="9603"/>
            <a:ext cx="1149055" cy="430887"/>
            <a:chOff x="-1319825" y="-864317"/>
            <a:chExt cx="945168" cy="502701"/>
          </a:xfrm>
        </p:grpSpPr>
        <p:sp>
          <p:nvSpPr>
            <p:cNvPr id="138" name="Rounded Rectangle 137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-1319825" y="-864317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Match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Service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-114581" y="19162"/>
            <a:ext cx="1149055" cy="430887"/>
            <a:chOff x="-1319825" y="-864317"/>
            <a:chExt cx="945168" cy="502700"/>
          </a:xfrm>
        </p:grpSpPr>
        <p:sp>
          <p:nvSpPr>
            <p:cNvPr id="141" name="Rounded Rectangle 140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-1319825" y="-864317"/>
              <a:ext cx="945168" cy="502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Sport &amp;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Fitness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636934" y="838746"/>
            <a:ext cx="657552" cy="276191"/>
            <a:chOff x="-1114395" y="-813917"/>
            <a:chExt cx="410095" cy="276191"/>
          </a:xfrm>
        </p:grpSpPr>
        <p:sp>
          <p:nvSpPr>
            <p:cNvPr id="144" name="Rounded Rectangle 143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-1114395" y="-813917"/>
              <a:ext cx="410095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Clothing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607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bivyw\Desktop\LS2017ppt\gym-gir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12188824" cy="686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" y="2803072"/>
            <a:ext cx="12188825" cy="405492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600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1143002"/>
            <a:ext cx="5368562" cy="527525"/>
            <a:chOff x="0" y="565921"/>
            <a:chExt cx="5368562" cy="527525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565921"/>
              <a:ext cx="5368562" cy="527525"/>
              <a:chOff x="-450378" y="3016155"/>
              <a:chExt cx="6632816" cy="1815152"/>
            </a:xfrm>
            <a:solidFill>
              <a:schemeClr val="tx2">
                <a:lumMod val="75000"/>
              </a:schemeClr>
            </a:solidFill>
          </p:grpSpPr>
          <p:sp>
            <p:nvSpPr>
              <p:cNvPr id="8" name="Rectangle 7"/>
              <p:cNvSpPr/>
              <p:nvPr/>
            </p:nvSpPr>
            <p:spPr>
              <a:xfrm>
                <a:off x="-450378" y="3016155"/>
                <a:ext cx="5431813" cy="18151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Right Triangle 8"/>
              <p:cNvSpPr/>
              <p:nvPr/>
            </p:nvSpPr>
            <p:spPr>
              <a:xfrm>
                <a:off x="4981435" y="3016155"/>
                <a:ext cx="1201003" cy="1815152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01724" y="597499"/>
              <a:ext cx="269708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914354">
                <a:defRPr/>
              </a:pPr>
              <a:r>
                <a:rPr lang="en-US" altLang="zh-TW" sz="2400" dirty="0">
                  <a:solidFill>
                    <a:prstClr val="white"/>
                  </a:solidFill>
                  <a:latin typeface="+mj-lt"/>
                  <a:ea typeface="微軟正黑體" pitchFamily="34" charset="-120"/>
                </a:rPr>
                <a:t>Sport </a:t>
              </a:r>
              <a:r>
                <a:rPr lang="en-US" altLang="zh-TW" sz="2400" dirty="0" smtClean="0">
                  <a:solidFill>
                    <a:prstClr val="white"/>
                  </a:solidFill>
                  <a:latin typeface="+mj-lt"/>
                  <a:ea typeface="微軟正黑體" pitchFamily="34" charset="-120"/>
                </a:rPr>
                <a:t>&amp; Fitness </a:t>
              </a:r>
              <a:endParaRPr lang="en-US" altLang="zh-TW" sz="2400" dirty="0">
                <a:solidFill>
                  <a:prstClr val="white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1725" y="2078482"/>
            <a:ext cx="6189125" cy="3454482"/>
            <a:chOff x="433853" y="3173945"/>
            <a:chExt cx="6189125" cy="3454482"/>
          </a:xfrm>
        </p:grpSpPr>
        <p:grpSp>
          <p:nvGrpSpPr>
            <p:cNvPr id="19" name="Group 18"/>
            <p:cNvGrpSpPr/>
            <p:nvPr/>
          </p:nvGrpSpPr>
          <p:grpSpPr>
            <a:xfrm>
              <a:off x="433853" y="3173945"/>
              <a:ext cx="6189125" cy="3454482"/>
              <a:chOff x="2468622" y="2706252"/>
              <a:chExt cx="4022955" cy="3358557"/>
            </a:xfrm>
            <a:solidFill>
              <a:srgbClr val="FFFFFF"/>
            </a:solidFill>
          </p:grpSpPr>
          <p:sp>
            <p:nvSpPr>
              <p:cNvPr id="21" name="Oval 97"/>
              <p:cNvSpPr/>
              <p:nvPr/>
            </p:nvSpPr>
            <p:spPr>
              <a:xfrm>
                <a:off x="5346415" y="2748619"/>
                <a:ext cx="1134696" cy="1576422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67" b="0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Oval 61"/>
              <p:cNvSpPr/>
              <p:nvPr/>
            </p:nvSpPr>
            <p:spPr>
              <a:xfrm>
                <a:off x="2509358" y="2706252"/>
                <a:ext cx="1134696" cy="1576424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67" b="0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886241" y="4488385"/>
                <a:ext cx="1134696" cy="1576424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67" b="0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2468622" y="4488385"/>
                <a:ext cx="1134696" cy="1576424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67" b="0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Oval 61"/>
              <p:cNvSpPr/>
              <p:nvPr/>
            </p:nvSpPr>
            <p:spPr>
              <a:xfrm>
                <a:off x="3886241" y="2753544"/>
                <a:ext cx="1134696" cy="1576424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67" b="0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5356881" y="4488385"/>
                <a:ext cx="1134696" cy="1576422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67" b="0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6" name="Picture 2" descr="M:\Agreement\DMSport 創健運動器材用品專門店\DMS Logo125x125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350" b="21507"/>
              <a:stretch/>
            </p:blipFill>
            <p:spPr bwMode="auto">
              <a:xfrm>
                <a:off x="5441628" y="5010655"/>
                <a:ext cx="965199" cy="551543"/>
              </a:xfrm>
              <a:prstGeom prst="rect">
                <a:avLst/>
              </a:prstGeom>
              <a:grpFill/>
              <a:extLst/>
            </p:spPr>
          </p:pic>
          <p:pic>
            <p:nvPicPr>
              <p:cNvPr id="37" name="Picture 3" descr="M:\Agreement\Nick Shop\nickshop-LOGO140x140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6126" b="34570"/>
              <a:stretch/>
            </p:blipFill>
            <p:spPr bwMode="auto">
              <a:xfrm>
                <a:off x="3944814" y="3421526"/>
                <a:ext cx="1017549" cy="298185"/>
              </a:xfrm>
              <a:prstGeom prst="rect">
                <a:avLst/>
              </a:prstGeom>
              <a:grpFill/>
              <a:extLst/>
            </p:spPr>
          </p:pic>
          <p:pic>
            <p:nvPicPr>
              <p:cNvPr id="39" name="Picture 4" descr="M:\Agreement\FitdorFun Sports Equipments\logo125x125.jp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537" b="22926"/>
              <a:stretch/>
            </p:blipFill>
            <p:spPr bwMode="auto">
              <a:xfrm>
                <a:off x="2622595" y="3353951"/>
                <a:ext cx="949121" cy="365760"/>
              </a:xfrm>
              <a:prstGeom prst="rect">
                <a:avLst/>
              </a:prstGeom>
              <a:grpFill/>
              <a:extLst/>
            </p:spPr>
          </p:pic>
          <p:pic>
            <p:nvPicPr>
              <p:cNvPr id="41" name="Picture 6" descr="M:\Agreement\Pantherboxing\Pantherbox_Logo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17" t="11611" r="10124" b="18019"/>
              <a:stretch/>
            </p:blipFill>
            <p:spPr bwMode="auto">
              <a:xfrm>
                <a:off x="4076686" y="4999765"/>
                <a:ext cx="753806" cy="658460"/>
              </a:xfrm>
              <a:prstGeom prst="rect">
                <a:avLst/>
              </a:prstGeom>
              <a:grpFill/>
              <a:extLst/>
            </p:spPr>
          </p:pic>
          <p:pic>
            <p:nvPicPr>
              <p:cNvPr id="44" name="Picture 8" descr="O:\BD_SC\Partner store logo\Logo_etc_PS\Mountains Plus Outdoor Gear\mpglogo 10-5-041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5661" y="3189323"/>
                <a:ext cx="1017135" cy="610281"/>
              </a:xfrm>
              <a:prstGeom prst="rect">
                <a:avLst/>
              </a:prstGeom>
              <a:grpFill/>
              <a:extLst/>
            </p:spPr>
          </p:pic>
        </p:grpSp>
        <p:pic>
          <p:nvPicPr>
            <p:cNvPr id="16386" name="Picture 2" descr="M:\Agreement\Dase a Lili\Danse a Lili.gi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238" y="5639119"/>
              <a:ext cx="1305374" cy="456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6926374" y="2078482"/>
            <a:ext cx="2139839" cy="1699778"/>
            <a:chOff x="6773973" y="2078482"/>
            <a:chExt cx="2139839" cy="1699778"/>
          </a:xfrm>
        </p:grpSpPr>
        <p:sp>
          <p:nvSpPr>
            <p:cNvPr id="56" name="Oval 61"/>
            <p:cNvSpPr/>
            <p:nvPr/>
          </p:nvSpPr>
          <p:spPr>
            <a:xfrm>
              <a:off x="7168136" y="2156811"/>
              <a:ext cx="1745676" cy="162144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67" b="0" i="0" u="none" strike="noStrike" kern="120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endParaRPr>
            </a:p>
          </p:txBody>
        </p:sp>
        <p:pic>
          <p:nvPicPr>
            <p:cNvPr id="57" name="Picture 2" descr="C:\Users\bivyw\Desktop\LS2017ppt\new-icon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973" y="2078482"/>
              <a:ext cx="1196690" cy="630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7313612" y="2582522"/>
              <a:ext cx="1441521" cy="776720"/>
              <a:chOff x="5631542" y="3494587"/>
              <a:chExt cx="2409431" cy="1298249"/>
            </a:xfrm>
          </p:grpSpPr>
          <p:pic>
            <p:nvPicPr>
              <p:cNvPr id="34818" name="Picture 2" descr="M:\Agreement\_Affiliate Network Logo\Nike_HK.jpg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0334" r="62149" b="39044"/>
              <a:stretch/>
            </p:blipFill>
            <p:spPr bwMode="auto">
              <a:xfrm>
                <a:off x="6052908" y="3494587"/>
                <a:ext cx="1442130" cy="6573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M:\Agreement\_Affiliate Network Logo\Nike_HK.jpg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60" t="40334" b="39044"/>
              <a:stretch/>
            </p:blipFill>
            <p:spPr bwMode="auto">
              <a:xfrm>
                <a:off x="5631542" y="4135463"/>
                <a:ext cx="2409431" cy="6573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35" name="Straight Connector 34"/>
          <p:cNvCxnSpPr/>
          <p:nvPr/>
        </p:nvCxnSpPr>
        <p:spPr>
          <a:xfrm>
            <a:off x="0" y="609600"/>
            <a:ext cx="45720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319845" y="444500"/>
            <a:ext cx="274712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-114581" y="19162"/>
            <a:ext cx="1149055" cy="430887"/>
            <a:chOff x="-1319825" y="-864317"/>
            <a:chExt cx="945168" cy="502700"/>
          </a:xfrm>
        </p:grpSpPr>
        <p:sp>
          <p:nvSpPr>
            <p:cNvPr id="43" name="Rounded Rectangle 42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-1319825" y="-864317"/>
              <a:ext cx="945168" cy="502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Sport &amp;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Fitness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058212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2" descr="Image result for electronic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7" b="5655"/>
          <a:stretch/>
        </p:blipFill>
        <p:spPr bwMode="auto">
          <a:xfrm>
            <a:off x="1" y="3"/>
            <a:ext cx="12188825" cy="686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tangle 86"/>
          <p:cNvSpPr/>
          <p:nvPr/>
        </p:nvSpPr>
        <p:spPr>
          <a:xfrm>
            <a:off x="-1587" y="-37848"/>
            <a:ext cx="12217221" cy="6884962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-1588" y="1219202"/>
            <a:ext cx="5368562" cy="527525"/>
            <a:chOff x="-450378" y="3016155"/>
            <a:chExt cx="6632816" cy="1815152"/>
          </a:xfrm>
          <a:solidFill>
            <a:schemeClr val="tx2">
              <a:lumMod val="75000"/>
            </a:schemeClr>
          </a:solidFill>
        </p:grpSpPr>
        <p:sp>
          <p:nvSpPr>
            <p:cNvPr id="47" name="Rectangle 46"/>
            <p:cNvSpPr/>
            <p:nvPr/>
          </p:nvSpPr>
          <p:spPr>
            <a:xfrm>
              <a:off x="-450378" y="3016155"/>
              <a:ext cx="5431813" cy="181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ight Triangle 47"/>
            <p:cNvSpPr/>
            <p:nvPr/>
          </p:nvSpPr>
          <p:spPr>
            <a:xfrm>
              <a:off x="4981435" y="3016155"/>
              <a:ext cx="1201003" cy="181515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00135" y="1250780"/>
            <a:ext cx="141885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defTabSz="914354">
              <a:defRPr/>
            </a:pPr>
            <a:r>
              <a:rPr lang="en-US" altLang="zh-TW" sz="2400" dirty="0">
                <a:solidFill>
                  <a:prstClr val="white"/>
                </a:solidFill>
                <a:ea typeface="微軟正黑體" pitchFamily="34" charset="-120"/>
              </a:rPr>
              <a:t>Electronic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501724" y="1987637"/>
            <a:ext cx="6983806" cy="4335171"/>
            <a:chOff x="501853" y="1747577"/>
            <a:chExt cx="5497165" cy="2666027"/>
          </a:xfrm>
          <a:solidFill>
            <a:srgbClr val="FFFFFF"/>
          </a:solidFill>
        </p:grpSpPr>
        <p:sp>
          <p:nvSpPr>
            <p:cNvPr id="96" name="Oval 95"/>
            <p:cNvSpPr/>
            <p:nvPr/>
          </p:nvSpPr>
          <p:spPr>
            <a:xfrm>
              <a:off x="501853" y="1747577"/>
              <a:ext cx="1606811" cy="1218756"/>
            </a:xfrm>
            <a:prstGeom prst="ellips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2470430" y="1747577"/>
              <a:ext cx="1606811" cy="1218756"/>
            </a:xfrm>
            <a:prstGeom prst="ellips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4392207" y="1747577"/>
              <a:ext cx="1606811" cy="1218756"/>
            </a:xfrm>
            <a:prstGeom prst="ellips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501853" y="3194848"/>
              <a:ext cx="1606811" cy="1218756"/>
            </a:xfrm>
            <a:prstGeom prst="ellips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2478263" y="3194848"/>
              <a:ext cx="1606811" cy="1218756"/>
            </a:xfrm>
            <a:prstGeom prst="ellips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4392207" y="3194848"/>
              <a:ext cx="1606811" cy="1218756"/>
            </a:xfrm>
            <a:prstGeom prst="ellips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630" y="2096192"/>
              <a:ext cx="1277255" cy="521525"/>
            </a:xfrm>
            <a:prstGeom prst="rect">
              <a:avLst/>
            </a:prstGeom>
            <a:grpFill/>
          </p:spPr>
        </p:pic>
        <p:pic>
          <p:nvPicPr>
            <p:cNvPr id="109" name="Picture 4" descr="O:\BD_SC\Partner store logo\Logo_etc_PS\Apple Store HK\applestore_245x55_black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755" y="2213285"/>
              <a:ext cx="1398794" cy="314015"/>
            </a:xfrm>
            <a:prstGeom prst="rect">
              <a:avLst/>
            </a:prstGeom>
            <a:grpFill/>
            <a:extLst/>
          </p:spPr>
        </p:pic>
        <p:pic>
          <p:nvPicPr>
            <p:cNvPr id="110" name="Picture 5" descr="M:\Agreement\Midea\Midea - 125x125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545" b="20330"/>
            <a:stretch/>
          </p:blipFill>
          <p:spPr bwMode="auto">
            <a:xfrm>
              <a:off x="4706385" y="2083192"/>
              <a:ext cx="1046715" cy="597929"/>
            </a:xfrm>
            <a:prstGeom prst="rect">
              <a:avLst/>
            </a:prstGeom>
            <a:grpFill/>
            <a:extLst/>
          </p:spPr>
        </p:pic>
        <p:pic>
          <p:nvPicPr>
            <p:cNvPr id="111" name="Picture 6" descr="O:\BD_SC\Partner store logo\Logo_etc_PS\1DigitalOnline\1DigitalOnline_logo - Copy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630" y="3561338"/>
              <a:ext cx="1333500" cy="485775"/>
            </a:xfrm>
            <a:prstGeom prst="rect">
              <a:avLst/>
            </a:prstGeom>
            <a:grpFill/>
            <a:extLst/>
          </p:spPr>
        </p:pic>
        <p:pic>
          <p:nvPicPr>
            <p:cNvPr id="112" name="Picture 3" descr="M:\Agreement\ElectriCity.com.hk\ELECTRICITY LOGO Chinese C-2140x140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8574" y="3414646"/>
              <a:ext cx="779156" cy="779158"/>
            </a:xfrm>
            <a:prstGeom prst="rect">
              <a:avLst/>
            </a:prstGeom>
            <a:grpFill/>
            <a:extLst/>
          </p:spPr>
        </p:pic>
        <p:pic>
          <p:nvPicPr>
            <p:cNvPr id="128" name="Picture 8" descr="M:\Agreement\4Deco\4decommerce_logo_export_140x140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7127" y="3414646"/>
              <a:ext cx="836969" cy="836969"/>
            </a:xfrm>
            <a:prstGeom prst="rect">
              <a:avLst/>
            </a:prstGeom>
            <a:grpFill/>
            <a:extLst/>
          </p:spPr>
        </p:pic>
      </p:grpSp>
      <p:grpSp>
        <p:nvGrpSpPr>
          <p:cNvPr id="101" name="Group 100"/>
          <p:cNvGrpSpPr/>
          <p:nvPr/>
        </p:nvGrpSpPr>
        <p:grpSpPr>
          <a:xfrm>
            <a:off x="8170213" y="2028619"/>
            <a:ext cx="2041353" cy="2739651"/>
            <a:chOff x="8170212" y="2028617"/>
            <a:chExt cx="2041353" cy="2739651"/>
          </a:xfrm>
        </p:grpSpPr>
        <p:sp>
          <p:nvSpPr>
            <p:cNvPr id="102" name="Oval 101"/>
            <p:cNvSpPr/>
            <p:nvPr/>
          </p:nvSpPr>
          <p:spPr>
            <a:xfrm>
              <a:off x="8170212" y="2028617"/>
              <a:ext cx="2041353" cy="1981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3" name="Picture 6" descr="C:\Users\bivyw\Desktop\LS2017ppt\more-coming-soon-png-i13-1240x698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7197" y="3733724"/>
              <a:ext cx="1837871" cy="1034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848" y="2692705"/>
              <a:ext cx="1645506" cy="562823"/>
            </a:xfrm>
            <a:prstGeom prst="rect">
              <a:avLst/>
            </a:prstGeom>
          </p:spPr>
        </p:pic>
      </p:grpSp>
      <p:grpSp>
        <p:nvGrpSpPr>
          <p:cNvPr id="105" name="Group 104"/>
          <p:cNvGrpSpPr/>
          <p:nvPr/>
        </p:nvGrpSpPr>
        <p:grpSpPr>
          <a:xfrm>
            <a:off x="8080845" y="4702125"/>
            <a:ext cx="3765216" cy="1857789"/>
            <a:chOff x="6883158" y="2341021"/>
            <a:chExt cx="4602374" cy="2270851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7492" y="2852378"/>
              <a:ext cx="1383916" cy="282489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58" y="3858186"/>
              <a:ext cx="1405684" cy="564993"/>
            </a:xfrm>
            <a:prstGeom prst="rect">
              <a:avLst/>
            </a:prstGeom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6259" y="2504856"/>
              <a:ext cx="1383916" cy="813983"/>
            </a:xfrm>
            <a:prstGeom prst="rect">
              <a:avLst/>
            </a:prstGeom>
          </p:spPr>
        </p:pic>
        <p:pic>
          <p:nvPicPr>
            <p:cNvPr id="115" name="Picture 2" descr="M:\Agreement\_Affiliate Network Logo\HP_logo_125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9001" y="3590037"/>
              <a:ext cx="1021835" cy="1021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2" descr="C:\Users\bivyw\Desktop\LS2017ppt\Apple-Logo-Png-Download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9012" y="2341021"/>
              <a:ext cx="923310" cy="1141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2" descr="PHILIPS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2" b="11659"/>
            <a:stretch/>
          </p:blipFill>
          <p:spPr bwMode="auto">
            <a:xfrm>
              <a:off x="9862910" y="3590036"/>
              <a:ext cx="1622622" cy="1021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18" name="Straight Connector 117"/>
          <p:cNvCxnSpPr/>
          <p:nvPr/>
        </p:nvCxnSpPr>
        <p:spPr>
          <a:xfrm>
            <a:off x="1" y="609600"/>
            <a:ext cx="877824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9" name="Oval 118"/>
          <p:cNvSpPr/>
          <p:nvPr/>
        </p:nvSpPr>
        <p:spPr>
          <a:xfrm>
            <a:off x="82898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137279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18304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232400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28585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3378140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91233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442614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4952568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5484756" y="46415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600786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6533053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7056812" y="44806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7595753" y="437453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8117033" y="43928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8632266" y="457200"/>
            <a:ext cx="274712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32818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1" name="Group 140"/>
          <p:cNvGrpSpPr/>
          <p:nvPr/>
        </p:nvGrpSpPr>
        <p:grpSpPr>
          <a:xfrm>
            <a:off x="8400303" y="64297"/>
            <a:ext cx="750526" cy="274320"/>
            <a:chOff x="-1079203" y="-812046"/>
            <a:chExt cx="468079" cy="274320"/>
          </a:xfrm>
        </p:grpSpPr>
        <p:sp>
          <p:nvSpPr>
            <p:cNvPr id="142" name="Rounded Rectangle 141"/>
            <p:cNvSpPr/>
            <p:nvPr/>
          </p:nvSpPr>
          <p:spPr>
            <a:xfrm>
              <a:off x="-1074288" y="-812046"/>
              <a:ext cx="456225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-1079203" y="-801725"/>
              <a:ext cx="468079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Electronic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7920136" y="812973"/>
            <a:ext cx="675745" cy="274320"/>
            <a:chOff x="-1074287" y="-812046"/>
            <a:chExt cx="421440" cy="274320"/>
          </a:xfrm>
        </p:grpSpPr>
        <p:sp>
          <p:nvSpPr>
            <p:cNvPr id="164" name="Rounded Rectangle 163"/>
            <p:cNvSpPr/>
            <p:nvPr/>
          </p:nvSpPr>
          <p:spPr>
            <a:xfrm>
              <a:off x="-1074287" y="-812046"/>
              <a:ext cx="411480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-1060940" y="-809849"/>
              <a:ext cx="40809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Storage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7214959" y="61215"/>
            <a:ext cx="1035861" cy="276442"/>
            <a:chOff x="-1113038" y="-814168"/>
            <a:chExt cx="646033" cy="276442"/>
          </a:xfrm>
        </p:grpSpPr>
        <p:sp>
          <p:nvSpPr>
            <p:cNvPr id="194" name="Rounded Rectangle 193"/>
            <p:cNvSpPr/>
            <p:nvPr/>
          </p:nvSpPr>
          <p:spPr>
            <a:xfrm>
              <a:off x="-1074288" y="-812046"/>
              <a:ext cx="570282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-1113038" y="-814168"/>
              <a:ext cx="64603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Transportation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19" name="Group 218"/>
          <p:cNvGrpSpPr/>
          <p:nvPr/>
        </p:nvGrpSpPr>
        <p:grpSpPr>
          <a:xfrm>
            <a:off x="6914689" y="819660"/>
            <a:ext cx="558958" cy="276191"/>
            <a:chOff x="-1080722" y="-813917"/>
            <a:chExt cx="348604" cy="276191"/>
          </a:xfrm>
        </p:grpSpPr>
        <p:sp>
          <p:nvSpPr>
            <p:cNvPr id="220" name="Rounded Rectangle 219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-1080722" y="-813917"/>
              <a:ext cx="34011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House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6094412" y="3307"/>
            <a:ext cx="1149055" cy="430887"/>
            <a:chOff x="-1276309" y="-861442"/>
            <a:chExt cx="945168" cy="502701"/>
          </a:xfrm>
        </p:grpSpPr>
        <p:sp>
          <p:nvSpPr>
            <p:cNvPr id="223" name="Rounded Rectangle 222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-1276309" y="-861442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Travel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Insurance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5905851" y="810251"/>
            <a:ext cx="554952" cy="276191"/>
            <a:chOff x="-1078224" y="-813917"/>
            <a:chExt cx="346106" cy="276191"/>
          </a:xfrm>
        </p:grpSpPr>
        <p:sp>
          <p:nvSpPr>
            <p:cNvPr id="226" name="Rounded Rectangle 225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-1078224" y="-813917"/>
              <a:ext cx="33511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Travel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5045974" y="52273"/>
            <a:ext cx="1149055" cy="430887"/>
            <a:chOff x="-1276080" y="-856176"/>
            <a:chExt cx="945168" cy="502701"/>
          </a:xfrm>
        </p:grpSpPr>
        <p:sp>
          <p:nvSpPr>
            <p:cNvPr id="229" name="Rounded Rectangle 228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-1276080" y="-85617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Photos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31" name="Group 230"/>
          <p:cNvGrpSpPr/>
          <p:nvPr/>
        </p:nvGrpSpPr>
        <p:grpSpPr>
          <a:xfrm>
            <a:off x="4517961" y="813258"/>
            <a:ext cx="1149055" cy="430887"/>
            <a:chOff x="-1285708" y="-841783"/>
            <a:chExt cx="945168" cy="502701"/>
          </a:xfrm>
        </p:grpSpPr>
        <p:sp>
          <p:nvSpPr>
            <p:cNvPr id="232" name="Rounded Rectangle 231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-1285708" y="-841783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Banquet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34" name="Group 233"/>
          <p:cNvGrpSpPr/>
          <p:nvPr/>
        </p:nvGrpSpPr>
        <p:grpSpPr>
          <a:xfrm>
            <a:off x="4361797" y="75235"/>
            <a:ext cx="421910" cy="274320"/>
            <a:chOff x="-1094808" y="-812046"/>
            <a:chExt cx="263132" cy="274320"/>
          </a:xfrm>
        </p:grpSpPr>
        <p:sp>
          <p:nvSpPr>
            <p:cNvPr id="235" name="Rounded Rectangle 234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-1094808" y="-801530"/>
              <a:ext cx="26313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Hair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3744689" y="832291"/>
            <a:ext cx="583813" cy="276191"/>
            <a:chOff x="-1092720" y="-813917"/>
            <a:chExt cx="364106" cy="276191"/>
          </a:xfrm>
        </p:grpSpPr>
        <p:sp>
          <p:nvSpPr>
            <p:cNvPr id="238" name="Rounded Rectangle 237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-1092720" y="-813917"/>
              <a:ext cx="364106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Beauty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2954175" y="32875"/>
            <a:ext cx="1149055" cy="430887"/>
            <a:chOff x="-1284459" y="-850326"/>
            <a:chExt cx="945168" cy="502701"/>
          </a:xfrm>
        </p:grpSpPr>
        <p:sp>
          <p:nvSpPr>
            <p:cNvPr id="241" name="Rounded Rectangle 240"/>
            <p:cNvSpPr/>
            <p:nvPr/>
          </p:nvSpPr>
          <p:spPr>
            <a:xfrm>
              <a:off x="-1074286" y="-812047"/>
              <a:ext cx="526505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-1284459" y="-85032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Planning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2466123" y="808345"/>
            <a:ext cx="1048686" cy="276354"/>
            <a:chOff x="-1119249" y="-814080"/>
            <a:chExt cx="654031" cy="276354"/>
          </a:xfrm>
        </p:grpSpPr>
        <p:sp>
          <p:nvSpPr>
            <p:cNvPr id="244" name="Rounded Rectangle 243"/>
            <p:cNvSpPr/>
            <p:nvPr/>
          </p:nvSpPr>
          <p:spPr>
            <a:xfrm>
              <a:off x="-1074288" y="-812046"/>
              <a:ext cx="570281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-1119249" y="-814080"/>
              <a:ext cx="65403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Entertainment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2231552" y="88890"/>
            <a:ext cx="470000" cy="274320"/>
            <a:chOff x="-1109804" y="-812046"/>
            <a:chExt cx="293124" cy="274320"/>
          </a:xfrm>
        </p:grpSpPr>
        <p:sp>
          <p:nvSpPr>
            <p:cNvPr id="247" name="Rounded Rectangle 246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-1109804" y="-801530"/>
              <a:ext cx="29312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Food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249" name="Group 248"/>
          <p:cNvGrpSpPr/>
          <p:nvPr/>
        </p:nvGrpSpPr>
        <p:grpSpPr>
          <a:xfrm>
            <a:off x="1594706" y="828062"/>
            <a:ext cx="739304" cy="276928"/>
            <a:chOff x="-1093186" y="-814654"/>
            <a:chExt cx="461080" cy="276928"/>
          </a:xfrm>
        </p:grpSpPr>
        <p:sp>
          <p:nvSpPr>
            <p:cNvPr id="250" name="Rounded Rectangle 249"/>
            <p:cNvSpPr/>
            <p:nvPr/>
          </p:nvSpPr>
          <p:spPr>
            <a:xfrm>
              <a:off x="-1074288" y="-812046"/>
              <a:ext cx="399197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-1093186" y="-814654"/>
              <a:ext cx="46108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Fuel card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52" name="Group 251"/>
          <p:cNvGrpSpPr/>
          <p:nvPr/>
        </p:nvGrpSpPr>
        <p:grpSpPr>
          <a:xfrm>
            <a:off x="924882" y="9603"/>
            <a:ext cx="1149055" cy="430887"/>
            <a:chOff x="-1319825" y="-864317"/>
            <a:chExt cx="945168" cy="502701"/>
          </a:xfrm>
        </p:grpSpPr>
        <p:sp>
          <p:nvSpPr>
            <p:cNvPr id="253" name="Rounded Rectangle 252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-1319825" y="-864317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Match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Service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55" name="Group 254"/>
          <p:cNvGrpSpPr/>
          <p:nvPr/>
        </p:nvGrpSpPr>
        <p:grpSpPr>
          <a:xfrm>
            <a:off x="-114581" y="19162"/>
            <a:ext cx="1149055" cy="430887"/>
            <a:chOff x="-1319825" y="-864317"/>
            <a:chExt cx="945168" cy="502700"/>
          </a:xfrm>
        </p:grpSpPr>
        <p:sp>
          <p:nvSpPr>
            <p:cNvPr id="256" name="Rounded Rectangle 255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-1319825" y="-864317"/>
              <a:ext cx="945168" cy="502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Sport &amp;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Fitness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636934" y="838746"/>
            <a:ext cx="657552" cy="276191"/>
            <a:chOff x="-1114395" y="-813917"/>
            <a:chExt cx="410095" cy="276191"/>
          </a:xfrm>
        </p:grpSpPr>
        <p:sp>
          <p:nvSpPr>
            <p:cNvPr id="259" name="Rounded Rectangle 258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-1114395" y="-813917"/>
              <a:ext cx="410095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Clothing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531563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4724400"/>
            <a:ext cx="12078789" cy="9144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12" y="2450769"/>
            <a:ext cx="2295761" cy="7852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32222" t="73730" r="59445" b="15333"/>
          <a:stretch/>
        </p:blipFill>
        <p:spPr>
          <a:xfrm>
            <a:off x="808734" y="5189410"/>
            <a:ext cx="1496332" cy="12273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2222" t="16223" r="59445" b="68855"/>
          <a:stretch/>
        </p:blipFill>
        <p:spPr>
          <a:xfrm>
            <a:off x="2719315" y="5130293"/>
            <a:ext cx="1143000" cy="12792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32222" t="46445" r="59445" b="41110"/>
          <a:stretch/>
        </p:blipFill>
        <p:spPr>
          <a:xfrm>
            <a:off x="5947701" y="5163345"/>
            <a:ext cx="1360200" cy="12695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32222" t="33731" r="59445" b="54714"/>
          <a:stretch/>
        </p:blipFill>
        <p:spPr>
          <a:xfrm>
            <a:off x="4300376" y="5173760"/>
            <a:ext cx="1519152" cy="13165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222" t="59508" r="59445" b="28048"/>
          <a:stretch/>
        </p:blipFill>
        <p:spPr>
          <a:xfrm>
            <a:off x="7436074" y="5199631"/>
            <a:ext cx="1143000" cy="1066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30000" t="57450" r="60555" b="29217"/>
          <a:stretch/>
        </p:blipFill>
        <p:spPr>
          <a:xfrm>
            <a:off x="8791896" y="5161531"/>
            <a:ext cx="1295400" cy="1143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30000" t="72142" r="60555" b="12667"/>
          <a:stretch/>
        </p:blipFill>
        <p:spPr>
          <a:xfrm>
            <a:off x="10361612" y="5105402"/>
            <a:ext cx="1295400" cy="13023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332" y="1921043"/>
            <a:ext cx="7396664" cy="2629925"/>
          </a:xfrm>
          <a:prstGeom prst="rect">
            <a:avLst/>
          </a:prstGeom>
        </p:spPr>
      </p:pic>
      <p:sp>
        <p:nvSpPr>
          <p:cNvPr id="8" name="Trapezoid 7"/>
          <p:cNvSpPr/>
          <p:nvPr/>
        </p:nvSpPr>
        <p:spPr>
          <a:xfrm rot="2714200">
            <a:off x="9877843" y="383125"/>
            <a:ext cx="3039588" cy="846506"/>
          </a:xfrm>
          <a:prstGeom prst="trapezoid">
            <a:avLst>
              <a:gd name="adj" fmla="val 98423"/>
            </a:avLst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729772">
            <a:off x="10447423" y="760448"/>
            <a:ext cx="202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Walk-in Store</a:t>
            </a:r>
            <a:endParaRPr 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544932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2" descr="C:\Users\bivyw\Desktop\LS2017ppt\AAEAAQAAAAAAAAe-AAAAJGFjZDVkYzYzLTg1Y2ItNDk1Mi05YTZiLWYxNzhkNDcyNmI2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Rectangle 104"/>
          <p:cNvSpPr/>
          <p:nvPr/>
        </p:nvSpPr>
        <p:spPr>
          <a:xfrm>
            <a:off x="-6693" y="102"/>
            <a:ext cx="12190413" cy="685800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09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-1588" y="1219202"/>
            <a:ext cx="5368562" cy="527525"/>
            <a:chOff x="-450378" y="3016155"/>
            <a:chExt cx="6632816" cy="1815152"/>
          </a:xfrm>
          <a:solidFill>
            <a:schemeClr val="tx2">
              <a:lumMod val="75000"/>
            </a:schemeClr>
          </a:solidFill>
        </p:grpSpPr>
        <p:sp>
          <p:nvSpPr>
            <p:cNvPr id="47" name="Rectangle 46"/>
            <p:cNvSpPr/>
            <p:nvPr/>
          </p:nvSpPr>
          <p:spPr>
            <a:xfrm>
              <a:off x="-450378" y="3016155"/>
              <a:ext cx="5431813" cy="181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ight Triangle 47"/>
            <p:cNvSpPr/>
            <p:nvPr/>
          </p:nvSpPr>
          <p:spPr>
            <a:xfrm>
              <a:off x="4981435" y="3016155"/>
              <a:ext cx="1201003" cy="181515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00135" y="1250780"/>
            <a:ext cx="179530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defTabSz="914354">
              <a:defRPr/>
            </a:pPr>
            <a:r>
              <a:rPr lang="en-US" altLang="zh-TW" sz="2400" dirty="0">
                <a:solidFill>
                  <a:prstClr val="white"/>
                </a:solidFill>
                <a:ea typeface="微軟正黑體" pitchFamily="34" charset="-120"/>
              </a:rPr>
              <a:t>Supermarket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1557324" y="2137757"/>
            <a:ext cx="9254587" cy="2582486"/>
            <a:chOff x="1557323" y="2137757"/>
            <a:chExt cx="9254587" cy="2582486"/>
          </a:xfrm>
        </p:grpSpPr>
        <p:sp>
          <p:nvSpPr>
            <p:cNvPr id="134" name="Oval 133"/>
            <p:cNvSpPr/>
            <p:nvPr/>
          </p:nvSpPr>
          <p:spPr>
            <a:xfrm>
              <a:off x="1557323" y="2137757"/>
              <a:ext cx="2660098" cy="25824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5073200" y="2137757"/>
              <a:ext cx="2660098" cy="25824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8151812" y="2137757"/>
              <a:ext cx="2660098" cy="25824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1" name="Picture 3" descr="M:\Agreement\_Affiliate Network Logo\PARKnSHOP Supermarket_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4" r="9349"/>
            <a:stretch/>
          </p:blipFill>
          <p:spPr bwMode="auto">
            <a:xfrm>
              <a:off x="5295433" y="3140696"/>
              <a:ext cx="2246779" cy="59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Picture 4" descr="M:\Agreement\_Affiliate Network Logo\Rakuten logo 2017062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2639" y="3110087"/>
              <a:ext cx="2138443" cy="623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5" descr="M:\Agreement\Ztore\logo 125x125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5354" y="2591089"/>
              <a:ext cx="2256423" cy="1692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8" name="Straight Connector 87"/>
          <p:cNvCxnSpPr/>
          <p:nvPr/>
        </p:nvCxnSpPr>
        <p:spPr>
          <a:xfrm>
            <a:off x="0" y="609600"/>
            <a:ext cx="932688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9" name="Oval 88"/>
          <p:cNvSpPr/>
          <p:nvPr/>
        </p:nvSpPr>
        <p:spPr>
          <a:xfrm>
            <a:off x="82898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137279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18304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232400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28585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3378140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391233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442614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52568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484756" y="46415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00786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6533053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7056812" y="44806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7595753" y="437453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8117033" y="43928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8642873" y="43928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9218260" y="457200"/>
            <a:ext cx="274712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332818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4" name="Group 113"/>
          <p:cNvGrpSpPr/>
          <p:nvPr/>
        </p:nvGrpSpPr>
        <p:grpSpPr>
          <a:xfrm>
            <a:off x="8844137" y="824889"/>
            <a:ext cx="926858" cy="276354"/>
            <a:chOff x="-1081260" y="-814080"/>
            <a:chExt cx="578051" cy="276354"/>
          </a:xfrm>
        </p:grpSpPr>
        <p:sp>
          <p:nvSpPr>
            <p:cNvPr id="115" name="Rounded Rectangle 114"/>
            <p:cNvSpPr/>
            <p:nvPr/>
          </p:nvSpPr>
          <p:spPr>
            <a:xfrm>
              <a:off x="-1074288" y="-812046"/>
              <a:ext cx="570281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-1081260" y="-814080"/>
              <a:ext cx="57805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Supermarket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8400303" y="64297"/>
            <a:ext cx="750526" cy="274320"/>
            <a:chOff x="-1079203" y="-812046"/>
            <a:chExt cx="468079" cy="274320"/>
          </a:xfrm>
        </p:grpSpPr>
        <p:sp>
          <p:nvSpPr>
            <p:cNvPr id="118" name="Rounded Rectangle 117"/>
            <p:cNvSpPr/>
            <p:nvPr/>
          </p:nvSpPr>
          <p:spPr>
            <a:xfrm>
              <a:off x="-1074288" y="-812046"/>
              <a:ext cx="456225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-1079203" y="-801725"/>
              <a:ext cx="468079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Electronic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7920136" y="812973"/>
            <a:ext cx="675745" cy="274320"/>
            <a:chOff x="-1074287" y="-812046"/>
            <a:chExt cx="421440" cy="274320"/>
          </a:xfrm>
        </p:grpSpPr>
        <p:sp>
          <p:nvSpPr>
            <p:cNvPr id="121" name="Rounded Rectangle 120"/>
            <p:cNvSpPr/>
            <p:nvPr/>
          </p:nvSpPr>
          <p:spPr>
            <a:xfrm>
              <a:off x="-1074287" y="-812046"/>
              <a:ext cx="411480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-1060940" y="-809849"/>
              <a:ext cx="40809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Storage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7214959" y="61215"/>
            <a:ext cx="1035861" cy="276442"/>
            <a:chOff x="-1113038" y="-814168"/>
            <a:chExt cx="646033" cy="276442"/>
          </a:xfrm>
        </p:grpSpPr>
        <p:sp>
          <p:nvSpPr>
            <p:cNvPr id="124" name="Rounded Rectangle 123"/>
            <p:cNvSpPr/>
            <p:nvPr/>
          </p:nvSpPr>
          <p:spPr>
            <a:xfrm>
              <a:off x="-1074288" y="-812046"/>
              <a:ext cx="570282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-1113038" y="-814168"/>
              <a:ext cx="64603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Transportation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6914689" y="819660"/>
            <a:ext cx="558958" cy="276191"/>
            <a:chOff x="-1080722" y="-813917"/>
            <a:chExt cx="348604" cy="276191"/>
          </a:xfrm>
        </p:grpSpPr>
        <p:sp>
          <p:nvSpPr>
            <p:cNvPr id="127" name="Rounded Rectangle 126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-1080722" y="-813917"/>
              <a:ext cx="34011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House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6094412" y="3307"/>
            <a:ext cx="1149055" cy="430887"/>
            <a:chOff x="-1276309" y="-861442"/>
            <a:chExt cx="945168" cy="502701"/>
          </a:xfrm>
        </p:grpSpPr>
        <p:sp>
          <p:nvSpPr>
            <p:cNvPr id="130" name="Rounded Rectangle 129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-1276309" y="-861442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Travel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Insurance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5905851" y="810251"/>
            <a:ext cx="554952" cy="276191"/>
            <a:chOff x="-1078224" y="-813917"/>
            <a:chExt cx="346106" cy="276191"/>
          </a:xfrm>
        </p:grpSpPr>
        <p:sp>
          <p:nvSpPr>
            <p:cNvPr id="133" name="Rounded Rectangle 132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-1078224" y="-813917"/>
              <a:ext cx="33511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Travel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5045974" y="52273"/>
            <a:ext cx="1149055" cy="430887"/>
            <a:chOff x="-1276080" y="-856176"/>
            <a:chExt cx="945168" cy="502701"/>
          </a:xfrm>
        </p:grpSpPr>
        <p:sp>
          <p:nvSpPr>
            <p:cNvPr id="137" name="Rounded Rectangle 136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-1276080" y="-85617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Photos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4517961" y="813258"/>
            <a:ext cx="1149055" cy="430887"/>
            <a:chOff x="-1285708" y="-841783"/>
            <a:chExt cx="945168" cy="502701"/>
          </a:xfrm>
        </p:grpSpPr>
        <p:sp>
          <p:nvSpPr>
            <p:cNvPr id="165" name="Rounded Rectangle 164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-1285708" y="-841783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Banquet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4361797" y="75235"/>
            <a:ext cx="421910" cy="274320"/>
            <a:chOff x="-1094808" y="-812046"/>
            <a:chExt cx="263132" cy="274320"/>
          </a:xfrm>
        </p:grpSpPr>
        <p:sp>
          <p:nvSpPr>
            <p:cNvPr id="195" name="Rounded Rectangle 194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-1094808" y="-801530"/>
              <a:ext cx="26313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Hair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3744689" y="832291"/>
            <a:ext cx="583813" cy="276191"/>
            <a:chOff x="-1092720" y="-813917"/>
            <a:chExt cx="364106" cy="276191"/>
          </a:xfrm>
        </p:grpSpPr>
        <p:sp>
          <p:nvSpPr>
            <p:cNvPr id="224" name="Rounded Rectangle 223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-1092720" y="-813917"/>
              <a:ext cx="364106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Beauty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26" name="Group 225"/>
          <p:cNvGrpSpPr/>
          <p:nvPr/>
        </p:nvGrpSpPr>
        <p:grpSpPr>
          <a:xfrm>
            <a:off x="2954175" y="32875"/>
            <a:ext cx="1149055" cy="430887"/>
            <a:chOff x="-1284459" y="-850326"/>
            <a:chExt cx="945168" cy="502701"/>
          </a:xfrm>
        </p:grpSpPr>
        <p:sp>
          <p:nvSpPr>
            <p:cNvPr id="227" name="Rounded Rectangle 226"/>
            <p:cNvSpPr/>
            <p:nvPr/>
          </p:nvSpPr>
          <p:spPr>
            <a:xfrm>
              <a:off x="-1074286" y="-812047"/>
              <a:ext cx="526505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-1284459" y="-85032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Planning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2466123" y="808345"/>
            <a:ext cx="1048686" cy="276354"/>
            <a:chOff x="-1119249" y="-814080"/>
            <a:chExt cx="654031" cy="276354"/>
          </a:xfrm>
        </p:grpSpPr>
        <p:sp>
          <p:nvSpPr>
            <p:cNvPr id="230" name="Rounded Rectangle 229"/>
            <p:cNvSpPr/>
            <p:nvPr/>
          </p:nvSpPr>
          <p:spPr>
            <a:xfrm>
              <a:off x="-1074288" y="-812046"/>
              <a:ext cx="570281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-1119249" y="-814080"/>
              <a:ext cx="65403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Entertainment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2231552" y="88890"/>
            <a:ext cx="470000" cy="274320"/>
            <a:chOff x="-1109804" y="-812046"/>
            <a:chExt cx="293124" cy="274320"/>
          </a:xfrm>
        </p:grpSpPr>
        <p:sp>
          <p:nvSpPr>
            <p:cNvPr id="233" name="Rounded Rectangle 232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-1109804" y="-801530"/>
              <a:ext cx="29312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Food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1594706" y="828062"/>
            <a:ext cx="739304" cy="276928"/>
            <a:chOff x="-1093186" y="-814654"/>
            <a:chExt cx="461080" cy="276928"/>
          </a:xfrm>
        </p:grpSpPr>
        <p:sp>
          <p:nvSpPr>
            <p:cNvPr id="236" name="Rounded Rectangle 235"/>
            <p:cNvSpPr/>
            <p:nvPr/>
          </p:nvSpPr>
          <p:spPr>
            <a:xfrm>
              <a:off x="-1074288" y="-812046"/>
              <a:ext cx="399197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-1093186" y="-814654"/>
              <a:ext cx="46108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Fuel card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924882" y="9603"/>
            <a:ext cx="1149055" cy="430887"/>
            <a:chOff x="-1319825" y="-864317"/>
            <a:chExt cx="945168" cy="502701"/>
          </a:xfrm>
        </p:grpSpPr>
        <p:sp>
          <p:nvSpPr>
            <p:cNvPr id="239" name="Rounded Rectangle 238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-1319825" y="-864317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Match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Service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41" name="Group 240"/>
          <p:cNvGrpSpPr/>
          <p:nvPr/>
        </p:nvGrpSpPr>
        <p:grpSpPr>
          <a:xfrm>
            <a:off x="-114581" y="19162"/>
            <a:ext cx="1149055" cy="430887"/>
            <a:chOff x="-1319825" y="-864317"/>
            <a:chExt cx="945168" cy="502700"/>
          </a:xfrm>
        </p:grpSpPr>
        <p:sp>
          <p:nvSpPr>
            <p:cNvPr id="242" name="Rounded Rectangle 241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-1319825" y="-864317"/>
              <a:ext cx="945168" cy="502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Sport &amp;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Fitness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44" name="Group 243"/>
          <p:cNvGrpSpPr/>
          <p:nvPr/>
        </p:nvGrpSpPr>
        <p:grpSpPr>
          <a:xfrm>
            <a:off x="636934" y="838746"/>
            <a:ext cx="657552" cy="276191"/>
            <a:chOff x="-1114395" y="-813917"/>
            <a:chExt cx="410095" cy="276191"/>
          </a:xfrm>
        </p:grpSpPr>
        <p:sp>
          <p:nvSpPr>
            <p:cNvPr id="245" name="Rounded Rectangle 244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-1114395" y="-813917"/>
              <a:ext cx="410095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Clothing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15146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0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bivyw\Desktop\LS2017ppt\magazine-autrali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32" y="480066"/>
            <a:ext cx="12168689" cy="637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Rectangle 137"/>
          <p:cNvSpPr/>
          <p:nvPr/>
        </p:nvSpPr>
        <p:spPr>
          <a:xfrm>
            <a:off x="-382587" y="-1"/>
            <a:ext cx="13064433" cy="7162801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-1588" y="1219202"/>
            <a:ext cx="5368562" cy="527525"/>
            <a:chOff x="-450378" y="3016155"/>
            <a:chExt cx="6632816" cy="1815152"/>
          </a:xfrm>
          <a:solidFill>
            <a:schemeClr val="tx2">
              <a:lumMod val="75000"/>
            </a:schemeClr>
          </a:solidFill>
        </p:grpSpPr>
        <p:sp>
          <p:nvSpPr>
            <p:cNvPr id="47" name="Rectangle 46"/>
            <p:cNvSpPr/>
            <p:nvPr/>
          </p:nvSpPr>
          <p:spPr>
            <a:xfrm>
              <a:off x="-450378" y="3016155"/>
              <a:ext cx="5431813" cy="181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ight Triangle 47"/>
            <p:cNvSpPr/>
            <p:nvPr/>
          </p:nvSpPr>
          <p:spPr>
            <a:xfrm>
              <a:off x="4981435" y="3016155"/>
              <a:ext cx="1201003" cy="181515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00135" y="1250780"/>
            <a:ext cx="150945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defTabSz="914354">
              <a:defRPr/>
            </a:pPr>
            <a:r>
              <a:rPr lang="en-US" altLang="zh-TW" sz="2400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Magazines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7923213" y="4265119"/>
            <a:ext cx="2627795" cy="1182851"/>
            <a:chOff x="7490183" y="4114800"/>
            <a:chExt cx="2809815" cy="1475700"/>
          </a:xfrm>
        </p:grpSpPr>
        <p:sp>
          <p:nvSpPr>
            <p:cNvPr id="99" name="Rounded Rectangle 98"/>
            <p:cNvSpPr/>
            <p:nvPr/>
          </p:nvSpPr>
          <p:spPr>
            <a:xfrm>
              <a:off x="7490183" y="4114800"/>
              <a:ext cx="2809815" cy="14757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0" name="Picture 6" descr="M:\Agreement\+In Progress\SCMP HEARST HONG KONG LIMITED\BazaarLogo_new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4509776"/>
              <a:ext cx="2637220" cy="671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" name="Group 106"/>
          <p:cNvGrpSpPr/>
          <p:nvPr/>
        </p:nvGrpSpPr>
        <p:grpSpPr>
          <a:xfrm>
            <a:off x="799618" y="2614896"/>
            <a:ext cx="2627795" cy="1182851"/>
            <a:chOff x="5105400" y="3782759"/>
            <a:chExt cx="2809815" cy="1475700"/>
          </a:xfrm>
        </p:grpSpPr>
        <p:sp>
          <p:nvSpPr>
            <p:cNvPr id="108" name="Rounded Rectangle 107"/>
            <p:cNvSpPr/>
            <p:nvPr/>
          </p:nvSpPr>
          <p:spPr>
            <a:xfrm>
              <a:off x="5105400" y="3782759"/>
              <a:ext cx="2809815" cy="14757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9" name="Picture 8" descr="M:\Agreement\+In Progress\SCMP HEARST HONG KONG LIMITED\ELLE LOGO 2015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7274" y="4141351"/>
              <a:ext cx="2453450" cy="787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0" name="Group 109"/>
          <p:cNvGrpSpPr/>
          <p:nvPr/>
        </p:nvGrpSpPr>
        <p:grpSpPr>
          <a:xfrm>
            <a:off x="759865" y="4291297"/>
            <a:ext cx="2627795" cy="1182851"/>
            <a:chOff x="3896414" y="4191000"/>
            <a:chExt cx="2809815" cy="1475700"/>
          </a:xfrm>
        </p:grpSpPr>
        <p:sp>
          <p:nvSpPr>
            <p:cNvPr id="111" name="Rounded Rectangle 110"/>
            <p:cNvSpPr/>
            <p:nvPr/>
          </p:nvSpPr>
          <p:spPr>
            <a:xfrm>
              <a:off x="3896414" y="4191000"/>
              <a:ext cx="2809815" cy="14757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2" name="Picture 9" descr="M:\Agreement\+In Progress\SCMP HEARST HONG KONG LIMITED\ELLE_MEN_Logo-blue-trim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96" b="13420"/>
            <a:stretch/>
          </p:blipFill>
          <p:spPr bwMode="auto">
            <a:xfrm>
              <a:off x="4064861" y="4520609"/>
              <a:ext cx="2567040" cy="751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8" name="Group 127"/>
          <p:cNvGrpSpPr/>
          <p:nvPr/>
        </p:nvGrpSpPr>
        <p:grpSpPr>
          <a:xfrm>
            <a:off x="4334765" y="4259538"/>
            <a:ext cx="2627795" cy="1182851"/>
            <a:chOff x="5676494" y="1958817"/>
            <a:chExt cx="2809815" cy="1475700"/>
          </a:xfrm>
        </p:grpSpPr>
        <p:sp>
          <p:nvSpPr>
            <p:cNvPr id="129" name="Rounded Rectangle 128"/>
            <p:cNvSpPr/>
            <p:nvPr/>
          </p:nvSpPr>
          <p:spPr>
            <a:xfrm>
              <a:off x="5676494" y="1958817"/>
              <a:ext cx="2809815" cy="14757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0" name="Picture 10" descr="M:\Agreement\+In Progress\SCMP HEARST HONG KONG LIMITED\Esquire_Black_300dpi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9585" y="2435398"/>
              <a:ext cx="2455190" cy="606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5" name="Group 134"/>
          <p:cNvGrpSpPr/>
          <p:nvPr/>
        </p:nvGrpSpPr>
        <p:grpSpPr>
          <a:xfrm>
            <a:off x="4312456" y="2616319"/>
            <a:ext cx="2627795" cy="1182851"/>
            <a:chOff x="239955" y="3886200"/>
            <a:chExt cx="2809815" cy="1475700"/>
          </a:xfrm>
        </p:grpSpPr>
        <p:sp>
          <p:nvSpPr>
            <p:cNvPr id="136" name="Rounded Rectangle 135"/>
            <p:cNvSpPr/>
            <p:nvPr/>
          </p:nvSpPr>
          <p:spPr>
            <a:xfrm>
              <a:off x="239955" y="3886200"/>
              <a:ext cx="2809815" cy="14757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7" name="Picture 7" descr="M:\Agreement\+In Progress\SCMP HEARST HONG KONG LIMITED\COSMO LOGO_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25" y="4381829"/>
              <a:ext cx="2659676" cy="484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1" name="Straight Connector 100"/>
          <p:cNvCxnSpPr/>
          <p:nvPr/>
        </p:nvCxnSpPr>
        <p:spPr>
          <a:xfrm>
            <a:off x="0" y="609600"/>
            <a:ext cx="987552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2" name="Oval 101"/>
          <p:cNvSpPr/>
          <p:nvPr/>
        </p:nvSpPr>
        <p:spPr>
          <a:xfrm>
            <a:off x="82898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137279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18304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232400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28585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3378140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391233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442614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4952568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5484756" y="46415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600786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6533053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7056812" y="44806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7595753" y="437453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8117033" y="43928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8642873" y="43928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9173183" y="450063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9753096" y="457200"/>
            <a:ext cx="274712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32818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1" name="Group 130"/>
          <p:cNvGrpSpPr/>
          <p:nvPr/>
        </p:nvGrpSpPr>
        <p:grpSpPr>
          <a:xfrm>
            <a:off x="9435717" y="75237"/>
            <a:ext cx="792204" cy="274321"/>
            <a:chOff x="-1093212" y="-812046"/>
            <a:chExt cx="494072" cy="274321"/>
          </a:xfrm>
        </p:grpSpPr>
        <p:sp>
          <p:nvSpPr>
            <p:cNvPr id="132" name="Rounded Rectangle 131"/>
            <p:cNvSpPr/>
            <p:nvPr/>
          </p:nvSpPr>
          <p:spPr>
            <a:xfrm>
              <a:off x="-1074288" y="-812046"/>
              <a:ext cx="456225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-1093212" y="-799335"/>
              <a:ext cx="49407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Magazines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8844137" y="824889"/>
            <a:ext cx="926858" cy="276354"/>
            <a:chOff x="-1081260" y="-814080"/>
            <a:chExt cx="578051" cy="276354"/>
          </a:xfrm>
        </p:grpSpPr>
        <p:sp>
          <p:nvSpPr>
            <p:cNvPr id="139" name="Rounded Rectangle 138"/>
            <p:cNvSpPr/>
            <p:nvPr/>
          </p:nvSpPr>
          <p:spPr>
            <a:xfrm>
              <a:off x="-1074288" y="-812046"/>
              <a:ext cx="570281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-1081260" y="-814080"/>
              <a:ext cx="57805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Supermarket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8400303" y="64297"/>
            <a:ext cx="750526" cy="274320"/>
            <a:chOff x="-1079203" y="-812046"/>
            <a:chExt cx="468079" cy="274320"/>
          </a:xfrm>
        </p:grpSpPr>
        <p:sp>
          <p:nvSpPr>
            <p:cNvPr id="142" name="Rounded Rectangle 141"/>
            <p:cNvSpPr/>
            <p:nvPr/>
          </p:nvSpPr>
          <p:spPr>
            <a:xfrm>
              <a:off x="-1074288" y="-812046"/>
              <a:ext cx="456225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-1079203" y="-801725"/>
              <a:ext cx="468079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Electronic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7920136" y="812973"/>
            <a:ext cx="675745" cy="274320"/>
            <a:chOff x="-1074287" y="-812046"/>
            <a:chExt cx="421440" cy="274320"/>
          </a:xfrm>
        </p:grpSpPr>
        <p:sp>
          <p:nvSpPr>
            <p:cNvPr id="153" name="Rounded Rectangle 152"/>
            <p:cNvSpPr/>
            <p:nvPr/>
          </p:nvSpPr>
          <p:spPr>
            <a:xfrm>
              <a:off x="-1074287" y="-812046"/>
              <a:ext cx="411480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-1060940" y="-809849"/>
              <a:ext cx="40809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Storage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7214959" y="61215"/>
            <a:ext cx="1035861" cy="276442"/>
            <a:chOff x="-1113038" y="-814168"/>
            <a:chExt cx="646033" cy="276442"/>
          </a:xfrm>
        </p:grpSpPr>
        <p:sp>
          <p:nvSpPr>
            <p:cNvPr id="169" name="Rounded Rectangle 168"/>
            <p:cNvSpPr/>
            <p:nvPr/>
          </p:nvSpPr>
          <p:spPr>
            <a:xfrm>
              <a:off x="-1074288" y="-812046"/>
              <a:ext cx="570282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-1113038" y="-814168"/>
              <a:ext cx="64603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Transportation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6914689" y="819660"/>
            <a:ext cx="558958" cy="276191"/>
            <a:chOff x="-1080722" y="-813917"/>
            <a:chExt cx="348604" cy="276191"/>
          </a:xfrm>
        </p:grpSpPr>
        <p:sp>
          <p:nvSpPr>
            <p:cNvPr id="205" name="Rounded Rectangle 204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-1080722" y="-813917"/>
              <a:ext cx="34011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House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30" name="Group 229"/>
          <p:cNvGrpSpPr/>
          <p:nvPr/>
        </p:nvGrpSpPr>
        <p:grpSpPr>
          <a:xfrm>
            <a:off x="6094412" y="3307"/>
            <a:ext cx="1149055" cy="430887"/>
            <a:chOff x="-1276309" y="-861442"/>
            <a:chExt cx="945168" cy="502701"/>
          </a:xfrm>
        </p:grpSpPr>
        <p:sp>
          <p:nvSpPr>
            <p:cNvPr id="231" name="Rounded Rectangle 230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-1276309" y="-861442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Travel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Insurance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33" name="Group 232"/>
          <p:cNvGrpSpPr/>
          <p:nvPr/>
        </p:nvGrpSpPr>
        <p:grpSpPr>
          <a:xfrm>
            <a:off x="5905851" y="810251"/>
            <a:ext cx="554952" cy="276191"/>
            <a:chOff x="-1078224" y="-813917"/>
            <a:chExt cx="346106" cy="276191"/>
          </a:xfrm>
        </p:grpSpPr>
        <p:sp>
          <p:nvSpPr>
            <p:cNvPr id="234" name="Rounded Rectangle 233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-1078224" y="-813917"/>
              <a:ext cx="33511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Travel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36" name="Group 235"/>
          <p:cNvGrpSpPr/>
          <p:nvPr/>
        </p:nvGrpSpPr>
        <p:grpSpPr>
          <a:xfrm>
            <a:off x="5045974" y="52273"/>
            <a:ext cx="1149055" cy="430887"/>
            <a:chOff x="-1276080" y="-856176"/>
            <a:chExt cx="945168" cy="502701"/>
          </a:xfrm>
        </p:grpSpPr>
        <p:sp>
          <p:nvSpPr>
            <p:cNvPr id="237" name="Rounded Rectangle 236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-1276080" y="-85617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Photos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4517961" y="813258"/>
            <a:ext cx="1149055" cy="430887"/>
            <a:chOff x="-1285708" y="-841783"/>
            <a:chExt cx="945168" cy="502701"/>
          </a:xfrm>
        </p:grpSpPr>
        <p:sp>
          <p:nvSpPr>
            <p:cNvPr id="240" name="Rounded Rectangle 239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-1285708" y="-841783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Banquet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42" name="Group 241"/>
          <p:cNvGrpSpPr/>
          <p:nvPr/>
        </p:nvGrpSpPr>
        <p:grpSpPr>
          <a:xfrm>
            <a:off x="4361797" y="75235"/>
            <a:ext cx="421910" cy="274320"/>
            <a:chOff x="-1094808" y="-812046"/>
            <a:chExt cx="263132" cy="274320"/>
          </a:xfrm>
        </p:grpSpPr>
        <p:sp>
          <p:nvSpPr>
            <p:cNvPr id="243" name="Rounded Rectangle 242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-1094808" y="-801530"/>
              <a:ext cx="26313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Hair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245" name="Group 244"/>
          <p:cNvGrpSpPr/>
          <p:nvPr/>
        </p:nvGrpSpPr>
        <p:grpSpPr>
          <a:xfrm>
            <a:off x="3744689" y="832291"/>
            <a:ext cx="583813" cy="276191"/>
            <a:chOff x="-1092720" y="-813917"/>
            <a:chExt cx="364106" cy="276191"/>
          </a:xfrm>
        </p:grpSpPr>
        <p:sp>
          <p:nvSpPr>
            <p:cNvPr id="246" name="Rounded Rectangle 245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-1092720" y="-813917"/>
              <a:ext cx="364106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Beauty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48" name="Group 247"/>
          <p:cNvGrpSpPr/>
          <p:nvPr/>
        </p:nvGrpSpPr>
        <p:grpSpPr>
          <a:xfrm>
            <a:off x="2954175" y="32875"/>
            <a:ext cx="1149055" cy="430887"/>
            <a:chOff x="-1284459" y="-850326"/>
            <a:chExt cx="945168" cy="502701"/>
          </a:xfrm>
        </p:grpSpPr>
        <p:sp>
          <p:nvSpPr>
            <p:cNvPr id="249" name="Rounded Rectangle 248"/>
            <p:cNvSpPr/>
            <p:nvPr/>
          </p:nvSpPr>
          <p:spPr>
            <a:xfrm>
              <a:off x="-1074286" y="-812047"/>
              <a:ext cx="526505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-1284459" y="-85032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Planning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51" name="Group 250"/>
          <p:cNvGrpSpPr/>
          <p:nvPr/>
        </p:nvGrpSpPr>
        <p:grpSpPr>
          <a:xfrm>
            <a:off x="2466123" y="808345"/>
            <a:ext cx="1048686" cy="276354"/>
            <a:chOff x="-1119249" y="-814080"/>
            <a:chExt cx="654031" cy="276354"/>
          </a:xfrm>
        </p:grpSpPr>
        <p:sp>
          <p:nvSpPr>
            <p:cNvPr id="252" name="Rounded Rectangle 251"/>
            <p:cNvSpPr/>
            <p:nvPr/>
          </p:nvSpPr>
          <p:spPr>
            <a:xfrm>
              <a:off x="-1074288" y="-812046"/>
              <a:ext cx="570281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-1119249" y="-814080"/>
              <a:ext cx="65403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Entertainment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2231552" y="88890"/>
            <a:ext cx="470000" cy="274320"/>
            <a:chOff x="-1109804" y="-812046"/>
            <a:chExt cx="293124" cy="274320"/>
          </a:xfrm>
        </p:grpSpPr>
        <p:sp>
          <p:nvSpPr>
            <p:cNvPr id="255" name="Rounded Rectangle 254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-1109804" y="-801530"/>
              <a:ext cx="29312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Food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1594706" y="828062"/>
            <a:ext cx="739304" cy="276928"/>
            <a:chOff x="-1093186" y="-814654"/>
            <a:chExt cx="461080" cy="276928"/>
          </a:xfrm>
        </p:grpSpPr>
        <p:sp>
          <p:nvSpPr>
            <p:cNvPr id="258" name="Rounded Rectangle 257"/>
            <p:cNvSpPr/>
            <p:nvPr/>
          </p:nvSpPr>
          <p:spPr>
            <a:xfrm>
              <a:off x="-1074288" y="-812046"/>
              <a:ext cx="399197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-1093186" y="-814654"/>
              <a:ext cx="46108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Fuel card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60" name="Group 259"/>
          <p:cNvGrpSpPr/>
          <p:nvPr/>
        </p:nvGrpSpPr>
        <p:grpSpPr>
          <a:xfrm>
            <a:off x="924882" y="9603"/>
            <a:ext cx="1149055" cy="430887"/>
            <a:chOff x="-1319825" y="-864317"/>
            <a:chExt cx="945168" cy="502701"/>
          </a:xfrm>
        </p:grpSpPr>
        <p:sp>
          <p:nvSpPr>
            <p:cNvPr id="261" name="Rounded Rectangle 260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-1319825" y="-864317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Match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Service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63" name="Group 262"/>
          <p:cNvGrpSpPr/>
          <p:nvPr/>
        </p:nvGrpSpPr>
        <p:grpSpPr>
          <a:xfrm>
            <a:off x="-114581" y="19162"/>
            <a:ext cx="1149055" cy="430887"/>
            <a:chOff x="-1319825" y="-864317"/>
            <a:chExt cx="945168" cy="502700"/>
          </a:xfrm>
        </p:grpSpPr>
        <p:sp>
          <p:nvSpPr>
            <p:cNvPr id="264" name="Rounded Rectangle 263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-1319825" y="-864317"/>
              <a:ext cx="945168" cy="502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Sport &amp;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Fitness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66" name="Group 265"/>
          <p:cNvGrpSpPr/>
          <p:nvPr/>
        </p:nvGrpSpPr>
        <p:grpSpPr>
          <a:xfrm>
            <a:off x="636934" y="838746"/>
            <a:ext cx="657552" cy="276191"/>
            <a:chOff x="-1114395" y="-813917"/>
            <a:chExt cx="410095" cy="276191"/>
          </a:xfrm>
        </p:grpSpPr>
        <p:sp>
          <p:nvSpPr>
            <p:cNvPr id="267" name="Rounded Rectangle 266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-1114395" y="-813917"/>
              <a:ext cx="410095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Clothing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715388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bivyw\Desktop\LS2017ppt\man-at-doctor-stock-today-150608_422190ef2842a3864be415494cc7c2ea.today-inline-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" y="-2978"/>
            <a:ext cx="12189553" cy="686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Rectangle 133"/>
          <p:cNvSpPr/>
          <p:nvPr/>
        </p:nvSpPr>
        <p:spPr>
          <a:xfrm>
            <a:off x="-153193" y="-191990"/>
            <a:ext cx="12647612" cy="7238999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09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-1588" y="1219202"/>
            <a:ext cx="5368562" cy="527525"/>
            <a:chOff x="-450378" y="3016155"/>
            <a:chExt cx="6632816" cy="1815152"/>
          </a:xfrm>
          <a:solidFill>
            <a:schemeClr val="tx2">
              <a:lumMod val="75000"/>
            </a:schemeClr>
          </a:solidFill>
        </p:grpSpPr>
        <p:sp>
          <p:nvSpPr>
            <p:cNvPr id="47" name="Rectangle 46"/>
            <p:cNvSpPr/>
            <p:nvPr/>
          </p:nvSpPr>
          <p:spPr>
            <a:xfrm>
              <a:off x="-450378" y="3016155"/>
              <a:ext cx="5431813" cy="181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ight Triangle 47"/>
            <p:cNvSpPr/>
            <p:nvPr/>
          </p:nvSpPr>
          <p:spPr>
            <a:xfrm>
              <a:off x="4981435" y="3016155"/>
              <a:ext cx="1201003" cy="181515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00136" y="1250780"/>
            <a:ext cx="186621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defTabSz="914354">
              <a:defRPr/>
            </a:pPr>
            <a:r>
              <a:rPr lang="en-US" altLang="zh-TW" sz="2400" dirty="0" smtClean="0">
                <a:solidFill>
                  <a:prstClr val="white"/>
                </a:solidFill>
                <a:ea typeface="微軟正黑體" pitchFamily="34" charset="-120"/>
              </a:rPr>
              <a:t>Health check </a:t>
            </a:r>
            <a:endParaRPr lang="en-US" altLang="zh-TW" sz="2400" dirty="0">
              <a:solidFill>
                <a:prstClr val="white"/>
              </a:solidFill>
              <a:ea typeface="微軟正黑體" pitchFamily="34" charset="-12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28418" y="2686634"/>
            <a:ext cx="6935947" cy="1981794"/>
            <a:chOff x="1428418" y="2686634"/>
            <a:chExt cx="6935947" cy="1981794"/>
          </a:xfrm>
        </p:grpSpPr>
        <p:sp>
          <p:nvSpPr>
            <p:cNvPr id="153" name="Oval 152"/>
            <p:cNvSpPr/>
            <p:nvPr/>
          </p:nvSpPr>
          <p:spPr>
            <a:xfrm>
              <a:off x="1428418" y="2686634"/>
              <a:ext cx="2041353" cy="1981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3812106" y="2686634"/>
              <a:ext cx="2041353" cy="1981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6323012" y="2686634"/>
              <a:ext cx="2041353" cy="1981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458" name="Picture 2" descr="M:\Agreement\MAFRANCI CONSULTANTS\checkup620-log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4965" y="3212721"/>
              <a:ext cx="1419926" cy="929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0" name="Picture 4" descr="M:\Agreement\INWAY OUTDOOR - ESP (FAR EAST) LIMITED\logo high - Copy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8938" y="3221817"/>
              <a:ext cx="1316504" cy="91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1" name="Picture 5" descr="M:\Agreement\ESTEEM ANTI-AGING CENTER (杏林中醫經絡)\140x163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7112" y="3013650"/>
              <a:ext cx="1160041" cy="1349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4" name="Straight Connector 103"/>
          <p:cNvCxnSpPr/>
          <p:nvPr/>
        </p:nvCxnSpPr>
        <p:spPr>
          <a:xfrm>
            <a:off x="0" y="609600"/>
            <a:ext cx="1033272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5" name="Oval 104"/>
          <p:cNvSpPr/>
          <p:nvPr/>
        </p:nvSpPr>
        <p:spPr>
          <a:xfrm>
            <a:off x="82898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137279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18304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232400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28585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3378140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391233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442614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4952568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5484756" y="46415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600786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6533053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7056812" y="44806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7595753" y="437453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8117033" y="43928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8642873" y="43928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9173183" y="450063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9694463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/>
          <p:cNvSpPr/>
          <p:nvPr/>
        </p:nvSpPr>
        <p:spPr>
          <a:xfrm>
            <a:off x="10239780" y="457200"/>
            <a:ext cx="274712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/>
          <p:cNvSpPr/>
          <p:nvPr/>
        </p:nvSpPr>
        <p:spPr>
          <a:xfrm>
            <a:off x="332818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2" name="Group 191"/>
          <p:cNvGrpSpPr/>
          <p:nvPr/>
        </p:nvGrpSpPr>
        <p:grpSpPr>
          <a:xfrm>
            <a:off x="9435717" y="75237"/>
            <a:ext cx="792204" cy="274321"/>
            <a:chOff x="-1093212" y="-812046"/>
            <a:chExt cx="494072" cy="274321"/>
          </a:xfrm>
        </p:grpSpPr>
        <p:sp>
          <p:nvSpPr>
            <p:cNvPr id="222" name="Rounded Rectangle 221"/>
            <p:cNvSpPr/>
            <p:nvPr/>
          </p:nvSpPr>
          <p:spPr>
            <a:xfrm>
              <a:off x="-1074288" y="-812046"/>
              <a:ext cx="456225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-1093212" y="-799335"/>
              <a:ext cx="49407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Magazines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24" name="Group 223"/>
          <p:cNvGrpSpPr/>
          <p:nvPr/>
        </p:nvGrpSpPr>
        <p:grpSpPr>
          <a:xfrm>
            <a:off x="8844137" y="824889"/>
            <a:ext cx="926858" cy="276354"/>
            <a:chOff x="-1081260" y="-814080"/>
            <a:chExt cx="578051" cy="276354"/>
          </a:xfrm>
        </p:grpSpPr>
        <p:sp>
          <p:nvSpPr>
            <p:cNvPr id="225" name="Rounded Rectangle 224"/>
            <p:cNvSpPr/>
            <p:nvPr/>
          </p:nvSpPr>
          <p:spPr>
            <a:xfrm>
              <a:off x="-1074288" y="-812046"/>
              <a:ext cx="570281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-1081260" y="-814080"/>
              <a:ext cx="57805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Supermarket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8400303" y="64297"/>
            <a:ext cx="750526" cy="274320"/>
            <a:chOff x="-1079203" y="-812046"/>
            <a:chExt cx="468079" cy="274320"/>
          </a:xfrm>
        </p:grpSpPr>
        <p:sp>
          <p:nvSpPr>
            <p:cNvPr id="228" name="Rounded Rectangle 227"/>
            <p:cNvSpPr/>
            <p:nvPr/>
          </p:nvSpPr>
          <p:spPr>
            <a:xfrm>
              <a:off x="-1074288" y="-812046"/>
              <a:ext cx="456225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-1079203" y="-801725"/>
              <a:ext cx="468079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Electronic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30" name="Group 229"/>
          <p:cNvGrpSpPr/>
          <p:nvPr/>
        </p:nvGrpSpPr>
        <p:grpSpPr>
          <a:xfrm>
            <a:off x="7920136" y="812973"/>
            <a:ext cx="675745" cy="274320"/>
            <a:chOff x="-1074287" y="-812046"/>
            <a:chExt cx="421440" cy="274320"/>
          </a:xfrm>
        </p:grpSpPr>
        <p:sp>
          <p:nvSpPr>
            <p:cNvPr id="231" name="Rounded Rectangle 230"/>
            <p:cNvSpPr/>
            <p:nvPr/>
          </p:nvSpPr>
          <p:spPr>
            <a:xfrm>
              <a:off x="-1074287" y="-812046"/>
              <a:ext cx="411480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-1060940" y="-809849"/>
              <a:ext cx="40809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Storage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33" name="Group 232"/>
          <p:cNvGrpSpPr/>
          <p:nvPr/>
        </p:nvGrpSpPr>
        <p:grpSpPr>
          <a:xfrm>
            <a:off x="7214959" y="61215"/>
            <a:ext cx="1035861" cy="276442"/>
            <a:chOff x="-1113038" y="-814168"/>
            <a:chExt cx="646033" cy="276442"/>
          </a:xfrm>
        </p:grpSpPr>
        <p:sp>
          <p:nvSpPr>
            <p:cNvPr id="234" name="Rounded Rectangle 233"/>
            <p:cNvSpPr/>
            <p:nvPr/>
          </p:nvSpPr>
          <p:spPr>
            <a:xfrm>
              <a:off x="-1074288" y="-812046"/>
              <a:ext cx="570282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-1113038" y="-814168"/>
              <a:ext cx="64603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Transportation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36" name="Group 235"/>
          <p:cNvGrpSpPr/>
          <p:nvPr/>
        </p:nvGrpSpPr>
        <p:grpSpPr>
          <a:xfrm>
            <a:off x="6914689" y="819660"/>
            <a:ext cx="558958" cy="276191"/>
            <a:chOff x="-1080722" y="-813917"/>
            <a:chExt cx="348604" cy="276191"/>
          </a:xfrm>
        </p:grpSpPr>
        <p:sp>
          <p:nvSpPr>
            <p:cNvPr id="237" name="Rounded Rectangle 236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-1080722" y="-813917"/>
              <a:ext cx="34011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House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6094412" y="3307"/>
            <a:ext cx="1149055" cy="430887"/>
            <a:chOff x="-1276309" y="-861442"/>
            <a:chExt cx="945168" cy="502701"/>
          </a:xfrm>
        </p:grpSpPr>
        <p:sp>
          <p:nvSpPr>
            <p:cNvPr id="240" name="Rounded Rectangle 239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-1276309" y="-861442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Travel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Insurance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42" name="Group 241"/>
          <p:cNvGrpSpPr/>
          <p:nvPr/>
        </p:nvGrpSpPr>
        <p:grpSpPr>
          <a:xfrm>
            <a:off x="5905851" y="810251"/>
            <a:ext cx="554952" cy="276191"/>
            <a:chOff x="-1078224" y="-813917"/>
            <a:chExt cx="346106" cy="276191"/>
          </a:xfrm>
        </p:grpSpPr>
        <p:sp>
          <p:nvSpPr>
            <p:cNvPr id="243" name="Rounded Rectangle 242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-1078224" y="-813917"/>
              <a:ext cx="33511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Travel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45" name="Group 244"/>
          <p:cNvGrpSpPr/>
          <p:nvPr/>
        </p:nvGrpSpPr>
        <p:grpSpPr>
          <a:xfrm>
            <a:off x="5045974" y="52273"/>
            <a:ext cx="1149055" cy="430887"/>
            <a:chOff x="-1276080" y="-856176"/>
            <a:chExt cx="945168" cy="502701"/>
          </a:xfrm>
        </p:grpSpPr>
        <p:sp>
          <p:nvSpPr>
            <p:cNvPr id="246" name="Rounded Rectangle 245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-1276080" y="-85617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Photos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48" name="Group 247"/>
          <p:cNvGrpSpPr/>
          <p:nvPr/>
        </p:nvGrpSpPr>
        <p:grpSpPr>
          <a:xfrm>
            <a:off x="4517961" y="813258"/>
            <a:ext cx="1149055" cy="430887"/>
            <a:chOff x="-1285708" y="-841783"/>
            <a:chExt cx="945168" cy="502701"/>
          </a:xfrm>
        </p:grpSpPr>
        <p:sp>
          <p:nvSpPr>
            <p:cNvPr id="249" name="Rounded Rectangle 248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-1285708" y="-841783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Banquet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51" name="Group 250"/>
          <p:cNvGrpSpPr/>
          <p:nvPr/>
        </p:nvGrpSpPr>
        <p:grpSpPr>
          <a:xfrm>
            <a:off x="4361797" y="75235"/>
            <a:ext cx="421910" cy="274320"/>
            <a:chOff x="-1094808" y="-812046"/>
            <a:chExt cx="263132" cy="274320"/>
          </a:xfrm>
        </p:grpSpPr>
        <p:sp>
          <p:nvSpPr>
            <p:cNvPr id="252" name="Rounded Rectangle 251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-1094808" y="-801530"/>
              <a:ext cx="26313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Hair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3744689" y="832291"/>
            <a:ext cx="583813" cy="276191"/>
            <a:chOff x="-1092720" y="-813917"/>
            <a:chExt cx="364106" cy="276191"/>
          </a:xfrm>
        </p:grpSpPr>
        <p:sp>
          <p:nvSpPr>
            <p:cNvPr id="255" name="Rounded Rectangle 254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-1092720" y="-813917"/>
              <a:ext cx="364106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Beauty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2954175" y="32875"/>
            <a:ext cx="1149055" cy="430887"/>
            <a:chOff x="-1284459" y="-850326"/>
            <a:chExt cx="945168" cy="502701"/>
          </a:xfrm>
        </p:grpSpPr>
        <p:sp>
          <p:nvSpPr>
            <p:cNvPr id="258" name="Rounded Rectangle 257"/>
            <p:cNvSpPr/>
            <p:nvPr/>
          </p:nvSpPr>
          <p:spPr>
            <a:xfrm>
              <a:off x="-1074286" y="-812047"/>
              <a:ext cx="526505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-1284459" y="-85032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Planning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60" name="Group 259"/>
          <p:cNvGrpSpPr/>
          <p:nvPr/>
        </p:nvGrpSpPr>
        <p:grpSpPr>
          <a:xfrm>
            <a:off x="2466123" y="808345"/>
            <a:ext cx="1048686" cy="276354"/>
            <a:chOff x="-1119249" y="-814080"/>
            <a:chExt cx="654031" cy="276354"/>
          </a:xfrm>
        </p:grpSpPr>
        <p:sp>
          <p:nvSpPr>
            <p:cNvPr id="261" name="Rounded Rectangle 260"/>
            <p:cNvSpPr/>
            <p:nvPr/>
          </p:nvSpPr>
          <p:spPr>
            <a:xfrm>
              <a:off x="-1074288" y="-812046"/>
              <a:ext cx="570281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-1119249" y="-814080"/>
              <a:ext cx="65403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Entertainment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63" name="Group 262"/>
          <p:cNvGrpSpPr/>
          <p:nvPr/>
        </p:nvGrpSpPr>
        <p:grpSpPr>
          <a:xfrm>
            <a:off x="2231552" y="88890"/>
            <a:ext cx="470000" cy="274320"/>
            <a:chOff x="-1109804" y="-812046"/>
            <a:chExt cx="293124" cy="274320"/>
          </a:xfrm>
        </p:grpSpPr>
        <p:sp>
          <p:nvSpPr>
            <p:cNvPr id="264" name="Rounded Rectangle 263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-1109804" y="-801530"/>
              <a:ext cx="29312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Food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266" name="Group 265"/>
          <p:cNvGrpSpPr/>
          <p:nvPr/>
        </p:nvGrpSpPr>
        <p:grpSpPr>
          <a:xfrm>
            <a:off x="1594706" y="828062"/>
            <a:ext cx="739304" cy="276928"/>
            <a:chOff x="-1093186" y="-814654"/>
            <a:chExt cx="461080" cy="276928"/>
          </a:xfrm>
        </p:grpSpPr>
        <p:sp>
          <p:nvSpPr>
            <p:cNvPr id="267" name="Rounded Rectangle 266"/>
            <p:cNvSpPr/>
            <p:nvPr/>
          </p:nvSpPr>
          <p:spPr>
            <a:xfrm>
              <a:off x="-1074288" y="-812046"/>
              <a:ext cx="399197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-1093186" y="-814654"/>
              <a:ext cx="46108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Fuel card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69" name="Group 268"/>
          <p:cNvGrpSpPr/>
          <p:nvPr/>
        </p:nvGrpSpPr>
        <p:grpSpPr>
          <a:xfrm>
            <a:off x="924882" y="9603"/>
            <a:ext cx="1149055" cy="430887"/>
            <a:chOff x="-1319825" y="-864317"/>
            <a:chExt cx="945168" cy="502701"/>
          </a:xfrm>
        </p:grpSpPr>
        <p:sp>
          <p:nvSpPr>
            <p:cNvPr id="270" name="Rounded Rectangle 269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-1319825" y="-864317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Match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Service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72" name="Group 271"/>
          <p:cNvGrpSpPr/>
          <p:nvPr/>
        </p:nvGrpSpPr>
        <p:grpSpPr>
          <a:xfrm>
            <a:off x="-114581" y="19162"/>
            <a:ext cx="1149055" cy="430887"/>
            <a:chOff x="-1319825" y="-864317"/>
            <a:chExt cx="945168" cy="502700"/>
          </a:xfrm>
        </p:grpSpPr>
        <p:sp>
          <p:nvSpPr>
            <p:cNvPr id="273" name="Rounded Rectangle 272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-1319825" y="-864317"/>
              <a:ext cx="945168" cy="502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Sport &amp;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Fitness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75" name="Group 274"/>
          <p:cNvGrpSpPr/>
          <p:nvPr/>
        </p:nvGrpSpPr>
        <p:grpSpPr>
          <a:xfrm>
            <a:off x="636934" y="838746"/>
            <a:ext cx="657552" cy="276191"/>
            <a:chOff x="-1114395" y="-813917"/>
            <a:chExt cx="410095" cy="276191"/>
          </a:xfrm>
        </p:grpSpPr>
        <p:sp>
          <p:nvSpPr>
            <p:cNvPr id="276" name="Rounded Rectangle 275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-1114395" y="-813917"/>
              <a:ext cx="410095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Clothing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78" name="Group 277"/>
          <p:cNvGrpSpPr/>
          <p:nvPr/>
        </p:nvGrpSpPr>
        <p:grpSpPr>
          <a:xfrm>
            <a:off x="9730732" y="794633"/>
            <a:ext cx="1149055" cy="430887"/>
            <a:chOff x="-1303913" y="-842754"/>
            <a:chExt cx="945168" cy="502701"/>
          </a:xfrm>
        </p:grpSpPr>
        <p:sp>
          <p:nvSpPr>
            <p:cNvPr id="279" name="Rounded Rectangle 278"/>
            <p:cNvSpPr/>
            <p:nvPr/>
          </p:nvSpPr>
          <p:spPr>
            <a:xfrm>
              <a:off x="-1074286" y="-812047"/>
              <a:ext cx="485913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-1303913" y="-842754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Health </a:t>
              </a:r>
            </a:p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check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429463" y="2686634"/>
            <a:ext cx="2770983" cy="1981794"/>
            <a:chOff x="8101856" y="2686634"/>
            <a:chExt cx="2770983" cy="1981794"/>
          </a:xfrm>
        </p:grpSpPr>
        <p:grpSp>
          <p:nvGrpSpPr>
            <p:cNvPr id="3" name="Group 2"/>
            <p:cNvGrpSpPr/>
            <p:nvPr/>
          </p:nvGrpSpPr>
          <p:grpSpPr>
            <a:xfrm>
              <a:off x="8831486" y="2686634"/>
              <a:ext cx="2041353" cy="1981794"/>
              <a:chOff x="8831486" y="2686634"/>
              <a:chExt cx="2041353" cy="1981794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8831486" y="2686634"/>
                <a:ext cx="2041353" cy="198179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09" name="Group 108"/>
              <p:cNvGrpSpPr/>
              <p:nvPr/>
            </p:nvGrpSpPr>
            <p:grpSpPr>
              <a:xfrm>
                <a:off x="9288547" y="2895600"/>
                <a:ext cx="1149265" cy="1558333"/>
                <a:chOff x="3933824" y="-762762"/>
                <a:chExt cx="1550988" cy="2103044"/>
              </a:xfrm>
            </p:grpSpPr>
            <p:grpSp>
              <p:nvGrpSpPr>
                <p:cNvPr id="110" name="Group 109"/>
                <p:cNvGrpSpPr/>
                <p:nvPr/>
              </p:nvGrpSpPr>
              <p:grpSpPr>
                <a:xfrm>
                  <a:off x="3960812" y="-762762"/>
                  <a:ext cx="1524000" cy="2103044"/>
                  <a:chOff x="3960812" y="-762762"/>
                  <a:chExt cx="1524000" cy="2103044"/>
                </a:xfrm>
              </p:grpSpPr>
              <p:pic>
                <p:nvPicPr>
                  <p:cNvPr id="112" name="Picture 4" descr="C:\Users\bivyw\Desktop\LS2017ppt\AXA_Logo.svg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960812" y="-762762"/>
                    <a:ext cx="1524000" cy="152552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8" name="Picture 4" descr="C:\Users\bivyw\Desktop\LS2017ppt\AXA_Logo.svg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saturation sat="6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30878" b="70654"/>
                  <a:stretch/>
                </p:blipFill>
                <p:spPr bwMode="auto">
                  <a:xfrm>
                    <a:off x="3960812" y="693060"/>
                    <a:ext cx="1524000" cy="64722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11" name="TextBox 110"/>
                <p:cNvSpPr txBox="1"/>
                <p:nvPr/>
              </p:nvSpPr>
              <p:spPr>
                <a:xfrm>
                  <a:off x="3933824" y="695972"/>
                  <a:ext cx="1483774" cy="6230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AXA </a:t>
                  </a:r>
                  <a:r>
                    <a:rPr lang="en-US" altLang="zh-TW" sz="1200" b="1" dirty="0" smtClean="0">
                      <a:solidFill>
                        <a:schemeClr val="bg1"/>
                      </a:solidFill>
                    </a:rPr>
                    <a:t>Health Enquiry Form</a:t>
                  </a:r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281" name="Picture 2" descr="C:\Users\bivyw\Desktop\LS2017ppt\new-icon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1856" y="2821121"/>
              <a:ext cx="1196690" cy="630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702729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9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666" t="18889" r="8889" b="18000"/>
          <a:stretch/>
        </p:blipFill>
        <p:spPr>
          <a:xfrm>
            <a:off x="379413" y="1295400"/>
            <a:ext cx="11582400" cy="541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778" t="10889" r="82222" b="80222"/>
          <a:stretch/>
        </p:blipFill>
        <p:spPr>
          <a:xfrm>
            <a:off x="1378409" y="533400"/>
            <a:ext cx="685800" cy="762000"/>
          </a:xfrm>
          <a:prstGeom prst="rect">
            <a:avLst/>
          </a:prstGeom>
        </p:spPr>
      </p:pic>
      <p:pic>
        <p:nvPicPr>
          <p:cNvPr id="6" name="Picture 4" descr="C:\Users\bivyw\Desktop\LS2017ppt\AXA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" y="219207"/>
            <a:ext cx="998996" cy="99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rapezoid 6"/>
          <p:cNvSpPr/>
          <p:nvPr/>
        </p:nvSpPr>
        <p:spPr>
          <a:xfrm rot="2714200">
            <a:off x="9877843" y="383125"/>
            <a:ext cx="3039588" cy="846506"/>
          </a:xfrm>
          <a:prstGeom prst="trapezoid">
            <a:avLst>
              <a:gd name="adj" fmla="val 98423"/>
            </a:avLst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2729772">
            <a:off x="10447423" y="729673"/>
            <a:ext cx="202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Online Store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061587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bivyw\Desktop\LS2017ppt\6-trucos-de-limpieza-de-la-abuela-mas-eficaces-que-los-metodos-actua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3" y="-2978"/>
            <a:ext cx="12202738" cy="686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Rectangle 133"/>
          <p:cNvSpPr/>
          <p:nvPr/>
        </p:nvSpPr>
        <p:spPr>
          <a:xfrm>
            <a:off x="-305594" y="-191990"/>
            <a:ext cx="12647612" cy="7238999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09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-1588" y="1219202"/>
            <a:ext cx="5368562" cy="527525"/>
            <a:chOff x="-450378" y="3016155"/>
            <a:chExt cx="6632816" cy="1815152"/>
          </a:xfrm>
          <a:solidFill>
            <a:schemeClr val="tx2">
              <a:lumMod val="75000"/>
            </a:schemeClr>
          </a:solidFill>
        </p:grpSpPr>
        <p:sp>
          <p:nvSpPr>
            <p:cNvPr id="47" name="Rectangle 46"/>
            <p:cNvSpPr/>
            <p:nvPr/>
          </p:nvSpPr>
          <p:spPr>
            <a:xfrm>
              <a:off x="-450378" y="3016155"/>
              <a:ext cx="5431813" cy="181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ight Triangle 47"/>
            <p:cNvSpPr/>
            <p:nvPr/>
          </p:nvSpPr>
          <p:spPr>
            <a:xfrm>
              <a:off x="4981435" y="3016155"/>
              <a:ext cx="1201003" cy="181515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00135" y="1250780"/>
            <a:ext cx="281609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defTabSz="914354">
              <a:defRPr/>
            </a:pPr>
            <a:r>
              <a:rPr lang="en-US" altLang="zh-TW" sz="2400" dirty="0">
                <a:solidFill>
                  <a:prstClr val="white"/>
                </a:solidFill>
                <a:ea typeface="微軟正黑體" pitchFamily="34" charset="-120"/>
              </a:rPr>
              <a:t>Employment Agency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45086" y="1989431"/>
            <a:ext cx="4552259" cy="4335171"/>
            <a:chOff x="301465" y="1989429"/>
            <a:chExt cx="4552259" cy="4335171"/>
          </a:xfrm>
        </p:grpSpPr>
        <p:sp>
          <p:nvSpPr>
            <p:cNvPr id="153" name="Oval 152"/>
            <p:cNvSpPr/>
            <p:nvPr/>
          </p:nvSpPr>
          <p:spPr>
            <a:xfrm>
              <a:off x="301465" y="1989429"/>
              <a:ext cx="2041353" cy="1981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2802420" y="1989429"/>
              <a:ext cx="2041353" cy="1981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301465" y="4342806"/>
              <a:ext cx="2041353" cy="1981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2812371" y="4342806"/>
              <a:ext cx="2041353" cy="1981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435" name="Picture 3" descr="M:\Agreement\S &amp; B Employment &amp; Travel Centre\S &amp; B Employmen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012" y="2284666"/>
              <a:ext cx="1392938" cy="1391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6" name="Picture 4" descr="M:\Agreement\Abadi\Abadi logo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600" y="2286000"/>
              <a:ext cx="1249612" cy="1391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7" name="Picture 5" descr="M:\Agreement\David Cheung Employment Agency\DCE Log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012" y="4648200"/>
              <a:ext cx="1409295" cy="1359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8" name="Picture 6" descr="M:\Agreement\FUN FUN SERVICE LIMITED\logo fun fu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607" y="4731945"/>
              <a:ext cx="1229605" cy="121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2" name="Straight Connector 101"/>
          <p:cNvCxnSpPr/>
          <p:nvPr/>
        </p:nvCxnSpPr>
        <p:spPr>
          <a:xfrm>
            <a:off x="0" y="609600"/>
            <a:ext cx="1088136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3" name="Oval 102"/>
          <p:cNvSpPr/>
          <p:nvPr/>
        </p:nvSpPr>
        <p:spPr>
          <a:xfrm>
            <a:off x="82898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137279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18304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232400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28585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3378140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391233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442614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4952568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5484756" y="46415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600786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6533053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7056812" y="44806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7595753" y="437453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8117033" y="43928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8642873" y="43928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9173183" y="450063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9694463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10219656" y="450063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4" name="Group 123"/>
          <p:cNvGrpSpPr/>
          <p:nvPr/>
        </p:nvGrpSpPr>
        <p:grpSpPr>
          <a:xfrm>
            <a:off x="10272377" y="10376"/>
            <a:ext cx="1149055" cy="430887"/>
            <a:chOff x="-1171505" y="-849649"/>
            <a:chExt cx="945168" cy="502701"/>
          </a:xfrm>
        </p:grpSpPr>
        <p:sp>
          <p:nvSpPr>
            <p:cNvPr id="125" name="Rounded Rectangle 124"/>
            <p:cNvSpPr/>
            <p:nvPr/>
          </p:nvSpPr>
          <p:spPr>
            <a:xfrm>
              <a:off x="-1074286" y="-812047"/>
              <a:ext cx="736941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-1171505" y="-849649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Employment Agency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sp>
        <p:nvSpPr>
          <p:cNvPr id="133" name="Oval 132"/>
          <p:cNvSpPr/>
          <p:nvPr/>
        </p:nvSpPr>
        <p:spPr>
          <a:xfrm>
            <a:off x="10785911" y="457200"/>
            <a:ext cx="274712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332818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9" name="Group 158"/>
          <p:cNvGrpSpPr/>
          <p:nvPr/>
        </p:nvGrpSpPr>
        <p:grpSpPr>
          <a:xfrm>
            <a:off x="9435717" y="75237"/>
            <a:ext cx="792204" cy="274321"/>
            <a:chOff x="-1093212" y="-812046"/>
            <a:chExt cx="494072" cy="274321"/>
          </a:xfrm>
        </p:grpSpPr>
        <p:sp>
          <p:nvSpPr>
            <p:cNvPr id="199" name="Rounded Rectangle 198"/>
            <p:cNvSpPr/>
            <p:nvPr/>
          </p:nvSpPr>
          <p:spPr>
            <a:xfrm>
              <a:off x="-1074288" y="-812046"/>
              <a:ext cx="456225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-1093212" y="-799335"/>
              <a:ext cx="49407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Magazines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8844137" y="824889"/>
            <a:ext cx="926858" cy="276354"/>
            <a:chOff x="-1081260" y="-814080"/>
            <a:chExt cx="578051" cy="276354"/>
          </a:xfrm>
        </p:grpSpPr>
        <p:sp>
          <p:nvSpPr>
            <p:cNvPr id="225" name="Rounded Rectangle 224"/>
            <p:cNvSpPr/>
            <p:nvPr/>
          </p:nvSpPr>
          <p:spPr>
            <a:xfrm>
              <a:off x="-1074288" y="-812046"/>
              <a:ext cx="570281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-1081260" y="-814080"/>
              <a:ext cx="57805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Supermarket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8400303" y="64297"/>
            <a:ext cx="750526" cy="274320"/>
            <a:chOff x="-1079203" y="-812046"/>
            <a:chExt cx="468079" cy="274320"/>
          </a:xfrm>
        </p:grpSpPr>
        <p:sp>
          <p:nvSpPr>
            <p:cNvPr id="228" name="Rounded Rectangle 227"/>
            <p:cNvSpPr/>
            <p:nvPr/>
          </p:nvSpPr>
          <p:spPr>
            <a:xfrm>
              <a:off x="-1074288" y="-812046"/>
              <a:ext cx="456225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-1079203" y="-801725"/>
              <a:ext cx="468079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Electronic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30" name="Group 229"/>
          <p:cNvGrpSpPr/>
          <p:nvPr/>
        </p:nvGrpSpPr>
        <p:grpSpPr>
          <a:xfrm>
            <a:off x="7920136" y="812973"/>
            <a:ext cx="675745" cy="274320"/>
            <a:chOff x="-1074287" y="-812046"/>
            <a:chExt cx="421440" cy="274320"/>
          </a:xfrm>
        </p:grpSpPr>
        <p:sp>
          <p:nvSpPr>
            <p:cNvPr id="231" name="Rounded Rectangle 230"/>
            <p:cNvSpPr/>
            <p:nvPr/>
          </p:nvSpPr>
          <p:spPr>
            <a:xfrm>
              <a:off x="-1074287" y="-812046"/>
              <a:ext cx="411480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-1060940" y="-809849"/>
              <a:ext cx="40809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Storage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33" name="Group 232"/>
          <p:cNvGrpSpPr/>
          <p:nvPr/>
        </p:nvGrpSpPr>
        <p:grpSpPr>
          <a:xfrm>
            <a:off x="7214959" y="61215"/>
            <a:ext cx="1035861" cy="276442"/>
            <a:chOff x="-1113038" y="-814168"/>
            <a:chExt cx="646033" cy="276442"/>
          </a:xfrm>
        </p:grpSpPr>
        <p:sp>
          <p:nvSpPr>
            <p:cNvPr id="234" name="Rounded Rectangle 233"/>
            <p:cNvSpPr/>
            <p:nvPr/>
          </p:nvSpPr>
          <p:spPr>
            <a:xfrm>
              <a:off x="-1074288" y="-812046"/>
              <a:ext cx="570282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-1113038" y="-814168"/>
              <a:ext cx="64603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Transportation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36" name="Group 235"/>
          <p:cNvGrpSpPr/>
          <p:nvPr/>
        </p:nvGrpSpPr>
        <p:grpSpPr>
          <a:xfrm>
            <a:off x="6914689" y="819660"/>
            <a:ext cx="558958" cy="276191"/>
            <a:chOff x="-1080722" y="-813917"/>
            <a:chExt cx="348604" cy="276191"/>
          </a:xfrm>
        </p:grpSpPr>
        <p:sp>
          <p:nvSpPr>
            <p:cNvPr id="237" name="Rounded Rectangle 236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-1080722" y="-813917"/>
              <a:ext cx="34011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House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6094412" y="3307"/>
            <a:ext cx="1149055" cy="430887"/>
            <a:chOff x="-1276309" y="-861442"/>
            <a:chExt cx="945168" cy="502701"/>
          </a:xfrm>
        </p:grpSpPr>
        <p:sp>
          <p:nvSpPr>
            <p:cNvPr id="240" name="Rounded Rectangle 239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-1276309" y="-861442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Travel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Insurance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42" name="Group 241"/>
          <p:cNvGrpSpPr/>
          <p:nvPr/>
        </p:nvGrpSpPr>
        <p:grpSpPr>
          <a:xfrm>
            <a:off x="5905851" y="810251"/>
            <a:ext cx="554952" cy="276191"/>
            <a:chOff x="-1078224" y="-813917"/>
            <a:chExt cx="346106" cy="276191"/>
          </a:xfrm>
        </p:grpSpPr>
        <p:sp>
          <p:nvSpPr>
            <p:cNvPr id="243" name="Rounded Rectangle 242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-1078224" y="-813917"/>
              <a:ext cx="33511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Travel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45" name="Group 244"/>
          <p:cNvGrpSpPr/>
          <p:nvPr/>
        </p:nvGrpSpPr>
        <p:grpSpPr>
          <a:xfrm>
            <a:off x="5045974" y="52273"/>
            <a:ext cx="1149055" cy="430887"/>
            <a:chOff x="-1276080" y="-856176"/>
            <a:chExt cx="945168" cy="502701"/>
          </a:xfrm>
        </p:grpSpPr>
        <p:sp>
          <p:nvSpPr>
            <p:cNvPr id="246" name="Rounded Rectangle 245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-1276080" y="-85617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Photos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48" name="Group 247"/>
          <p:cNvGrpSpPr/>
          <p:nvPr/>
        </p:nvGrpSpPr>
        <p:grpSpPr>
          <a:xfrm>
            <a:off x="4517961" y="813258"/>
            <a:ext cx="1149055" cy="430887"/>
            <a:chOff x="-1285708" y="-841783"/>
            <a:chExt cx="945168" cy="502701"/>
          </a:xfrm>
        </p:grpSpPr>
        <p:sp>
          <p:nvSpPr>
            <p:cNvPr id="249" name="Rounded Rectangle 248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-1285708" y="-841783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Banquet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51" name="Group 250"/>
          <p:cNvGrpSpPr/>
          <p:nvPr/>
        </p:nvGrpSpPr>
        <p:grpSpPr>
          <a:xfrm>
            <a:off x="4361797" y="75235"/>
            <a:ext cx="421910" cy="274320"/>
            <a:chOff x="-1094808" y="-812046"/>
            <a:chExt cx="263132" cy="274320"/>
          </a:xfrm>
        </p:grpSpPr>
        <p:sp>
          <p:nvSpPr>
            <p:cNvPr id="252" name="Rounded Rectangle 251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-1094808" y="-801530"/>
              <a:ext cx="26313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Hair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3744689" y="832291"/>
            <a:ext cx="583813" cy="276191"/>
            <a:chOff x="-1092720" y="-813917"/>
            <a:chExt cx="364106" cy="276191"/>
          </a:xfrm>
        </p:grpSpPr>
        <p:sp>
          <p:nvSpPr>
            <p:cNvPr id="255" name="Rounded Rectangle 254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-1092720" y="-813917"/>
              <a:ext cx="364106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Beauty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2954175" y="32875"/>
            <a:ext cx="1149055" cy="430887"/>
            <a:chOff x="-1284459" y="-850326"/>
            <a:chExt cx="945168" cy="502701"/>
          </a:xfrm>
        </p:grpSpPr>
        <p:sp>
          <p:nvSpPr>
            <p:cNvPr id="258" name="Rounded Rectangle 257"/>
            <p:cNvSpPr/>
            <p:nvPr/>
          </p:nvSpPr>
          <p:spPr>
            <a:xfrm>
              <a:off x="-1074286" y="-812047"/>
              <a:ext cx="526505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-1284459" y="-85032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Planning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60" name="Group 259"/>
          <p:cNvGrpSpPr/>
          <p:nvPr/>
        </p:nvGrpSpPr>
        <p:grpSpPr>
          <a:xfrm>
            <a:off x="2466123" y="808345"/>
            <a:ext cx="1048686" cy="276354"/>
            <a:chOff x="-1119249" y="-814080"/>
            <a:chExt cx="654031" cy="276354"/>
          </a:xfrm>
        </p:grpSpPr>
        <p:sp>
          <p:nvSpPr>
            <p:cNvPr id="261" name="Rounded Rectangle 260"/>
            <p:cNvSpPr/>
            <p:nvPr/>
          </p:nvSpPr>
          <p:spPr>
            <a:xfrm>
              <a:off x="-1074288" y="-812046"/>
              <a:ext cx="570281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-1119249" y="-814080"/>
              <a:ext cx="65403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Entertainment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63" name="Group 262"/>
          <p:cNvGrpSpPr/>
          <p:nvPr/>
        </p:nvGrpSpPr>
        <p:grpSpPr>
          <a:xfrm>
            <a:off x="2231552" y="88890"/>
            <a:ext cx="470000" cy="274320"/>
            <a:chOff x="-1109804" y="-812046"/>
            <a:chExt cx="293124" cy="274320"/>
          </a:xfrm>
        </p:grpSpPr>
        <p:sp>
          <p:nvSpPr>
            <p:cNvPr id="264" name="Rounded Rectangle 263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-1109804" y="-801530"/>
              <a:ext cx="29312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Food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266" name="Group 265"/>
          <p:cNvGrpSpPr/>
          <p:nvPr/>
        </p:nvGrpSpPr>
        <p:grpSpPr>
          <a:xfrm>
            <a:off x="1594706" y="828062"/>
            <a:ext cx="739304" cy="276928"/>
            <a:chOff x="-1093186" y="-814654"/>
            <a:chExt cx="461080" cy="276928"/>
          </a:xfrm>
        </p:grpSpPr>
        <p:sp>
          <p:nvSpPr>
            <p:cNvPr id="267" name="Rounded Rectangle 266"/>
            <p:cNvSpPr/>
            <p:nvPr/>
          </p:nvSpPr>
          <p:spPr>
            <a:xfrm>
              <a:off x="-1074288" y="-812046"/>
              <a:ext cx="399197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-1093186" y="-814654"/>
              <a:ext cx="46108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Fuel card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69" name="Group 268"/>
          <p:cNvGrpSpPr/>
          <p:nvPr/>
        </p:nvGrpSpPr>
        <p:grpSpPr>
          <a:xfrm>
            <a:off x="924882" y="9603"/>
            <a:ext cx="1149055" cy="430887"/>
            <a:chOff x="-1319825" y="-864317"/>
            <a:chExt cx="945168" cy="502701"/>
          </a:xfrm>
        </p:grpSpPr>
        <p:sp>
          <p:nvSpPr>
            <p:cNvPr id="270" name="Rounded Rectangle 269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-1319825" y="-864317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Match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Service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72" name="Group 271"/>
          <p:cNvGrpSpPr/>
          <p:nvPr/>
        </p:nvGrpSpPr>
        <p:grpSpPr>
          <a:xfrm>
            <a:off x="-114581" y="19162"/>
            <a:ext cx="1149055" cy="430887"/>
            <a:chOff x="-1319825" y="-864317"/>
            <a:chExt cx="945168" cy="502700"/>
          </a:xfrm>
        </p:grpSpPr>
        <p:sp>
          <p:nvSpPr>
            <p:cNvPr id="273" name="Rounded Rectangle 272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-1319825" y="-864317"/>
              <a:ext cx="945168" cy="502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Sport &amp;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Fitness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75" name="Group 274"/>
          <p:cNvGrpSpPr/>
          <p:nvPr/>
        </p:nvGrpSpPr>
        <p:grpSpPr>
          <a:xfrm>
            <a:off x="636934" y="838746"/>
            <a:ext cx="657552" cy="276191"/>
            <a:chOff x="-1114395" y="-813917"/>
            <a:chExt cx="410095" cy="276191"/>
          </a:xfrm>
        </p:grpSpPr>
        <p:sp>
          <p:nvSpPr>
            <p:cNvPr id="276" name="Rounded Rectangle 275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-1114395" y="-813917"/>
              <a:ext cx="410095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Clothing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78" name="Group 277"/>
          <p:cNvGrpSpPr/>
          <p:nvPr/>
        </p:nvGrpSpPr>
        <p:grpSpPr>
          <a:xfrm>
            <a:off x="9730732" y="794633"/>
            <a:ext cx="1149055" cy="430887"/>
            <a:chOff x="-1303913" y="-842754"/>
            <a:chExt cx="945168" cy="502701"/>
          </a:xfrm>
        </p:grpSpPr>
        <p:sp>
          <p:nvSpPr>
            <p:cNvPr id="279" name="Rounded Rectangle 278"/>
            <p:cNvSpPr/>
            <p:nvPr/>
          </p:nvSpPr>
          <p:spPr>
            <a:xfrm>
              <a:off x="-1074286" y="-812047"/>
              <a:ext cx="485913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-1303913" y="-842754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Health </a:t>
              </a:r>
            </a:p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check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136623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bivyw\Desktop\LS2017ppt\a08eb76f-c0e6-424b-9fda-fb4afb48b85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30"/>
          <a:stretch/>
        </p:blipFill>
        <p:spPr bwMode="auto">
          <a:xfrm>
            <a:off x="-1" y="-24748"/>
            <a:ext cx="12188825" cy="688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Rectangle 133"/>
          <p:cNvSpPr/>
          <p:nvPr/>
        </p:nvSpPr>
        <p:spPr>
          <a:xfrm>
            <a:off x="-51389" y="-297180"/>
            <a:ext cx="12647612" cy="7238999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09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-1588" y="1219202"/>
            <a:ext cx="5368562" cy="527525"/>
            <a:chOff x="-450378" y="3016155"/>
            <a:chExt cx="6632816" cy="1815152"/>
          </a:xfrm>
          <a:solidFill>
            <a:schemeClr val="tx2">
              <a:lumMod val="75000"/>
            </a:schemeClr>
          </a:solidFill>
        </p:grpSpPr>
        <p:sp>
          <p:nvSpPr>
            <p:cNvPr id="47" name="Rectangle 46"/>
            <p:cNvSpPr/>
            <p:nvPr/>
          </p:nvSpPr>
          <p:spPr>
            <a:xfrm>
              <a:off x="-450378" y="3016155"/>
              <a:ext cx="5431813" cy="181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ight Triangle 47"/>
            <p:cNvSpPr/>
            <p:nvPr/>
          </p:nvSpPr>
          <p:spPr>
            <a:xfrm>
              <a:off x="4981435" y="3016155"/>
              <a:ext cx="1201003" cy="181515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00135" y="1250780"/>
            <a:ext cx="126188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defTabSz="914354">
              <a:defRPr/>
            </a:pPr>
            <a:r>
              <a:rPr lang="en-US" altLang="zh-TW" sz="2400" dirty="0">
                <a:solidFill>
                  <a:prstClr val="white"/>
                </a:solidFill>
                <a:ea typeface="微軟正黑體" pitchFamily="34" charset="-120"/>
              </a:rPr>
              <a:t>Learning</a:t>
            </a:r>
          </a:p>
        </p:txBody>
      </p:sp>
      <p:sp>
        <p:nvSpPr>
          <p:cNvPr id="153" name="Oval 152"/>
          <p:cNvSpPr/>
          <p:nvPr/>
        </p:nvSpPr>
        <p:spPr>
          <a:xfrm>
            <a:off x="301466" y="1989429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2802421" y="1989429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301466" y="4342806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812372" y="4342806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5243919" y="1989429"/>
            <a:ext cx="2041353" cy="198179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5" name="Picture 7" descr="M:\Agreement\Bonds Learning Centre\BondsLearningLogo_Final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958" y="5043083"/>
            <a:ext cx="2062107" cy="58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M:\Agreement\i-education (Sparks 21 Limited)\ieducation.logo125x12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3" b="29834"/>
          <a:stretch/>
        </p:blipFill>
        <p:spPr bwMode="auto">
          <a:xfrm>
            <a:off x="463045" y="5043083"/>
            <a:ext cx="1758279" cy="61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M:\Agreement\EASYEXAM LIMITED\EASY EXAM logo-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r="23145"/>
          <a:stretch/>
        </p:blipFill>
        <p:spPr bwMode="auto">
          <a:xfrm>
            <a:off x="3160635" y="2366767"/>
            <a:ext cx="1364739" cy="123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M:\Agreement\ART SESSION\main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9" y="2674126"/>
            <a:ext cx="1657531" cy="61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M:\Agreement\Infinite Power Company Limited\Infinite-Power-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356" y="2724503"/>
            <a:ext cx="19526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2" name="Straight Connector 291"/>
          <p:cNvCxnSpPr/>
          <p:nvPr/>
        </p:nvCxnSpPr>
        <p:spPr>
          <a:xfrm>
            <a:off x="0" y="609600"/>
            <a:ext cx="1143000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3" name="Oval 292"/>
          <p:cNvSpPr/>
          <p:nvPr/>
        </p:nvSpPr>
        <p:spPr>
          <a:xfrm>
            <a:off x="82898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Oval 293"/>
          <p:cNvSpPr/>
          <p:nvPr/>
        </p:nvSpPr>
        <p:spPr>
          <a:xfrm>
            <a:off x="137279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Oval 294"/>
          <p:cNvSpPr/>
          <p:nvPr/>
        </p:nvSpPr>
        <p:spPr>
          <a:xfrm>
            <a:off x="18304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Oval 295"/>
          <p:cNvSpPr/>
          <p:nvPr/>
        </p:nvSpPr>
        <p:spPr>
          <a:xfrm>
            <a:off x="232400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Oval 296"/>
          <p:cNvSpPr/>
          <p:nvPr/>
        </p:nvSpPr>
        <p:spPr>
          <a:xfrm>
            <a:off x="28585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Oval 297"/>
          <p:cNvSpPr/>
          <p:nvPr/>
        </p:nvSpPr>
        <p:spPr>
          <a:xfrm>
            <a:off x="3378140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Oval 298"/>
          <p:cNvSpPr/>
          <p:nvPr/>
        </p:nvSpPr>
        <p:spPr>
          <a:xfrm>
            <a:off x="391233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al 299"/>
          <p:cNvSpPr/>
          <p:nvPr/>
        </p:nvSpPr>
        <p:spPr>
          <a:xfrm>
            <a:off x="442614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Oval 300"/>
          <p:cNvSpPr/>
          <p:nvPr/>
        </p:nvSpPr>
        <p:spPr>
          <a:xfrm>
            <a:off x="4952568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Oval 301"/>
          <p:cNvSpPr/>
          <p:nvPr/>
        </p:nvSpPr>
        <p:spPr>
          <a:xfrm>
            <a:off x="5484756" y="46415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Oval 302"/>
          <p:cNvSpPr/>
          <p:nvPr/>
        </p:nvSpPr>
        <p:spPr>
          <a:xfrm>
            <a:off x="600786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Oval 303"/>
          <p:cNvSpPr/>
          <p:nvPr/>
        </p:nvSpPr>
        <p:spPr>
          <a:xfrm>
            <a:off x="6533053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Oval 304"/>
          <p:cNvSpPr/>
          <p:nvPr/>
        </p:nvSpPr>
        <p:spPr>
          <a:xfrm>
            <a:off x="7056812" y="44806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Oval 305"/>
          <p:cNvSpPr/>
          <p:nvPr/>
        </p:nvSpPr>
        <p:spPr>
          <a:xfrm>
            <a:off x="7595753" y="437453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Oval 306"/>
          <p:cNvSpPr/>
          <p:nvPr/>
        </p:nvSpPr>
        <p:spPr>
          <a:xfrm>
            <a:off x="8117033" y="43928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Oval 307"/>
          <p:cNvSpPr/>
          <p:nvPr/>
        </p:nvSpPr>
        <p:spPr>
          <a:xfrm>
            <a:off x="8642873" y="43928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Oval 308"/>
          <p:cNvSpPr/>
          <p:nvPr/>
        </p:nvSpPr>
        <p:spPr>
          <a:xfrm>
            <a:off x="9173183" y="450063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Oval 309"/>
          <p:cNvSpPr/>
          <p:nvPr/>
        </p:nvSpPr>
        <p:spPr>
          <a:xfrm>
            <a:off x="9694463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Oval 310"/>
          <p:cNvSpPr/>
          <p:nvPr/>
        </p:nvSpPr>
        <p:spPr>
          <a:xfrm>
            <a:off x="10219656" y="450063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Oval 311"/>
          <p:cNvSpPr/>
          <p:nvPr/>
        </p:nvSpPr>
        <p:spPr>
          <a:xfrm>
            <a:off x="10763315" y="443292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4" name="Group 313"/>
          <p:cNvGrpSpPr/>
          <p:nvPr/>
        </p:nvGrpSpPr>
        <p:grpSpPr>
          <a:xfrm>
            <a:off x="10272377" y="10376"/>
            <a:ext cx="1149055" cy="430887"/>
            <a:chOff x="-1171505" y="-849649"/>
            <a:chExt cx="945168" cy="502701"/>
          </a:xfrm>
        </p:grpSpPr>
        <p:sp>
          <p:nvSpPr>
            <p:cNvPr id="315" name="Rounded Rectangle 314"/>
            <p:cNvSpPr/>
            <p:nvPr/>
          </p:nvSpPr>
          <p:spPr>
            <a:xfrm>
              <a:off x="-1074286" y="-812047"/>
              <a:ext cx="736941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/>
            <p:cNvSpPr/>
            <p:nvPr/>
          </p:nvSpPr>
          <p:spPr>
            <a:xfrm>
              <a:off x="-1171505" y="-849649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Employment Agency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320" name="Group 319"/>
          <p:cNvGrpSpPr/>
          <p:nvPr/>
        </p:nvGrpSpPr>
        <p:grpSpPr>
          <a:xfrm>
            <a:off x="11054614" y="816278"/>
            <a:ext cx="676788" cy="274320"/>
            <a:chOff x="-1079593" y="-812046"/>
            <a:chExt cx="422090" cy="274320"/>
          </a:xfrm>
        </p:grpSpPr>
        <p:sp>
          <p:nvSpPr>
            <p:cNvPr id="321" name="Rounded Rectangle 320"/>
            <p:cNvSpPr/>
            <p:nvPr/>
          </p:nvSpPr>
          <p:spPr>
            <a:xfrm>
              <a:off x="-1074287" y="-812046"/>
              <a:ext cx="411480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-1079593" y="-800262"/>
              <a:ext cx="42209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Learning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sp>
        <p:nvSpPr>
          <p:cNvPr id="323" name="Oval 322"/>
          <p:cNvSpPr/>
          <p:nvPr/>
        </p:nvSpPr>
        <p:spPr>
          <a:xfrm>
            <a:off x="11293625" y="457200"/>
            <a:ext cx="274712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Oval 323"/>
          <p:cNvSpPr/>
          <p:nvPr/>
        </p:nvSpPr>
        <p:spPr>
          <a:xfrm>
            <a:off x="332818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5" name="Group 324"/>
          <p:cNvGrpSpPr/>
          <p:nvPr/>
        </p:nvGrpSpPr>
        <p:grpSpPr>
          <a:xfrm>
            <a:off x="9435717" y="75237"/>
            <a:ext cx="792204" cy="274321"/>
            <a:chOff x="-1093212" y="-812046"/>
            <a:chExt cx="494072" cy="274321"/>
          </a:xfrm>
        </p:grpSpPr>
        <p:sp>
          <p:nvSpPr>
            <p:cNvPr id="326" name="Rounded Rectangle 325"/>
            <p:cNvSpPr/>
            <p:nvPr/>
          </p:nvSpPr>
          <p:spPr>
            <a:xfrm>
              <a:off x="-1074288" y="-812046"/>
              <a:ext cx="456225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-1093212" y="-799335"/>
              <a:ext cx="49407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Magazines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328" name="Group 327"/>
          <p:cNvGrpSpPr/>
          <p:nvPr/>
        </p:nvGrpSpPr>
        <p:grpSpPr>
          <a:xfrm>
            <a:off x="8844137" y="824889"/>
            <a:ext cx="926858" cy="276354"/>
            <a:chOff x="-1081260" y="-814080"/>
            <a:chExt cx="578051" cy="276354"/>
          </a:xfrm>
        </p:grpSpPr>
        <p:sp>
          <p:nvSpPr>
            <p:cNvPr id="329" name="Rounded Rectangle 328"/>
            <p:cNvSpPr/>
            <p:nvPr/>
          </p:nvSpPr>
          <p:spPr>
            <a:xfrm>
              <a:off x="-1074288" y="-812046"/>
              <a:ext cx="570281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-1081260" y="-814080"/>
              <a:ext cx="57805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Supermarket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331" name="Group 330"/>
          <p:cNvGrpSpPr/>
          <p:nvPr/>
        </p:nvGrpSpPr>
        <p:grpSpPr>
          <a:xfrm>
            <a:off x="8400303" y="64297"/>
            <a:ext cx="750526" cy="274320"/>
            <a:chOff x="-1079203" y="-812046"/>
            <a:chExt cx="468079" cy="274320"/>
          </a:xfrm>
        </p:grpSpPr>
        <p:sp>
          <p:nvSpPr>
            <p:cNvPr id="332" name="Rounded Rectangle 331"/>
            <p:cNvSpPr/>
            <p:nvPr/>
          </p:nvSpPr>
          <p:spPr>
            <a:xfrm>
              <a:off x="-1074288" y="-812046"/>
              <a:ext cx="456225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-1079203" y="-801725"/>
              <a:ext cx="468079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Electronic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334" name="Group 333"/>
          <p:cNvGrpSpPr/>
          <p:nvPr/>
        </p:nvGrpSpPr>
        <p:grpSpPr>
          <a:xfrm>
            <a:off x="7920136" y="812973"/>
            <a:ext cx="675745" cy="274320"/>
            <a:chOff x="-1074287" y="-812046"/>
            <a:chExt cx="421440" cy="274320"/>
          </a:xfrm>
        </p:grpSpPr>
        <p:sp>
          <p:nvSpPr>
            <p:cNvPr id="335" name="Rounded Rectangle 334"/>
            <p:cNvSpPr/>
            <p:nvPr/>
          </p:nvSpPr>
          <p:spPr>
            <a:xfrm>
              <a:off x="-1074287" y="-812046"/>
              <a:ext cx="411480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-1060940" y="-809849"/>
              <a:ext cx="40809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Storage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337" name="Group 336"/>
          <p:cNvGrpSpPr/>
          <p:nvPr/>
        </p:nvGrpSpPr>
        <p:grpSpPr>
          <a:xfrm>
            <a:off x="7214959" y="61215"/>
            <a:ext cx="1035861" cy="276442"/>
            <a:chOff x="-1113038" y="-814168"/>
            <a:chExt cx="646033" cy="276442"/>
          </a:xfrm>
        </p:grpSpPr>
        <p:sp>
          <p:nvSpPr>
            <p:cNvPr id="338" name="Rounded Rectangle 337"/>
            <p:cNvSpPr/>
            <p:nvPr/>
          </p:nvSpPr>
          <p:spPr>
            <a:xfrm>
              <a:off x="-1074288" y="-812046"/>
              <a:ext cx="570282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-1113038" y="-814168"/>
              <a:ext cx="64603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Transportation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340" name="Group 339"/>
          <p:cNvGrpSpPr/>
          <p:nvPr/>
        </p:nvGrpSpPr>
        <p:grpSpPr>
          <a:xfrm>
            <a:off x="6914689" y="819660"/>
            <a:ext cx="558958" cy="276191"/>
            <a:chOff x="-1080722" y="-813917"/>
            <a:chExt cx="348604" cy="276191"/>
          </a:xfrm>
        </p:grpSpPr>
        <p:sp>
          <p:nvSpPr>
            <p:cNvPr id="341" name="Rounded Rectangle 340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-1080722" y="-813917"/>
              <a:ext cx="34011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House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343" name="Group 342"/>
          <p:cNvGrpSpPr/>
          <p:nvPr/>
        </p:nvGrpSpPr>
        <p:grpSpPr>
          <a:xfrm>
            <a:off x="6094412" y="3307"/>
            <a:ext cx="1149055" cy="430887"/>
            <a:chOff x="-1276309" y="-861442"/>
            <a:chExt cx="945168" cy="502701"/>
          </a:xfrm>
        </p:grpSpPr>
        <p:sp>
          <p:nvSpPr>
            <p:cNvPr id="344" name="Rounded Rectangle 343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-1276309" y="-861442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Travel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Insurance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346" name="Group 345"/>
          <p:cNvGrpSpPr/>
          <p:nvPr/>
        </p:nvGrpSpPr>
        <p:grpSpPr>
          <a:xfrm>
            <a:off x="5905851" y="810251"/>
            <a:ext cx="554952" cy="276191"/>
            <a:chOff x="-1078224" y="-813917"/>
            <a:chExt cx="346106" cy="276191"/>
          </a:xfrm>
        </p:grpSpPr>
        <p:sp>
          <p:nvSpPr>
            <p:cNvPr id="347" name="Rounded Rectangle 346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-1078224" y="-813917"/>
              <a:ext cx="33511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Travel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349" name="Group 348"/>
          <p:cNvGrpSpPr/>
          <p:nvPr/>
        </p:nvGrpSpPr>
        <p:grpSpPr>
          <a:xfrm>
            <a:off x="5045974" y="52273"/>
            <a:ext cx="1149055" cy="430887"/>
            <a:chOff x="-1276080" y="-856176"/>
            <a:chExt cx="945168" cy="502701"/>
          </a:xfrm>
        </p:grpSpPr>
        <p:sp>
          <p:nvSpPr>
            <p:cNvPr id="350" name="Rounded Rectangle 349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-1276080" y="-85617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Photos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352" name="Group 351"/>
          <p:cNvGrpSpPr/>
          <p:nvPr/>
        </p:nvGrpSpPr>
        <p:grpSpPr>
          <a:xfrm>
            <a:off x="4517961" y="813258"/>
            <a:ext cx="1149055" cy="430887"/>
            <a:chOff x="-1285708" y="-841783"/>
            <a:chExt cx="945168" cy="502701"/>
          </a:xfrm>
        </p:grpSpPr>
        <p:sp>
          <p:nvSpPr>
            <p:cNvPr id="353" name="Rounded Rectangle 352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-1285708" y="-841783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Banquet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355" name="Group 354"/>
          <p:cNvGrpSpPr/>
          <p:nvPr/>
        </p:nvGrpSpPr>
        <p:grpSpPr>
          <a:xfrm>
            <a:off x="4361797" y="75235"/>
            <a:ext cx="421910" cy="274320"/>
            <a:chOff x="-1094808" y="-812046"/>
            <a:chExt cx="263132" cy="274320"/>
          </a:xfrm>
        </p:grpSpPr>
        <p:sp>
          <p:nvSpPr>
            <p:cNvPr id="356" name="Rounded Rectangle 355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-1094808" y="-801530"/>
              <a:ext cx="26313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Hair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358" name="Group 357"/>
          <p:cNvGrpSpPr/>
          <p:nvPr/>
        </p:nvGrpSpPr>
        <p:grpSpPr>
          <a:xfrm>
            <a:off x="3744689" y="832291"/>
            <a:ext cx="583813" cy="276191"/>
            <a:chOff x="-1092720" y="-813917"/>
            <a:chExt cx="364106" cy="276191"/>
          </a:xfrm>
        </p:grpSpPr>
        <p:sp>
          <p:nvSpPr>
            <p:cNvPr id="359" name="Rounded Rectangle 358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-1092720" y="-813917"/>
              <a:ext cx="364106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Beauty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361" name="Group 360"/>
          <p:cNvGrpSpPr/>
          <p:nvPr/>
        </p:nvGrpSpPr>
        <p:grpSpPr>
          <a:xfrm>
            <a:off x="2954175" y="32875"/>
            <a:ext cx="1149055" cy="430887"/>
            <a:chOff x="-1284459" y="-850326"/>
            <a:chExt cx="945168" cy="502701"/>
          </a:xfrm>
        </p:grpSpPr>
        <p:sp>
          <p:nvSpPr>
            <p:cNvPr id="362" name="Rounded Rectangle 361"/>
            <p:cNvSpPr/>
            <p:nvPr/>
          </p:nvSpPr>
          <p:spPr>
            <a:xfrm>
              <a:off x="-1074286" y="-812047"/>
              <a:ext cx="526505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-1284459" y="-85032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Planning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364" name="Group 363"/>
          <p:cNvGrpSpPr/>
          <p:nvPr/>
        </p:nvGrpSpPr>
        <p:grpSpPr>
          <a:xfrm>
            <a:off x="2466123" y="808345"/>
            <a:ext cx="1048686" cy="276354"/>
            <a:chOff x="-1119249" y="-814080"/>
            <a:chExt cx="654031" cy="276354"/>
          </a:xfrm>
        </p:grpSpPr>
        <p:sp>
          <p:nvSpPr>
            <p:cNvPr id="365" name="Rounded Rectangle 364"/>
            <p:cNvSpPr/>
            <p:nvPr/>
          </p:nvSpPr>
          <p:spPr>
            <a:xfrm>
              <a:off x="-1074288" y="-812046"/>
              <a:ext cx="570281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-1119249" y="-814080"/>
              <a:ext cx="65403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Entertainment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367" name="Group 366"/>
          <p:cNvGrpSpPr/>
          <p:nvPr/>
        </p:nvGrpSpPr>
        <p:grpSpPr>
          <a:xfrm>
            <a:off x="2231552" y="88890"/>
            <a:ext cx="470000" cy="274320"/>
            <a:chOff x="-1109804" y="-812046"/>
            <a:chExt cx="293124" cy="274320"/>
          </a:xfrm>
        </p:grpSpPr>
        <p:sp>
          <p:nvSpPr>
            <p:cNvPr id="368" name="Rounded Rectangle 367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-1109804" y="-801530"/>
              <a:ext cx="29312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Food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370" name="Group 369"/>
          <p:cNvGrpSpPr/>
          <p:nvPr/>
        </p:nvGrpSpPr>
        <p:grpSpPr>
          <a:xfrm>
            <a:off x="1594706" y="828062"/>
            <a:ext cx="739304" cy="276928"/>
            <a:chOff x="-1093186" y="-814654"/>
            <a:chExt cx="461080" cy="276928"/>
          </a:xfrm>
        </p:grpSpPr>
        <p:sp>
          <p:nvSpPr>
            <p:cNvPr id="371" name="Rounded Rectangle 370"/>
            <p:cNvSpPr/>
            <p:nvPr/>
          </p:nvSpPr>
          <p:spPr>
            <a:xfrm>
              <a:off x="-1074288" y="-812046"/>
              <a:ext cx="399197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-1093186" y="-814654"/>
              <a:ext cx="46108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Fuel card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373" name="Group 372"/>
          <p:cNvGrpSpPr/>
          <p:nvPr/>
        </p:nvGrpSpPr>
        <p:grpSpPr>
          <a:xfrm>
            <a:off x="924882" y="9603"/>
            <a:ext cx="1149055" cy="430887"/>
            <a:chOff x="-1319825" y="-864317"/>
            <a:chExt cx="945168" cy="502701"/>
          </a:xfrm>
        </p:grpSpPr>
        <p:sp>
          <p:nvSpPr>
            <p:cNvPr id="374" name="Rounded Rectangle 373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-1319825" y="-864317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Match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Service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376" name="Group 375"/>
          <p:cNvGrpSpPr/>
          <p:nvPr/>
        </p:nvGrpSpPr>
        <p:grpSpPr>
          <a:xfrm>
            <a:off x="-114581" y="19162"/>
            <a:ext cx="1149055" cy="430887"/>
            <a:chOff x="-1319825" y="-864317"/>
            <a:chExt cx="945168" cy="502700"/>
          </a:xfrm>
        </p:grpSpPr>
        <p:sp>
          <p:nvSpPr>
            <p:cNvPr id="377" name="Rounded Rectangle 376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-1319825" y="-864317"/>
              <a:ext cx="945168" cy="502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Sport &amp;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Fitness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379" name="Group 378"/>
          <p:cNvGrpSpPr/>
          <p:nvPr/>
        </p:nvGrpSpPr>
        <p:grpSpPr>
          <a:xfrm>
            <a:off x="636934" y="838746"/>
            <a:ext cx="657552" cy="276191"/>
            <a:chOff x="-1114395" y="-813917"/>
            <a:chExt cx="410095" cy="276191"/>
          </a:xfrm>
        </p:grpSpPr>
        <p:sp>
          <p:nvSpPr>
            <p:cNvPr id="380" name="Rounded Rectangle 379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-1114395" y="-813917"/>
              <a:ext cx="410095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Clothing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383" name="Group 382"/>
          <p:cNvGrpSpPr/>
          <p:nvPr/>
        </p:nvGrpSpPr>
        <p:grpSpPr>
          <a:xfrm>
            <a:off x="9730732" y="794633"/>
            <a:ext cx="1149055" cy="430887"/>
            <a:chOff x="-1303913" y="-842754"/>
            <a:chExt cx="945168" cy="502701"/>
          </a:xfrm>
        </p:grpSpPr>
        <p:sp>
          <p:nvSpPr>
            <p:cNvPr id="384" name="Rounded Rectangle 383"/>
            <p:cNvSpPr/>
            <p:nvPr/>
          </p:nvSpPr>
          <p:spPr>
            <a:xfrm>
              <a:off x="-1074286" y="-812047"/>
              <a:ext cx="485913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-1303913" y="-842754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Health </a:t>
              </a:r>
            </a:p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check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71408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3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bivyw\Desktop\LS2017ppt\636105271754963655-42700321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t="13203" r="-96" b="2497"/>
          <a:stretch/>
        </p:blipFill>
        <p:spPr bwMode="auto">
          <a:xfrm>
            <a:off x="-1" y="2"/>
            <a:ext cx="12188826" cy="687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Rectangle 133"/>
          <p:cNvSpPr/>
          <p:nvPr/>
        </p:nvSpPr>
        <p:spPr>
          <a:xfrm>
            <a:off x="-107296" y="-183241"/>
            <a:ext cx="12647612" cy="7238999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09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" y="609600"/>
            <a:ext cx="12188825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82898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37279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8304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32400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858515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378140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91233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42614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952568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484756" y="46415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007860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533053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056812" y="44806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595753" y="437453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8117033" y="43928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642873" y="439288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9173183" y="450063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9694463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0219656" y="450063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0763315" y="443292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1278267" y="450063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-1588" y="1219202"/>
            <a:ext cx="5368562" cy="527525"/>
            <a:chOff x="-450378" y="3016155"/>
            <a:chExt cx="6632816" cy="1815152"/>
          </a:xfrm>
          <a:solidFill>
            <a:schemeClr val="tx2">
              <a:lumMod val="75000"/>
            </a:schemeClr>
          </a:solidFill>
        </p:grpSpPr>
        <p:sp>
          <p:nvSpPr>
            <p:cNvPr id="47" name="Rectangle 46"/>
            <p:cNvSpPr/>
            <p:nvPr/>
          </p:nvSpPr>
          <p:spPr>
            <a:xfrm>
              <a:off x="-450378" y="3016155"/>
              <a:ext cx="5431813" cy="181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ight Triangle 47"/>
            <p:cNvSpPr/>
            <p:nvPr/>
          </p:nvSpPr>
          <p:spPr>
            <a:xfrm>
              <a:off x="4981435" y="3016155"/>
              <a:ext cx="1201003" cy="181515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00135" y="1250780"/>
            <a:ext cx="215937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defTabSz="914354">
              <a:defRPr/>
            </a:pPr>
            <a:r>
              <a:rPr lang="en-US" altLang="zh-TW" sz="2400" dirty="0">
                <a:solidFill>
                  <a:prstClr val="white"/>
                </a:solidFill>
                <a:ea typeface="微軟正黑體" pitchFamily="34" charset="-120"/>
              </a:rPr>
              <a:t>Funeral Service </a:t>
            </a:r>
            <a:endParaRPr lang="zh-TW" altLang="en-US" sz="2400" dirty="0">
              <a:solidFill>
                <a:prstClr val="white"/>
              </a:solidFill>
              <a:ea typeface="微軟正黑體" pitchFamily="34" charset="-120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10272377" y="10376"/>
            <a:ext cx="1149055" cy="430887"/>
            <a:chOff x="-1171505" y="-849649"/>
            <a:chExt cx="945168" cy="502701"/>
          </a:xfrm>
        </p:grpSpPr>
        <p:sp>
          <p:nvSpPr>
            <p:cNvPr id="99" name="Rounded Rectangle 98"/>
            <p:cNvSpPr/>
            <p:nvPr/>
          </p:nvSpPr>
          <p:spPr>
            <a:xfrm>
              <a:off x="-1074286" y="-812047"/>
              <a:ext cx="736941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171505" y="-849649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Employment Agency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1480563" y="5840"/>
            <a:ext cx="750806" cy="430887"/>
            <a:chOff x="-1144843" y="-835803"/>
            <a:chExt cx="731520" cy="303863"/>
          </a:xfrm>
        </p:grpSpPr>
        <p:sp>
          <p:nvSpPr>
            <p:cNvPr id="108" name="Rounded Rectangle 107"/>
            <p:cNvSpPr/>
            <p:nvPr/>
          </p:nvSpPr>
          <p:spPr>
            <a:xfrm>
              <a:off x="-1074287" y="-812047"/>
              <a:ext cx="586592" cy="257935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144843" y="-835803"/>
              <a:ext cx="731520" cy="3038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Funeral Service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1054614" y="816278"/>
            <a:ext cx="676788" cy="274320"/>
            <a:chOff x="-1079593" y="-812046"/>
            <a:chExt cx="422090" cy="274320"/>
          </a:xfrm>
        </p:grpSpPr>
        <p:sp>
          <p:nvSpPr>
            <p:cNvPr id="111" name="Rounded Rectangle 110"/>
            <p:cNvSpPr/>
            <p:nvPr/>
          </p:nvSpPr>
          <p:spPr>
            <a:xfrm>
              <a:off x="-1074287" y="-812046"/>
              <a:ext cx="411480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079593" y="-800262"/>
              <a:ext cx="42209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Learning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1763300" y="457200"/>
            <a:ext cx="274712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5" name="Group 134"/>
          <p:cNvGrpSpPr/>
          <p:nvPr/>
        </p:nvGrpSpPr>
        <p:grpSpPr>
          <a:xfrm>
            <a:off x="3764871" y="1981200"/>
            <a:ext cx="4961650" cy="2074716"/>
            <a:chOff x="1557323" y="2137757"/>
            <a:chExt cx="6175975" cy="2582486"/>
          </a:xfrm>
        </p:grpSpPr>
        <p:sp>
          <p:nvSpPr>
            <p:cNvPr id="136" name="Oval 135"/>
            <p:cNvSpPr/>
            <p:nvPr/>
          </p:nvSpPr>
          <p:spPr>
            <a:xfrm>
              <a:off x="1557323" y="2137757"/>
              <a:ext cx="2660098" cy="25824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5073200" y="2137757"/>
              <a:ext cx="2660098" cy="25824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6387" name="Picture 3" descr="M:\Agreement\ECL Professional Management Ltd\C91_Logo_06_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844" y="2315919"/>
            <a:ext cx="1417883" cy="141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M:\Agreement\Complete Life Consulting Limited\logo_201603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720" y="2819400"/>
            <a:ext cx="1943283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5" name="Group 144"/>
          <p:cNvGrpSpPr/>
          <p:nvPr/>
        </p:nvGrpSpPr>
        <p:grpSpPr>
          <a:xfrm>
            <a:off x="2240871" y="4111822"/>
            <a:ext cx="7434942" cy="2074715"/>
            <a:chOff x="1557323" y="2137757"/>
            <a:chExt cx="9254587" cy="2582486"/>
          </a:xfrm>
        </p:grpSpPr>
        <p:sp>
          <p:nvSpPr>
            <p:cNvPr id="146" name="Oval 145"/>
            <p:cNvSpPr/>
            <p:nvPr/>
          </p:nvSpPr>
          <p:spPr>
            <a:xfrm>
              <a:off x="1557323" y="2137757"/>
              <a:ext cx="2660098" cy="25824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5073200" y="2137757"/>
              <a:ext cx="2660098" cy="25824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8151812" y="2137757"/>
              <a:ext cx="2660098" cy="25824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6389" name="Picture 5" descr="M:\Agreement\CJFUNERAL LIMITED\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4719760"/>
            <a:ext cx="1658649" cy="91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M:\Agreement\Sun Fat Funeral Service\SunFat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517" y="4163536"/>
            <a:ext cx="1918936" cy="203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M:\Agreement\YickTong\YT-log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5" b="18182"/>
          <a:stretch/>
        </p:blipFill>
        <p:spPr bwMode="auto">
          <a:xfrm>
            <a:off x="7753402" y="4644871"/>
            <a:ext cx="1728101" cy="9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Oval 150"/>
          <p:cNvSpPr/>
          <p:nvPr/>
        </p:nvSpPr>
        <p:spPr>
          <a:xfrm>
            <a:off x="332818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8" name="Group 137"/>
          <p:cNvGrpSpPr/>
          <p:nvPr/>
        </p:nvGrpSpPr>
        <p:grpSpPr>
          <a:xfrm>
            <a:off x="9730732" y="794633"/>
            <a:ext cx="1149055" cy="430887"/>
            <a:chOff x="-1303913" y="-842754"/>
            <a:chExt cx="945168" cy="502701"/>
          </a:xfrm>
        </p:grpSpPr>
        <p:sp>
          <p:nvSpPr>
            <p:cNvPr id="139" name="Rounded Rectangle 138"/>
            <p:cNvSpPr/>
            <p:nvPr/>
          </p:nvSpPr>
          <p:spPr>
            <a:xfrm>
              <a:off x="-1074286" y="-812047"/>
              <a:ext cx="485913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-1303913" y="-842754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Health </a:t>
              </a:r>
            </a:p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check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9435717" y="75237"/>
            <a:ext cx="792204" cy="274321"/>
            <a:chOff x="-1093212" y="-812046"/>
            <a:chExt cx="494072" cy="274321"/>
          </a:xfrm>
        </p:grpSpPr>
        <p:sp>
          <p:nvSpPr>
            <p:cNvPr id="142" name="Rounded Rectangle 141"/>
            <p:cNvSpPr/>
            <p:nvPr/>
          </p:nvSpPr>
          <p:spPr>
            <a:xfrm>
              <a:off x="-1074288" y="-812046"/>
              <a:ext cx="456225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-1093212" y="-799335"/>
              <a:ext cx="49407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Magazines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8844137" y="824889"/>
            <a:ext cx="926858" cy="276354"/>
            <a:chOff x="-1081260" y="-814080"/>
            <a:chExt cx="578051" cy="276354"/>
          </a:xfrm>
        </p:grpSpPr>
        <p:sp>
          <p:nvSpPr>
            <p:cNvPr id="149" name="Rounded Rectangle 148"/>
            <p:cNvSpPr/>
            <p:nvPr/>
          </p:nvSpPr>
          <p:spPr>
            <a:xfrm>
              <a:off x="-1074288" y="-812046"/>
              <a:ext cx="570281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-1081260" y="-814080"/>
              <a:ext cx="57805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Supermarket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8400303" y="64297"/>
            <a:ext cx="750526" cy="274320"/>
            <a:chOff x="-1079203" y="-812046"/>
            <a:chExt cx="468079" cy="274320"/>
          </a:xfrm>
        </p:grpSpPr>
        <p:sp>
          <p:nvSpPr>
            <p:cNvPr id="153" name="Rounded Rectangle 152"/>
            <p:cNvSpPr/>
            <p:nvPr/>
          </p:nvSpPr>
          <p:spPr>
            <a:xfrm>
              <a:off x="-1074288" y="-812046"/>
              <a:ext cx="456225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-1079203" y="-801725"/>
              <a:ext cx="468079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Electronic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7920136" y="812973"/>
            <a:ext cx="675745" cy="274320"/>
            <a:chOff x="-1074287" y="-812046"/>
            <a:chExt cx="421440" cy="274320"/>
          </a:xfrm>
        </p:grpSpPr>
        <p:sp>
          <p:nvSpPr>
            <p:cNvPr id="159" name="Rounded Rectangle 158"/>
            <p:cNvSpPr/>
            <p:nvPr/>
          </p:nvSpPr>
          <p:spPr>
            <a:xfrm>
              <a:off x="-1074287" y="-812046"/>
              <a:ext cx="411480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-1060940" y="-809849"/>
              <a:ext cx="40809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Storage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7214959" y="61215"/>
            <a:ext cx="1035861" cy="276442"/>
            <a:chOff x="-1113038" y="-814168"/>
            <a:chExt cx="646033" cy="276442"/>
          </a:xfrm>
        </p:grpSpPr>
        <p:sp>
          <p:nvSpPr>
            <p:cNvPr id="162" name="Rounded Rectangle 161"/>
            <p:cNvSpPr/>
            <p:nvPr/>
          </p:nvSpPr>
          <p:spPr>
            <a:xfrm>
              <a:off x="-1074288" y="-812046"/>
              <a:ext cx="570282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-1113038" y="-814168"/>
              <a:ext cx="64603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Transportation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6914689" y="819660"/>
            <a:ext cx="558958" cy="276191"/>
            <a:chOff x="-1080722" y="-813917"/>
            <a:chExt cx="348604" cy="276191"/>
          </a:xfrm>
        </p:grpSpPr>
        <p:sp>
          <p:nvSpPr>
            <p:cNvPr id="165" name="Rounded Rectangle 164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-1080722" y="-813917"/>
              <a:ext cx="34011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House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6094412" y="3307"/>
            <a:ext cx="1149055" cy="430887"/>
            <a:chOff x="-1276309" y="-861442"/>
            <a:chExt cx="945168" cy="502701"/>
          </a:xfrm>
        </p:grpSpPr>
        <p:sp>
          <p:nvSpPr>
            <p:cNvPr id="168" name="Rounded Rectangle 167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-1276309" y="-861442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Travel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Insurance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5905851" y="810251"/>
            <a:ext cx="554952" cy="276191"/>
            <a:chOff x="-1078224" y="-813917"/>
            <a:chExt cx="346106" cy="276191"/>
          </a:xfrm>
        </p:grpSpPr>
        <p:sp>
          <p:nvSpPr>
            <p:cNvPr id="171" name="Rounded Rectangle 170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-1078224" y="-813917"/>
              <a:ext cx="33511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Travel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5045974" y="52273"/>
            <a:ext cx="1149055" cy="430887"/>
            <a:chOff x="-1276080" y="-856176"/>
            <a:chExt cx="945168" cy="502701"/>
          </a:xfrm>
        </p:grpSpPr>
        <p:sp>
          <p:nvSpPr>
            <p:cNvPr id="174" name="Rounded Rectangle 173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-1276080" y="-85617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Photos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4517961" y="813258"/>
            <a:ext cx="1149055" cy="430887"/>
            <a:chOff x="-1285708" y="-841783"/>
            <a:chExt cx="945168" cy="502701"/>
          </a:xfrm>
        </p:grpSpPr>
        <p:sp>
          <p:nvSpPr>
            <p:cNvPr id="180" name="Rounded Rectangle 179"/>
            <p:cNvSpPr/>
            <p:nvPr/>
          </p:nvSpPr>
          <p:spPr>
            <a:xfrm>
              <a:off x="-1074286" y="-812047"/>
              <a:ext cx="526505" cy="41147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-1285708" y="-841783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Banquet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4361797" y="75235"/>
            <a:ext cx="421910" cy="274320"/>
            <a:chOff x="-1094808" y="-812046"/>
            <a:chExt cx="263132" cy="274320"/>
          </a:xfrm>
        </p:grpSpPr>
        <p:sp>
          <p:nvSpPr>
            <p:cNvPr id="183" name="Rounded Rectangle 182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-1094808" y="-801530"/>
              <a:ext cx="26313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Hair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3744689" y="832291"/>
            <a:ext cx="583813" cy="276191"/>
            <a:chOff x="-1092720" y="-813917"/>
            <a:chExt cx="364106" cy="276191"/>
          </a:xfrm>
        </p:grpSpPr>
        <p:sp>
          <p:nvSpPr>
            <p:cNvPr id="189" name="Rounded Rectangle 188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-1092720" y="-813917"/>
              <a:ext cx="364106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Beauty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2954175" y="32875"/>
            <a:ext cx="1149055" cy="430887"/>
            <a:chOff x="-1284459" y="-850326"/>
            <a:chExt cx="945168" cy="502701"/>
          </a:xfrm>
        </p:grpSpPr>
        <p:sp>
          <p:nvSpPr>
            <p:cNvPr id="195" name="Rounded Rectangle 194"/>
            <p:cNvSpPr/>
            <p:nvPr/>
          </p:nvSpPr>
          <p:spPr>
            <a:xfrm>
              <a:off x="-1074286" y="-812047"/>
              <a:ext cx="526505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-1284459" y="-850326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Wedding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Planning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97" name="Group 196"/>
          <p:cNvGrpSpPr/>
          <p:nvPr/>
        </p:nvGrpSpPr>
        <p:grpSpPr>
          <a:xfrm>
            <a:off x="2466123" y="808345"/>
            <a:ext cx="1048686" cy="276354"/>
            <a:chOff x="-1119249" y="-814080"/>
            <a:chExt cx="654031" cy="276354"/>
          </a:xfrm>
        </p:grpSpPr>
        <p:sp>
          <p:nvSpPr>
            <p:cNvPr id="198" name="Rounded Rectangle 197"/>
            <p:cNvSpPr/>
            <p:nvPr/>
          </p:nvSpPr>
          <p:spPr>
            <a:xfrm>
              <a:off x="-1074288" y="-812046"/>
              <a:ext cx="570281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-1119249" y="-814080"/>
              <a:ext cx="65403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Entertainment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2231552" y="88890"/>
            <a:ext cx="470000" cy="274320"/>
            <a:chOff x="-1109804" y="-812046"/>
            <a:chExt cx="293124" cy="274320"/>
          </a:xfrm>
        </p:grpSpPr>
        <p:sp>
          <p:nvSpPr>
            <p:cNvPr id="201" name="Rounded Rectangle 200"/>
            <p:cNvSpPr/>
            <p:nvPr/>
          </p:nvSpPr>
          <p:spPr>
            <a:xfrm>
              <a:off x="-1074287" y="-812046"/>
              <a:ext cx="228113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-1109804" y="-801530"/>
              <a:ext cx="29312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sz="1100" dirty="0" smtClean="0">
                  <a:solidFill>
                    <a:schemeClr val="bg1"/>
                  </a:solidFill>
                  <a:ea typeface="微軟正黑體" pitchFamily="34" charset="-120"/>
                </a:rPr>
                <a:t>Food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</a:endParaRPr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1594706" y="828062"/>
            <a:ext cx="739304" cy="276928"/>
            <a:chOff x="-1093186" y="-814654"/>
            <a:chExt cx="461080" cy="276928"/>
          </a:xfrm>
        </p:grpSpPr>
        <p:sp>
          <p:nvSpPr>
            <p:cNvPr id="204" name="Rounded Rectangle 203"/>
            <p:cNvSpPr/>
            <p:nvPr/>
          </p:nvSpPr>
          <p:spPr>
            <a:xfrm>
              <a:off x="-1074288" y="-812046"/>
              <a:ext cx="399197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-1093186" y="-814654"/>
              <a:ext cx="46108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Fuel card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924882" y="9603"/>
            <a:ext cx="1149055" cy="430887"/>
            <a:chOff x="-1319825" y="-864317"/>
            <a:chExt cx="945168" cy="502701"/>
          </a:xfrm>
        </p:grpSpPr>
        <p:sp>
          <p:nvSpPr>
            <p:cNvPr id="214" name="Rounded Rectangle 213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-1319825" y="-864317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Match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Service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-114581" y="19162"/>
            <a:ext cx="1149055" cy="430887"/>
            <a:chOff x="-1319825" y="-864317"/>
            <a:chExt cx="945168" cy="502700"/>
          </a:xfrm>
        </p:grpSpPr>
        <p:sp>
          <p:nvSpPr>
            <p:cNvPr id="217" name="Rounded Rectangle 216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-1319825" y="-864317"/>
              <a:ext cx="945168" cy="502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Sport &amp;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Fitness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219" name="Group 218"/>
          <p:cNvGrpSpPr/>
          <p:nvPr/>
        </p:nvGrpSpPr>
        <p:grpSpPr>
          <a:xfrm>
            <a:off x="636934" y="838746"/>
            <a:ext cx="657552" cy="276191"/>
            <a:chOff x="-1114395" y="-813917"/>
            <a:chExt cx="410095" cy="276191"/>
          </a:xfrm>
        </p:grpSpPr>
        <p:sp>
          <p:nvSpPr>
            <p:cNvPr id="220" name="Rounded Rectangle 219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-1114395" y="-813917"/>
              <a:ext cx="410095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Clothing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689157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bivyw\Desktop\LS2017ppt\maxresdefault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t="11862" r="1455" b="11862"/>
          <a:stretch/>
        </p:blipFill>
        <p:spPr bwMode="auto">
          <a:xfrm>
            <a:off x="1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-453117" y="-190500"/>
            <a:ext cx="12647612" cy="7238999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09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209211" y="4191001"/>
            <a:ext cx="13106400" cy="1905000"/>
            <a:chOff x="-209211" y="4648200"/>
            <a:chExt cx="13106400" cy="1447800"/>
          </a:xfrm>
        </p:grpSpPr>
        <p:sp>
          <p:nvSpPr>
            <p:cNvPr id="2" name="Rectangle 1"/>
            <p:cNvSpPr/>
            <p:nvPr/>
          </p:nvSpPr>
          <p:spPr>
            <a:xfrm>
              <a:off x="-209211" y="4648200"/>
              <a:ext cx="13106400" cy="1447800"/>
            </a:xfrm>
            <a:prstGeom prst="rect">
              <a:avLst/>
            </a:prstGeom>
            <a:solidFill>
              <a:schemeClr val="tx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" y="4706112"/>
              <a:ext cx="12188824" cy="1333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HK.SHOP.COM</a:t>
              </a:r>
            </a:p>
            <a:p>
              <a:pPr algn="ctr"/>
              <a:r>
                <a:rPr lang="en-US" altLang="zh-TW" sz="36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accompany </a:t>
              </a:r>
              <a:r>
                <a:rPr lang="en-US" altLang="zh-TW" sz="36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you through every station</a:t>
              </a:r>
            </a:p>
            <a:p>
              <a:pPr algn="ctr"/>
              <a:r>
                <a:rPr lang="en-US" altLang="zh-TW" sz="36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i</a:t>
              </a:r>
              <a:r>
                <a:rPr lang="en-US" altLang="zh-TW" sz="36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s </a:t>
              </a:r>
              <a:r>
                <a:rPr lang="en-US" altLang="zh-TW" sz="36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the best companion in your </a:t>
              </a:r>
              <a:r>
                <a:rPr lang="en-US" altLang="zh-TW" sz="36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life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557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ivyw\Desktop\LS2017ppt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rapezoid 7"/>
          <p:cNvSpPr/>
          <p:nvPr/>
        </p:nvSpPr>
        <p:spPr>
          <a:xfrm rot="2714200">
            <a:off x="9877843" y="383125"/>
            <a:ext cx="3039588" cy="846506"/>
          </a:xfrm>
          <a:prstGeom prst="trapezoid">
            <a:avLst>
              <a:gd name="adj" fmla="val 98423"/>
            </a:avLst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729772">
            <a:off x="10447423" y="729673"/>
            <a:ext cx="202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Online Store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503444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8" b="5555"/>
          <a:stretch/>
        </p:blipFill>
        <p:spPr>
          <a:xfrm>
            <a:off x="-1588" y="0"/>
            <a:ext cx="12190413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8013" y="4871324"/>
            <a:ext cx="2362200" cy="1814618"/>
            <a:chOff x="188909" y="4269583"/>
            <a:chExt cx="3133996" cy="2492559"/>
          </a:xfrm>
        </p:grpSpPr>
        <p:pic>
          <p:nvPicPr>
            <p:cNvPr id="6" name="Picture 5" descr="C:\Users\bivyw\Desktop\confernce temp\Gift-High-Quality-PN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09" y="4269583"/>
              <a:ext cx="2241601" cy="2492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C:\Users\bivyw\Desktop\confernce temp\Gift-High-Quality-PN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6870" y="5269107"/>
              <a:ext cx="1316035" cy="1463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itle 8"/>
          <p:cNvSpPr txBox="1">
            <a:spLocks/>
          </p:cNvSpPr>
          <p:nvPr/>
        </p:nvSpPr>
        <p:spPr>
          <a:xfrm>
            <a:off x="1978271" y="2326206"/>
            <a:ext cx="10179938" cy="2205591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微軟正黑體" panose="020B0604030504040204" pitchFamily="34" charset="-120"/>
                <a:cs typeface="Arial Unicode MS" pitchFamily="34" charset="-120"/>
              </a:rPr>
              <a:t>Partner Store Lucky Draw </a:t>
            </a:r>
          </a:p>
          <a:p>
            <a:pPr algn="ctr"/>
            <a:r>
              <a:rPr lang="en-US" altLang="zh-TW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微軟正黑體" panose="020B0604030504040204" pitchFamily="34" charset="-120"/>
                <a:cs typeface="Arial Unicode MS" pitchFamily="34" charset="-120"/>
              </a:rPr>
              <a:t>START NOW!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13" y="533400"/>
            <a:ext cx="3960813" cy="123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9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8" b="5555"/>
          <a:stretch/>
        </p:blipFill>
        <p:spPr>
          <a:xfrm>
            <a:off x="-1588" y="0"/>
            <a:ext cx="12190413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8013" y="4871324"/>
            <a:ext cx="2362200" cy="1814618"/>
            <a:chOff x="188909" y="4269583"/>
            <a:chExt cx="3133996" cy="2492559"/>
          </a:xfrm>
        </p:grpSpPr>
        <p:pic>
          <p:nvPicPr>
            <p:cNvPr id="6" name="Picture 5" descr="C:\Users\bivyw\Desktop\confernce temp\Gift-High-Quality-PN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09" y="4269583"/>
              <a:ext cx="2241601" cy="2492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C:\Users\bivyw\Desktop\confernce temp\Gift-High-Quality-PN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6870" y="5269107"/>
              <a:ext cx="1316035" cy="1463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3278160" y="2316301"/>
            <a:ext cx="89106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2 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套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&lt;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么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鳳精品包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&gt;</a:t>
            </a:r>
          </a:p>
          <a:p>
            <a:pPr algn="ctr"/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清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甜話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梅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,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 果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汁冬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薑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,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精選檸汁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薑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,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清心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果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,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南乳肉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  $390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澳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洲紅燒罐頭鮑魚 （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4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頭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）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$280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&lt;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山手作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&gt;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淮山粉 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$140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8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渡海逸酒店自助晚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餐兩張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100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元現金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券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$200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台灣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5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日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4G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無限數據卡 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$168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洪師父孜然牛肉乾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$25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陳允宝泉土鳳梨酥 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$75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思慕昔芒果酥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10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入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$130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黃源興招牌冠軍典雅禮盒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組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$120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3375" y="1107024"/>
            <a:ext cx="7040233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latin typeface="+mj-lt"/>
                <a:ea typeface="微軟正黑體" panose="020B0604030504040204" pitchFamily="34" charset="-120"/>
              </a:rPr>
              <a:t>Total Prize Value HK$1,528</a:t>
            </a:r>
            <a:endParaRPr lang="zh-TW" altLang="en-US" sz="4000" b="1" dirty="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>
          <a:xfrm>
            <a:off x="3122613" y="352035"/>
            <a:ext cx="8671679" cy="439548"/>
          </a:xfrm>
          <a:prstGeom prst="rect">
            <a:avLst/>
          </a:prstGeom>
        </p:spPr>
        <p:txBody>
          <a:bodyPr anchor="ctr" anchorCtr="0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 dirty="0">
                <a:ln w="50800"/>
                <a:ea typeface="微軟正黑體" panose="020B0604030504040204" pitchFamily="34" charset="-120"/>
                <a:cs typeface="Arial Unicode MS" pitchFamily="34" charset="-120"/>
              </a:rPr>
              <a:t>Partner Store Lucky Draw </a:t>
            </a:r>
            <a:r>
              <a:rPr lang="en-US" altLang="zh-TW" sz="4000" b="1" dirty="0" smtClean="0">
                <a:ln w="50800"/>
                <a:ea typeface="微軟正黑體" panose="020B0604030504040204" pitchFamily="34" charset="-120"/>
                <a:cs typeface="Arial Unicode MS" pitchFamily="34" charset="-120"/>
              </a:rPr>
              <a:t>(Fifth Prize)</a:t>
            </a:r>
            <a:endParaRPr lang="en-US" sz="4000" b="1" dirty="0">
              <a:ln w="5080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758118" y="6107731"/>
            <a:ext cx="1036173" cy="532210"/>
            <a:chOff x="2057400" y="685800"/>
            <a:chExt cx="4171805" cy="2364023"/>
          </a:xfrm>
        </p:grpSpPr>
        <p:sp>
          <p:nvSpPr>
            <p:cNvPr id="12" name="Rounded Rectangle 11"/>
            <p:cNvSpPr/>
            <p:nvPr/>
          </p:nvSpPr>
          <p:spPr>
            <a:xfrm>
              <a:off x="2057400" y="685800"/>
              <a:ext cx="4171805" cy="2364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13" name="Picture 2" descr="M:\Agreement\Yue Sang Seaproduct Ltd\Yue Sang log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9721" y="772886"/>
              <a:ext cx="3284415" cy="2185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9455833" y="6123419"/>
            <a:ext cx="1036173" cy="532210"/>
            <a:chOff x="3879809" y="2286902"/>
            <a:chExt cx="4602574" cy="2364023"/>
          </a:xfrm>
        </p:grpSpPr>
        <p:sp>
          <p:nvSpPr>
            <p:cNvPr id="15" name="Rounded Rectangle 14"/>
            <p:cNvSpPr/>
            <p:nvPr/>
          </p:nvSpPr>
          <p:spPr>
            <a:xfrm>
              <a:off x="3879809" y="2286902"/>
              <a:ext cx="4602574" cy="2364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16" name="Picture 3" descr="C:\Users\bivyw\Desktop\LS2017ppt\logo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3"/>
            <a:stretch/>
          </p:blipFill>
          <p:spPr bwMode="auto">
            <a:xfrm>
              <a:off x="4113212" y="2634420"/>
              <a:ext cx="4145788" cy="1589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845192" y="6123418"/>
            <a:ext cx="1036173" cy="532210"/>
            <a:chOff x="3938901" y="577686"/>
            <a:chExt cx="4602574" cy="2364023"/>
          </a:xfrm>
        </p:grpSpPr>
        <p:sp>
          <p:nvSpPr>
            <p:cNvPr id="18" name="Rounded Rectangle 17"/>
            <p:cNvSpPr/>
            <p:nvPr/>
          </p:nvSpPr>
          <p:spPr>
            <a:xfrm>
              <a:off x="3938901" y="577686"/>
              <a:ext cx="4602574" cy="2364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19" name="Picture 2" descr="M:\Agreement\iCarry\(01) new bird logo-1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9412" y="655709"/>
              <a:ext cx="4062412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3415741" y="6138632"/>
            <a:ext cx="1863209" cy="516996"/>
            <a:chOff x="4993203" y="-836310"/>
            <a:chExt cx="1863209" cy="516996"/>
          </a:xfrm>
        </p:grpSpPr>
        <p:sp>
          <p:nvSpPr>
            <p:cNvPr id="22" name="Rounded Rectangle 21"/>
            <p:cNvSpPr/>
            <p:nvPr/>
          </p:nvSpPr>
          <p:spPr>
            <a:xfrm>
              <a:off x="4993203" y="-836310"/>
              <a:ext cx="1863209" cy="51699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535" y="-720663"/>
              <a:ext cx="1688544" cy="303695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8153548" y="6123419"/>
            <a:ext cx="1036173" cy="532210"/>
            <a:chOff x="2583929" y="-836310"/>
            <a:chExt cx="1036173" cy="532210"/>
          </a:xfrm>
        </p:grpSpPr>
        <p:sp>
          <p:nvSpPr>
            <p:cNvPr id="30" name="Rounded Rectangle 29"/>
            <p:cNvSpPr/>
            <p:nvPr/>
          </p:nvSpPr>
          <p:spPr>
            <a:xfrm>
              <a:off x="2583929" y="-836310"/>
              <a:ext cx="1036173" cy="5322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883" y="-824337"/>
              <a:ext cx="508263" cy="508263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542907" y="6123418"/>
            <a:ext cx="1036173" cy="532210"/>
            <a:chOff x="3938918" y="-856138"/>
            <a:chExt cx="1036173" cy="532210"/>
          </a:xfrm>
        </p:grpSpPr>
        <p:sp>
          <p:nvSpPr>
            <p:cNvPr id="27" name="Rounded Rectangle 26"/>
            <p:cNvSpPr/>
            <p:nvPr/>
          </p:nvSpPr>
          <p:spPr>
            <a:xfrm>
              <a:off x="3938918" y="-856138"/>
              <a:ext cx="1036173" cy="5322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1734" y="-818415"/>
              <a:ext cx="850540" cy="4495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1574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8" b="5555"/>
          <a:stretch/>
        </p:blipFill>
        <p:spPr>
          <a:xfrm>
            <a:off x="-1588" y="0"/>
            <a:ext cx="12190413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8013" y="4871324"/>
            <a:ext cx="2362200" cy="1814618"/>
            <a:chOff x="188909" y="4269583"/>
            <a:chExt cx="3133996" cy="2492559"/>
          </a:xfrm>
        </p:grpSpPr>
        <p:pic>
          <p:nvPicPr>
            <p:cNvPr id="6" name="Picture 5" descr="C:\Users\bivyw\Desktop\confernce temp\Gift-High-Quality-PN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09" y="4269583"/>
              <a:ext cx="2241601" cy="2492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C:\Users\bivyw\Desktop\confernce temp\Gift-High-Quality-PN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6870" y="5269107"/>
              <a:ext cx="1316035" cy="1463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3278160" y="2316301"/>
            <a:ext cx="89106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2 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套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&lt;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么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鳳精品包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&gt;</a:t>
            </a:r>
          </a:p>
          <a:p>
            <a:pPr algn="ctr"/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清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甜話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梅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,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 果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汁冬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薑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,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精選檸汁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薑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,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清心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果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,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南乳肉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  $390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澳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洲紅燒罐頭鮑魚 （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4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頭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）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$280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&lt;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山手作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&gt;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淮山粉 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$140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8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渡海逸酒店自助晚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餐兩張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100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元現金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券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$200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台灣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5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日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4G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無限數據卡 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$168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洪師父椒麻牛肉乾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$25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陳允宝泉原味鳳梨酥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$140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思慕昔芒果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酥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$130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初心亭牛肉乾辣味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$60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黃源興招牌冠軍典雅禮盒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組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 $120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初心亭一起拌麵辣味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$67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758118" y="6107731"/>
            <a:ext cx="1036173" cy="532210"/>
            <a:chOff x="2057400" y="685800"/>
            <a:chExt cx="4171805" cy="2364023"/>
          </a:xfrm>
        </p:grpSpPr>
        <p:sp>
          <p:nvSpPr>
            <p:cNvPr id="12" name="Rounded Rectangle 11"/>
            <p:cNvSpPr/>
            <p:nvPr/>
          </p:nvSpPr>
          <p:spPr>
            <a:xfrm>
              <a:off x="2057400" y="685800"/>
              <a:ext cx="4171805" cy="2364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13" name="Picture 2" descr="M:\Agreement\Yue Sang Seaproduct Ltd\Yue Sang log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9721" y="772886"/>
              <a:ext cx="3284415" cy="2185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9455833" y="6123419"/>
            <a:ext cx="1036173" cy="532210"/>
            <a:chOff x="3879809" y="2286902"/>
            <a:chExt cx="4602574" cy="2364023"/>
          </a:xfrm>
        </p:grpSpPr>
        <p:sp>
          <p:nvSpPr>
            <p:cNvPr id="15" name="Rounded Rectangle 14"/>
            <p:cNvSpPr/>
            <p:nvPr/>
          </p:nvSpPr>
          <p:spPr>
            <a:xfrm>
              <a:off x="3879809" y="2286902"/>
              <a:ext cx="4602574" cy="2364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16" name="Picture 3" descr="C:\Users\bivyw\Desktop\LS2017ppt\logo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3"/>
            <a:stretch/>
          </p:blipFill>
          <p:spPr bwMode="auto">
            <a:xfrm>
              <a:off x="4113212" y="2634420"/>
              <a:ext cx="4145788" cy="1589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845192" y="6123418"/>
            <a:ext cx="1036173" cy="532210"/>
            <a:chOff x="3938901" y="577686"/>
            <a:chExt cx="4602574" cy="2364023"/>
          </a:xfrm>
        </p:grpSpPr>
        <p:sp>
          <p:nvSpPr>
            <p:cNvPr id="18" name="Rounded Rectangle 17"/>
            <p:cNvSpPr/>
            <p:nvPr/>
          </p:nvSpPr>
          <p:spPr>
            <a:xfrm>
              <a:off x="3938901" y="577686"/>
              <a:ext cx="4602574" cy="2364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19" name="Picture 2" descr="M:\Agreement\iCarry\(01) new bird logo-1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9412" y="655709"/>
              <a:ext cx="4062412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3415741" y="6138632"/>
            <a:ext cx="1863209" cy="516996"/>
            <a:chOff x="4993203" y="-836310"/>
            <a:chExt cx="1863209" cy="516996"/>
          </a:xfrm>
        </p:grpSpPr>
        <p:sp>
          <p:nvSpPr>
            <p:cNvPr id="22" name="Rounded Rectangle 21"/>
            <p:cNvSpPr/>
            <p:nvPr/>
          </p:nvSpPr>
          <p:spPr>
            <a:xfrm>
              <a:off x="4993203" y="-836310"/>
              <a:ext cx="1863209" cy="51699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535" y="-720663"/>
              <a:ext cx="1688544" cy="303695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8153548" y="6123419"/>
            <a:ext cx="1036173" cy="532210"/>
            <a:chOff x="2583929" y="-836310"/>
            <a:chExt cx="1036173" cy="532210"/>
          </a:xfrm>
        </p:grpSpPr>
        <p:sp>
          <p:nvSpPr>
            <p:cNvPr id="30" name="Rounded Rectangle 29"/>
            <p:cNvSpPr/>
            <p:nvPr/>
          </p:nvSpPr>
          <p:spPr>
            <a:xfrm>
              <a:off x="2583929" y="-836310"/>
              <a:ext cx="1036173" cy="5322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883" y="-824337"/>
              <a:ext cx="508263" cy="508263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542907" y="6123418"/>
            <a:ext cx="1036173" cy="532210"/>
            <a:chOff x="3938918" y="-856138"/>
            <a:chExt cx="1036173" cy="532210"/>
          </a:xfrm>
        </p:grpSpPr>
        <p:sp>
          <p:nvSpPr>
            <p:cNvPr id="27" name="Rounded Rectangle 26"/>
            <p:cNvSpPr/>
            <p:nvPr/>
          </p:nvSpPr>
          <p:spPr>
            <a:xfrm>
              <a:off x="3938918" y="-856138"/>
              <a:ext cx="1036173" cy="5322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1734" y="-818415"/>
              <a:ext cx="850540" cy="449571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4213375" y="1107024"/>
            <a:ext cx="7040233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latin typeface="+mj-lt"/>
                <a:ea typeface="微軟正黑體" panose="020B0604030504040204" pitchFamily="34" charset="-120"/>
              </a:rPr>
              <a:t>Total Prize Value HK$1,720</a:t>
            </a:r>
            <a:endParaRPr lang="zh-TW" altLang="en-US" sz="4000" b="1" dirty="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1" name="Title 8"/>
          <p:cNvSpPr txBox="1">
            <a:spLocks/>
          </p:cNvSpPr>
          <p:nvPr/>
        </p:nvSpPr>
        <p:spPr>
          <a:xfrm>
            <a:off x="3122613" y="352035"/>
            <a:ext cx="8671679" cy="439548"/>
          </a:xfrm>
          <a:prstGeom prst="rect">
            <a:avLst/>
          </a:prstGeom>
        </p:spPr>
        <p:txBody>
          <a:bodyPr anchor="ctr" anchorCtr="0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 dirty="0">
                <a:ln w="50800"/>
                <a:ea typeface="微軟正黑體" panose="020B0604030504040204" pitchFamily="34" charset="-120"/>
                <a:cs typeface="Arial Unicode MS" pitchFamily="34" charset="-120"/>
              </a:rPr>
              <a:t>Partner Store Lucky Draw </a:t>
            </a:r>
            <a:r>
              <a:rPr lang="en-US" altLang="zh-TW" sz="4000" b="1" dirty="0" smtClean="0">
                <a:ln w="50800"/>
                <a:ea typeface="微軟正黑體" panose="020B0604030504040204" pitchFamily="34" charset="-120"/>
                <a:cs typeface="Arial Unicode MS" pitchFamily="34" charset="-120"/>
              </a:rPr>
              <a:t>(Forth Prize)</a:t>
            </a:r>
            <a:endParaRPr lang="en-US" sz="4000" b="1" dirty="0">
              <a:ln w="5080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2769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8" b="5555"/>
          <a:stretch/>
        </p:blipFill>
        <p:spPr>
          <a:xfrm>
            <a:off x="-1588" y="0"/>
            <a:ext cx="12190413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8013" y="4871324"/>
            <a:ext cx="2362200" cy="1814618"/>
            <a:chOff x="188909" y="4269583"/>
            <a:chExt cx="3133996" cy="2492559"/>
          </a:xfrm>
        </p:grpSpPr>
        <p:pic>
          <p:nvPicPr>
            <p:cNvPr id="6" name="Picture 5" descr="C:\Users\bivyw\Desktop\confernce temp\Gift-High-Quality-PN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09" y="4269583"/>
              <a:ext cx="2241601" cy="2492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C:\Users\bivyw\Desktop\confernce temp\Gift-High-Quality-PN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6870" y="5269107"/>
              <a:ext cx="1316035" cy="1463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3278160" y="2313325"/>
            <a:ext cx="89106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2 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套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&lt;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么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鳳精品包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&gt;</a:t>
            </a:r>
          </a:p>
          <a:p>
            <a:pPr algn="ctr"/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清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甜話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梅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,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 果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汁冬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薑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,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精選檸汁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薑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,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清心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果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,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南乳肉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  $390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澳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洲紅燒罐頭鮑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魚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(2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頭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)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$360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&lt;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山手作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&gt;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花旗參粉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$180</a:t>
            </a:r>
          </a:p>
          <a:p>
            <a:pPr algn="ctr"/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&lt;</a:t>
            </a:r>
            <a:r>
              <a:rPr lang="en-US" altLang="zh-TW" b="1" dirty="0" err="1">
                <a:latin typeface="+mj-lt"/>
                <a:ea typeface="微軟正黑體" panose="020B0604030504040204" pitchFamily="34" charset="-120"/>
              </a:rPr>
              <a:t>Tongba@kiki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&gt;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花茶（玫瑰茉莉薰衣草花茶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）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$70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8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渡海逸酒店自助晚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餐兩張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100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元現金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券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$200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台灣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5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日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4G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無限數據卡 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$168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洪師父孜然牛肉乾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$25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陳允宝泉原味鳳梨酥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$140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思慕昔芒果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酥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$130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初心亭牛肉乾辣味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$60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黃源興招牌冠軍典雅禮盒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組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$120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758118" y="6107731"/>
            <a:ext cx="1036173" cy="532210"/>
            <a:chOff x="2057400" y="685800"/>
            <a:chExt cx="4171805" cy="2364023"/>
          </a:xfrm>
        </p:grpSpPr>
        <p:sp>
          <p:nvSpPr>
            <p:cNvPr id="12" name="Rounded Rectangle 11"/>
            <p:cNvSpPr/>
            <p:nvPr/>
          </p:nvSpPr>
          <p:spPr>
            <a:xfrm>
              <a:off x="2057400" y="685800"/>
              <a:ext cx="4171805" cy="2364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13" name="Picture 2" descr="M:\Agreement\Yue Sang Seaproduct Ltd\Yue Sang log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9721" y="772886"/>
              <a:ext cx="3284415" cy="2185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9455833" y="6123419"/>
            <a:ext cx="1036173" cy="532210"/>
            <a:chOff x="3879809" y="2286902"/>
            <a:chExt cx="4602574" cy="2364023"/>
          </a:xfrm>
        </p:grpSpPr>
        <p:sp>
          <p:nvSpPr>
            <p:cNvPr id="15" name="Rounded Rectangle 14"/>
            <p:cNvSpPr/>
            <p:nvPr/>
          </p:nvSpPr>
          <p:spPr>
            <a:xfrm>
              <a:off x="3879809" y="2286902"/>
              <a:ext cx="4602574" cy="2364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16" name="Picture 3" descr="C:\Users\bivyw\Desktop\LS2017ppt\logo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3"/>
            <a:stretch/>
          </p:blipFill>
          <p:spPr bwMode="auto">
            <a:xfrm>
              <a:off x="4113212" y="2634420"/>
              <a:ext cx="4145788" cy="1589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845192" y="6123418"/>
            <a:ext cx="1036173" cy="532210"/>
            <a:chOff x="3938901" y="577686"/>
            <a:chExt cx="4602574" cy="2364023"/>
          </a:xfrm>
        </p:grpSpPr>
        <p:sp>
          <p:nvSpPr>
            <p:cNvPr id="18" name="Rounded Rectangle 17"/>
            <p:cNvSpPr/>
            <p:nvPr/>
          </p:nvSpPr>
          <p:spPr>
            <a:xfrm>
              <a:off x="3938901" y="577686"/>
              <a:ext cx="4602574" cy="2364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19" name="Picture 2" descr="M:\Agreement\iCarry\(01) new bird logo-1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9412" y="655709"/>
              <a:ext cx="4062412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3415741" y="6138632"/>
            <a:ext cx="1863209" cy="516996"/>
            <a:chOff x="4993203" y="-836310"/>
            <a:chExt cx="1863209" cy="516996"/>
          </a:xfrm>
        </p:grpSpPr>
        <p:sp>
          <p:nvSpPr>
            <p:cNvPr id="22" name="Rounded Rectangle 21"/>
            <p:cNvSpPr/>
            <p:nvPr/>
          </p:nvSpPr>
          <p:spPr>
            <a:xfrm>
              <a:off x="4993203" y="-836310"/>
              <a:ext cx="1863209" cy="51699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535" y="-720663"/>
              <a:ext cx="1688544" cy="303695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8153548" y="6123419"/>
            <a:ext cx="1036173" cy="532210"/>
            <a:chOff x="2583929" y="-836310"/>
            <a:chExt cx="1036173" cy="532210"/>
          </a:xfrm>
        </p:grpSpPr>
        <p:sp>
          <p:nvSpPr>
            <p:cNvPr id="30" name="Rounded Rectangle 29"/>
            <p:cNvSpPr/>
            <p:nvPr/>
          </p:nvSpPr>
          <p:spPr>
            <a:xfrm>
              <a:off x="2583929" y="-836310"/>
              <a:ext cx="1036173" cy="5322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883" y="-824337"/>
              <a:ext cx="508263" cy="508263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542907" y="6123418"/>
            <a:ext cx="1036173" cy="532210"/>
            <a:chOff x="3938918" y="-856138"/>
            <a:chExt cx="1036173" cy="532210"/>
          </a:xfrm>
        </p:grpSpPr>
        <p:sp>
          <p:nvSpPr>
            <p:cNvPr id="27" name="Rounded Rectangle 26"/>
            <p:cNvSpPr/>
            <p:nvPr/>
          </p:nvSpPr>
          <p:spPr>
            <a:xfrm>
              <a:off x="3938918" y="-856138"/>
              <a:ext cx="1036173" cy="5322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1734" y="-818415"/>
              <a:ext cx="850540" cy="449571"/>
            </a:xfrm>
            <a:prstGeom prst="rect">
              <a:avLst/>
            </a:prstGeom>
          </p:spPr>
        </p:pic>
      </p:grpSp>
      <p:sp>
        <p:nvSpPr>
          <p:cNvPr id="28" name="Title 8"/>
          <p:cNvSpPr txBox="1">
            <a:spLocks/>
          </p:cNvSpPr>
          <p:nvPr/>
        </p:nvSpPr>
        <p:spPr>
          <a:xfrm>
            <a:off x="3122613" y="352035"/>
            <a:ext cx="8671679" cy="439548"/>
          </a:xfrm>
          <a:prstGeom prst="rect">
            <a:avLst/>
          </a:prstGeom>
        </p:spPr>
        <p:txBody>
          <a:bodyPr anchor="ctr" anchorCtr="0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 dirty="0">
                <a:ln w="50800"/>
                <a:ea typeface="微軟正黑體" panose="020B0604030504040204" pitchFamily="34" charset="-120"/>
                <a:cs typeface="Arial Unicode MS" pitchFamily="34" charset="-120"/>
              </a:rPr>
              <a:t>Partner Store Lucky Draw </a:t>
            </a:r>
            <a:r>
              <a:rPr lang="en-US" altLang="zh-TW" sz="4000" b="1" dirty="0" smtClean="0">
                <a:ln w="50800"/>
                <a:ea typeface="微軟正黑體" panose="020B0604030504040204" pitchFamily="34" charset="-120"/>
                <a:cs typeface="Arial Unicode MS" pitchFamily="34" charset="-120"/>
              </a:rPr>
              <a:t>(Third Prize)</a:t>
            </a:r>
            <a:endParaRPr lang="en-US" sz="4000" b="1" dirty="0">
              <a:ln w="5080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13375" y="1107024"/>
            <a:ext cx="7040233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latin typeface="+mj-lt"/>
                <a:ea typeface="微軟正黑體" panose="020B0604030504040204" pitchFamily="34" charset="-120"/>
              </a:rPr>
              <a:t>Total Prize Value HK$1,843</a:t>
            </a:r>
            <a:endParaRPr lang="zh-TW" altLang="en-US" sz="4000" b="1" dirty="0"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5571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8" b="5555"/>
          <a:stretch/>
        </p:blipFill>
        <p:spPr>
          <a:xfrm>
            <a:off x="-1588" y="0"/>
            <a:ext cx="12190413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8013" y="4871324"/>
            <a:ext cx="2362200" cy="1814618"/>
            <a:chOff x="188909" y="4269583"/>
            <a:chExt cx="3133996" cy="2492559"/>
          </a:xfrm>
        </p:grpSpPr>
        <p:pic>
          <p:nvPicPr>
            <p:cNvPr id="6" name="Picture 5" descr="C:\Users\bivyw\Desktop\confernce temp\Gift-High-Quality-PN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09" y="4269583"/>
              <a:ext cx="2241601" cy="2492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C:\Users\bivyw\Desktop\confernce temp\Gift-High-Quality-PN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6870" y="5269107"/>
              <a:ext cx="1316035" cy="1463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3278160" y="2313325"/>
            <a:ext cx="891066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2 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套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&lt;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么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鳳精品包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&gt;</a:t>
            </a:r>
          </a:p>
          <a:p>
            <a:pPr algn="ctr"/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清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甜話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梅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,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 果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汁冬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薑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,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精選檸汁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薑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,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清心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果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,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南乳肉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  $390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澳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洲紅燒罐頭鮑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魚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(2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頭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)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$360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&lt;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山手作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&gt;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薑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粉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$220</a:t>
            </a:r>
          </a:p>
          <a:p>
            <a:pPr algn="ctr"/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&lt;</a:t>
            </a:r>
            <a:r>
              <a:rPr lang="en-US" altLang="zh-TW" b="1" dirty="0" err="1">
                <a:latin typeface="+mj-lt"/>
                <a:ea typeface="微軟正黑體" panose="020B0604030504040204" pitchFamily="34" charset="-120"/>
              </a:rPr>
              <a:t>Tongba@kiki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&gt;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花茶（玫瑰茉莉薰衣草花茶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）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$70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8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渡海逸酒店自助晚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餐兩張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100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元現金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券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$200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台灣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5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日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4G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無限數據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卡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x2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 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$336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洪師父椒麻牛肉乾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$25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陳允宝泉土鳳梨酥 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$75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思慕昔芒果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酥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$130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初心亭牛肉乾原味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$60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黃源興招牌冠軍典雅禮盒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組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$120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初心亭一起拌麵辣味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$67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758118" y="6107731"/>
            <a:ext cx="1036173" cy="532210"/>
            <a:chOff x="2057400" y="685800"/>
            <a:chExt cx="4171805" cy="2364023"/>
          </a:xfrm>
        </p:grpSpPr>
        <p:sp>
          <p:nvSpPr>
            <p:cNvPr id="12" name="Rounded Rectangle 11"/>
            <p:cNvSpPr/>
            <p:nvPr/>
          </p:nvSpPr>
          <p:spPr>
            <a:xfrm>
              <a:off x="2057400" y="685800"/>
              <a:ext cx="4171805" cy="2364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13" name="Picture 2" descr="M:\Agreement\Yue Sang Seaproduct Ltd\Yue Sang log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9721" y="772886"/>
              <a:ext cx="3284415" cy="2185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9455833" y="6123419"/>
            <a:ext cx="1036173" cy="532210"/>
            <a:chOff x="3879809" y="2286902"/>
            <a:chExt cx="4602574" cy="2364023"/>
          </a:xfrm>
        </p:grpSpPr>
        <p:sp>
          <p:nvSpPr>
            <p:cNvPr id="15" name="Rounded Rectangle 14"/>
            <p:cNvSpPr/>
            <p:nvPr/>
          </p:nvSpPr>
          <p:spPr>
            <a:xfrm>
              <a:off x="3879809" y="2286902"/>
              <a:ext cx="4602574" cy="2364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16" name="Picture 3" descr="C:\Users\bivyw\Desktop\LS2017ppt\logo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3"/>
            <a:stretch/>
          </p:blipFill>
          <p:spPr bwMode="auto">
            <a:xfrm>
              <a:off x="4113212" y="2634420"/>
              <a:ext cx="4145788" cy="1589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845192" y="6123418"/>
            <a:ext cx="1036173" cy="532210"/>
            <a:chOff x="3938901" y="577686"/>
            <a:chExt cx="4602574" cy="2364023"/>
          </a:xfrm>
        </p:grpSpPr>
        <p:sp>
          <p:nvSpPr>
            <p:cNvPr id="18" name="Rounded Rectangle 17"/>
            <p:cNvSpPr/>
            <p:nvPr/>
          </p:nvSpPr>
          <p:spPr>
            <a:xfrm>
              <a:off x="3938901" y="577686"/>
              <a:ext cx="4602574" cy="2364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19" name="Picture 2" descr="M:\Agreement\iCarry\(01) new bird logo-1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9412" y="655709"/>
              <a:ext cx="4062412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3415741" y="6138632"/>
            <a:ext cx="1863209" cy="516996"/>
            <a:chOff x="4993203" y="-836310"/>
            <a:chExt cx="1863209" cy="516996"/>
          </a:xfrm>
        </p:grpSpPr>
        <p:sp>
          <p:nvSpPr>
            <p:cNvPr id="22" name="Rounded Rectangle 21"/>
            <p:cNvSpPr/>
            <p:nvPr/>
          </p:nvSpPr>
          <p:spPr>
            <a:xfrm>
              <a:off x="4993203" y="-836310"/>
              <a:ext cx="1863209" cy="51699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535" y="-720663"/>
              <a:ext cx="1688544" cy="303695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8153548" y="6123419"/>
            <a:ext cx="1036173" cy="532210"/>
            <a:chOff x="2583929" y="-836310"/>
            <a:chExt cx="1036173" cy="532210"/>
          </a:xfrm>
        </p:grpSpPr>
        <p:sp>
          <p:nvSpPr>
            <p:cNvPr id="30" name="Rounded Rectangle 29"/>
            <p:cNvSpPr/>
            <p:nvPr/>
          </p:nvSpPr>
          <p:spPr>
            <a:xfrm>
              <a:off x="2583929" y="-836310"/>
              <a:ext cx="1036173" cy="5322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883" y="-824337"/>
              <a:ext cx="508263" cy="508263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542907" y="6123418"/>
            <a:ext cx="1036173" cy="532210"/>
            <a:chOff x="3938918" y="-856138"/>
            <a:chExt cx="1036173" cy="532210"/>
          </a:xfrm>
        </p:grpSpPr>
        <p:sp>
          <p:nvSpPr>
            <p:cNvPr id="27" name="Rounded Rectangle 26"/>
            <p:cNvSpPr/>
            <p:nvPr/>
          </p:nvSpPr>
          <p:spPr>
            <a:xfrm>
              <a:off x="3938918" y="-856138"/>
              <a:ext cx="1036173" cy="5322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1734" y="-818415"/>
              <a:ext cx="850540" cy="449571"/>
            </a:xfrm>
            <a:prstGeom prst="rect">
              <a:avLst/>
            </a:prstGeom>
          </p:spPr>
        </p:pic>
      </p:grpSp>
      <p:sp>
        <p:nvSpPr>
          <p:cNvPr id="28" name="Title 8"/>
          <p:cNvSpPr txBox="1">
            <a:spLocks/>
          </p:cNvSpPr>
          <p:nvPr/>
        </p:nvSpPr>
        <p:spPr>
          <a:xfrm>
            <a:off x="2589213" y="352035"/>
            <a:ext cx="9205079" cy="439548"/>
          </a:xfrm>
          <a:prstGeom prst="rect">
            <a:avLst/>
          </a:prstGeom>
        </p:spPr>
        <p:txBody>
          <a:bodyPr anchor="ctr" anchorCtr="0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 dirty="0">
                <a:ln w="50800"/>
                <a:ea typeface="微軟正黑體" panose="020B0604030504040204" pitchFamily="34" charset="-120"/>
                <a:cs typeface="Arial Unicode MS" pitchFamily="34" charset="-120"/>
              </a:rPr>
              <a:t>Partner Store Lucky Draw </a:t>
            </a:r>
            <a:r>
              <a:rPr lang="en-US" altLang="zh-TW" sz="4000" b="1" dirty="0" smtClean="0">
                <a:ln w="50800"/>
                <a:ea typeface="微軟正黑體" panose="020B0604030504040204" pitchFamily="34" charset="-120"/>
                <a:cs typeface="Arial Unicode MS" pitchFamily="34" charset="-120"/>
              </a:rPr>
              <a:t>(Second Prize)</a:t>
            </a:r>
            <a:endParaRPr lang="en-US" sz="4000" b="1" dirty="0">
              <a:ln w="5080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13375" y="1107024"/>
            <a:ext cx="7040233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latin typeface="+mj-lt"/>
                <a:ea typeface="微軟正黑體" panose="020B0604030504040204" pitchFamily="34" charset="-120"/>
              </a:rPr>
              <a:t>Total Prize Value HK$2,053</a:t>
            </a:r>
            <a:endParaRPr lang="zh-TW" altLang="en-US" sz="4000" b="1" dirty="0"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93555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8" b="5555"/>
          <a:stretch/>
        </p:blipFill>
        <p:spPr>
          <a:xfrm>
            <a:off x="-1588" y="0"/>
            <a:ext cx="12190413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8013" y="4871324"/>
            <a:ext cx="2362200" cy="1814618"/>
            <a:chOff x="188909" y="4269583"/>
            <a:chExt cx="3133996" cy="2492559"/>
          </a:xfrm>
        </p:grpSpPr>
        <p:pic>
          <p:nvPicPr>
            <p:cNvPr id="6" name="Picture 5" descr="C:\Users\bivyw\Desktop\confernce temp\Gift-High-Quality-PN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09" y="4269583"/>
              <a:ext cx="2241601" cy="2492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C:\Users\bivyw\Desktop\confernce temp\Gift-High-Quality-PN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6870" y="5269107"/>
              <a:ext cx="1316035" cy="1463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3278160" y="2313325"/>
            <a:ext cx="89106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意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式週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末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獨特禮物籃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$2,059</a:t>
            </a:r>
          </a:p>
          <a:p>
            <a:pPr algn="ctr"/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2 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套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&lt;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么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鳳精品包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&gt;</a:t>
            </a:r>
          </a:p>
          <a:p>
            <a:pPr algn="ctr"/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清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甜話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梅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,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 果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汁冬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薑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,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精選檸汁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薑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,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清心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果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,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南乳肉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  $390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&lt;</a:t>
            </a:r>
            <a:r>
              <a:rPr lang="en-US" altLang="zh-TW" b="1" dirty="0" err="1">
                <a:latin typeface="+mj-lt"/>
                <a:ea typeface="微軟正黑體" panose="020B0604030504040204" pitchFamily="34" charset="-120"/>
              </a:rPr>
              <a:t>Tongba@kiki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&gt;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花茶（玫瑰茉莉花茶）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$70</a:t>
            </a:r>
          </a:p>
          <a:p>
            <a:pPr algn="ctr"/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8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渡海逸酒店自助晚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餐兩張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100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元現金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券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$200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台灣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5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日</a:t>
            </a:r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4G </a:t>
            </a:r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無限數據卡 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$336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陳允宝泉時光寳盒 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$300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洪師父孜然牛肉乾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$25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思慕昔芒果</a:t>
            </a:r>
            <a:r>
              <a:rPr lang="zh-TW" altLang="en-US" b="1" dirty="0" smtClean="0">
                <a:latin typeface="+mj-lt"/>
                <a:ea typeface="微軟正黑體" panose="020B0604030504040204" pitchFamily="34" charset="-120"/>
              </a:rPr>
              <a:t>酥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$130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+mj-lt"/>
                <a:ea typeface="微軟正黑體" panose="020B0604030504040204" pitchFamily="34" charset="-120"/>
              </a:rPr>
              <a:t>初心亭牛肉乾原味 </a:t>
            </a:r>
            <a:r>
              <a:rPr lang="en-US" altLang="zh-TW" b="1" dirty="0" smtClean="0">
                <a:latin typeface="+mj-lt"/>
                <a:ea typeface="微軟正黑體" panose="020B0604030504040204" pitchFamily="34" charset="-120"/>
              </a:rPr>
              <a:t>$60</a:t>
            </a:r>
            <a:endParaRPr lang="en-US" altLang="zh-TW" b="1" dirty="0">
              <a:latin typeface="+mj-lt"/>
              <a:ea typeface="微軟正黑體" panose="020B0604030504040204" pitchFamily="34" charset="-12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758118" y="6107731"/>
            <a:ext cx="1036173" cy="532210"/>
            <a:chOff x="2057400" y="685800"/>
            <a:chExt cx="4171805" cy="2364023"/>
          </a:xfrm>
        </p:grpSpPr>
        <p:sp>
          <p:nvSpPr>
            <p:cNvPr id="12" name="Rounded Rectangle 11"/>
            <p:cNvSpPr/>
            <p:nvPr/>
          </p:nvSpPr>
          <p:spPr>
            <a:xfrm>
              <a:off x="2057400" y="685800"/>
              <a:ext cx="4171805" cy="2364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13" name="Picture 2" descr="M:\Agreement\Yue Sang Seaproduct Ltd\Yue Sang log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9721" y="772886"/>
              <a:ext cx="3284415" cy="2185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9455833" y="6123419"/>
            <a:ext cx="1036173" cy="532210"/>
            <a:chOff x="3879809" y="2286902"/>
            <a:chExt cx="4602574" cy="2364023"/>
          </a:xfrm>
        </p:grpSpPr>
        <p:sp>
          <p:nvSpPr>
            <p:cNvPr id="15" name="Rounded Rectangle 14"/>
            <p:cNvSpPr/>
            <p:nvPr/>
          </p:nvSpPr>
          <p:spPr>
            <a:xfrm>
              <a:off x="3879809" y="2286902"/>
              <a:ext cx="4602574" cy="2364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16" name="Picture 3" descr="C:\Users\bivyw\Desktop\LS2017ppt\logo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3"/>
            <a:stretch/>
          </p:blipFill>
          <p:spPr bwMode="auto">
            <a:xfrm>
              <a:off x="4113212" y="2634420"/>
              <a:ext cx="4145788" cy="1589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845192" y="6123418"/>
            <a:ext cx="1036173" cy="532210"/>
            <a:chOff x="3938901" y="577686"/>
            <a:chExt cx="4602574" cy="2364023"/>
          </a:xfrm>
        </p:grpSpPr>
        <p:sp>
          <p:nvSpPr>
            <p:cNvPr id="18" name="Rounded Rectangle 17"/>
            <p:cNvSpPr/>
            <p:nvPr/>
          </p:nvSpPr>
          <p:spPr>
            <a:xfrm>
              <a:off x="3938901" y="577686"/>
              <a:ext cx="4602574" cy="2364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19" name="Picture 2" descr="M:\Agreement\iCarry\(01) new bird logo-1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9412" y="655709"/>
              <a:ext cx="4062412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3415741" y="6138632"/>
            <a:ext cx="1863209" cy="516996"/>
            <a:chOff x="4993203" y="-836310"/>
            <a:chExt cx="1863209" cy="516996"/>
          </a:xfrm>
        </p:grpSpPr>
        <p:sp>
          <p:nvSpPr>
            <p:cNvPr id="22" name="Rounded Rectangle 21"/>
            <p:cNvSpPr/>
            <p:nvPr/>
          </p:nvSpPr>
          <p:spPr>
            <a:xfrm>
              <a:off x="4993203" y="-836310"/>
              <a:ext cx="1863209" cy="51699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535" y="-720663"/>
              <a:ext cx="1688544" cy="303695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8153548" y="6123419"/>
            <a:ext cx="1036173" cy="532210"/>
            <a:chOff x="2583929" y="-836310"/>
            <a:chExt cx="1036173" cy="532210"/>
          </a:xfrm>
        </p:grpSpPr>
        <p:sp>
          <p:nvSpPr>
            <p:cNvPr id="30" name="Rounded Rectangle 29"/>
            <p:cNvSpPr/>
            <p:nvPr/>
          </p:nvSpPr>
          <p:spPr>
            <a:xfrm>
              <a:off x="2583929" y="-836310"/>
              <a:ext cx="1036173" cy="5322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883" y="-824337"/>
              <a:ext cx="508263" cy="508263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542907" y="6123418"/>
            <a:ext cx="1036173" cy="532210"/>
            <a:chOff x="3938918" y="-856138"/>
            <a:chExt cx="1036173" cy="532210"/>
          </a:xfrm>
        </p:grpSpPr>
        <p:sp>
          <p:nvSpPr>
            <p:cNvPr id="27" name="Rounded Rectangle 26"/>
            <p:cNvSpPr/>
            <p:nvPr/>
          </p:nvSpPr>
          <p:spPr>
            <a:xfrm>
              <a:off x="3938918" y="-856138"/>
              <a:ext cx="1036173" cy="5322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1734" y="-818415"/>
              <a:ext cx="850540" cy="449571"/>
            </a:xfrm>
            <a:prstGeom prst="rect">
              <a:avLst/>
            </a:prstGeom>
          </p:spPr>
        </p:pic>
      </p:grpSp>
      <p:sp>
        <p:nvSpPr>
          <p:cNvPr id="29" name="Title 8"/>
          <p:cNvSpPr txBox="1">
            <a:spLocks/>
          </p:cNvSpPr>
          <p:nvPr/>
        </p:nvSpPr>
        <p:spPr>
          <a:xfrm>
            <a:off x="2589213" y="352035"/>
            <a:ext cx="9205079" cy="439548"/>
          </a:xfrm>
          <a:prstGeom prst="rect">
            <a:avLst/>
          </a:prstGeom>
        </p:spPr>
        <p:txBody>
          <a:bodyPr anchor="ctr" anchorCtr="0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 dirty="0">
                <a:ln w="50800"/>
                <a:ea typeface="微軟正黑體" panose="020B0604030504040204" pitchFamily="34" charset="-120"/>
                <a:cs typeface="Arial Unicode MS" pitchFamily="34" charset="-120"/>
              </a:rPr>
              <a:t>Partner Store Lucky Draw </a:t>
            </a:r>
            <a:r>
              <a:rPr lang="en-US" altLang="zh-TW" sz="4000" b="1" dirty="0" smtClean="0">
                <a:ln w="50800"/>
                <a:ea typeface="微軟正黑體" panose="020B0604030504040204" pitchFamily="34" charset="-120"/>
                <a:cs typeface="Arial Unicode MS" pitchFamily="34" charset="-120"/>
              </a:rPr>
              <a:t>(First Prize)</a:t>
            </a:r>
            <a:endParaRPr lang="en-US" sz="4000" b="1" dirty="0">
              <a:ln w="5080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13375" y="1107024"/>
            <a:ext cx="7040233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latin typeface="+mj-lt"/>
                <a:ea typeface="微軟正黑體" panose="020B0604030504040204" pitchFamily="34" charset="-120"/>
              </a:rPr>
              <a:t>Total Prize Value HK$3,570</a:t>
            </a:r>
            <a:endParaRPr lang="zh-TW" altLang="en-US" sz="4000" b="1" dirty="0"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0680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bivyw\Desktop\LS2017ppt\shutterstock_74682343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68"/>
          <a:stretch/>
        </p:blipFill>
        <p:spPr bwMode="auto">
          <a:xfrm>
            <a:off x="-16238" y="1"/>
            <a:ext cx="12419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" y="1148874"/>
            <a:ext cx="4546843" cy="527526"/>
            <a:chOff x="4913194" y="580665"/>
            <a:chExt cx="6632816" cy="2251876"/>
          </a:xfrm>
          <a:solidFill>
            <a:schemeClr val="tx2">
              <a:lumMod val="75000"/>
            </a:schemeClr>
          </a:solidFill>
        </p:grpSpPr>
        <p:grpSp>
          <p:nvGrpSpPr>
            <p:cNvPr id="33" name="Group 32"/>
            <p:cNvGrpSpPr/>
            <p:nvPr/>
          </p:nvGrpSpPr>
          <p:grpSpPr>
            <a:xfrm>
              <a:off x="4913194" y="580665"/>
              <a:ext cx="6632816" cy="2251876"/>
              <a:chOff x="-450378" y="3016155"/>
              <a:chExt cx="6632816" cy="1815152"/>
            </a:xfrm>
            <a:grpFill/>
          </p:grpSpPr>
          <p:sp>
            <p:nvSpPr>
              <p:cNvPr id="35" name="Rectangle 34"/>
              <p:cNvSpPr/>
              <p:nvPr/>
            </p:nvSpPr>
            <p:spPr>
              <a:xfrm>
                <a:off x="-450378" y="3016155"/>
                <a:ext cx="5431813" cy="18151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>
                <a:off x="4981435" y="3016155"/>
                <a:ext cx="1201003" cy="1815152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5645093" y="715459"/>
              <a:ext cx="1782343" cy="19707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indent="0" defTabSz="914354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2400" dirty="0">
                  <a:solidFill>
                    <a:prstClr val="white"/>
                  </a:solidFill>
                  <a:latin typeface="+mj-lt"/>
                  <a:ea typeface="微軟正黑體" pitchFamily="34" charset="-120"/>
                </a:rPr>
                <a:t>Clothing</a:t>
              </a:r>
              <a:endParaRPr lang="en-US" sz="2400" dirty="0">
                <a:solidFill>
                  <a:prstClr val="white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812023" y="1311830"/>
            <a:ext cx="7376802" cy="5075582"/>
            <a:chOff x="373701" y="1417983"/>
            <a:chExt cx="7376802" cy="5075582"/>
          </a:xfrm>
        </p:grpSpPr>
        <p:grpSp>
          <p:nvGrpSpPr>
            <p:cNvPr id="5" name="Group 4"/>
            <p:cNvGrpSpPr/>
            <p:nvPr/>
          </p:nvGrpSpPr>
          <p:grpSpPr>
            <a:xfrm>
              <a:off x="373701" y="1417983"/>
              <a:ext cx="7376802" cy="5075582"/>
              <a:chOff x="373798" y="1835369"/>
              <a:chExt cx="6431299" cy="3262195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373798" y="1835369"/>
                <a:ext cx="1398059" cy="94900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086623" y="1835369"/>
                <a:ext cx="1398059" cy="94900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3758729" y="1835369"/>
                <a:ext cx="1398059" cy="94900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373798" y="2962308"/>
                <a:ext cx="1398059" cy="94900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093439" y="2962308"/>
                <a:ext cx="1398059" cy="94900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758729" y="2962308"/>
                <a:ext cx="1398059" cy="94900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73798" y="4148562"/>
                <a:ext cx="1398059" cy="94900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093439" y="4148562"/>
                <a:ext cx="1398059" cy="94900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758729" y="4148562"/>
                <a:ext cx="1398059" cy="94900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407037" y="1835369"/>
                <a:ext cx="1398059" cy="94900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407038" y="2962308"/>
                <a:ext cx="1398059" cy="94900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5407038" y="4148562"/>
                <a:ext cx="1398059" cy="94900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645" y="2180338"/>
                <a:ext cx="1223985" cy="205486"/>
              </a:xfrm>
              <a:prstGeom prst="rect">
                <a:avLst/>
              </a:prstGeom>
              <a:solidFill>
                <a:srgbClr val="FFFFFF"/>
              </a:solidFill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3908" y="2178622"/>
                <a:ext cx="1166640" cy="262495"/>
              </a:xfrm>
              <a:prstGeom prst="rect">
                <a:avLst/>
              </a:prstGeom>
              <a:solidFill>
                <a:srgbClr val="FFFFFF"/>
              </a:solidFill>
            </p:spPr>
          </p:pic>
          <p:pic>
            <p:nvPicPr>
              <p:cNvPr id="20" name="Picture 2" descr="O:\BD_SC\Partner store logo\Logo_etc_PS\Esprit\esprit140x140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00" b="24529"/>
              <a:stretch/>
            </p:blipFill>
            <p:spPr bwMode="auto">
              <a:xfrm>
                <a:off x="2341152" y="2091037"/>
                <a:ext cx="986248" cy="497762"/>
              </a:xfrm>
              <a:prstGeom prst="rect">
                <a:avLst/>
              </a:prstGeom>
              <a:solidFill>
                <a:srgbClr val="FFFFFF"/>
              </a:solidFill>
              <a:extLst/>
            </p:spPr>
          </p:pic>
          <p:pic>
            <p:nvPicPr>
              <p:cNvPr id="21" name="Picture 3" descr="O:\BD_SC\Partner store logo\Logo_etc_PS\Cotton On\15041 - 140x140.jp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381" b="28095"/>
              <a:stretch/>
            </p:blipFill>
            <p:spPr bwMode="auto">
              <a:xfrm>
                <a:off x="5592767" y="2040237"/>
                <a:ext cx="1102797" cy="546147"/>
              </a:xfrm>
              <a:prstGeom prst="rect">
                <a:avLst/>
              </a:prstGeom>
              <a:solidFill>
                <a:srgbClr val="FFFFFF"/>
              </a:solidFill>
              <a:extLst/>
            </p:spPr>
          </p:pic>
          <p:pic>
            <p:nvPicPr>
              <p:cNvPr id="22" name="Picture 4" descr="O:\BD_SC\Partner store logo\Logo_etc_PS\Superdry\300x200_superdry_logo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088" y="3124344"/>
                <a:ext cx="979042" cy="652695"/>
              </a:xfrm>
              <a:prstGeom prst="rect">
                <a:avLst/>
              </a:prstGeom>
              <a:solidFill>
                <a:srgbClr val="FFFFFF"/>
              </a:solidFill>
              <a:extLst/>
            </p:spPr>
          </p:pic>
          <p:pic>
            <p:nvPicPr>
              <p:cNvPr id="23" name="Picture 5" descr="O:\BD_SC\Partner store logo\Logo_etc_PS\Bossini\Bossini logo.jpe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0413" y="3198355"/>
                <a:ext cx="592128" cy="476907"/>
              </a:xfrm>
              <a:prstGeom prst="rect">
                <a:avLst/>
              </a:prstGeom>
              <a:solidFill>
                <a:srgbClr val="FFFFFF"/>
              </a:solidFill>
              <a:extLst/>
            </p:spPr>
          </p:pic>
          <p:pic>
            <p:nvPicPr>
              <p:cNvPr id="24" name="Picture 6" descr="O:\BD_SC\Partner store logo\Logo_etc_PS\Laanaa (Asia) Holdings Limited\320x320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8432" y="3124344"/>
                <a:ext cx="672811" cy="672811"/>
              </a:xfrm>
              <a:prstGeom prst="rect">
                <a:avLst/>
              </a:prstGeom>
              <a:solidFill>
                <a:srgbClr val="FFFFFF"/>
              </a:solidFill>
              <a:extLst/>
            </p:spPr>
          </p:pic>
          <p:pic>
            <p:nvPicPr>
              <p:cNvPr id="25" name="Picture 7" descr="O:\BD_SC\Partner store logo\Logo_etc_PS\Myth June\PhotoGrid_1463215754462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51631" y="3156077"/>
                <a:ext cx="576796" cy="576796"/>
              </a:xfrm>
              <a:prstGeom prst="rect">
                <a:avLst/>
              </a:prstGeom>
              <a:solidFill>
                <a:srgbClr val="FFFFFF"/>
              </a:solidFill>
              <a:extLst/>
            </p:spPr>
          </p:pic>
          <p:pic>
            <p:nvPicPr>
              <p:cNvPr id="27" name="Picture 9" descr="M:\Agreement\_Affiliate Network Logo\FX Creations.jpg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56" r="18457"/>
              <a:stretch/>
            </p:blipFill>
            <p:spPr bwMode="auto">
              <a:xfrm>
                <a:off x="2234412" y="4434464"/>
                <a:ext cx="1150992" cy="377197"/>
              </a:xfrm>
              <a:prstGeom prst="rect">
                <a:avLst/>
              </a:prstGeom>
              <a:solidFill>
                <a:srgbClr val="FFFFFF"/>
              </a:solidFill>
              <a:extLst/>
            </p:spPr>
          </p:pic>
          <p:pic>
            <p:nvPicPr>
              <p:cNvPr id="28" name="Picture 11" descr="M:\Agreement\Upper Suit and Style\UPPER_LOGO140x140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5323" y="4325117"/>
                <a:ext cx="602484" cy="602484"/>
              </a:xfrm>
              <a:prstGeom prst="rect">
                <a:avLst/>
              </a:prstGeom>
              <a:solidFill>
                <a:srgbClr val="FFFFFF"/>
              </a:solidFill>
              <a:extLst/>
            </p:spPr>
          </p:pic>
          <p:pic>
            <p:nvPicPr>
              <p:cNvPr id="29" name="Picture 12" descr="M:\Agreement\Dress90 Fashion Boutiques (Lino Limited)\Dress90 Logo.pn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3531" y="4227487"/>
                <a:ext cx="649117" cy="782855"/>
              </a:xfrm>
              <a:prstGeom prst="rect">
                <a:avLst/>
              </a:prstGeom>
              <a:solidFill>
                <a:srgbClr val="FFFFFF"/>
              </a:solidFill>
              <a:extLst/>
            </p:spPr>
          </p:pic>
        </p:grpSp>
        <p:pic>
          <p:nvPicPr>
            <p:cNvPr id="8194" name="Picture 2" descr="M:\Agreement\_Affiliate Network Logo\champion-logo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723" y="5682400"/>
              <a:ext cx="1385846" cy="26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2592104" y="3138919"/>
            <a:ext cx="1837871" cy="2320185"/>
            <a:chOff x="2480182" y="4139670"/>
            <a:chExt cx="1837871" cy="2320185"/>
          </a:xfrm>
        </p:grpSpPr>
        <p:grpSp>
          <p:nvGrpSpPr>
            <p:cNvPr id="2" name="Group 1"/>
            <p:cNvGrpSpPr/>
            <p:nvPr/>
          </p:nvGrpSpPr>
          <p:grpSpPr>
            <a:xfrm>
              <a:off x="2597320" y="4139670"/>
              <a:ext cx="1603596" cy="1476533"/>
              <a:chOff x="3224955" y="3286005"/>
              <a:chExt cx="1603596" cy="1476533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3224955" y="3286005"/>
                <a:ext cx="1603596" cy="147653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8" name="Picture 5" descr="C:\Users\bivyw\Desktop\LS2017ppt\Crocodile.png"/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919" b="23769"/>
              <a:stretch/>
            </p:blipFill>
            <p:spPr bwMode="auto">
              <a:xfrm>
                <a:off x="3399118" y="3702216"/>
                <a:ext cx="1255269" cy="6441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0" name="Picture 6" descr="C:\Users\bivyw\Desktop\LS2017ppt\more-coming-soon-png-i13-1240x698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0182" y="5425311"/>
              <a:ext cx="1837871" cy="1034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8" name="Straight Connector 47"/>
          <p:cNvCxnSpPr/>
          <p:nvPr/>
        </p:nvCxnSpPr>
        <p:spPr>
          <a:xfrm>
            <a:off x="0" y="609600"/>
            <a:ext cx="100584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835876" y="444500"/>
            <a:ext cx="274712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32818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-114581" y="19162"/>
            <a:ext cx="1149055" cy="430887"/>
            <a:chOff x="-1319825" y="-864317"/>
            <a:chExt cx="945168" cy="502700"/>
          </a:xfrm>
        </p:grpSpPr>
        <p:sp>
          <p:nvSpPr>
            <p:cNvPr id="61" name="Rounded Rectangle 60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-1319825" y="-864317"/>
              <a:ext cx="945168" cy="502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Sport &amp;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Fitness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36934" y="838746"/>
            <a:ext cx="657552" cy="276191"/>
            <a:chOff x="-1114395" y="-813917"/>
            <a:chExt cx="410095" cy="276191"/>
          </a:xfrm>
        </p:grpSpPr>
        <p:sp>
          <p:nvSpPr>
            <p:cNvPr id="64" name="Rounded Rectangle 63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-1114395" y="-813917"/>
              <a:ext cx="410095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Clothing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881432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0813" y="1600200"/>
            <a:ext cx="11824527" cy="4114800"/>
            <a:chOff x="-1735448" y="1378857"/>
            <a:chExt cx="11824527" cy="4114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3888" t="24222" r="15001" b="27778"/>
            <a:stretch/>
          </p:blipFill>
          <p:spPr>
            <a:xfrm>
              <a:off x="-1735448" y="1378857"/>
              <a:ext cx="9753600" cy="4114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45000" t="16222" r="16111" b="35779"/>
            <a:stretch/>
          </p:blipFill>
          <p:spPr>
            <a:xfrm>
              <a:off x="4755079" y="1378857"/>
              <a:ext cx="5334000" cy="4114800"/>
            </a:xfrm>
            <a:prstGeom prst="rect">
              <a:avLst/>
            </a:prstGeom>
          </p:spPr>
        </p:pic>
      </p:grpSp>
      <p:pic>
        <p:nvPicPr>
          <p:cNvPr id="10" name="Picture 5" descr="C:\Users\bivyw\Desktop\LS2017ppt\Crocodil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9" b="23769"/>
          <a:stretch/>
        </p:blipFill>
        <p:spPr bwMode="auto">
          <a:xfrm>
            <a:off x="531813" y="316394"/>
            <a:ext cx="2056433" cy="105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rapezoid 7"/>
          <p:cNvSpPr/>
          <p:nvPr/>
        </p:nvSpPr>
        <p:spPr>
          <a:xfrm rot="2714200">
            <a:off x="9877843" y="383125"/>
            <a:ext cx="3039588" cy="846506"/>
          </a:xfrm>
          <a:prstGeom prst="trapezoid">
            <a:avLst>
              <a:gd name="adj" fmla="val 98423"/>
            </a:avLst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729772">
            <a:off x="10447423" y="729673"/>
            <a:ext cx="202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Online Store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251873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bivyw\Desktop\LS2017ppt\couple-on-a-d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88" y="-45790"/>
            <a:ext cx="12434850" cy="698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-361621" y="-88476"/>
            <a:ext cx="12758082" cy="7189762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-1588" y="1219202"/>
            <a:ext cx="5368562" cy="527525"/>
            <a:chOff x="-450378" y="3016155"/>
            <a:chExt cx="6632816" cy="1815152"/>
          </a:xfrm>
          <a:solidFill>
            <a:schemeClr val="tx2">
              <a:lumMod val="75000"/>
            </a:schemeClr>
          </a:solidFill>
        </p:grpSpPr>
        <p:sp>
          <p:nvSpPr>
            <p:cNvPr id="47" name="Rectangle 46"/>
            <p:cNvSpPr/>
            <p:nvPr/>
          </p:nvSpPr>
          <p:spPr>
            <a:xfrm>
              <a:off x="-450378" y="3016155"/>
              <a:ext cx="5431813" cy="181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ight Triangle 47"/>
            <p:cNvSpPr/>
            <p:nvPr/>
          </p:nvSpPr>
          <p:spPr>
            <a:xfrm>
              <a:off x="4981435" y="3016155"/>
              <a:ext cx="1201003" cy="181515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00136" y="1250780"/>
            <a:ext cx="201952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defTabSz="914354">
              <a:defRPr/>
            </a:pPr>
            <a:r>
              <a:rPr lang="en-US" altLang="zh-TW" sz="2400" dirty="0" smtClean="0">
                <a:solidFill>
                  <a:prstClr val="white"/>
                </a:solidFill>
                <a:latin typeface="+mj-lt"/>
                <a:ea typeface="微軟正黑體" pitchFamily="34" charset="-120"/>
              </a:rPr>
              <a:t>Match Service </a:t>
            </a:r>
            <a:endParaRPr lang="en-US" altLang="zh-TW" sz="2400" dirty="0">
              <a:solidFill>
                <a:prstClr val="white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15934" y="2226971"/>
            <a:ext cx="7942607" cy="1983223"/>
            <a:chOff x="717944" y="2741771"/>
            <a:chExt cx="7942607" cy="1983223"/>
          </a:xfrm>
        </p:grpSpPr>
        <p:sp>
          <p:nvSpPr>
            <p:cNvPr id="29" name="Oval 28"/>
            <p:cNvSpPr/>
            <p:nvPr/>
          </p:nvSpPr>
          <p:spPr>
            <a:xfrm>
              <a:off x="717944" y="2743200"/>
              <a:ext cx="2041353" cy="1981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662108" y="2743200"/>
              <a:ext cx="2041353" cy="1981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6619198" y="2741771"/>
              <a:ext cx="2041353" cy="1981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3795" name="Picture 3" descr="M:\Agreement\HK Blossoms Matching Service Ltd\HK Blossoms Company 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021" y="3352800"/>
              <a:ext cx="1787391" cy="697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796" name="Picture 4" descr="M:\Agreement\SQUARE COMMUNICATIONS\sponsor-logo-0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8412" y="3352800"/>
              <a:ext cx="1828800" cy="661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798" name="Picture 6" descr="M:\Agreement\Joyful Matching\jmlog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129" y="3441374"/>
              <a:ext cx="1737923" cy="661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496487" y="4724402"/>
            <a:ext cx="6203698" cy="1574475"/>
            <a:chOff x="2496487" y="5058345"/>
            <a:chExt cx="6203698" cy="1574475"/>
          </a:xfrm>
        </p:grpSpPr>
        <p:grpSp>
          <p:nvGrpSpPr>
            <p:cNvPr id="45" name="Group 44"/>
            <p:cNvGrpSpPr/>
            <p:nvPr/>
          </p:nvGrpSpPr>
          <p:grpSpPr>
            <a:xfrm>
              <a:off x="3366186" y="5064807"/>
              <a:ext cx="5333999" cy="1568013"/>
              <a:chOff x="3351212" y="641787"/>
              <a:chExt cx="5333999" cy="1568013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3351212" y="641787"/>
                <a:ext cx="5333999" cy="156801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3461721" y="853740"/>
                <a:ext cx="5203766" cy="1331099"/>
                <a:chOff x="3461721" y="650101"/>
                <a:chExt cx="5203766" cy="1331099"/>
              </a:xfrm>
            </p:grpSpPr>
            <p:pic>
              <p:nvPicPr>
                <p:cNvPr id="57" name="Picture 4" descr="M:\Agreement\+In Progress\THE TRUNK GROUP LIMITED\GIFTFLOWERS-LOGO.jp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76333" y="1061943"/>
                  <a:ext cx="2628899" cy="4728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" name="Picture 3" descr="M:\Agreement\+In Progress\THE TRUNK GROUP LIMITED\giftsomething-icon-2000.jp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05232" y="668226"/>
                  <a:ext cx="1260255" cy="12602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9" name="Picture 5" descr="M:\Agreement\+In Progress\THE TRUNK GROUP LIMITED\GIFT-HAMPERS-ICON-HK-2000.jp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61721" y="650101"/>
                  <a:ext cx="1331099" cy="1331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39" name="Picture 2" descr="C:\Users\bivyw\Desktop\LS2017ppt\new-icon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487" y="5058345"/>
              <a:ext cx="1196690" cy="630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6" name="Straight Connector 35"/>
          <p:cNvCxnSpPr/>
          <p:nvPr/>
        </p:nvCxnSpPr>
        <p:spPr>
          <a:xfrm>
            <a:off x="1" y="609600"/>
            <a:ext cx="155448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82898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367291" y="444500"/>
            <a:ext cx="274712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32818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924882" y="9603"/>
            <a:ext cx="1149055" cy="430887"/>
            <a:chOff x="-1319825" y="-864317"/>
            <a:chExt cx="945168" cy="502701"/>
          </a:xfrm>
        </p:grpSpPr>
        <p:sp>
          <p:nvSpPr>
            <p:cNvPr id="51" name="Rounded Rectangle 50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-1319825" y="-864317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Match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Service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-114581" y="19162"/>
            <a:ext cx="1149055" cy="430887"/>
            <a:chOff x="-1319825" y="-864317"/>
            <a:chExt cx="945168" cy="502700"/>
          </a:xfrm>
        </p:grpSpPr>
        <p:sp>
          <p:nvSpPr>
            <p:cNvPr id="55" name="Rounded Rectangle 54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-1319825" y="-864317"/>
              <a:ext cx="945168" cy="502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Sport &amp;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Fitness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36934" y="838746"/>
            <a:ext cx="657552" cy="276191"/>
            <a:chOff x="-1114395" y="-813917"/>
            <a:chExt cx="410095" cy="276191"/>
          </a:xfrm>
        </p:grpSpPr>
        <p:sp>
          <p:nvSpPr>
            <p:cNvPr id="70" name="Rounded Rectangle 69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-1114395" y="-813917"/>
              <a:ext cx="410095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Clothing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122994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974" y="1067658"/>
            <a:ext cx="2647950" cy="476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75" y="1054283"/>
            <a:ext cx="2647950" cy="476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1110" t="42889" r="17778" b="25111"/>
          <a:stretch/>
        </p:blipFill>
        <p:spPr>
          <a:xfrm>
            <a:off x="4166636" y="4075273"/>
            <a:ext cx="3522629" cy="22645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20000" t="42889" r="55000" b="29556"/>
          <a:stretch/>
        </p:blipFill>
        <p:spPr>
          <a:xfrm>
            <a:off x="531813" y="4210957"/>
            <a:ext cx="3429000" cy="2362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895088" y="1213213"/>
            <a:ext cx="3865992" cy="5359944"/>
            <a:chOff x="8073364" y="1692564"/>
            <a:chExt cx="3865992" cy="535994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l="19650" t="19777" r="67017" b="51967"/>
            <a:stretch/>
          </p:blipFill>
          <p:spPr>
            <a:xfrm>
              <a:off x="9828211" y="1692564"/>
              <a:ext cx="1828801" cy="242223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/>
            <a:srcRect l="6814" t="38956" r="65000" b="18000"/>
            <a:stretch/>
          </p:blipFill>
          <p:spPr>
            <a:xfrm>
              <a:off x="8073364" y="3362580"/>
              <a:ext cx="3865992" cy="3689928"/>
            </a:xfrm>
            <a:prstGeom prst="rect">
              <a:avLst/>
            </a:prstGeom>
          </p:spPr>
        </p:pic>
      </p:grpSp>
      <p:sp>
        <p:nvSpPr>
          <p:cNvPr id="30" name="Rounded Rectangle 29"/>
          <p:cNvSpPr/>
          <p:nvPr/>
        </p:nvSpPr>
        <p:spPr>
          <a:xfrm>
            <a:off x="8259925" y="1705428"/>
            <a:ext cx="3220851" cy="2152580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8511923" y="2052234"/>
            <a:ext cx="2915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a typeface="微軟正黑體" panose="020B0604030504040204" pitchFamily="34" charset="-120"/>
              </a:rPr>
              <a:t>Gift Something is the ultimate one-stop premium online retailer in Hong Kong.</a:t>
            </a:r>
          </a:p>
        </p:txBody>
      </p:sp>
      <p:sp>
        <p:nvSpPr>
          <p:cNvPr id="33" name="Trapezoid 32"/>
          <p:cNvSpPr/>
          <p:nvPr/>
        </p:nvSpPr>
        <p:spPr>
          <a:xfrm rot="2714200">
            <a:off x="9877843" y="383125"/>
            <a:ext cx="3039588" cy="846506"/>
          </a:xfrm>
          <a:prstGeom prst="trapezoid">
            <a:avLst>
              <a:gd name="adj" fmla="val 98423"/>
            </a:avLst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 rot="2729772">
            <a:off x="10447423" y="729673"/>
            <a:ext cx="202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Online Store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23" y="1111019"/>
            <a:ext cx="2743200" cy="244550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547975" y="1705428"/>
            <a:ext cx="3220851" cy="3780972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90875" y="2055221"/>
            <a:ext cx="25350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ea typeface="微軟正黑體" panose="020B0604030504040204" pitchFamily="34" charset="-120"/>
              </a:rPr>
              <a:t>GIFT </a:t>
            </a:r>
            <a:r>
              <a:rPr lang="en-US" altLang="zh-TW" sz="1600" dirty="0">
                <a:ea typeface="微軟正黑體" panose="020B0604030504040204" pitchFamily="34" charset="-120"/>
              </a:rPr>
              <a:t>FLOWERS HK, is Hong Kong's premium online florist offering stylish bouquets, boxed flowers and floral arrangements. Our innovative flower range include roses, lilies, gerberas and tulips</a:t>
            </a:r>
            <a:r>
              <a:rPr lang="en-US" altLang="zh-TW" sz="1600" dirty="0" smtClean="0">
                <a:ea typeface="微軟正黑體" panose="020B0604030504040204" pitchFamily="34" charset="-120"/>
              </a:rPr>
              <a:t>. </a:t>
            </a:r>
            <a:endParaRPr lang="en-US" sz="1600" dirty="0">
              <a:ea typeface="微軟正黑體" panose="020B0604030504040204" pitchFamily="34" charset="-12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554040" y="1831612"/>
            <a:ext cx="3148237" cy="1888133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466793" y="1889179"/>
            <a:ext cx="3141865" cy="2839014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762992" y="2055221"/>
            <a:ext cx="27303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a typeface="微軟正黑體" panose="020B0604030504040204" pitchFamily="34" charset="-120"/>
              </a:rPr>
              <a:t>Hong </a:t>
            </a:r>
            <a:r>
              <a:rPr lang="en-US" sz="1600" dirty="0">
                <a:ea typeface="微軟正黑體" panose="020B0604030504040204" pitchFamily="34" charset="-120"/>
              </a:rPr>
              <a:t>Kong’s premium online shop for gift hampers and other treats, Gift Hampers Hong Kong is innovative and slick. With items geared toward the Mid-Autumn Festival, Valentine’s Day and everything in between, our gifts are perfect for any occasion.</a:t>
            </a:r>
            <a:endParaRPr lang="en-US" altLang="zh-TW" sz="1600" dirty="0" smtClean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671928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C:\Users\bivyw\Desktop\LS2017ppt\fuel-pump_2x-673d5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-207697" y="0"/>
            <a:ext cx="12948928" cy="728472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09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-1588" y="1219202"/>
            <a:ext cx="5368562" cy="527525"/>
            <a:chOff x="-450378" y="3016155"/>
            <a:chExt cx="6632816" cy="1815152"/>
          </a:xfrm>
          <a:solidFill>
            <a:schemeClr val="tx2">
              <a:lumMod val="75000"/>
            </a:schemeClr>
          </a:solidFill>
        </p:grpSpPr>
        <p:sp>
          <p:nvSpPr>
            <p:cNvPr id="47" name="Rectangle 46"/>
            <p:cNvSpPr/>
            <p:nvPr/>
          </p:nvSpPr>
          <p:spPr>
            <a:xfrm>
              <a:off x="-450378" y="3016155"/>
              <a:ext cx="5431813" cy="181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ight Triangle 47"/>
            <p:cNvSpPr/>
            <p:nvPr/>
          </p:nvSpPr>
          <p:spPr>
            <a:xfrm>
              <a:off x="4981435" y="3016155"/>
              <a:ext cx="1201003" cy="181515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00136" y="1250780"/>
            <a:ext cx="138973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defTabSz="914354">
              <a:defRPr/>
            </a:pPr>
            <a:r>
              <a:rPr lang="en-US" altLang="zh-TW" sz="2400" dirty="0">
                <a:solidFill>
                  <a:prstClr val="white"/>
                </a:solidFill>
                <a:latin typeface="+mj-lt"/>
                <a:ea typeface="微軟正黑體" pitchFamily="34" charset="-120"/>
              </a:rPr>
              <a:t>Fuel card </a:t>
            </a:r>
          </a:p>
        </p:txBody>
      </p:sp>
      <p:pic>
        <p:nvPicPr>
          <p:cNvPr id="55" name="Picture 4" descr="C:\Users\bivyw\Desktop\LS2017ppt\Shell Card 2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091" y="2390775"/>
            <a:ext cx="320992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Oval 81"/>
          <p:cNvSpPr/>
          <p:nvPr/>
        </p:nvSpPr>
        <p:spPr>
          <a:xfrm>
            <a:off x="1373528" y="2137757"/>
            <a:ext cx="2660098" cy="2582486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3" name="Picture 3" descr="M:\Agreement\AP Club - [EVER POWER (HK) CO. LIMITED (毅力(香港)有限公司)]\logo1251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80" y="2521642"/>
            <a:ext cx="1814717" cy="181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359074" y="2133401"/>
            <a:ext cx="3212460" cy="2454352"/>
            <a:chOff x="8359074" y="2133401"/>
            <a:chExt cx="3212460" cy="2454352"/>
          </a:xfrm>
        </p:grpSpPr>
        <p:pic>
          <p:nvPicPr>
            <p:cNvPr id="81" name="Picture 3" descr="C:\Users\bivyw\Desktop\LS2017ppt\Esso_card_main_pic3b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390" b="100000" l="314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1658">
              <a:off x="8532811" y="2133401"/>
              <a:ext cx="3038723" cy="2454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" descr="C:\Users\bivyw\Desktop\LS2017ppt\new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9074" y="2206511"/>
              <a:ext cx="1196690" cy="630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1" name="Straight Connector 30"/>
          <p:cNvCxnSpPr/>
          <p:nvPr/>
        </p:nvCxnSpPr>
        <p:spPr>
          <a:xfrm>
            <a:off x="0" y="609600"/>
            <a:ext cx="201168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828985" y="457200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372791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823546" y="444500"/>
            <a:ext cx="274712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32818" y="447641"/>
            <a:ext cx="274712" cy="304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1594706" y="828062"/>
            <a:ext cx="739304" cy="276928"/>
            <a:chOff x="-1093186" y="-814654"/>
            <a:chExt cx="461080" cy="276928"/>
          </a:xfrm>
        </p:grpSpPr>
        <p:sp>
          <p:nvSpPr>
            <p:cNvPr id="42" name="Rounded Rectangle 41"/>
            <p:cNvSpPr/>
            <p:nvPr/>
          </p:nvSpPr>
          <p:spPr>
            <a:xfrm>
              <a:off x="-1074288" y="-812046"/>
              <a:ext cx="399197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-1093186" y="-814654"/>
              <a:ext cx="46108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Fuel card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24882" y="9603"/>
            <a:ext cx="1149055" cy="430887"/>
            <a:chOff x="-1319825" y="-864317"/>
            <a:chExt cx="945168" cy="502701"/>
          </a:xfrm>
        </p:grpSpPr>
        <p:sp>
          <p:nvSpPr>
            <p:cNvPr id="45" name="Rounded Rectangle 44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-1319825" y="-864317"/>
              <a:ext cx="945168" cy="502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Match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Service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-114581" y="19162"/>
            <a:ext cx="1149055" cy="430887"/>
            <a:chOff x="-1319825" y="-864317"/>
            <a:chExt cx="945168" cy="502700"/>
          </a:xfrm>
        </p:grpSpPr>
        <p:sp>
          <p:nvSpPr>
            <p:cNvPr id="52" name="Rounded Rectangle 51"/>
            <p:cNvSpPr/>
            <p:nvPr/>
          </p:nvSpPr>
          <p:spPr>
            <a:xfrm>
              <a:off x="-1074286" y="-812048"/>
              <a:ext cx="451290" cy="4114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-1319825" y="-864317"/>
              <a:ext cx="945168" cy="502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>
                <a:defRPr/>
              </a:pPr>
              <a:r>
                <a:rPr lang="en-US" altLang="zh-TW" sz="1100" dirty="0">
                  <a:solidFill>
                    <a:schemeClr val="bg1"/>
                  </a:solidFill>
                  <a:ea typeface="微軟正黑體" pitchFamily="34" charset="-120"/>
                </a:rPr>
                <a:t>Sport &amp; </a:t>
              </a:r>
              <a:endParaRPr lang="en-US" altLang="zh-TW" sz="1100" dirty="0" smtClean="0">
                <a:solidFill>
                  <a:schemeClr val="bg1"/>
                </a:solidFill>
                <a:ea typeface="微軟正黑體" pitchFamily="34" charset="-120"/>
              </a:endParaRPr>
            </a:p>
            <a:p>
              <a:pPr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Fitness 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36934" y="838746"/>
            <a:ext cx="657552" cy="276191"/>
            <a:chOff x="-1114395" y="-813917"/>
            <a:chExt cx="410095" cy="276191"/>
          </a:xfrm>
        </p:grpSpPr>
        <p:sp>
          <p:nvSpPr>
            <p:cNvPr id="57" name="Rounded Rectangle 56"/>
            <p:cNvSpPr/>
            <p:nvPr/>
          </p:nvSpPr>
          <p:spPr>
            <a:xfrm>
              <a:off x="-1074287" y="-812046"/>
              <a:ext cx="342169" cy="27432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-1114395" y="-813917"/>
              <a:ext cx="410095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914354">
                <a:defRPr/>
              </a:pPr>
              <a:r>
                <a:rPr lang="en-US" altLang="zh-TW" sz="1100" dirty="0" smtClean="0">
                  <a:solidFill>
                    <a:schemeClr val="bg1"/>
                  </a:solidFill>
                  <a:ea typeface="微軟正黑體" pitchFamily="34" charset="-120"/>
                </a:rPr>
                <a:t>Clothing</a:t>
              </a:r>
              <a:endParaRPr lang="en-US" sz="11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22319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5308</TotalTime>
  <Words>2165</Words>
  <Application>Microsoft Office PowerPoint</Application>
  <PresentationFormat>Custom</PresentationFormat>
  <Paragraphs>534</Paragraphs>
  <Slides>45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 – Online Shopping Trend</dc:title>
  <dc:creator>Marcus Chan</dc:creator>
  <cp:lastModifiedBy>vip</cp:lastModifiedBy>
  <cp:revision>238</cp:revision>
  <dcterms:created xsi:type="dcterms:W3CDTF">2017-10-13T08:43:56Z</dcterms:created>
  <dcterms:modified xsi:type="dcterms:W3CDTF">2017-11-05T05:59:05Z</dcterms:modified>
</cp:coreProperties>
</file>