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1" r:id="rId2"/>
    <p:sldMasterId id="2147483751" r:id="rId3"/>
    <p:sldMasterId id="2147483763" r:id="rId4"/>
    <p:sldMasterId id="2147483973" r:id="rId5"/>
    <p:sldMasterId id="2147484141" r:id="rId6"/>
  </p:sldMasterIdLst>
  <p:notesMasterIdLst>
    <p:notesMasterId r:id="rId25"/>
  </p:notesMasterIdLst>
  <p:handoutMasterIdLst>
    <p:handoutMasterId r:id="rId26"/>
  </p:handoutMasterIdLst>
  <p:sldIdLst>
    <p:sldId id="323" r:id="rId7"/>
    <p:sldId id="324" r:id="rId8"/>
    <p:sldId id="325" r:id="rId9"/>
    <p:sldId id="326" r:id="rId10"/>
    <p:sldId id="327" r:id="rId11"/>
    <p:sldId id="329" r:id="rId12"/>
    <p:sldId id="332" r:id="rId13"/>
    <p:sldId id="333" r:id="rId14"/>
    <p:sldId id="334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4" r:id="rId23"/>
    <p:sldId id="345" r:id="rId2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7FF"/>
    <a:srgbClr val="37CB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3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787" cy="498693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3"/>
            <a:ext cx="2949787" cy="498693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BF694753-6C1D-4FF5-8CA8-8853914FFC5D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6D452BBE-AD8D-49CB-B432-DFF879623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787" cy="498693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3"/>
            <a:ext cx="2949787" cy="498693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7E86214B-366A-43DA-997B-1177B59FD2E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10"/>
            <a:ext cx="5445760" cy="3913614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3C5F185B-32AD-458B-9C5B-287FE726D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5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462A-E0C2-41A0-AF99-9A5DA2997A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87">
              <a:defRPr/>
            </a:pPr>
            <a:r>
              <a:rPr lang="en-US" dirty="0">
                <a:solidFill>
                  <a:prstClr val="black"/>
                </a:solidFill>
                <a:latin typeface="Trebuchet MS" pitchFamily="34" charset="0"/>
              </a:rPr>
              <a:t>Job security, make more money, five times the average worker, personal development to maximize your human potential. The dream – freedom.  Seven thousands baby boomers a day turn 65. working from home creates an opportunity for Plan B. </a:t>
            </a:r>
          </a:p>
          <a:p>
            <a:pPr defTabSz="899587">
              <a:defRPr/>
            </a:pPr>
            <a:endParaRPr lang="en-US" dirty="0">
              <a:solidFill>
                <a:prstClr val="black"/>
              </a:solidFill>
              <a:latin typeface="Trebuchet MS" pitchFamily="34" charset="0"/>
            </a:endParaRPr>
          </a:p>
          <a:p>
            <a:pPr defTabSz="899587">
              <a:defRPr/>
            </a:pPr>
            <a:r>
              <a:rPr lang="en-US" dirty="0">
                <a:solidFill>
                  <a:prstClr val="black"/>
                </a:solidFill>
                <a:latin typeface="Trebuchet MS" pitchFamily="34" charset="0"/>
              </a:rPr>
              <a:t>You can make it happen. It is not easy. It takes effort. And, in a sick way...it feels like pleasure. You have a impact on the community and economic growth. And, you become part of the solution.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EED8B-3858-452E-8315-8E445CFD3CA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9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Arial" pitchFamily="34" charset="0"/>
              </a:rPr>
              <a:t>JF will introduce SR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9AD0F05-71E6-4790-8661-3121631AF5C3}" type="slidenum">
              <a:rPr lang="en-US" altLang="zh-TW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EED8B-3858-452E-8315-8E445CFD3CA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6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59" y="2131603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5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8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285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285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8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9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84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927" y="2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119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926" y="3429119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83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884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59" y="2131603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1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3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8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9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34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9" y="1534585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9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5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6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71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4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1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170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52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76" y="4800718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76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76" y="5367985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37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45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285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285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32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9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846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927" y="2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119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926" y="3429119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157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884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69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9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9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7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8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0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16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8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58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93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59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6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7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7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84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57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16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09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7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69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0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139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9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9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9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25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8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58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44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59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42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7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7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07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45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24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281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54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4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9" y="1534585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9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5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55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82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9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9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82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8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58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84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59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20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7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7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82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60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62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19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058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37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03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9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9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28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872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8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58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020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59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065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7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7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265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21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4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24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40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138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5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170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76" y="4800718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76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76" y="5367985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1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58" y="275167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8" y="1600205"/>
            <a:ext cx="10972801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59" y="6356469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59" y="635646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5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58" y="275167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8" y="1600205"/>
            <a:ext cx="10972801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59" y="6356469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59" y="635646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4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2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2" y="156435"/>
            <a:ext cx="1177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超連鎖事業的初衷</a:t>
            </a:r>
            <a:endParaRPr lang="en-US" sz="36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390696" y="1705574"/>
            <a:ext cx="6374719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</a:rPr>
              <a:t>Marcus Tai</a:t>
            </a:r>
          </a:p>
          <a:p>
            <a:pPr algn="ctr">
              <a:spcBef>
                <a:spcPct val="50000"/>
              </a:spcBef>
              <a:defRPr/>
            </a:pPr>
            <a:endParaRPr lang="en-US" sz="6600" b="1" dirty="0">
              <a:solidFill>
                <a:prstClr val="white"/>
              </a:solidFill>
              <a:ea typeface="華康儷中黑" panose="020B0509000000000000" pitchFamily="49" charset="-120"/>
              <a:cs typeface="Heiti TC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190" y="802765"/>
            <a:ext cx="11778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ea typeface="Apple LiGothic" pitchFamily="2" charset="-120"/>
              </a:rPr>
              <a:t> The Why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5449490"/>
            <a:ext cx="9818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本簡報中提到的收入等級純屬舉例說明，無意代表美安香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港超連鎖™店主的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一般收入，也無意表示任何超連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主皆可賺取同等收入。美安香港超連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主的成功與否，取決於其在發展事業時的努力、才能與投入程度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。</a:t>
            </a:r>
            <a:endParaRPr lang="en-US" altLang="zh-TW" sz="1000" dirty="0" smtClean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  <a:p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The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income levels mentioned in the following presentation are for illustration purposes only. They are not intended to represent the income of a typical Market Hong Kong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,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nor 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are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they intended to represent that any given Independent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will earn income in that amount. The success of any Market Hong Kong Independent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will depend upon the amount of hard work, talent, and dedication which he or she devotes to building his or her Market Hong Kong Business.</a:t>
            </a:r>
            <a:endParaRPr lang="en-US" sz="1000" dirty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3537" r="3311" b="3829"/>
          <a:stretch/>
        </p:blipFill>
        <p:spPr bwMode="auto">
          <a:xfrm>
            <a:off x="10274718" y="5449490"/>
            <a:ext cx="981276" cy="98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3471" y="2596361"/>
            <a:ext cx="766354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顧</a:t>
            </a:r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問經理</a:t>
            </a:r>
            <a:r>
              <a:rPr lang="zh-TW" altLang="en-US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級</a:t>
            </a:r>
            <a:endParaRPr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iti TC Light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altLang="zh-TW" sz="3600" dirty="0" smtClean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</a:rPr>
              <a:t>Supervising Coordinator</a:t>
            </a:r>
            <a:endParaRPr lang="en-US" altLang="zh-TW" sz="3600" dirty="0">
              <a:solidFill>
                <a:prstClr val="white"/>
              </a:solidFill>
              <a:ea typeface="華康儷中黑" panose="020B0509000000000000" pitchFamily="49" charset="-120"/>
              <a:cs typeface="Heiti TC Ligh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47858" y="4084882"/>
            <a:ext cx="5496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四個佣金週期共賺取</a:t>
            </a:r>
            <a:r>
              <a:rPr lang="en-US" altLang="en-US" sz="28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HK$57,500</a:t>
            </a:r>
            <a:endParaRPr lang="en-US" altLang="en-US" sz="2800" dirty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HK$57,500 </a:t>
            </a:r>
            <a:r>
              <a:rPr lang="en-US" sz="28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in 4 Commission weeks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b="19660"/>
          <a:stretch/>
        </p:blipFill>
        <p:spPr bwMode="auto">
          <a:xfrm>
            <a:off x="1574216" y="1254797"/>
            <a:ext cx="2943801" cy="376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3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usans\AppData\Local\Microsoft\Windows\Temporary Internet Files\Content.IE5\65AERVI6\MC910215885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93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6211" y="-411480"/>
            <a:ext cx="12504420" cy="768096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1747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HK" sz="7200" b="1" dirty="0" smtClean="0">
                <a:solidFill>
                  <a:schemeClr val="bg1"/>
                </a:solidFill>
              </a:rPr>
              <a:t>The Trend</a:t>
            </a:r>
            <a:endParaRPr lang="zh-HK" altLang="en-US" sz="7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599" y="1207918"/>
            <a:ext cx="4660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 </a:t>
            </a:r>
            <a:r>
              <a:rPr lang="en-US" sz="3200" b="1" dirty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WORLD HAS GONE </a:t>
            </a:r>
            <a:endParaRPr lang="en-US" sz="2000" b="1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3860800" y="1847850"/>
            <a:ext cx="3048000" cy="914400"/>
          </a:xfrm>
          <a:prstGeom prst="snip2Diag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Digitized</a:t>
            </a:r>
            <a:endParaRPr lang="zh-TW" altLang="en-US" sz="4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儷中黑" pitchFamily="49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1861705"/>
            <a:ext cx="3840000" cy="9148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95358" y="2914650"/>
            <a:ext cx="11372851" cy="36957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The </a:t>
            </a:r>
            <a:r>
              <a:rPr lang="en-US" altLang="zh-TW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number of entrepreneurship is </a:t>
            </a:r>
            <a:r>
              <a:rPr lang="en-US" altLang="zh-TW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unprecedented.</a:t>
            </a:r>
            <a:br>
              <a:rPr lang="en-US" altLang="zh-TW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</a:br>
            <a:r>
              <a:rPr lang="en-US" altLang="zh-TW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People born </a:t>
            </a:r>
            <a:r>
              <a:rPr lang="en-US" altLang="zh-TW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in a baby boom (a period of high birth rate) </a:t>
            </a:r>
            <a:r>
              <a:rPr lang="en-US" altLang="zh-TW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are </a:t>
            </a:r>
            <a:r>
              <a:rPr lang="en-US" altLang="zh-TW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looking for another career </a:t>
            </a:r>
            <a:r>
              <a:rPr lang="en-US" altLang="zh-TW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opportunity.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People have more freedom, more needs.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HK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Forever increasing rent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China's </a:t>
            </a:r>
            <a:r>
              <a:rPr lang="en-US" altLang="zh-TW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online shopping site "</a:t>
            </a:r>
            <a:r>
              <a:rPr lang="en-US" altLang="zh-TW" sz="3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Taobao</a:t>
            </a:r>
            <a:r>
              <a:rPr lang="en-US" altLang="zh-TW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“ set a record from </a:t>
            </a:r>
            <a:r>
              <a:rPr lang="en-US" altLang="zh-TW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"Singles" shopping </a:t>
            </a:r>
            <a:r>
              <a:rPr lang="en-US" altLang="zh-TW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discount with a daily </a:t>
            </a:r>
            <a:r>
              <a:rPr lang="en-US" altLang="zh-TW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turnover of US $ 12 billion </a:t>
            </a:r>
            <a:r>
              <a:rPr lang="en-US" altLang="zh-TW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華康儷中黑" pitchFamily="49" charset="-120"/>
              </a:rPr>
              <a:t>on </a:t>
            </a:r>
            <a:r>
              <a:rPr lang="en-US" altLang="zh-TW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November 11 last year</a:t>
            </a:r>
            <a:endParaRPr lang="en-US" altLang="zh-TW" sz="3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華康儷中黑" pitchFamily="49" charset="-120"/>
            </a:endParaRPr>
          </a:p>
          <a:p>
            <a:pPr algn="l">
              <a:buFontTx/>
              <a:buChar char="-"/>
            </a:pPr>
            <a:endParaRPr lang="en-US" altLang="zh-TW" sz="19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08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 descr="Fotolia_48366326_Subscription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5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1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HK" sz="5400" b="1" dirty="0" smtClean="0">
                <a:solidFill>
                  <a:schemeClr val="bg1"/>
                </a:solidFill>
              </a:rPr>
              <a:t>45 years plan   vs     2-3</a:t>
            </a:r>
            <a:r>
              <a:rPr lang="zh-HK" altLang="en-US" sz="5400" b="1" dirty="0" smtClean="0">
                <a:solidFill>
                  <a:schemeClr val="bg1"/>
                </a:solidFill>
              </a:rPr>
              <a:t> </a:t>
            </a:r>
            <a:r>
              <a:rPr lang="en-US" altLang="zh-HK" sz="5400" b="1" dirty="0" smtClean="0">
                <a:solidFill>
                  <a:schemeClr val="bg1"/>
                </a:solidFill>
              </a:rPr>
              <a:t>years plan</a:t>
            </a:r>
            <a:endParaRPr lang="zh-HK" altLang="en-US" sz="5400" b="1" dirty="0">
              <a:solidFill>
                <a:schemeClr val="bg1"/>
              </a:solidFill>
            </a:endParaRPr>
          </a:p>
        </p:txBody>
      </p:sp>
      <p:sp>
        <p:nvSpPr>
          <p:cNvPr id="10" name="標題 7"/>
          <p:cNvSpPr txBox="1">
            <a:spLocks/>
          </p:cNvSpPr>
          <p:nvPr/>
        </p:nvSpPr>
        <p:spPr>
          <a:xfrm>
            <a:off x="498293" y="5105518"/>
            <a:ext cx="110651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4500" b="1" dirty="0" smtClean="0">
                <a:solidFill>
                  <a:prstClr val="white"/>
                </a:solidFill>
              </a:rPr>
              <a:t>Ongoing spending</a:t>
            </a:r>
            <a:r>
              <a:rPr lang="zh-HK" altLang="en-US" sz="4500" b="1" dirty="0" smtClean="0">
                <a:solidFill>
                  <a:prstClr val="white"/>
                </a:solidFill>
              </a:rPr>
              <a:t>    </a:t>
            </a:r>
            <a:r>
              <a:rPr lang="en-US" altLang="zh-HK" sz="4500" b="1" dirty="0" smtClean="0">
                <a:solidFill>
                  <a:prstClr val="white"/>
                </a:solidFill>
              </a:rPr>
              <a:t>vs   Ongoing income</a:t>
            </a:r>
            <a:endParaRPr lang="zh-HK" altLang="en-US" sz="4500" b="1" dirty="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938295" y="1617506"/>
            <a:ext cx="4835811" cy="3468687"/>
            <a:chOff x="6938295" y="1617388"/>
            <a:chExt cx="4835811" cy="3468687"/>
          </a:xfrm>
        </p:grpSpPr>
        <p:grpSp>
          <p:nvGrpSpPr>
            <p:cNvPr id="12" name="Group 11"/>
            <p:cNvGrpSpPr/>
            <p:nvPr/>
          </p:nvGrpSpPr>
          <p:grpSpPr>
            <a:xfrm>
              <a:off x="6938295" y="1617388"/>
              <a:ext cx="4619747" cy="3468687"/>
              <a:chOff x="6259391" y="1636713"/>
              <a:chExt cx="4619747" cy="346868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416675" y="1636713"/>
                <a:ext cx="4462463" cy="3468687"/>
                <a:chOff x="6416675" y="1636713"/>
                <a:chExt cx="4462463" cy="3468687"/>
              </a:xfrm>
            </p:grpSpPr>
            <p:pic>
              <p:nvPicPr>
                <p:cNvPr id="5122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6675" y="1636713"/>
                  <a:ext cx="4462463" cy="34686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8934450" y="2987717"/>
                  <a:ext cx="1658211" cy="55399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expenses</a:t>
                  </a:r>
                  <a:endParaRPr lang="en-US" sz="30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259391" y="2613030"/>
                <a:ext cx="1357808" cy="55399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prstClr val="white"/>
                    </a:solidFill>
                  </a:rPr>
                  <a:t>income</a:t>
                </a:r>
                <a:endParaRPr lang="en-US" sz="30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110812" y="2143911"/>
              <a:ext cx="2663294" cy="4770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prstClr val="white"/>
                  </a:solidFill>
                </a:rPr>
                <a:t>saving/investment</a:t>
              </a:r>
              <a:endParaRPr lang="en-US" sz="25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5326" y="2164389"/>
            <a:ext cx="5245423" cy="2413569"/>
            <a:chOff x="404970" y="2143911"/>
            <a:chExt cx="5245423" cy="2413569"/>
          </a:xfrm>
        </p:grpSpPr>
        <p:sp>
          <p:nvSpPr>
            <p:cNvPr id="5" name="弧形箭號 (左彎) 4"/>
            <p:cNvSpPr/>
            <p:nvPr/>
          </p:nvSpPr>
          <p:spPr>
            <a:xfrm>
              <a:off x="4279708" y="3371056"/>
              <a:ext cx="1370685" cy="1186424"/>
            </a:xfrm>
            <a:prstGeom prst="curvedLeftArrow">
              <a:avLst>
                <a:gd name="adj1" fmla="val 25000"/>
                <a:gd name="adj2" fmla="val 35842"/>
                <a:gd name="adj3" fmla="val 25000"/>
              </a:avLst>
            </a:prstGeom>
            <a:solidFill>
              <a:srgbClr val="00B0F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lIns="91421" tIns="45711" rIns="91421" bIns="4571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HK" altLang="en-US" sz="16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迴轉箭號 5"/>
            <p:cNvSpPr/>
            <p:nvPr/>
          </p:nvSpPr>
          <p:spPr>
            <a:xfrm>
              <a:off x="1104948" y="2143911"/>
              <a:ext cx="1052231" cy="1329177"/>
            </a:xfrm>
            <a:prstGeom prst="uturnArrow">
              <a:avLst>
                <a:gd name="adj1" fmla="val 22651"/>
                <a:gd name="adj2" fmla="val 25000"/>
                <a:gd name="adj3" fmla="val 25000"/>
                <a:gd name="adj4" fmla="val 41205"/>
                <a:gd name="adj5" fmla="val 75000"/>
              </a:avLst>
            </a:prstGeom>
            <a:solidFill>
              <a:srgbClr val="FFC00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lIns="91421" tIns="45711" rIns="91421" bIns="4571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HK" altLang="en-US" sz="16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向左箭號 6"/>
            <p:cNvSpPr/>
            <p:nvPr/>
          </p:nvSpPr>
          <p:spPr>
            <a:xfrm>
              <a:off x="2099107" y="4004367"/>
              <a:ext cx="567792" cy="287337"/>
            </a:xfrm>
            <a:prstGeom prst="leftArrow">
              <a:avLst/>
            </a:prstGeom>
            <a:solidFill>
              <a:srgbClr val="FF000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lIns="91421" tIns="45711" rIns="91421" bIns="4571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HK" altLang="en-US" sz="16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99107" y="3264716"/>
              <a:ext cx="1479892" cy="55399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prstClr val="white"/>
                  </a:solidFill>
                </a:rPr>
                <a:t>working</a:t>
              </a:r>
              <a:endParaRPr lang="en-US" sz="3000" b="1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9299" y="3948984"/>
              <a:ext cx="1394934" cy="55399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earning</a:t>
              </a: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4970" y="3910884"/>
              <a:ext cx="1636987" cy="55399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spending</a:t>
              </a: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3199" y="2286000"/>
            <a:ext cx="247641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143004"/>
            <a:ext cx="1625600" cy="1228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7200" y="38354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ma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cashback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" y="118"/>
            <a:ext cx="2041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SHOP.COM</a:t>
            </a:r>
          </a:p>
        </p:txBody>
      </p:sp>
      <p:pic>
        <p:nvPicPr>
          <p:cNvPr id="4" name="Picture 3" descr="Slide79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12395200" cy="6972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2844800"/>
            <a:ext cx="1727200" cy="1333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64800" y="5524034"/>
            <a:ext cx="1727200" cy="1333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" y="4940300"/>
            <a:ext cx="1591733" cy="20653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6459" y="3822700"/>
            <a:ext cx="1388533" cy="1625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53061" y="1604110"/>
            <a:ext cx="6387390" cy="630942"/>
          </a:xfrm>
          <a:prstGeom prst="rect">
            <a:avLst/>
          </a:prstGeom>
          <a:noFill/>
          <a:scene3d>
            <a:camera prst="orthographicFront">
              <a:rot lat="0" lon="0" rev="201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altLang="zh-HK" sz="3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Converting </a:t>
            </a:r>
            <a:r>
              <a:rPr lang="en-US" altLang="zh-HK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Spending Into Earning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21333" y="6007219"/>
            <a:ext cx="609600" cy="585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3067" y="2362319"/>
            <a:ext cx="609600" cy="5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94"/>
            <a:ext cx="9334500" cy="6800056"/>
          </a:xfrm>
        </p:spPr>
      </p:pic>
      <p:sp>
        <p:nvSpPr>
          <p:cNvPr id="6" name="文字方塊 5"/>
          <p:cNvSpPr txBox="1"/>
          <p:nvPr/>
        </p:nvSpPr>
        <p:spPr>
          <a:xfrm>
            <a:off x="3771959" y="4528066"/>
            <a:ext cx="160020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4472C4">
                    <a:lumMod val="75000"/>
                  </a:srgbClr>
                </a:solidFill>
              </a:rPr>
              <a:t>57500</a:t>
            </a:r>
            <a:endParaRPr lang="zh-HK" altLang="en-US" sz="20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62100" y="4318634"/>
            <a:ext cx="647700" cy="3231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HK" altLang="en-US" sz="1400" b="1" dirty="0" smtClean="0">
                <a:solidFill>
                  <a:srgbClr val="4472C4">
                    <a:lumMod val="75000"/>
                  </a:srgbClr>
                </a:solidFill>
              </a:rPr>
              <a:t>  </a:t>
            </a:r>
            <a:r>
              <a:rPr lang="zh-HK" altLang="en-US" sz="1500" b="1" dirty="0" smtClean="0">
                <a:solidFill>
                  <a:srgbClr val="4472C4">
                    <a:lumMod val="75000"/>
                  </a:srgbClr>
                </a:solidFill>
              </a:rPr>
              <a:t>顧問</a:t>
            </a:r>
            <a:endParaRPr lang="zh-HK" altLang="en-US" sz="15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5850" y="232781"/>
            <a:ext cx="5715000" cy="3554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599AD5"/>
                </a:solidFill>
              </a:rPr>
              <a:t>NLP Trainer , </a:t>
            </a:r>
            <a:r>
              <a:rPr lang="en-US" sz="2500" b="1" dirty="0">
                <a:solidFill>
                  <a:srgbClr val="599AD5"/>
                </a:solidFill>
              </a:rPr>
              <a:t>Clinical Hypnosis </a:t>
            </a:r>
            <a:r>
              <a:rPr lang="en-US" sz="2500" b="1" dirty="0" smtClean="0">
                <a:solidFill>
                  <a:srgbClr val="599AD5"/>
                </a:solidFill>
              </a:rPr>
              <a:t>Therapist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599AD5"/>
                </a:solidFill>
              </a:rPr>
              <a:t>Engaged in IT industry for 20 years, had been working in Microsoft, Sun Microsystems and Oracle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599AD5"/>
                </a:solidFill>
              </a:rPr>
              <a:t>Being a full-time </a:t>
            </a:r>
            <a:r>
              <a:rPr lang="en-US" sz="2500" b="1" dirty="0" err="1" smtClean="0">
                <a:solidFill>
                  <a:srgbClr val="599AD5"/>
                </a:solidFill>
              </a:rPr>
              <a:t>UnFranchise</a:t>
            </a:r>
            <a:r>
              <a:rPr lang="en-US" sz="2500" b="1" dirty="0" smtClean="0">
                <a:solidFill>
                  <a:srgbClr val="599AD5"/>
                </a:solidFill>
              </a:rPr>
              <a:t> Owner of shop.com starting from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599AD5"/>
                </a:solidFill>
              </a:rPr>
              <a:t>Master Shopping Annuity 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599AD5"/>
                </a:solidFill>
              </a:rPr>
              <a:t>Member of </a:t>
            </a:r>
            <a:r>
              <a:rPr lang="en-US" sz="2500" b="1" dirty="0" err="1" smtClean="0">
                <a:solidFill>
                  <a:srgbClr val="599AD5"/>
                </a:solidFill>
              </a:rPr>
              <a:t>mhk</a:t>
            </a:r>
            <a:r>
              <a:rPr lang="en-US" sz="2500" b="1" dirty="0" smtClean="0">
                <a:solidFill>
                  <a:srgbClr val="599AD5"/>
                </a:solidFill>
              </a:rPr>
              <a:t> Speaker Bureau</a:t>
            </a:r>
            <a:endParaRPr lang="en-US" sz="2500" b="1" dirty="0">
              <a:solidFill>
                <a:srgbClr val="599AD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100" y="4281963"/>
            <a:ext cx="3093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99AD5"/>
                </a:solidFill>
              </a:rPr>
              <a:t>Supervising Coordinator</a:t>
            </a:r>
          </a:p>
          <a:p>
            <a:r>
              <a:rPr lang="en-US" b="1" dirty="0" smtClean="0">
                <a:solidFill>
                  <a:srgbClr val="599AD5"/>
                </a:solidFill>
              </a:rPr>
              <a:t>4-week </a:t>
            </a:r>
            <a:r>
              <a:rPr lang="en-US" b="1" dirty="0" err="1" smtClean="0">
                <a:solidFill>
                  <a:srgbClr val="599AD5"/>
                </a:solidFill>
              </a:rPr>
              <a:t>Commision</a:t>
            </a:r>
            <a:r>
              <a:rPr lang="en-US" b="1" dirty="0" smtClean="0">
                <a:solidFill>
                  <a:srgbClr val="599AD5"/>
                </a:solidFill>
              </a:rPr>
              <a:t> HK$57,500</a:t>
            </a:r>
            <a:endParaRPr lang="en-US" b="1" dirty="0">
              <a:solidFill>
                <a:srgbClr val="599A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2195514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HK" sz="9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Dream, Mission</a:t>
            </a:r>
            <a:endParaRPr lang="zh-HK" altLang="en-US" sz="9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2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內容版面配置區 2"/>
          <p:cNvSpPr>
            <a:spLocks noGrp="1"/>
          </p:cNvSpPr>
          <p:nvPr>
            <p:ph type="title"/>
          </p:nvPr>
        </p:nvSpPr>
        <p:spPr>
          <a:xfrm>
            <a:off x="1016814" y="2807738"/>
            <a:ext cx="10972801" cy="194922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zh-H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have a big dream,</a:t>
            </a:r>
            <a:br>
              <a:rPr lang="en-US" altLang="zh-H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H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attract countless people who have dreams, </a:t>
            </a:r>
            <a:br>
              <a:rPr lang="en-US" altLang="zh-H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H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work together and achieve the dream together.</a:t>
            </a:r>
            <a:endParaRPr lang="zh-HK" altLang="en-US" sz="4000" b="1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86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9" y="6044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HK" sz="7000" dirty="0">
                <a:solidFill>
                  <a:schemeClr val="bg1"/>
                </a:solidFill>
                <a:latin typeface="+mn-lt"/>
              </a:rPr>
              <a:t>It all comes </a:t>
            </a:r>
            <a:r>
              <a:rPr lang="en-US" altLang="zh-HK" sz="7000" dirty="0" smtClean="0">
                <a:solidFill>
                  <a:schemeClr val="bg1"/>
                </a:solidFill>
                <a:latin typeface="+mn-lt"/>
              </a:rPr>
              <a:t>from…</a:t>
            </a:r>
            <a:endParaRPr lang="zh-HK" altLang="en-US" sz="7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1296200"/>
            <a:ext cx="7015692" cy="5261769"/>
          </a:xfrm>
        </p:spPr>
      </p:pic>
    </p:spTree>
    <p:extLst>
      <p:ext uri="{BB962C8B-B14F-4D97-AF65-F5344CB8AC3E}">
        <p14:creationId xmlns:p14="http://schemas.microsoft.com/office/powerpoint/2010/main" val="26271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9" y="590668"/>
            <a:ext cx="12192000" cy="1838325"/>
          </a:xfrm>
          <a:solidFill>
            <a:schemeClr val="tx1">
              <a:alpha val="4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zh-HK" sz="7000" dirty="0" err="1" smtClean="0">
                <a:solidFill>
                  <a:schemeClr val="bg1"/>
                </a:solidFill>
                <a:latin typeface="+mn-lt"/>
              </a:rPr>
              <a:t>Keypoint</a:t>
            </a:r>
            <a:endParaRPr lang="zh-HK" altLang="en-US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831850" y="3332169"/>
            <a:ext cx="10515600" cy="1500187"/>
          </a:xfrm>
          <a:solidFill>
            <a:schemeClr val="tx1">
              <a:alpha val="48000"/>
            </a:schemeClr>
          </a:solidFill>
        </p:spPr>
        <p:txBody>
          <a:bodyPr>
            <a:normAutofit fontScale="62500" lnSpcReduction="20000"/>
          </a:bodyPr>
          <a:lstStyle/>
          <a:p>
            <a:pPr algn="ctr"/>
            <a:r>
              <a:rPr lang="en-US" altLang="zh-HK" sz="6600" dirty="0" smtClean="0">
                <a:solidFill>
                  <a:schemeClr val="bg1"/>
                </a:solidFill>
              </a:rPr>
              <a:t>Forget what you already know and start learning all over again, with your mind and heart</a:t>
            </a:r>
            <a:endParaRPr lang="zh-HK" alt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94"/>
            <a:ext cx="9334500" cy="6800056"/>
          </a:xfrm>
        </p:spPr>
      </p:pic>
      <p:sp>
        <p:nvSpPr>
          <p:cNvPr id="6" name="文字方塊 5"/>
          <p:cNvSpPr txBox="1"/>
          <p:nvPr/>
        </p:nvSpPr>
        <p:spPr>
          <a:xfrm>
            <a:off x="3771959" y="4528066"/>
            <a:ext cx="160020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4472C4">
                    <a:lumMod val="75000"/>
                  </a:srgbClr>
                </a:solidFill>
              </a:rPr>
              <a:t>57500</a:t>
            </a:r>
            <a:endParaRPr lang="zh-HK" altLang="en-US" sz="20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62100" y="4318634"/>
            <a:ext cx="647700" cy="3231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HK" altLang="en-US" sz="1400" b="1" dirty="0" smtClean="0">
                <a:solidFill>
                  <a:srgbClr val="4472C4">
                    <a:lumMod val="75000"/>
                  </a:srgbClr>
                </a:solidFill>
              </a:rPr>
              <a:t>  </a:t>
            </a:r>
            <a:r>
              <a:rPr lang="zh-HK" altLang="en-US" sz="1500" b="1" dirty="0" smtClean="0">
                <a:solidFill>
                  <a:srgbClr val="4472C4">
                    <a:lumMod val="75000"/>
                  </a:srgbClr>
                </a:solidFill>
              </a:rPr>
              <a:t>顧問</a:t>
            </a:r>
            <a:endParaRPr lang="zh-HK" altLang="en-US" sz="15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5850" y="232781"/>
            <a:ext cx="5715000" cy="3554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599AD5"/>
                </a:solidFill>
              </a:rPr>
              <a:t>NLP Trainer , </a:t>
            </a:r>
            <a:r>
              <a:rPr lang="en-US" sz="2500" b="1" dirty="0">
                <a:solidFill>
                  <a:srgbClr val="599AD5"/>
                </a:solidFill>
              </a:rPr>
              <a:t>Clinical Hypnosis </a:t>
            </a:r>
            <a:r>
              <a:rPr lang="en-US" sz="2500" b="1" dirty="0" smtClean="0">
                <a:solidFill>
                  <a:srgbClr val="599AD5"/>
                </a:solidFill>
              </a:rPr>
              <a:t>Therapist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599AD5"/>
                </a:solidFill>
              </a:rPr>
              <a:t>Engaged in IT industry for 20 years, had been working in Microsoft, Sun Microsystems and Oracle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599AD5"/>
                </a:solidFill>
              </a:rPr>
              <a:t>Being a full-time </a:t>
            </a:r>
            <a:r>
              <a:rPr lang="en-US" sz="2500" b="1" dirty="0" err="1" smtClean="0">
                <a:solidFill>
                  <a:srgbClr val="599AD5"/>
                </a:solidFill>
              </a:rPr>
              <a:t>UnFranchise</a:t>
            </a:r>
            <a:r>
              <a:rPr lang="en-US" sz="2500" b="1" dirty="0" smtClean="0">
                <a:solidFill>
                  <a:srgbClr val="599AD5"/>
                </a:solidFill>
              </a:rPr>
              <a:t> Owner of shop.com starting from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599AD5"/>
                </a:solidFill>
              </a:rPr>
              <a:t>Master Shopping Annuity 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599AD5"/>
                </a:solidFill>
              </a:rPr>
              <a:t>Member of </a:t>
            </a:r>
            <a:r>
              <a:rPr lang="en-US" sz="2500" b="1" dirty="0" err="1" smtClean="0">
                <a:solidFill>
                  <a:srgbClr val="599AD5"/>
                </a:solidFill>
              </a:rPr>
              <a:t>mhk</a:t>
            </a:r>
            <a:r>
              <a:rPr lang="en-US" sz="2500" b="1" dirty="0" smtClean="0">
                <a:solidFill>
                  <a:srgbClr val="599AD5"/>
                </a:solidFill>
              </a:rPr>
              <a:t> Speaker Bureau</a:t>
            </a:r>
            <a:endParaRPr lang="en-US" sz="2500" b="1" dirty="0">
              <a:solidFill>
                <a:srgbClr val="599AD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100" y="4281963"/>
            <a:ext cx="3093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99AD5"/>
                </a:solidFill>
              </a:rPr>
              <a:t>Supervising Coordinator</a:t>
            </a:r>
          </a:p>
          <a:p>
            <a:r>
              <a:rPr lang="en-US" b="1" dirty="0" smtClean="0">
                <a:solidFill>
                  <a:srgbClr val="599AD5"/>
                </a:solidFill>
              </a:rPr>
              <a:t>4-week </a:t>
            </a:r>
            <a:r>
              <a:rPr lang="en-US" b="1" dirty="0" err="1" smtClean="0">
                <a:solidFill>
                  <a:srgbClr val="599AD5"/>
                </a:solidFill>
              </a:rPr>
              <a:t>Commision</a:t>
            </a:r>
            <a:r>
              <a:rPr lang="en-US" b="1" dirty="0" smtClean="0">
                <a:solidFill>
                  <a:srgbClr val="599AD5"/>
                </a:solidFill>
              </a:rPr>
              <a:t> HK$57,500</a:t>
            </a:r>
            <a:endParaRPr lang="en-US" b="1" dirty="0">
              <a:solidFill>
                <a:srgbClr val="599A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47700"/>
            <a:ext cx="487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647700"/>
            <a:ext cx="487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842" y="1320800"/>
            <a:ext cx="10972801" cy="1143000"/>
          </a:xfrm>
          <a:solidFill>
            <a:schemeClr val="tx1">
              <a:alpha val="5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zh-TW" sz="8000" b="1" dirty="0" smtClean="0">
                <a:solidFill>
                  <a:srgbClr val="FFFF00"/>
                </a:solidFill>
              </a:rPr>
              <a:t>WAIT</a:t>
            </a:r>
            <a:endParaRPr lang="zh-TW" altLang="en-US" sz="8000" b="1" dirty="0" smtClean="0">
              <a:solidFill>
                <a:srgbClr val="FFFF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59" y="2463800"/>
            <a:ext cx="12192000" cy="36703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zh-TW" sz="4000" b="1" dirty="0" smtClean="0">
                <a:solidFill>
                  <a:srgbClr val="FFFF00"/>
                </a:solidFill>
              </a:rPr>
              <a:t>Waiting for…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zh-TW" sz="4000" b="1" dirty="0" smtClean="0">
                <a:solidFill>
                  <a:srgbClr val="FFFF00"/>
                </a:solidFill>
              </a:rPr>
              <a:t>weekend, holidays, retirement, </a:t>
            </a:r>
            <a:r>
              <a:rPr lang="zh-TW" altLang="en-US" sz="4000" b="1" dirty="0">
                <a:solidFill>
                  <a:srgbClr val="FFFF00"/>
                </a:solidFill>
              </a:rPr>
              <a:t> </a:t>
            </a:r>
            <a:endParaRPr lang="en-US" altLang="zh-TW" sz="4000" b="1" dirty="0" smtClean="0">
              <a:solidFill>
                <a:srgbClr val="FFFF00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altLang="zh-TW" sz="4000" b="1" dirty="0" smtClean="0">
                <a:solidFill>
                  <a:srgbClr val="FFFF00"/>
                </a:solidFill>
              </a:rPr>
              <a:t>changing a better job, meeting a good partner,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zh-TW" sz="4000" b="1" dirty="0" smtClean="0">
                <a:solidFill>
                  <a:srgbClr val="FFFF00"/>
                </a:solidFill>
              </a:rPr>
              <a:t>being success, being rich,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zh-TW" sz="4000" b="1" dirty="0" smtClean="0">
                <a:solidFill>
                  <a:srgbClr val="FFFF00"/>
                </a:solidFill>
              </a:rPr>
              <a:t>having a better life</a:t>
            </a:r>
            <a:endParaRPr lang="zh-TW" altLang="en-US" sz="40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zh-TW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03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7577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24059" y="1922463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HK" sz="10000" b="1" dirty="0" smtClean="0">
                <a:solidFill>
                  <a:schemeClr val="bg1"/>
                </a:solidFill>
              </a:rPr>
              <a:t>WHY ?</a:t>
            </a:r>
            <a:endParaRPr lang="zh-HK" altLang="en-US" sz="10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HK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29" y="414557"/>
            <a:ext cx="8314688" cy="59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Rich </a:t>
            </a:r>
            <a:r>
              <a:rPr lang="en-US" altLang="zh-HK" b="1" dirty="0" smtClean="0">
                <a:solidFill>
                  <a:schemeClr val="bg1"/>
                </a:solidFill>
              </a:rPr>
              <a:t>Dad, </a:t>
            </a:r>
            <a:r>
              <a:rPr lang="en-US" altLang="zh-HK" b="1" dirty="0">
                <a:solidFill>
                  <a:schemeClr val="bg1"/>
                </a:solidFill>
              </a:rPr>
              <a:t>Poor </a:t>
            </a:r>
            <a:r>
              <a:rPr lang="en-US" altLang="zh-HK" b="1" dirty="0" smtClean="0">
                <a:solidFill>
                  <a:schemeClr val="bg1"/>
                </a:solidFill>
              </a:rPr>
              <a:t>Dad?</a:t>
            </a:r>
            <a:r>
              <a:rPr lang="en-US" altLang="zh-HK" b="1" dirty="0" smtClean="0"/>
              <a:t/>
            </a:r>
            <a:br>
              <a:rPr lang="en-US" altLang="zh-HK" b="1" dirty="0" smtClean="0"/>
            </a:br>
            <a:endParaRPr lang="zh-HK" altLang="en-US" b="1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24059" y="3522028"/>
            <a:ext cx="9144000" cy="1655762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/>
          <a:p>
            <a:r>
              <a:rPr lang="en-US" altLang="zh-HK" sz="6000" b="1" dirty="0" smtClean="0">
                <a:solidFill>
                  <a:schemeClr val="bg1"/>
                </a:solidFill>
              </a:rPr>
              <a:t>Rich Kid!</a:t>
            </a:r>
            <a:endParaRPr lang="zh-HK" alt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2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0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425450"/>
            <a:ext cx="89916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8" y="1166812"/>
            <a:ext cx="3872485" cy="550068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74" y="1147763"/>
            <a:ext cx="3916776" cy="5481639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1" y="-34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HK" sz="8000" b="1" dirty="0" smtClean="0">
                <a:solidFill>
                  <a:schemeClr val="bg1"/>
                </a:solidFill>
              </a:rPr>
              <a:t>Wealth Quotient</a:t>
            </a:r>
            <a:endParaRPr lang="zh-HK" alt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543</Words>
  <Application>Microsoft Office PowerPoint</Application>
  <PresentationFormat>Custom</PresentationFormat>
  <Paragraphs>69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Custom Design</vt:lpstr>
      <vt:lpstr>1_Custom Design</vt:lpstr>
      <vt:lpstr>3_Office Theme</vt:lpstr>
      <vt:lpstr>4_Office Theme</vt:lpstr>
      <vt:lpstr>13_Office Theme</vt:lpstr>
      <vt:lpstr>29_Office Theme</vt:lpstr>
      <vt:lpstr>PowerPoint Presentation</vt:lpstr>
      <vt:lpstr>PowerPoint Presentation</vt:lpstr>
      <vt:lpstr>WAIT</vt:lpstr>
      <vt:lpstr>WHY ?</vt:lpstr>
      <vt:lpstr>PowerPoint Presentation</vt:lpstr>
      <vt:lpstr>Rich Dad, Poor Dad? </vt:lpstr>
      <vt:lpstr>PowerPoint Presentation</vt:lpstr>
      <vt:lpstr>PowerPoint Presentation</vt:lpstr>
      <vt:lpstr>Wealth Quotient</vt:lpstr>
      <vt:lpstr>The Trend</vt:lpstr>
      <vt:lpstr>PowerPoint Presentation</vt:lpstr>
      <vt:lpstr>45 years plan   vs     2-3 years plan</vt:lpstr>
      <vt:lpstr>PowerPoint Presentation</vt:lpstr>
      <vt:lpstr>PowerPoint Presentation</vt:lpstr>
      <vt:lpstr>PowerPoint Presentation</vt:lpstr>
      <vt:lpstr>When you have a big dream, You can attract countless people who have dreams,  to work together and achieve the dream together.</vt:lpstr>
      <vt:lpstr>It all comes from…</vt:lpstr>
      <vt:lpstr>Keypoint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Chung</dc:creator>
  <cp:lastModifiedBy>Chelsie Lee</cp:lastModifiedBy>
  <cp:revision>102</cp:revision>
  <cp:lastPrinted>2017-10-27T10:31:25Z</cp:lastPrinted>
  <dcterms:created xsi:type="dcterms:W3CDTF">2017-10-23T09:29:36Z</dcterms:created>
  <dcterms:modified xsi:type="dcterms:W3CDTF">2017-11-07T10:18:32Z</dcterms:modified>
</cp:coreProperties>
</file>