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63" r:id="rId3"/>
    <p:sldMasterId id="2147483961" r:id="rId4"/>
    <p:sldMasterId id="2147483973" r:id="rId5"/>
    <p:sldMasterId id="2147484141" r:id="rId6"/>
  </p:sldMasterIdLst>
  <p:notesMasterIdLst>
    <p:notesMasterId r:id="rId25"/>
  </p:notesMasterIdLst>
  <p:handoutMasterIdLst>
    <p:handoutMasterId r:id="rId26"/>
  </p:handoutMasterIdLst>
  <p:sldIdLst>
    <p:sldId id="401" r:id="rId7"/>
    <p:sldId id="402" r:id="rId8"/>
    <p:sldId id="403" r:id="rId9"/>
    <p:sldId id="404" r:id="rId10"/>
    <p:sldId id="405" r:id="rId11"/>
    <p:sldId id="406" r:id="rId12"/>
    <p:sldId id="408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8" r:id="rId21"/>
    <p:sldId id="430" r:id="rId22"/>
    <p:sldId id="439" r:id="rId23"/>
    <p:sldId id="440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  <a:srgbClr val="37CB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22T14:59:17.433"/>
    </inkml:context>
    <inkml:brush xml:id="br0">
      <inkml:brushProperty name="width" value="0.06667" units="cm"/>
      <inkml:brushProperty name="height" value="0.06667" units="cm"/>
      <inkml:brushProperty name="color" value="#5B2D90"/>
      <inkml:brushProperty name="ignorePressure" value="1"/>
    </inkml:brush>
  </inkml:definitions>
  <inkml:trace contextRef="#ctx0" brushRef="#br0">1542 3340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22T14:59:25.718"/>
    </inkml:context>
    <inkml:brush xml:id="br0">
      <inkml:brushProperty name="width" value="0.06667" units="cm"/>
      <inkml:brushProperty name="height" value="0.06667" units="cm"/>
      <inkml:brushProperty name="color" value="#5B2D90"/>
      <inkml:brushProperty name="ignorePressure" value="1"/>
    </inkml:brush>
  </inkml:definitions>
  <inkml:trace contextRef="#ctx0" brushRef="#br0">904 208</inkml:trace>
  <inkml:trace contextRef="#ctx0" brushRef="#br0" timeOffset="319.9394">904 208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2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4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2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7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5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8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7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0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76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2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94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5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9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4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07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8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42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2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8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0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82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60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2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9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37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0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28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2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6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6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4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3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0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1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5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夢想與目標規劃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96" y="1705574"/>
            <a:ext cx="6374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Nora Siu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90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Dreams and Goal Setting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3471" y="2631986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高級顧問經理</a:t>
            </a: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級</a:t>
            </a:r>
            <a:endParaRPr lang="en-US" altLang="zh-TW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Director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47858" y="41323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zh-TW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HK$138,000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HK$138,000 in 4 Commission weeks</a:t>
            </a:r>
          </a:p>
        </p:txBody>
      </p:sp>
      <p:pic>
        <p:nvPicPr>
          <p:cNvPr id="3075" name="Picture 3" descr="M:\Events\Convention\Leadership School\LS2017\Speakers Photo\NoraSI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32253" r="35127" b="28138"/>
          <a:stretch/>
        </p:blipFill>
        <p:spPr bwMode="auto">
          <a:xfrm>
            <a:off x="1344248" y="1444435"/>
            <a:ext cx="2787914" cy="33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509" y="2017854"/>
            <a:ext cx="11542816" cy="4510402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51" name="Picture 7" descr="T:\Field Training\Field Training\North America\NA_ENGLISH\B5 update\images\Base-10-BD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9" y="2369636"/>
            <a:ext cx="9705077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:\Field Training\Field Training\North America\NA_ENGLISH\B5 update\images\Base-10-B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91" y="3788704"/>
            <a:ext cx="9303586" cy="21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46" y="309526"/>
            <a:ext cx="12192000" cy="13232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284" tIns="45643" rIns="91284" bIns="45643">
            <a:spAutoFit/>
          </a:bodyPr>
          <a:lstStyle/>
          <a:p>
            <a:pPr defTabSz="912838"/>
            <a:r>
              <a:rPr lang="en-US" sz="4000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sz="4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  </a:t>
            </a:r>
            <a:r>
              <a:rPr lang="en-US" altLang="zh-TW" sz="4000" b="1" u="sng" cap="all" dirty="0" err="1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altLang="zh-TW" sz="4000" b="1" u="sng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X</a:t>
            </a:r>
            <a:r>
              <a:rPr lang="zh-TW" altLang="en-US" sz="4000" b="1" u="sng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b="1" u="sng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STRONG</a:t>
            </a:r>
            <a:endParaRPr lang="en-US" altLang="zh-TW" sz="4000" b="1" u="sng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838"/>
            <a:r>
              <a:rPr lang="en-US" altLang="zh-CN" sz="20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7</a:t>
            </a:r>
            <a:r>
              <a:rPr lang="en-US" altLang="zh-TW" sz="20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b="1" cap="all" dirty="0" err="1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UnFranchise</a:t>
            </a:r>
            <a:r>
              <a:rPr lang="en-US" altLang="zh-TW" sz="20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OWNERS Develop </a:t>
            </a:r>
            <a:r>
              <a:rPr lang="en-US" altLang="zh-TW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customer </a:t>
            </a:r>
            <a:r>
              <a:rPr lang="en-US" altLang="zh-TW" sz="20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of </a:t>
            </a:r>
          </a:p>
          <a:p>
            <a:pPr defTabSz="912838"/>
            <a:r>
              <a:rPr lang="en-US" altLang="zh-TW" sz="20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TW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Customers</a:t>
            </a:r>
            <a:endParaRPr lang="en-US" sz="2000" b="1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46" y="1663990"/>
            <a:ext cx="12065030" cy="707731"/>
          </a:xfrm>
          <a:prstGeom prst="rect">
            <a:avLst/>
          </a:prstGeom>
        </p:spPr>
        <p:txBody>
          <a:bodyPr wrap="square" lIns="91284" tIns="45643" rIns="91284" bIns="45643">
            <a:spAutoFit/>
          </a:bodyPr>
          <a:lstStyle/>
          <a:p>
            <a:pPr algn="ctr" defTabSz="912838"/>
            <a:r>
              <a:rPr lang="en-US" altLang="zh-TW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altLang="zh-TW" sz="20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UnFranchise</a:t>
            </a:r>
            <a:r>
              <a:rPr lang="en-US" altLang="zh-TW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Owner can create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500 BV per month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 defTabSz="912838"/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230"/>
          <p:cNvSpPr txBox="1">
            <a:spLocks noChangeArrowheads="1"/>
          </p:cNvSpPr>
          <p:nvPr/>
        </p:nvSpPr>
        <p:spPr bwMode="auto">
          <a:xfrm>
            <a:off x="4770947" y="3886201"/>
            <a:ext cx="2645859" cy="5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2838"/>
            <a:r>
              <a:rPr lang="en-US" sz="19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  <a:br>
              <a:rPr lang="en-US" sz="1900" b="1" dirty="0">
                <a:solidFill>
                  <a:prstClr val="white"/>
                </a:solidFill>
                <a:latin typeface="Calibri"/>
                <a:cs typeface="Arial" charset="0"/>
              </a:rPr>
            </a:br>
            <a:endParaRPr lang="en-US" sz="11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7114" y="3085163"/>
            <a:ext cx="8076700" cy="344051"/>
            <a:chOff x="2651114" y="3084968"/>
            <a:chExt cx="8076699" cy="344048"/>
          </a:xfrm>
        </p:grpSpPr>
        <p:sp>
          <p:nvSpPr>
            <p:cNvPr id="14" name="Text Box 237"/>
            <p:cNvSpPr txBox="1">
              <a:spLocks noChangeArrowheads="1"/>
            </p:cNvSpPr>
            <p:nvPr/>
          </p:nvSpPr>
          <p:spPr bwMode="auto">
            <a:xfrm>
              <a:off x="8746613" y="3090465"/>
              <a:ext cx="1981200" cy="3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2838">
                <a:spcBef>
                  <a:spcPct val="50000"/>
                </a:spcBef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1500 BV</a:t>
              </a:r>
            </a:p>
          </p:txBody>
        </p:sp>
        <p:sp>
          <p:nvSpPr>
            <p:cNvPr id="15" name="Text Box 239"/>
            <p:cNvSpPr txBox="1">
              <a:spLocks noChangeArrowheads="1"/>
            </p:cNvSpPr>
            <p:nvPr/>
          </p:nvSpPr>
          <p:spPr bwMode="auto">
            <a:xfrm>
              <a:off x="2651114" y="3084968"/>
              <a:ext cx="2257169" cy="3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2838">
                <a:spcBef>
                  <a:spcPct val="50000"/>
                </a:spcBef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1500 BV </a:t>
              </a:r>
            </a:p>
          </p:txBody>
        </p:sp>
      </p:grpSp>
      <p:sp>
        <p:nvSpPr>
          <p:cNvPr id="16" name="Text Box 231"/>
          <p:cNvSpPr txBox="1">
            <a:spLocks noChangeArrowheads="1"/>
          </p:cNvSpPr>
          <p:nvPr/>
        </p:nvSpPr>
        <p:spPr bwMode="auto">
          <a:xfrm>
            <a:off x="1658285" y="5997496"/>
            <a:ext cx="857838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7" name="Text Box 231"/>
          <p:cNvSpPr txBox="1">
            <a:spLocks noChangeArrowheads="1"/>
          </p:cNvSpPr>
          <p:nvPr/>
        </p:nvSpPr>
        <p:spPr bwMode="auto">
          <a:xfrm>
            <a:off x="9798500" y="5972310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8" name="Text Box 231"/>
          <p:cNvSpPr txBox="1">
            <a:spLocks noChangeArrowheads="1"/>
          </p:cNvSpPr>
          <p:nvPr/>
        </p:nvSpPr>
        <p:spPr bwMode="auto">
          <a:xfrm>
            <a:off x="7091514" y="5987150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9" name="Text Box 231"/>
          <p:cNvSpPr txBox="1">
            <a:spLocks noChangeArrowheads="1"/>
          </p:cNvSpPr>
          <p:nvPr/>
        </p:nvSpPr>
        <p:spPr bwMode="auto">
          <a:xfrm>
            <a:off x="4288312" y="5964413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20" name="Text Box 231"/>
          <p:cNvSpPr txBox="1">
            <a:spLocks noChangeArrowheads="1"/>
          </p:cNvSpPr>
          <p:nvPr/>
        </p:nvSpPr>
        <p:spPr bwMode="auto">
          <a:xfrm>
            <a:off x="8482619" y="4989828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6141" y="3541592"/>
            <a:ext cx="2106317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Preferred Customers (PC)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9636" y="6528256"/>
            <a:ext cx="2326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此投影片上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BV</a:t>
            </a:r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及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IBV</a:t>
            </a:r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庫顯示週期業績累積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DF3216-F24D-4B73-9871-61E8803A020F}"/>
              </a:ext>
            </a:extLst>
          </p:cNvPr>
          <p:cNvSpPr txBox="1"/>
          <p:nvPr/>
        </p:nvSpPr>
        <p:spPr>
          <a:xfrm>
            <a:off x="9417414" y="1200233"/>
            <a:ext cx="229577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500 BV x 7 = 3500 BV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CAF716-4251-441B-AAC3-0A7FA0CBC181}"/>
              </a:ext>
            </a:extLst>
          </p:cNvPr>
          <p:cNvSpPr/>
          <p:nvPr/>
        </p:nvSpPr>
        <p:spPr>
          <a:xfrm>
            <a:off x="486720" y="2171057"/>
            <a:ext cx="11147092" cy="4251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73C72CF-5F70-4504-911F-71524D018A6F}"/>
              </a:ext>
            </a:extLst>
          </p:cNvPr>
          <p:cNvSpPr/>
          <p:nvPr/>
        </p:nvSpPr>
        <p:spPr>
          <a:xfrm>
            <a:off x="5618661" y="3880865"/>
            <a:ext cx="936107" cy="349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0139D60-827C-48FB-873B-9224CD48397B}"/>
              </a:ext>
            </a:extLst>
          </p:cNvPr>
          <p:cNvSpPr/>
          <p:nvPr/>
        </p:nvSpPr>
        <p:spPr>
          <a:xfrm>
            <a:off x="1603200" y="6051599"/>
            <a:ext cx="884865" cy="1986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8" name="Text Box 231">
            <a:extLst>
              <a:ext uri="{FF2B5EF4-FFF2-40B4-BE49-F238E27FC236}">
                <a16:creationId xmlns="" xmlns:a16="http://schemas.microsoft.com/office/drawing/2014/main" id="{F7419A65-A03D-4224-A4AD-9F28082B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837" y="5050862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AA921C9-43D8-46E1-98BD-5554A97EB848}"/>
              </a:ext>
            </a:extLst>
          </p:cNvPr>
          <p:cNvSpPr/>
          <p:nvPr/>
        </p:nvSpPr>
        <p:spPr>
          <a:xfrm>
            <a:off x="2881175" y="5123680"/>
            <a:ext cx="852542" cy="168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1552DB8-15F3-43E4-97D4-9C370D6B578F}"/>
              </a:ext>
            </a:extLst>
          </p:cNvPr>
          <p:cNvSpPr/>
          <p:nvPr/>
        </p:nvSpPr>
        <p:spPr>
          <a:xfrm>
            <a:off x="4204160" y="6019810"/>
            <a:ext cx="955424" cy="2324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DF64EF7-1992-4590-9190-BAA9E9510CAF}"/>
              </a:ext>
            </a:extLst>
          </p:cNvPr>
          <p:cNvSpPr/>
          <p:nvPr/>
        </p:nvSpPr>
        <p:spPr>
          <a:xfrm>
            <a:off x="8513174" y="5034797"/>
            <a:ext cx="738926" cy="22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4E39C41-AD32-4E96-B409-664652317908}"/>
              </a:ext>
            </a:extLst>
          </p:cNvPr>
          <p:cNvSpPr/>
          <p:nvPr/>
        </p:nvSpPr>
        <p:spPr>
          <a:xfrm>
            <a:off x="7028099" y="6029565"/>
            <a:ext cx="802400" cy="222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B7217C4-A582-4BF3-A7E8-D44A9DAA4AD2}"/>
              </a:ext>
            </a:extLst>
          </p:cNvPr>
          <p:cNvSpPr/>
          <p:nvPr/>
        </p:nvSpPr>
        <p:spPr>
          <a:xfrm>
            <a:off x="9798559" y="6029565"/>
            <a:ext cx="796165" cy="264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98658" y="3563248"/>
            <a:ext cx="2106317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Preferred Customers (PC)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3287" y="4810611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8251" y="4828494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8371" y="4800722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10631" y="4834925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23065" y="5822528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51816" y="5733134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17405" y="5750581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2201" y="5733134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57148" y="5736498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07505" y="5750581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61936" y="5736497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2419" y="5750580"/>
            <a:ext cx="545569" cy="3229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 smtClean="0">
                <a:solidFill>
                  <a:prstClr val="white"/>
                </a:solidFill>
              </a:rPr>
              <a:t>5</a:t>
            </a:r>
            <a:r>
              <a:rPr lang="zh-TW" altLang="en-US" sz="1300" b="1" dirty="0" smtClean="0">
                <a:solidFill>
                  <a:prstClr val="white"/>
                </a:solidFill>
              </a:rPr>
              <a:t> </a:t>
            </a:r>
            <a:r>
              <a:rPr lang="en-US" altLang="zh-TW" sz="1300" b="1" dirty="0" smtClean="0">
                <a:solidFill>
                  <a:prstClr val="white"/>
                </a:solidFill>
              </a:rPr>
              <a:t>PC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4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F50993-5A43-497A-8255-D152D19B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2" y="196015"/>
            <a:ext cx="10737273" cy="6542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BC60BF-F44F-477D-8C21-2258AC306CEE}"/>
              </a:ext>
            </a:extLst>
          </p:cNvPr>
          <p:cNvSpPr txBox="1"/>
          <p:nvPr/>
        </p:nvSpPr>
        <p:spPr>
          <a:xfrm>
            <a:off x="873424" y="444302"/>
            <a:ext cx="1073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prstClr val="black"/>
                </a:solidFill>
              </a:rPr>
              <a:t>Develop One BDC</a:t>
            </a:r>
            <a:r>
              <a:rPr lang="en-US" altLang="zh-TW" sz="3600" u="sng" dirty="0">
                <a:solidFill>
                  <a:prstClr val="black"/>
                </a:solidFill>
              </a:rPr>
              <a:t>-  $57500/4 </a:t>
            </a:r>
            <a:r>
              <a:rPr lang="en-US" altLang="zh-TW" sz="3600" u="sng" dirty="0" smtClean="0">
                <a:solidFill>
                  <a:prstClr val="black"/>
                </a:solidFill>
              </a:rPr>
              <a:t>weeks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0A90D12-3AF3-4C7E-8290-C1EB867615C3}"/>
              </a:ext>
            </a:extLst>
          </p:cNvPr>
          <p:cNvCxnSpPr/>
          <p:nvPr/>
        </p:nvCxnSpPr>
        <p:spPr>
          <a:xfrm>
            <a:off x="5976851" y="2049630"/>
            <a:ext cx="3291840" cy="38995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0346C29-1884-4E4E-BAA3-D2E79E2F3C9F}"/>
              </a:ext>
            </a:extLst>
          </p:cNvPr>
          <p:cNvCxnSpPr>
            <a:cxnSpLocks/>
          </p:cNvCxnSpPr>
          <p:nvPr/>
        </p:nvCxnSpPr>
        <p:spPr>
          <a:xfrm flipH="1">
            <a:off x="2463860" y="2023999"/>
            <a:ext cx="3089101" cy="40974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FA1275-F45F-4D64-ACA9-B269963A3640}"/>
              </a:ext>
            </a:extLst>
          </p:cNvPr>
          <p:cNvSpPr/>
          <p:nvPr/>
        </p:nvSpPr>
        <p:spPr>
          <a:xfrm>
            <a:off x="5020734" y="1508224"/>
            <a:ext cx="1473200" cy="541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BDC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7F36CA-C06D-4DCF-A5E7-BAEC120D8972}"/>
              </a:ext>
            </a:extLst>
          </p:cNvPr>
          <p:cNvSpPr/>
          <p:nvPr/>
        </p:nvSpPr>
        <p:spPr>
          <a:xfrm>
            <a:off x="4182903" y="2314843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F0F368-A0AE-4D9D-B014-287F2FEFA3CC}"/>
              </a:ext>
            </a:extLst>
          </p:cNvPr>
          <p:cNvSpPr/>
          <p:nvPr/>
        </p:nvSpPr>
        <p:spPr>
          <a:xfrm>
            <a:off x="3634988" y="309091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09453C-13EC-4765-B136-E21B24631C3A}"/>
              </a:ext>
            </a:extLst>
          </p:cNvPr>
          <p:cNvSpPr/>
          <p:nvPr/>
        </p:nvSpPr>
        <p:spPr>
          <a:xfrm>
            <a:off x="3116107" y="3858287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3E1316-9908-4CA8-BC72-9651932AEB3D}"/>
              </a:ext>
            </a:extLst>
          </p:cNvPr>
          <p:cNvSpPr/>
          <p:nvPr/>
        </p:nvSpPr>
        <p:spPr>
          <a:xfrm>
            <a:off x="2653685" y="4595004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E10D5E4-90FC-4A43-A11C-FFFFA9B256AC}"/>
              </a:ext>
            </a:extLst>
          </p:cNvPr>
          <p:cNvSpPr/>
          <p:nvPr/>
        </p:nvSpPr>
        <p:spPr>
          <a:xfrm>
            <a:off x="2122045" y="5331606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FF995C-6ED9-41E1-8A1B-AA385CB12C2D}"/>
              </a:ext>
            </a:extLst>
          </p:cNvPr>
          <p:cNvSpPr/>
          <p:nvPr/>
        </p:nvSpPr>
        <p:spPr>
          <a:xfrm>
            <a:off x="1878666" y="604413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4925A31-78AE-43A9-BEBF-C97C2AA880B3}"/>
              </a:ext>
            </a:extLst>
          </p:cNvPr>
          <p:cNvSpPr/>
          <p:nvPr/>
        </p:nvSpPr>
        <p:spPr>
          <a:xfrm>
            <a:off x="6104467" y="2359228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AB3CC8D-9C9F-49E2-8507-09893CBBB152}"/>
              </a:ext>
            </a:extLst>
          </p:cNvPr>
          <p:cNvSpPr/>
          <p:nvPr/>
        </p:nvSpPr>
        <p:spPr>
          <a:xfrm>
            <a:off x="6724063" y="3022583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8AE96-D772-4FC7-9ADE-7A9B0F272D14}"/>
              </a:ext>
            </a:extLst>
          </p:cNvPr>
          <p:cNvSpPr/>
          <p:nvPr/>
        </p:nvSpPr>
        <p:spPr>
          <a:xfrm>
            <a:off x="7103534" y="372299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FF837F3-CFE5-407E-9113-E4BDD66DA9B4}"/>
              </a:ext>
            </a:extLst>
          </p:cNvPr>
          <p:cNvSpPr/>
          <p:nvPr/>
        </p:nvSpPr>
        <p:spPr>
          <a:xfrm>
            <a:off x="7622771" y="4446926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865387A-23DD-405D-BCEB-0D00ECAAD19B}"/>
              </a:ext>
            </a:extLst>
          </p:cNvPr>
          <p:cNvSpPr/>
          <p:nvPr/>
        </p:nvSpPr>
        <p:spPr>
          <a:xfrm>
            <a:off x="8142202" y="5139161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451FE51-9D9B-4593-B392-239CEC7B9D30}"/>
              </a:ext>
            </a:extLst>
          </p:cNvPr>
          <p:cNvSpPr/>
          <p:nvPr/>
        </p:nvSpPr>
        <p:spPr>
          <a:xfrm>
            <a:off x="8458200" y="594927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05A9DF51-2C08-4E09-9F99-2CC8A1EC7BBB}"/>
                  </a:ext>
                </a:extLst>
              </p14:cNvPr>
              <p14:cNvContentPartPr/>
              <p14:nvPr/>
            </p14:nvContentPartPr>
            <p14:xfrm>
              <a:off x="1016867" y="2175720"/>
              <a:ext cx="240" cy="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5A9DF51-2C08-4E09-9F99-2CC8A1EC7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947" y="2167800"/>
                <a:ext cx="16080" cy="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="" xmlns:a16="http://schemas.microsoft.com/office/drawing/2014/main" id="{01FBE58A-B423-490D-AD2D-C80072ADFB60}"/>
                  </a:ext>
                </a:extLst>
              </p14:cNvPr>
              <p14:cNvContentPartPr/>
              <p14:nvPr/>
            </p14:nvContentPartPr>
            <p14:xfrm>
              <a:off x="5323547" y="21261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FBE58A-B423-490D-AD2D-C80072ADFB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1667" y="211428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1FEB5F5-0FBB-4776-9D97-6D6757692B05}"/>
              </a:ext>
            </a:extLst>
          </p:cNvPr>
          <p:cNvSpPr txBox="1"/>
          <p:nvPr/>
        </p:nvSpPr>
        <p:spPr>
          <a:xfrm>
            <a:off x="3525812" y="1576450"/>
            <a:ext cx="157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21000 BV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9C8C83F-9550-4111-AD90-6E66EF75D054}"/>
              </a:ext>
            </a:extLst>
          </p:cNvPr>
          <p:cNvSpPr txBox="1"/>
          <p:nvPr/>
        </p:nvSpPr>
        <p:spPr>
          <a:xfrm>
            <a:off x="6595479" y="1565267"/>
            <a:ext cx="145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21000 BV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0499B7E-281E-4D8F-B6BE-9218666C3F4E}"/>
              </a:ext>
            </a:extLst>
          </p:cNvPr>
          <p:cNvSpPr txBox="1"/>
          <p:nvPr/>
        </p:nvSpPr>
        <p:spPr>
          <a:xfrm>
            <a:off x="3525753" y="2359228"/>
            <a:ext cx="42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0182F45-EF28-4E3A-91E7-16AE38A7703A}"/>
              </a:ext>
            </a:extLst>
          </p:cNvPr>
          <p:cNvSpPr txBox="1"/>
          <p:nvPr/>
        </p:nvSpPr>
        <p:spPr>
          <a:xfrm>
            <a:off x="3103986" y="3091472"/>
            <a:ext cx="45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6CDECCE-D212-420D-9E67-40B64E8F62C6}"/>
              </a:ext>
            </a:extLst>
          </p:cNvPr>
          <p:cNvSpPr txBox="1"/>
          <p:nvPr/>
        </p:nvSpPr>
        <p:spPr>
          <a:xfrm>
            <a:off x="2675924" y="3841866"/>
            <a:ext cx="42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6CF9FFF-1C7E-40C3-B8DC-D320E6847509}"/>
              </a:ext>
            </a:extLst>
          </p:cNvPr>
          <p:cNvSpPr txBox="1"/>
          <p:nvPr/>
        </p:nvSpPr>
        <p:spPr>
          <a:xfrm>
            <a:off x="2122045" y="4446926"/>
            <a:ext cx="45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825E83A-9092-47C2-939F-9D191D5179E6}"/>
              </a:ext>
            </a:extLst>
          </p:cNvPr>
          <p:cNvSpPr txBox="1"/>
          <p:nvPr/>
        </p:nvSpPr>
        <p:spPr>
          <a:xfrm>
            <a:off x="1796961" y="5139161"/>
            <a:ext cx="4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2498263-2A4D-4B4B-A40A-896965378BDB}"/>
              </a:ext>
            </a:extLst>
          </p:cNvPr>
          <p:cNvSpPr txBox="1"/>
          <p:nvPr/>
        </p:nvSpPr>
        <p:spPr>
          <a:xfrm>
            <a:off x="1477926" y="5949275"/>
            <a:ext cx="31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E87BD08-C3CE-49BE-AA9B-F37EEDABFB80}"/>
              </a:ext>
            </a:extLst>
          </p:cNvPr>
          <p:cNvSpPr txBox="1"/>
          <p:nvPr/>
        </p:nvSpPr>
        <p:spPr>
          <a:xfrm>
            <a:off x="7538484" y="2175838"/>
            <a:ext cx="60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2490A41-AC14-4B86-82B8-2D85CECD7045}"/>
              </a:ext>
            </a:extLst>
          </p:cNvPr>
          <p:cNvSpPr txBox="1"/>
          <p:nvPr/>
        </p:nvSpPr>
        <p:spPr>
          <a:xfrm>
            <a:off x="8142143" y="2992510"/>
            <a:ext cx="66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DD990C9-D49A-499F-871D-9326AC942892}"/>
              </a:ext>
            </a:extLst>
          </p:cNvPr>
          <p:cNvSpPr txBox="1"/>
          <p:nvPr/>
        </p:nvSpPr>
        <p:spPr>
          <a:xfrm>
            <a:off x="8612431" y="3722996"/>
            <a:ext cx="65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B748D74-628C-4B1D-B307-5D819F4B9C32}"/>
              </a:ext>
            </a:extLst>
          </p:cNvPr>
          <p:cNvSpPr txBox="1"/>
          <p:nvPr/>
        </p:nvSpPr>
        <p:spPr>
          <a:xfrm>
            <a:off x="9144059" y="4446926"/>
            <a:ext cx="54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A4306CA-859C-4386-B71D-A756D396B791}"/>
              </a:ext>
            </a:extLst>
          </p:cNvPr>
          <p:cNvSpPr txBox="1"/>
          <p:nvPr/>
        </p:nvSpPr>
        <p:spPr>
          <a:xfrm>
            <a:off x="9687037" y="5139161"/>
            <a:ext cx="5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1E0754F-26F0-4B01-85C0-DFF9FCCB612C}"/>
              </a:ext>
            </a:extLst>
          </p:cNvPr>
          <p:cNvSpPr txBox="1"/>
          <p:nvPr/>
        </p:nvSpPr>
        <p:spPr>
          <a:xfrm>
            <a:off x="9930809" y="6044135"/>
            <a:ext cx="51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AC2325-92AB-4CCD-AAC4-DBC5D0C80166}"/>
              </a:ext>
            </a:extLst>
          </p:cNvPr>
          <p:cNvSpPr txBox="1"/>
          <p:nvPr/>
        </p:nvSpPr>
        <p:spPr>
          <a:xfrm>
            <a:off x="8330959" y="1766018"/>
            <a:ext cx="3044233" cy="8925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12</a:t>
            </a:r>
            <a:r>
              <a:rPr lang="zh-TW" altLang="en-US" sz="2600" dirty="0" smtClean="0">
                <a:solidFill>
                  <a:prstClr val="white"/>
                </a:solidFill>
              </a:rPr>
              <a:t> </a:t>
            </a:r>
            <a:r>
              <a:rPr lang="en-US" altLang="zh-TW" sz="2600" dirty="0" smtClean="0">
                <a:solidFill>
                  <a:prstClr val="white"/>
                </a:solidFill>
              </a:rPr>
              <a:t>sales </a:t>
            </a:r>
            <a:r>
              <a:rPr lang="en-US" altLang="zh-TW" sz="2600" dirty="0" err="1" smtClean="0">
                <a:solidFill>
                  <a:prstClr val="white"/>
                </a:solidFill>
              </a:rPr>
              <a:t>organisation</a:t>
            </a:r>
            <a:endParaRPr lang="en-US" altLang="zh-TW" sz="2600" dirty="0" smtClean="0">
              <a:solidFill>
                <a:prstClr val="white"/>
              </a:solidFill>
            </a:endParaRPr>
          </a:p>
          <a:p>
            <a:r>
              <a:rPr lang="en-US" altLang="zh-TW" sz="2600" dirty="0" smtClean="0">
                <a:solidFill>
                  <a:prstClr val="white"/>
                </a:solidFill>
              </a:rPr>
              <a:t>12  partners to start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ED955E-6E6A-4626-AEF7-1D7D3A7E5633}"/>
              </a:ext>
            </a:extLst>
          </p:cNvPr>
          <p:cNvSpPr txBox="1"/>
          <p:nvPr/>
        </p:nvSpPr>
        <p:spPr>
          <a:xfrm>
            <a:off x="1233890" y="2820893"/>
            <a:ext cx="18257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3500 BV x 6 = 21000 BV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B6C5F2-1B4E-4A08-84D4-DBAAF1984BD5}"/>
              </a:ext>
            </a:extLst>
          </p:cNvPr>
          <p:cNvSpPr txBox="1"/>
          <p:nvPr/>
        </p:nvSpPr>
        <p:spPr>
          <a:xfrm>
            <a:off x="8849284" y="2919286"/>
            <a:ext cx="18371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3500 BV x 6 = 21000 BV</a:t>
            </a:r>
          </a:p>
        </p:txBody>
      </p:sp>
    </p:spTree>
    <p:extLst>
      <p:ext uri="{BB962C8B-B14F-4D97-AF65-F5344CB8AC3E}">
        <p14:creationId xmlns:p14="http://schemas.microsoft.com/office/powerpoint/2010/main" val="3248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B781DB-CB84-43E5-8A1C-A5F4679E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" y="147674"/>
            <a:ext cx="11623575" cy="6583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86DB52-9284-4BBB-924E-22366AEBCDFD}"/>
              </a:ext>
            </a:extLst>
          </p:cNvPr>
          <p:cNvSpPr txBox="1"/>
          <p:nvPr/>
        </p:nvSpPr>
        <p:spPr>
          <a:xfrm>
            <a:off x="59" y="2736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3.   </a:t>
            </a:r>
            <a:r>
              <a:rPr lang="en-US" sz="4000" u="sng" dirty="0" smtClean="0">
                <a:solidFill>
                  <a:prstClr val="black"/>
                </a:solidFill>
              </a:rPr>
              <a:t>12 sales </a:t>
            </a:r>
            <a:r>
              <a:rPr lang="en-US" sz="4000" u="sng" dirty="0" err="1" smtClean="0">
                <a:solidFill>
                  <a:prstClr val="black"/>
                </a:solidFill>
              </a:rPr>
              <a:t>organisation</a:t>
            </a:r>
            <a:r>
              <a:rPr lang="en-US" sz="4000" u="sng" dirty="0" smtClean="0">
                <a:solidFill>
                  <a:prstClr val="black"/>
                </a:solidFill>
              </a:rPr>
              <a:t> need </a:t>
            </a:r>
            <a:r>
              <a:rPr lang="en-US" altLang="zh-TW" sz="4000" u="sng" dirty="0" smtClean="0">
                <a:solidFill>
                  <a:prstClr val="black"/>
                </a:solidFill>
              </a:rPr>
              <a:t>12</a:t>
            </a:r>
            <a:r>
              <a:rPr lang="zh-TW" altLang="en-US" sz="4000" u="sng" dirty="0" smtClean="0">
                <a:solidFill>
                  <a:prstClr val="black"/>
                </a:solidFill>
              </a:rPr>
              <a:t> </a:t>
            </a:r>
            <a:r>
              <a:rPr lang="en-US" altLang="zh-TW" sz="4000" u="sng" dirty="0" smtClean="0">
                <a:solidFill>
                  <a:prstClr val="black"/>
                </a:solidFill>
              </a:rPr>
              <a:t>partners to start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D2EFB5-0868-44CB-812C-C076601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76" y="1765921"/>
            <a:ext cx="4905825" cy="459723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BB74E7-F436-461E-B084-89576735E646}"/>
              </a:ext>
            </a:extLst>
          </p:cNvPr>
          <p:cNvSpPr txBox="1"/>
          <p:nvPr/>
        </p:nvSpPr>
        <p:spPr>
          <a:xfrm>
            <a:off x="1471271" y="2507661"/>
            <a:ext cx="1378165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16 people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4BA52F-008A-40DB-8FF4-717A17AB78BE}"/>
              </a:ext>
            </a:extLst>
          </p:cNvPr>
          <p:cNvSpPr txBox="1"/>
          <p:nvPr/>
        </p:nvSpPr>
        <p:spPr>
          <a:xfrm>
            <a:off x="1586478" y="3245843"/>
            <a:ext cx="15935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8 FORMHD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E7C1A8D-EF3F-4974-B44C-6971CA79987D}"/>
              </a:ext>
            </a:extLst>
          </p:cNvPr>
          <p:cNvSpPr txBox="1"/>
          <p:nvPr/>
        </p:nvSpPr>
        <p:spPr>
          <a:xfrm>
            <a:off x="1836906" y="3803167"/>
            <a:ext cx="18508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4 shop.com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C06FFB5-7D16-40F4-99F1-265A6BC3A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97" y="3879694"/>
            <a:ext cx="374713" cy="374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0279817-EB7A-4C4D-B16B-B94C4A5E5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02" y="3879694"/>
            <a:ext cx="374713" cy="3747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7ED254B-4E99-4F02-9AA4-3062AAC36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32" y="3852006"/>
            <a:ext cx="374713" cy="374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5613A8-07ED-4F4D-B1E3-241B489CD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2" y="3845493"/>
            <a:ext cx="374713" cy="3747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703B280-33F0-48E6-9FCE-21A2B67C6CAE}"/>
              </a:ext>
            </a:extLst>
          </p:cNvPr>
          <p:cNvSpPr txBox="1"/>
          <p:nvPr/>
        </p:nvSpPr>
        <p:spPr>
          <a:xfrm>
            <a:off x="3007515" y="4354294"/>
            <a:ext cx="9586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2 UBP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505D852-AB77-4428-9424-351A00F54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17" y="4388347"/>
            <a:ext cx="374713" cy="3747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F0EF760-B8B8-45E0-82AA-D81473BC2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43" y="4386278"/>
            <a:ext cx="374713" cy="374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E5D2DE1-DEE1-4467-A22D-CFAA56310F7E}"/>
              </a:ext>
            </a:extLst>
          </p:cNvPr>
          <p:cNvSpPr txBox="1"/>
          <p:nvPr/>
        </p:nvSpPr>
        <p:spPr>
          <a:xfrm>
            <a:off x="2304949" y="5790400"/>
            <a:ext cx="192442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altLang="zh-TW" dirty="0" smtClean="0">
                <a:solidFill>
                  <a:prstClr val="black"/>
                </a:solidFill>
              </a:rPr>
              <a:t>become a partner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3C0601-76A5-447A-A857-D5FA653620F2}"/>
              </a:ext>
            </a:extLst>
          </p:cNvPr>
          <p:cNvSpPr txBox="1"/>
          <p:nvPr/>
        </p:nvSpPr>
        <p:spPr>
          <a:xfrm>
            <a:off x="7535595" y="1874998"/>
            <a:ext cx="435244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16 potential customers x 12 partners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= </a:t>
            </a:r>
            <a:r>
              <a:rPr lang="en-US" sz="2800" dirty="0">
                <a:solidFill>
                  <a:prstClr val="black"/>
                </a:solidFill>
              </a:rPr>
              <a:t>192 </a:t>
            </a:r>
            <a:r>
              <a:rPr lang="en-US" sz="2800" dirty="0" smtClean="0">
                <a:solidFill>
                  <a:prstClr val="black"/>
                </a:solidFill>
              </a:rPr>
              <a:t>potential customers</a:t>
            </a:r>
            <a:endParaRPr lang="en-US" altLang="zh-TW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altLang="zh-TW" sz="2800" dirty="0" smtClean="0">
                <a:solidFill>
                  <a:prstClr val="black"/>
                </a:solidFill>
              </a:rPr>
              <a:t>Time: </a:t>
            </a:r>
            <a:r>
              <a:rPr lang="en-US" altLang="zh-TW" sz="2800" dirty="0">
                <a:solidFill>
                  <a:prstClr val="black"/>
                </a:solidFill>
              </a:rPr>
              <a:t>10 </a:t>
            </a:r>
            <a:r>
              <a:rPr lang="en-US" altLang="zh-TW" sz="2800" dirty="0" smtClean="0">
                <a:solidFill>
                  <a:prstClr val="black"/>
                </a:solidFill>
              </a:rPr>
              <a:t>years</a:t>
            </a:r>
            <a:r>
              <a:rPr lang="zh-TW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</a:rPr>
              <a:t>(</a:t>
            </a:r>
            <a:r>
              <a:rPr lang="en-US" altLang="zh-TW" sz="2800" u="sng" dirty="0" smtClean="0">
                <a:solidFill>
                  <a:prstClr val="black"/>
                </a:solidFill>
              </a:rPr>
              <a:t>120 months</a:t>
            </a:r>
            <a:r>
              <a:rPr lang="en-US" altLang="zh-TW" sz="2800" dirty="0" smtClean="0">
                <a:solidFill>
                  <a:prstClr val="black"/>
                </a:solidFill>
              </a:rPr>
              <a:t>)</a:t>
            </a:r>
            <a:endParaRPr lang="en-US" altLang="zh-TW" sz="2800" dirty="0">
              <a:solidFill>
                <a:prstClr val="black"/>
              </a:solidFill>
            </a:endParaRPr>
          </a:p>
          <a:p>
            <a:endParaRPr lang="en-US" altLang="zh-TW" sz="2800" dirty="0">
              <a:solidFill>
                <a:prstClr val="black"/>
              </a:solidFill>
            </a:endParaRPr>
          </a:p>
          <a:p>
            <a:r>
              <a:rPr lang="en-US" altLang="zh-TW" sz="2700" u="sng" dirty="0" smtClean="0">
                <a:solidFill>
                  <a:prstClr val="black"/>
                </a:solidFill>
              </a:rPr>
              <a:t>4 BDC  </a:t>
            </a:r>
            <a:r>
              <a:rPr lang="en-US" altLang="zh-TW" sz="2700" dirty="0">
                <a:solidFill>
                  <a:prstClr val="black"/>
                </a:solidFill>
              </a:rPr>
              <a:t>x </a:t>
            </a:r>
            <a:r>
              <a:rPr lang="en-US" altLang="zh-TW" sz="2700" dirty="0" smtClean="0">
                <a:solidFill>
                  <a:prstClr val="black"/>
                </a:solidFill>
              </a:rPr>
              <a:t>192</a:t>
            </a:r>
            <a:r>
              <a:rPr lang="zh-TW" altLang="en-US" sz="2700" dirty="0" smtClean="0">
                <a:solidFill>
                  <a:prstClr val="black"/>
                </a:solidFill>
              </a:rPr>
              <a:t> </a:t>
            </a:r>
            <a:r>
              <a:rPr lang="en-US" altLang="zh-TW" sz="2700" dirty="0" smtClean="0">
                <a:solidFill>
                  <a:prstClr val="black"/>
                </a:solidFill>
              </a:rPr>
              <a:t>people </a:t>
            </a:r>
            <a:r>
              <a:rPr lang="en-US" altLang="zh-TW" sz="2700" dirty="0">
                <a:solidFill>
                  <a:prstClr val="black"/>
                </a:solidFill>
              </a:rPr>
              <a:t>/ </a:t>
            </a:r>
            <a:r>
              <a:rPr lang="en-US" altLang="zh-TW" sz="2700" dirty="0" smtClean="0">
                <a:solidFill>
                  <a:prstClr val="black"/>
                </a:solidFill>
              </a:rPr>
              <a:t>120mth</a:t>
            </a:r>
          </a:p>
          <a:p>
            <a:r>
              <a:rPr lang="en-US" altLang="zh-TW" sz="2800" dirty="0" smtClean="0">
                <a:solidFill>
                  <a:prstClr val="black"/>
                </a:solidFill>
              </a:rPr>
              <a:t>= 6.4 people /</a:t>
            </a:r>
            <a:r>
              <a:rPr lang="en-US" altLang="zh-TW" sz="2800" dirty="0" err="1" smtClean="0">
                <a:solidFill>
                  <a:prstClr val="black"/>
                </a:solidFill>
              </a:rPr>
              <a:t>mth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endParaRPr lang="en-US" altLang="zh-TW" sz="20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6.4/4</a:t>
            </a:r>
            <a:r>
              <a:rPr lang="en-US" altLang="zh-TW" sz="2400" dirty="0" smtClean="0">
                <a:solidFill>
                  <a:prstClr val="black"/>
                </a:solidFill>
              </a:rPr>
              <a:t>week</a:t>
            </a:r>
            <a:r>
              <a:rPr lang="zh-TW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</a:rPr>
              <a:t>= </a:t>
            </a:r>
            <a:r>
              <a:rPr lang="en-US" altLang="zh-TW" sz="2800" dirty="0" smtClean="0">
                <a:solidFill>
                  <a:prstClr val="black"/>
                </a:solidFill>
              </a:rPr>
              <a:t>1.6/</a:t>
            </a:r>
            <a:r>
              <a:rPr lang="en-US" altLang="zh-TW" sz="2400" dirty="0" smtClean="0">
                <a:solidFill>
                  <a:prstClr val="black"/>
                </a:solidFill>
              </a:rPr>
              <a:t>week</a:t>
            </a:r>
            <a:endParaRPr lang="en-US" altLang="zh-TW" sz="24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64AECE-F111-4BB1-87AE-A756DEED9A02}"/>
              </a:ext>
            </a:extLst>
          </p:cNvPr>
          <p:cNvSpPr txBox="1"/>
          <p:nvPr/>
        </p:nvSpPr>
        <p:spPr>
          <a:xfrm>
            <a:off x="7765004" y="5650038"/>
            <a:ext cx="356039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prstClr val="white"/>
                </a:solidFill>
              </a:rPr>
              <a:t>Get contact with 1.6 people per week</a:t>
            </a:r>
            <a:endParaRPr lang="en-US" sz="30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5" y="976233"/>
            <a:ext cx="1172411" cy="15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9BD5680-3A2B-4B9F-8E41-1C074031B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44" y="5638915"/>
            <a:ext cx="647385" cy="647385"/>
          </a:xfrm>
          <a:prstGeom prst="rect">
            <a:avLst/>
          </a:prstGeom>
          <a:solidFill>
            <a:srgbClr val="FF0000">
              <a:alpha val="95000"/>
            </a:srgbClr>
          </a:solidFill>
        </p:spPr>
      </p:pic>
      <p:sp>
        <p:nvSpPr>
          <p:cNvPr id="2" name="Rectangle 1"/>
          <p:cNvSpPr/>
          <p:nvPr/>
        </p:nvSpPr>
        <p:spPr>
          <a:xfrm>
            <a:off x="883576" y="981622"/>
            <a:ext cx="11775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many people you need to finally sponsor 12 partners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6394" y="2743593"/>
            <a:ext cx="2956510" cy="400878"/>
            <a:chOff x="3286394" y="2743593"/>
            <a:chExt cx="2956510" cy="40087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295885" y="2342715"/>
            <a:ext cx="2956510" cy="400878"/>
            <a:chOff x="3286394" y="2743593"/>
            <a:chExt cx="2956510" cy="40087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285018" y="3296871"/>
            <a:ext cx="2956510" cy="400878"/>
            <a:chOff x="3286394" y="2743593"/>
            <a:chExt cx="2956510" cy="400878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8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6FB198-424C-A74C-9408-F848F3C6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226" y="2605352"/>
            <a:ext cx="4744616" cy="70290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Little Kero</a:t>
            </a:r>
          </a:p>
        </p:txBody>
      </p:sp>
    </p:spTree>
    <p:extLst>
      <p:ext uri="{BB962C8B-B14F-4D97-AF65-F5344CB8AC3E}">
        <p14:creationId xmlns:p14="http://schemas.microsoft.com/office/powerpoint/2010/main" val="3432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9" descr="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6" y="-40730"/>
            <a:ext cx="9149905" cy="72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4884" y="-26988"/>
            <a:ext cx="8713788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Calibri Light"/>
              </a:rPr>
              <a:t>KERO DREAM BOARD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C9B2962-706C-A14E-9AFB-26CEA9A5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6" y="1293527"/>
            <a:ext cx="3426169" cy="2558206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DFE74BBA-0947-794C-80B3-3F93FB90F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9" y="4392404"/>
            <a:ext cx="3047928" cy="2285946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="" xmlns:a16="http://schemas.microsoft.com/office/drawing/2014/main" id="{1329A122-53A1-5845-BACA-8EF9D5A72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48" y="1087848"/>
            <a:ext cx="3685180" cy="27638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5FB13E4-FB2A-ED4E-ACFA-60BCA332C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32" y="4351165"/>
            <a:ext cx="3158217" cy="236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51EB2E-7715-4F8C-BF39-E21CB7232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12" y="4021754"/>
            <a:ext cx="3082740" cy="30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8C9C00A-BF8A-9A40-9ECC-F97D1A39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3050"/>
            <a:ext cx="12191999" cy="1117600"/>
          </a:xfrm>
        </p:spPr>
        <p:txBody>
          <a:bodyPr>
            <a:norm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Kero’s</a:t>
            </a:r>
            <a:r>
              <a:rPr lang="en-US" sz="5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HK" sz="50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Target </a:t>
            </a:r>
            <a:r>
              <a:rPr lang="en-US" altLang="zh-HK" sz="50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Quantification</a:t>
            </a:r>
            <a:endParaRPr lang="en-US" sz="5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A96C89A-D4FA-5747-9FD1-FE0F4EAF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328" y="1873563"/>
            <a:ext cx="7002752" cy="3011736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Travel with Mom HKD </a:t>
            </a:r>
            <a:r>
              <a:rPr lang="en-US" altLang="zh-TW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35</a:t>
            </a:r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en-US" altLang="zh-TW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month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Learning with Partners HKD 1</a:t>
            </a:r>
            <a:r>
              <a:rPr lang="en-US" altLang="zh-TW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5</a:t>
            </a:r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en-US" altLang="zh-TW" sz="3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month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Charity HKD 10,000/</a:t>
            </a:r>
            <a:r>
              <a:rPr lang="en-US" altLang="zh-TW" sz="3000" dirty="0">
                <a:solidFill>
                  <a:schemeClr val="bg1"/>
                </a:solidFill>
                <a:ea typeface="微軟正黑體" panose="020B0604030504040204" pitchFamily="34" charset="-120"/>
              </a:rPr>
              <a:t>month</a:t>
            </a:r>
            <a:endParaRPr lang="en-US" altLang="zh-Hant" sz="3000" dirty="0">
              <a:solidFill>
                <a:schemeClr val="bg1"/>
              </a:solidFill>
              <a:ea typeface="微軟正黑體" panose="020B0604030504040204" pitchFamily="34" charset="-120"/>
            </a:endParaRPr>
          </a:p>
          <a:p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Hobby HKD </a:t>
            </a:r>
            <a:r>
              <a:rPr lang="en-US" altLang="zh-TW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10</a:t>
            </a:r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en-US" altLang="zh-TW" sz="3000" dirty="0">
                <a:solidFill>
                  <a:schemeClr val="bg1"/>
                </a:solidFill>
                <a:ea typeface="微軟正黑體" panose="020B0604030504040204" pitchFamily="34" charset="-120"/>
              </a:rPr>
              <a:t>month</a:t>
            </a:r>
            <a:endParaRPr lang="en-US" altLang="zh-Hant" sz="3000" dirty="0">
              <a:solidFill>
                <a:schemeClr val="bg1"/>
              </a:solidFill>
              <a:ea typeface="微軟正黑體" panose="020B0604030504040204" pitchFamily="34" charset="-120"/>
            </a:endParaRPr>
          </a:p>
          <a:p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Housing HKD </a:t>
            </a:r>
            <a:r>
              <a:rPr lang="en-US" altLang="zh-TW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6</a:t>
            </a:r>
            <a:r>
              <a:rPr lang="en-US" altLang="zh-Hant" sz="30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0,000/</a:t>
            </a:r>
            <a:r>
              <a:rPr lang="en-US" altLang="zh-TW" sz="3000" dirty="0">
                <a:solidFill>
                  <a:schemeClr val="bg1"/>
                </a:solidFill>
                <a:ea typeface="微軟正黑體" panose="020B0604030504040204" pitchFamily="34" charset="-120"/>
              </a:rPr>
              <a:t>month</a:t>
            </a:r>
            <a:endParaRPr lang="en-US" altLang="zh-Hant" sz="3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2E56A-461B-4A3F-A62D-22B86A0FAA5D}"/>
              </a:ext>
            </a:extLst>
          </p:cNvPr>
          <p:cNvSpPr txBox="1"/>
          <p:nvPr/>
        </p:nvSpPr>
        <p:spPr>
          <a:xfrm>
            <a:off x="1553378" y="4863264"/>
            <a:ext cx="6969702" cy="7848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HK" sz="45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Total</a:t>
            </a:r>
            <a:r>
              <a:rPr lang="en-HK" sz="4500" dirty="0">
                <a:solidFill>
                  <a:prstClr val="white"/>
                </a:solidFill>
                <a:ea typeface="微軟正黑體" panose="020B0604030504040204" pitchFamily="34" charset="-120"/>
              </a:rPr>
              <a:t>: </a:t>
            </a:r>
            <a:r>
              <a:rPr lang="en-HK" sz="4500" b="1" u="sng" dirty="0">
                <a:solidFill>
                  <a:prstClr val="white"/>
                </a:solidFill>
                <a:ea typeface="微軟正黑體" panose="020B0604030504040204" pitchFamily="34" charset="-120"/>
              </a:rPr>
              <a:t>HKD</a:t>
            </a:r>
            <a:r>
              <a:rPr lang="en-US" altLang="zh-TW" sz="4500" b="1" u="sng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130,000/month</a:t>
            </a:r>
            <a:endParaRPr lang="en-HK" sz="4500" b="1" u="sng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6" name="Picture 5" descr="A hand holding a remote control&#10;&#10;Description generated with very high confidence">
            <a:extLst>
              <a:ext uri="{FF2B5EF4-FFF2-40B4-BE49-F238E27FC236}">
                <a16:creationId xmlns="" xmlns:a16="http://schemas.microsoft.com/office/drawing/2014/main" id="{294CD5AA-562A-46AA-9DEC-27F877CD6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80" y="1530768"/>
            <a:ext cx="2944427" cy="27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87FB9-5E2F-4AA3-BAA9-99C23E57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821"/>
            <a:ext cx="1209652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                        </a:t>
            </a:r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Daily/Weekly Action Plan</a:t>
            </a:r>
            <a:endParaRPr lang="en-US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C1E572-320E-4D69-A097-FE5D5B6E2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6" t="14029" r="20962" b="7975"/>
          <a:stretch/>
        </p:blipFill>
        <p:spPr>
          <a:xfrm>
            <a:off x="264405" y="1150869"/>
            <a:ext cx="7425368" cy="5078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D40983-15AB-4FF7-B45E-605DEE6A1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1" t="12753" r="19357" b="6245"/>
          <a:stretch/>
        </p:blipFill>
        <p:spPr>
          <a:xfrm>
            <a:off x="5100397" y="1608463"/>
            <a:ext cx="7091603" cy="50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20914" r="10838" b="8784"/>
          <a:stretch/>
        </p:blipFill>
        <p:spPr>
          <a:xfrm>
            <a:off x="1040525" y="2158321"/>
            <a:ext cx="3925614" cy="27223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49518" y="5108146"/>
            <a:ext cx="190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>
                <a:solidFill>
                  <a:prstClr val="white"/>
                </a:solidFill>
              </a:rPr>
              <a:t>Before</a:t>
            </a:r>
            <a:endParaRPr lang="zh-HK" altLang="en-US" sz="3200" dirty="0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14745" y="5108028"/>
            <a:ext cx="208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dirty="0">
                <a:solidFill>
                  <a:prstClr val="white"/>
                </a:solidFill>
              </a:rPr>
              <a:t>After (Today)</a:t>
            </a:r>
            <a:endParaRPr lang="zh-HK" altLang="en-US" sz="2800"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64877005-550E-4E79-8384-F5CA9C2B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5075" r="5181" b="22457"/>
          <a:stretch/>
        </p:blipFill>
        <p:spPr>
          <a:xfrm>
            <a:off x="5831046" y="2158321"/>
            <a:ext cx="5296049" cy="2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ter, small, outdoor, nature&#10;&#10;Description generated with high confidence">
            <a:extLst>
              <a:ext uri="{FF2B5EF4-FFF2-40B4-BE49-F238E27FC236}">
                <a16:creationId xmlns="" xmlns:a16="http://schemas.microsoft.com/office/drawing/2014/main" id="{E37AEE22-5D71-46F4-BABE-E0E8742B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59" y="685825"/>
            <a:ext cx="6629836" cy="5303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26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E59FD9-FAD0-406A-8001-D06FF71F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" y="2335693"/>
            <a:ext cx="12192000" cy="1174387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Dreams and </a:t>
            </a:r>
            <a:r>
              <a:rPr lang="en-US" sz="7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Goal </a:t>
            </a:r>
            <a:r>
              <a:rPr lang="en-US" sz="7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1948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D224D6B-9CC7-4398-9706-96B8BAEA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22" t="10168" r="27634" b="12986"/>
          <a:stretch/>
        </p:blipFill>
        <p:spPr>
          <a:xfrm>
            <a:off x="311769" y="297078"/>
            <a:ext cx="3270330" cy="3514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461F3A-CD36-4313-B876-11CFD1F87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0" t="13421" r="11262" b="9823"/>
          <a:stretch/>
        </p:blipFill>
        <p:spPr>
          <a:xfrm>
            <a:off x="3194950" y="1762700"/>
            <a:ext cx="8705029" cy="46873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98F88C52-411E-4802-8D05-F51C1C31BABC}"/>
              </a:ext>
            </a:extLst>
          </p:cNvPr>
          <p:cNvSpPr/>
          <p:nvPr/>
        </p:nvSpPr>
        <p:spPr>
          <a:xfrm>
            <a:off x="5847409" y="1800628"/>
            <a:ext cx="3649189" cy="84204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AA583A6-AE2B-464E-A04A-BC099B313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3" y="1169919"/>
            <a:ext cx="5229197" cy="3858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4B3F05-301D-4329-ADCC-8E5CDBA00506}"/>
              </a:ext>
            </a:extLst>
          </p:cNvPr>
          <p:cNvSpPr txBox="1"/>
          <p:nvPr/>
        </p:nvSpPr>
        <p:spPr>
          <a:xfrm>
            <a:off x="958467" y="1492842"/>
            <a:ext cx="4946574" cy="255454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an </a:t>
            </a:r>
            <a:r>
              <a:rPr 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you answer </a:t>
            </a:r>
            <a:r>
              <a:rPr lang="en-US" sz="40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YES</a:t>
            </a:r>
            <a:r>
              <a:rPr lang="en-US" sz="40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 </a:t>
            </a:r>
            <a:r>
              <a:rPr 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to the question of </a:t>
            </a:r>
            <a:endParaRPr lang="en-US" sz="4000" dirty="0" smtClean="0">
              <a:solidFill>
                <a:prstClr val="white"/>
              </a:solidFill>
              <a:ea typeface="微軟正黑體" panose="020B0604030504040204" pitchFamily="34" charset="-120"/>
            </a:endParaRPr>
          </a:p>
          <a:p>
            <a:r>
              <a:rPr lang="en-US" sz="40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“what </a:t>
            </a:r>
            <a:r>
              <a:rPr 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is my </a:t>
            </a:r>
            <a:r>
              <a:rPr lang="en-US" sz="4000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dream” </a:t>
            </a:r>
            <a:r>
              <a:rPr 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?</a:t>
            </a:r>
          </a:p>
          <a:p>
            <a:endParaRPr lang="en-US" sz="4000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2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5A148-1963-47FA-922E-2AE58F3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62596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What is a Dream ? </a:t>
            </a:r>
          </a:p>
        </p:txBody>
      </p:sp>
      <p:pic>
        <p:nvPicPr>
          <p:cNvPr id="8" name="Picture 7" descr="A picture containing indoor, wall, person, sitting&#10;&#10;Description generated with very high confidence">
            <a:extLst>
              <a:ext uri="{FF2B5EF4-FFF2-40B4-BE49-F238E27FC236}">
                <a16:creationId xmlns="" xmlns:a16="http://schemas.microsoft.com/office/drawing/2014/main" id="{3262F7A7-3C8F-481C-9C61-08B7AE90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1" y="1712612"/>
            <a:ext cx="4015001" cy="2256048"/>
          </a:xfrm>
          <a:prstGeom prst="rect">
            <a:avLst/>
          </a:prstGeom>
        </p:spPr>
      </p:pic>
      <p:pic>
        <p:nvPicPr>
          <p:cNvPr id="10" name="Picture 9" descr="A person in a red shirt&#10;&#10;Description generated with high confidence">
            <a:extLst>
              <a:ext uri="{FF2B5EF4-FFF2-40B4-BE49-F238E27FC236}">
                <a16:creationId xmlns="" xmlns:a16="http://schemas.microsoft.com/office/drawing/2014/main" id="{300DBFD5-9660-4BFA-A50C-91E373F3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-1887" r="11224" b="4797"/>
          <a:stretch/>
        </p:blipFill>
        <p:spPr>
          <a:xfrm>
            <a:off x="4103300" y="2586722"/>
            <a:ext cx="4262034" cy="3350157"/>
          </a:xfrm>
          <a:prstGeom prst="rect">
            <a:avLst/>
          </a:prstGeom>
        </p:spPr>
      </p:pic>
      <p:pic>
        <p:nvPicPr>
          <p:cNvPr id="1026" name="Picture 2" descr="C:\Users\chelsiel\Downloads\14ad03165132d681c70ea4bdffed4eef5f89cfec_sleeping_baby_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75" y="2357720"/>
            <a:ext cx="3172859" cy="21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9F512-AE60-4DBE-AC6D-F452FA0B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501CF11-C709-458D-B0C3-E6B96CFDD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1" y="154239"/>
            <a:ext cx="11761119" cy="6615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97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8002" y="1333041"/>
            <a:ext cx="8928992" cy="5778350"/>
          </a:xfrm>
        </p:spPr>
        <p:txBody>
          <a:bodyPr>
            <a:normAutofit/>
          </a:bodyPr>
          <a:lstStyle/>
          <a:p>
            <a:r>
              <a:rPr lang="en-US" altLang="zh-HK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Dream Board of</a:t>
            </a:r>
            <a:r>
              <a:rPr lang="en-US" altLang="zh-TW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/>
            </a:r>
            <a:br>
              <a:rPr lang="en-US" altLang="zh-TW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</a:br>
            <a:r>
              <a:rPr lang="en-US" altLang="zh-TW" sz="8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Post-90s </a:t>
            </a:r>
            <a:r>
              <a:rPr lang="en-US" altLang="zh-TW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generation Partner</a:t>
            </a:r>
            <a:r>
              <a:rPr lang="zh-TW" altLang="en-US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－</a:t>
            </a:r>
            <a:r>
              <a:rPr lang="en-US" altLang="zh-HK" sz="8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Lam</a:t>
            </a:r>
            <a:endParaRPr lang="zh-HK" altLang="en-US" sz="80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5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" y="153999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HK" sz="5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Lam’s Target Quantification</a:t>
            </a:r>
            <a:endParaRPr lang="zh-HK" altLang="en-US" sz="50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4727848" y="2840752"/>
            <a:ext cx="2880320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prstClr val="black"/>
                </a:solidFill>
              </a:rPr>
              <a:t>10 years</a:t>
            </a:r>
            <a:endParaRPr lang="en-US" altLang="zh-HK" sz="2000" dirty="0">
              <a:solidFill>
                <a:prstClr val="black"/>
              </a:solidFill>
            </a:endParaRPr>
          </a:p>
          <a:p>
            <a:pPr algn="ctr"/>
            <a:r>
              <a:rPr lang="en-US" altLang="zh-HK" sz="2500" b="1" dirty="0">
                <a:solidFill>
                  <a:prstClr val="black"/>
                </a:solidFill>
              </a:rPr>
              <a:t>HK$ 270,000.00</a:t>
            </a:r>
            <a:endParaRPr lang="zh-HK" altLang="en-US" sz="2500" b="1" dirty="0">
              <a:solidFill>
                <a:prstClr val="black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159896" y="1268760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prstClr val="black"/>
                </a:solidFill>
              </a:rPr>
              <a:t>Family Expenses</a:t>
            </a:r>
            <a:endParaRPr lang="en-US" altLang="zh-HK" dirty="0">
              <a:solidFill>
                <a:prstClr val="black"/>
              </a:solidFill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</a:rPr>
              <a:t>40,000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991544" y="1889212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black"/>
                </a:solidFill>
              </a:rPr>
              <a:t>Charity</a:t>
            </a:r>
          </a:p>
          <a:p>
            <a:pPr algn="ctr"/>
            <a:r>
              <a:rPr lang="en-US" altLang="zh-HK" b="1" dirty="0" smtClean="0">
                <a:solidFill>
                  <a:prstClr val="black"/>
                </a:solidFill>
              </a:rPr>
              <a:t>100,000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184232" y="1889212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prstClr val="black"/>
                </a:solidFill>
              </a:rPr>
              <a:t>Financial Support for Parents</a:t>
            </a:r>
          </a:p>
          <a:p>
            <a:pPr algn="ctr"/>
            <a:r>
              <a:rPr lang="en-US" altLang="zh-HK" b="1" dirty="0" smtClean="0">
                <a:solidFill>
                  <a:prstClr val="black"/>
                </a:solidFill>
              </a:rPr>
              <a:t>40,000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991544" y="3861048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prstClr val="black"/>
                </a:solidFill>
              </a:rPr>
              <a:t>Housing </a:t>
            </a:r>
            <a:r>
              <a:rPr lang="en-US" altLang="zh-HK" dirty="0">
                <a:solidFill>
                  <a:prstClr val="black"/>
                </a:solidFill>
              </a:rPr>
              <a:t>M</a:t>
            </a:r>
            <a:r>
              <a:rPr lang="en-US" altLang="zh-HK" dirty="0" smtClean="0">
                <a:solidFill>
                  <a:prstClr val="black"/>
                </a:solidFill>
              </a:rPr>
              <a:t>ortgage</a:t>
            </a:r>
          </a:p>
          <a:p>
            <a:pPr algn="ctr"/>
            <a:r>
              <a:rPr lang="en-US" altLang="zh-HK" b="1" dirty="0" smtClean="0">
                <a:solidFill>
                  <a:prstClr val="black"/>
                </a:solidFill>
              </a:rPr>
              <a:t>40,000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184232" y="3933056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prstClr val="black"/>
                </a:solidFill>
              </a:rPr>
              <a:t>Team Building</a:t>
            </a:r>
            <a:endParaRPr lang="en-US" altLang="zh-HK" dirty="0">
              <a:solidFill>
                <a:prstClr val="black"/>
              </a:solidFill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</a:rPr>
              <a:t>20,000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159896" y="5013176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prstClr val="black"/>
                </a:solidFill>
              </a:rPr>
              <a:t>Travel &amp; Savings</a:t>
            </a:r>
            <a:endParaRPr lang="en-US" altLang="zh-HK" dirty="0">
              <a:solidFill>
                <a:prstClr val="black"/>
              </a:solidFill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</a:rPr>
              <a:t>30,000</a:t>
            </a:r>
          </a:p>
        </p:txBody>
      </p:sp>
      <p:sp>
        <p:nvSpPr>
          <p:cNvPr id="10" name="向左箭號 9"/>
          <p:cNvSpPr/>
          <p:nvPr/>
        </p:nvSpPr>
        <p:spPr>
          <a:xfrm rot="1760587">
            <a:off x="4183255" y="2657892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1" name="向左箭號 10"/>
          <p:cNvSpPr/>
          <p:nvPr/>
        </p:nvSpPr>
        <p:spPr>
          <a:xfrm rot="5400000">
            <a:off x="5857782" y="2313256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2" name="向左箭號 11"/>
          <p:cNvSpPr/>
          <p:nvPr/>
        </p:nvSpPr>
        <p:spPr>
          <a:xfrm rot="8506468">
            <a:off x="7634754" y="2616918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3" name="向左箭號 12"/>
          <p:cNvSpPr/>
          <p:nvPr/>
        </p:nvSpPr>
        <p:spPr>
          <a:xfrm rot="19664627">
            <a:off x="4182439" y="3975462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4" name="向左箭號 13"/>
          <p:cNvSpPr/>
          <p:nvPr/>
        </p:nvSpPr>
        <p:spPr>
          <a:xfrm rot="16200000">
            <a:off x="5908064" y="4378914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5" name="向左箭號 14"/>
          <p:cNvSpPr/>
          <p:nvPr/>
        </p:nvSpPr>
        <p:spPr>
          <a:xfrm rot="12152379">
            <a:off x="7634618" y="3946021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371A2A-05C2-4F06-B60C-FDD4B74D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2" y="249745"/>
            <a:ext cx="9714015" cy="6139889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87AD6B-791A-4A13-B071-D02BC572F9B4}"/>
              </a:ext>
            </a:extLst>
          </p:cNvPr>
          <p:cNvSpPr/>
          <p:nvPr/>
        </p:nvSpPr>
        <p:spPr>
          <a:xfrm>
            <a:off x="1487336" y="1623286"/>
            <a:ext cx="8893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1. </a:t>
            </a:r>
            <a:r>
              <a:rPr lang="en-US" sz="4000" u="sng" dirty="0">
                <a:solidFill>
                  <a:prstClr val="black"/>
                </a:solidFill>
              </a:rPr>
              <a:t>Develop One BDC</a:t>
            </a:r>
            <a:r>
              <a:rPr lang="en-US" altLang="zh-TW" sz="4000" u="sng" dirty="0">
                <a:solidFill>
                  <a:prstClr val="black"/>
                </a:solidFill>
              </a:rPr>
              <a:t>-  $</a:t>
            </a:r>
            <a:r>
              <a:rPr lang="en-US" altLang="zh-TW" sz="4000" u="sng" dirty="0" smtClean="0">
                <a:solidFill>
                  <a:prstClr val="black"/>
                </a:solidFill>
              </a:rPr>
              <a:t>57500/4 weeks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9474B6-53F0-43D7-A99B-5A1DF2D85EBA}"/>
              </a:ext>
            </a:extLst>
          </p:cNvPr>
          <p:cNvSpPr/>
          <p:nvPr/>
        </p:nvSpPr>
        <p:spPr>
          <a:xfrm>
            <a:off x="4301815" y="2842174"/>
            <a:ext cx="2472267" cy="128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Business Development Center (</a:t>
            </a:r>
            <a:r>
              <a:rPr lang="en-US" sz="2800" b="1" dirty="0" smtClean="0">
                <a:solidFill>
                  <a:prstClr val="white"/>
                </a:solidFill>
              </a:rPr>
              <a:t>BDC)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1446B3-6503-495B-8270-CBCAA06D55DE}"/>
              </a:ext>
            </a:extLst>
          </p:cNvPr>
          <p:cNvSpPr txBox="1"/>
          <p:nvPr/>
        </p:nvSpPr>
        <p:spPr>
          <a:xfrm>
            <a:off x="2216947" y="3172767"/>
            <a:ext cx="1916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5000BV x 4 = 20000 BV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BA4EB5-13ED-481E-BCBD-1870C8454CD6}"/>
              </a:ext>
            </a:extLst>
          </p:cNvPr>
          <p:cNvSpPr txBox="1"/>
          <p:nvPr/>
        </p:nvSpPr>
        <p:spPr>
          <a:xfrm>
            <a:off x="6942725" y="3107275"/>
            <a:ext cx="185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5000BV x 4 = 20000 BV</a:t>
            </a:r>
          </a:p>
        </p:txBody>
      </p:sp>
    </p:spTree>
    <p:extLst>
      <p:ext uri="{BB962C8B-B14F-4D97-AF65-F5344CB8AC3E}">
        <p14:creationId xmlns:p14="http://schemas.microsoft.com/office/powerpoint/2010/main" val="21340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583</Words>
  <Application>Microsoft Office PowerPoint</Application>
  <PresentationFormat>Custom</PresentationFormat>
  <Paragraphs>125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Custom Design</vt:lpstr>
      <vt:lpstr>1_Custom Design</vt:lpstr>
      <vt:lpstr>4_Office Theme</vt:lpstr>
      <vt:lpstr>12_Office Theme</vt:lpstr>
      <vt:lpstr>13_Office Theme</vt:lpstr>
      <vt:lpstr>29_Office Theme</vt:lpstr>
      <vt:lpstr>PowerPoint Presentation</vt:lpstr>
      <vt:lpstr>Dreams and Goal Setting</vt:lpstr>
      <vt:lpstr>PowerPoint Presentation</vt:lpstr>
      <vt:lpstr>PowerPoint Presentation</vt:lpstr>
      <vt:lpstr>What is a Dream ? </vt:lpstr>
      <vt:lpstr>PowerPoint Presentation</vt:lpstr>
      <vt:lpstr>Dream Board of Post-90s generation Partner－Lam</vt:lpstr>
      <vt:lpstr>Lam’s Target Quantification</vt:lpstr>
      <vt:lpstr>PowerPoint Presentation</vt:lpstr>
      <vt:lpstr>PowerPoint Presentation</vt:lpstr>
      <vt:lpstr>PowerPoint Presentation</vt:lpstr>
      <vt:lpstr>PowerPoint Presentation</vt:lpstr>
      <vt:lpstr>Little Kero</vt:lpstr>
      <vt:lpstr>PowerPoint Presentation</vt:lpstr>
      <vt:lpstr>Kero’s Target Quantification</vt:lpstr>
      <vt:lpstr>                        Daily/Weekly Action Plan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104</cp:revision>
  <cp:lastPrinted>2017-10-27T10:31:25Z</cp:lastPrinted>
  <dcterms:created xsi:type="dcterms:W3CDTF">2017-10-23T09:29:36Z</dcterms:created>
  <dcterms:modified xsi:type="dcterms:W3CDTF">2017-11-08T07:29:41Z</dcterms:modified>
</cp:coreProperties>
</file>