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4" r:id="rId1"/>
    <p:sldMasterId id="2147483926" r:id="rId2"/>
    <p:sldMasterId id="2147483938" r:id="rId3"/>
    <p:sldMasterId id="2147483953" r:id="rId4"/>
    <p:sldMasterId id="2147483966" r:id="rId5"/>
    <p:sldMasterId id="2147483978" r:id="rId6"/>
    <p:sldMasterId id="2147483980" r:id="rId7"/>
    <p:sldMasterId id="2147483993" r:id="rId8"/>
    <p:sldMasterId id="2147484005" r:id="rId9"/>
    <p:sldMasterId id="2147484017" r:id="rId10"/>
  </p:sldMasterIdLst>
  <p:notesMasterIdLst>
    <p:notesMasterId r:id="rId43"/>
  </p:notesMasterIdLst>
  <p:sldIdLst>
    <p:sldId id="418" r:id="rId11"/>
    <p:sldId id="419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4" r:id="rId27"/>
    <p:sldId id="435" r:id="rId28"/>
    <p:sldId id="436" r:id="rId29"/>
    <p:sldId id="437" r:id="rId30"/>
    <p:sldId id="438" r:id="rId31"/>
    <p:sldId id="439" r:id="rId32"/>
    <p:sldId id="440" r:id="rId33"/>
    <p:sldId id="441" r:id="rId34"/>
    <p:sldId id="442" r:id="rId35"/>
    <p:sldId id="443" r:id="rId36"/>
    <p:sldId id="444" r:id="rId37"/>
    <p:sldId id="445" r:id="rId38"/>
    <p:sldId id="446" r:id="rId39"/>
    <p:sldId id="447" r:id="rId40"/>
    <p:sldId id="448" r:id="rId41"/>
    <p:sldId id="449" r:id="rId42"/>
  </p:sldIdLst>
  <p:sldSz cx="12192000" cy="6858000"/>
  <p:notesSz cx="6858000" cy="9144000"/>
  <p:defaultTextStyle>
    <a:defPPr>
      <a:defRPr lang="en-US"/>
    </a:defPPr>
    <a:lvl1pPr marL="0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615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289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934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578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254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866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480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095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83" autoAdjust="0"/>
    <p:restoredTop sz="89312" autoAdjust="0"/>
  </p:normalViewPr>
  <p:slideViewPr>
    <p:cSldViewPr snapToGrid="0" snapToObjects="1">
      <p:cViewPr>
        <p:scale>
          <a:sx n="70" d="100"/>
          <a:sy n="70" d="100"/>
        </p:scale>
        <p:origin x="-1524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01E5E-7A8C-4D08-8A85-2EAA71BEF020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9E86A-3AAD-4452-B47B-25803DA9D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80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15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289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34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578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54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866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480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95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18445-38C2-41A3-A358-77E2E53FF1F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1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TRAINERS</a:t>
            </a:r>
            <a:r>
              <a:rPr lang="en-US" b="1" baseline="0" dirty="0"/>
              <a:t> NOTES:</a:t>
            </a:r>
          </a:p>
          <a:p>
            <a:r>
              <a:rPr lang="en-US" baseline="0" dirty="0"/>
              <a:t>This is a wrap up slide – a chance for you to summarize the key points side by 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EFA50-432A-5B47-9164-EA25356F6FE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89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="" xmlns:a16="http://schemas.microsoft.com/office/drawing/2014/main" id="{50064575-07A7-457C-A395-6692CAB4D2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2988" y="525463"/>
            <a:ext cx="4672012" cy="2628900"/>
          </a:xfrm>
          <a:ln/>
        </p:spPr>
      </p:sp>
      <p:sp>
        <p:nvSpPr>
          <p:cNvPr id="79874" name="Rectangle 3">
            <a:extLst>
              <a:ext uri="{FF2B5EF4-FFF2-40B4-BE49-F238E27FC236}">
                <a16:creationId xmlns="" xmlns:a16="http://schemas.microsoft.com/office/drawing/2014/main" id="{22C9F906-00D3-4725-AC4E-867B41493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z="1400"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362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Celine:</a:t>
            </a:r>
          </a:p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Figures have been changed to HK amounts.</a:t>
            </a:r>
          </a:p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TRAINERS NOTES:</a:t>
            </a:r>
          </a:p>
          <a:p>
            <a:pPr marL="171450" marR="0" indent="-17145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The 4% Rule is a popular </a:t>
            </a:r>
            <a:r>
              <a:rPr lang="en-US" dirty="0"/>
              <a:t>investment-income strategy that says as long as you withdraw no more than </a:t>
            </a:r>
            <a:r>
              <a:rPr lang="en-US" b="1" dirty="0"/>
              <a:t>4</a:t>
            </a:r>
            <a:r>
              <a:rPr lang="en-US" b="0" dirty="0"/>
              <a:t>%</a:t>
            </a:r>
            <a:r>
              <a:rPr lang="en-US" dirty="0"/>
              <a:t> of your initial portfolio, adjusted </a:t>
            </a:r>
            <a:r>
              <a:rPr lang="en-US" b="1" dirty="0"/>
              <a:t>for</a:t>
            </a:r>
            <a:r>
              <a:rPr lang="en-US" dirty="0"/>
              <a:t> inflation, on an annual basis during your retirement years, you shouldn't run out of money.</a:t>
            </a:r>
          </a:p>
          <a:p>
            <a:pPr marL="171450" marR="0" indent="-17145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Take a look at what it would take to create a $4,600/month</a:t>
            </a:r>
            <a:r>
              <a:rPr lang="en-US" baseline="0" dirty="0"/>
              <a:t> payment to yourself at retirement, following this rule.  It would take $450,000 in the bank!  Would you have that money saved up by retirement?</a:t>
            </a:r>
          </a:p>
          <a:p>
            <a:pPr marL="171450" marR="0" indent="-17145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Most Americans are living paycheck to paycheck with little to no savings.  How will they get it done?  The answer is that most won’t, and therefore will never have the 4% rule as a viable retirement option.</a:t>
            </a:r>
          </a:p>
          <a:p>
            <a:pPr marL="171450" marR="0" indent="-17145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With Market America, you could create a $4,600 / month asset as an executive coordinator or master coordinator.  And even more, after 2-3 years of following our proven plan you could create a residual income of $1,420,000 / year.  That is the equivalent of living off of 4% of a $5MILLION asset in the bank!</a:t>
            </a:r>
          </a:p>
          <a:p>
            <a:pPr marL="171450" marR="0" indent="-17145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Think even further – if you built the </a:t>
            </a:r>
            <a:r>
              <a:rPr lang="en-US" baseline="0" dirty="0" err="1"/>
              <a:t>UnFranchise</a:t>
            </a:r>
            <a:r>
              <a:rPr lang="en-US" baseline="0" dirty="0"/>
              <a:t> as a way to enjoy residual income because you didn’t have the savings to participate in the 4% rule, now you can create the savings and earn both – the Residual Income from your </a:t>
            </a:r>
            <a:r>
              <a:rPr lang="en-US" baseline="0" dirty="0" err="1"/>
              <a:t>UnFranchise</a:t>
            </a:r>
            <a:r>
              <a:rPr lang="en-US" baseline="0" dirty="0"/>
              <a:t> and the 4% off the income you save!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EFA50-432A-5B47-9164-EA25356F6FE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6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2" tIns="45718" rIns="91402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2" tIns="45718" rIns="91402" bIns="45718"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900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7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2" tIns="45718" rIns="91402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02" tIns="45718" rIns="91402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163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390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519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8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2379" indent="0">
              <a:buNone/>
              <a:defRPr sz="1200"/>
            </a:lvl2pPr>
            <a:lvl3pPr marL="904948" indent="0">
              <a:buNone/>
              <a:defRPr sz="1100"/>
            </a:lvl3pPr>
            <a:lvl4pPr marL="1357321" indent="0">
              <a:buNone/>
              <a:defRPr sz="900"/>
            </a:lvl4pPr>
            <a:lvl5pPr marL="1809893" indent="0">
              <a:buNone/>
              <a:defRPr sz="900"/>
            </a:lvl5pPr>
            <a:lvl6pPr marL="2262081" indent="0">
              <a:buNone/>
              <a:defRPr sz="900"/>
            </a:lvl6pPr>
            <a:lvl7pPr marL="2714523" indent="0">
              <a:buNone/>
              <a:defRPr sz="900"/>
            </a:lvl7pPr>
            <a:lvl8pPr marL="3167007" indent="0">
              <a:buNone/>
              <a:defRPr sz="900"/>
            </a:lvl8pPr>
            <a:lvl9pPr marL="36195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088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379" indent="0">
              <a:buNone/>
              <a:defRPr sz="2800"/>
            </a:lvl2pPr>
            <a:lvl3pPr marL="904948" indent="0">
              <a:buNone/>
              <a:defRPr sz="2400"/>
            </a:lvl3pPr>
            <a:lvl4pPr marL="1357321" indent="0">
              <a:buNone/>
              <a:defRPr sz="2000"/>
            </a:lvl4pPr>
            <a:lvl5pPr marL="1809893" indent="0">
              <a:buNone/>
              <a:defRPr sz="2000"/>
            </a:lvl5pPr>
            <a:lvl6pPr marL="2262081" indent="0">
              <a:buNone/>
              <a:defRPr sz="2000"/>
            </a:lvl6pPr>
            <a:lvl7pPr marL="2714523" indent="0">
              <a:buNone/>
              <a:defRPr sz="2000"/>
            </a:lvl7pPr>
            <a:lvl8pPr marL="3167007" indent="0">
              <a:buNone/>
              <a:defRPr sz="2000"/>
            </a:lvl8pPr>
            <a:lvl9pPr marL="361952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81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2379" indent="0">
              <a:buNone/>
              <a:defRPr sz="1200"/>
            </a:lvl2pPr>
            <a:lvl3pPr marL="904948" indent="0">
              <a:buNone/>
              <a:defRPr sz="1100"/>
            </a:lvl3pPr>
            <a:lvl4pPr marL="1357321" indent="0">
              <a:buNone/>
              <a:defRPr sz="900"/>
            </a:lvl4pPr>
            <a:lvl5pPr marL="1809893" indent="0">
              <a:buNone/>
              <a:defRPr sz="900"/>
            </a:lvl5pPr>
            <a:lvl6pPr marL="2262081" indent="0">
              <a:buNone/>
              <a:defRPr sz="900"/>
            </a:lvl6pPr>
            <a:lvl7pPr marL="2714523" indent="0">
              <a:buNone/>
              <a:defRPr sz="900"/>
            </a:lvl7pPr>
            <a:lvl8pPr marL="3167007" indent="0">
              <a:buNone/>
              <a:defRPr sz="900"/>
            </a:lvl8pPr>
            <a:lvl9pPr marL="36195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812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020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9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 lIns="91402" tIns="45718" rIns="91402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 lIns="91402" tIns="45718" rIns="91402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900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61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74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40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5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54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20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69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1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2" tIns="45718" rIns="91402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02" tIns="45718" rIns="91402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38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82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98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27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6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34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8" rIns="91376" bIns="45718" rtlCol="0" anchor="ctr"/>
          <a:lstStyle/>
          <a:p>
            <a:pPr algn="ctr" defTabSz="91396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19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8" rIns="91376" bIns="45718" rtlCol="0" anchor="ctr"/>
          <a:lstStyle/>
          <a:p>
            <a:pPr algn="ctr" defTabSz="91396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4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8" rIns="91376" bIns="45718" rtlCol="0" anchor="ctr"/>
          <a:lstStyle/>
          <a:p>
            <a:pPr algn="ctr" defTabSz="91396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303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76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7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4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lIns="91402" tIns="45718" rIns="91402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02" tIns="45718" rIns="91402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42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53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82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67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69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69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78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6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6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74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900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98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41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5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2" tIns="45718" rIns="91402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02" tIns="45718" rIns="91402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02" tIns="45718" rIns="91402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813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72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78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40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88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65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5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16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62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900">
                <a:solidFill>
                  <a:srgbClr val="DBF5F9"/>
                </a:solidFill>
                <a:uFill>
                  <a:solidFill>
                    <a:srgbClr val="DBF5F9"/>
                  </a:solidFill>
                </a:u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2955665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9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9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900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02" tIns="45718" rIns="91402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02" tIns="45718" rIns="91402" bIns="45718"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02" tIns="45718" rIns="91402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02" tIns="45718" rIns="91402" bIns="45718"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02" tIns="45718" rIns="91402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08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264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657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9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04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78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48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41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627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324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5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2" tIns="45718" rIns="91402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36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99A204B-AAB6-4DEB-973A-77F0C2B0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latin typeface="Arial" panose="020B0604020202020204" pitchFamily="34" charset="0"/>
              </a:defRPr>
            </a:lvl1pPr>
          </a:lstStyle>
          <a:p>
            <a:fld id="{CF70FFD5-52A2-4305-8A66-719A7A51519C}" type="datetimeFigureOut">
              <a:rPr lang="en-US" altLang="zh-TW"/>
              <a:pPr/>
              <a:t>11/8/2017</a:t>
            </a:fld>
            <a:endParaRPr lang="en-US" altLang="zh-TW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FCBA12-0D82-43E8-ADD2-832E5EA5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BA9700D-86B5-4BB2-A8E1-00D0A7D5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>
                <a:latin typeface="Arial" panose="020B0604020202020204" pitchFamily="34" charset="0"/>
              </a:defRPr>
            </a:lvl1pPr>
          </a:lstStyle>
          <a:p>
            <a:fld id="{3A07B6C5-1EC3-462D-A080-A09E8124186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619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53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242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6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37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46"/>
            <a:endParaRPr lang="en-US" sz="1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338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78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801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9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616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61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66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DF0A8-F4B6-4617-BB2F-0B747E93A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97A78-3AB5-432E-ACFD-90704696723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268415"/>
            <a:ext cx="12192000" cy="5589588"/>
          </a:xfrm>
          <a:prstGeom prst="rect">
            <a:avLst/>
          </a:prstGeom>
          <a:gradFill flip="none" rotWithShape="1">
            <a:gsLst>
              <a:gs pos="14000">
                <a:srgbClr val="272A48"/>
              </a:gs>
              <a:gs pos="100000">
                <a:srgbClr val="33828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5" tIns="60892" rIns="121785" bIns="60892" rtlCol="0" anchor="ctr"/>
          <a:lstStyle/>
          <a:p>
            <a:pPr algn="ctr" defTabSz="1217746"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958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39168" indent="0" algn="ctr">
              <a:buNone/>
              <a:defRPr sz="1500"/>
            </a:lvl2pPr>
            <a:lvl3pPr marL="678730" indent="0" algn="ctr">
              <a:buNone/>
              <a:defRPr sz="1500"/>
            </a:lvl3pPr>
            <a:lvl4pPr marL="1018071" indent="0" algn="ctr">
              <a:buNone/>
              <a:defRPr sz="1200"/>
            </a:lvl4pPr>
            <a:lvl5pPr marL="1357423" indent="0" algn="ctr">
              <a:buNone/>
              <a:defRPr sz="1200"/>
            </a:lvl5pPr>
            <a:lvl6pPr marL="1696984" indent="0" algn="ctr">
              <a:buNone/>
              <a:defRPr sz="1200"/>
            </a:lvl6pPr>
            <a:lvl7pPr marL="2036138" indent="0" algn="ctr">
              <a:buNone/>
              <a:defRPr sz="1200"/>
            </a:lvl7pPr>
            <a:lvl8pPr marL="2375283" indent="0" algn="ctr">
              <a:buNone/>
              <a:defRPr sz="1200"/>
            </a:lvl8pPr>
            <a:lvl9pPr marL="27147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080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791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55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391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87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180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74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69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61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752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14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772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279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9168" indent="0">
              <a:buNone/>
              <a:defRPr sz="1500" b="1"/>
            </a:lvl2pPr>
            <a:lvl3pPr marL="678730" indent="0">
              <a:buNone/>
              <a:defRPr sz="1500" b="1"/>
            </a:lvl3pPr>
            <a:lvl4pPr marL="1018071" indent="0">
              <a:buNone/>
              <a:defRPr sz="1200" b="1"/>
            </a:lvl4pPr>
            <a:lvl5pPr marL="1357423" indent="0">
              <a:buNone/>
              <a:defRPr sz="1200" b="1"/>
            </a:lvl5pPr>
            <a:lvl6pPr marL="1696984" indent="0">
              <a:buNone/>
              <a:defRPr sz="1200" b="1"/>
            </a:lvl6pPr>
            <a:lvl7pPr marL="2036138" indent="0">
              <a:buNone/>
              <a:defRPr sz="1200" b="1"/>
            </a:lvl7pPr>
            <a:lvl8pPr marL="2375283" indent="0">
              <a:buNone/>
              <a:defRPr sz="1200" b="1"/>
            </a:lvl8pPr>
            <a:lvl9pPr marL="271472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9168" indent="0">
              <a:buNone/>
              <a:defRPr sz="1500" b="1"/>
            </a:lvl2pPr>
            <a:lvl3pPr marL="678730" indent="0">
              <a:buNone/>
              <a:defRPr sz="1500" b="1"/>
            </a:lvl3pPr>
            <a:lvl4pPr marL="1018071" indent="0">
              <a:buNone/>
              <a:defRPr sz="1200" b="1"/>
            </a:lvl4pPr>
            <a:lvl5pPr marL="1357423" indent="0">
              <a:buNone/>
              <a:defRPr sz="1200" b="1"/>
            </a:lvl5pPr>
            <a:lvl6pPr marL="1696984" indent="0">
              <a:buNone/>
              <a:defRPr sz="1200" b="1"/>
            </a:lvl6pPr>
            <a:lvl7pPr marL="2036138" indent="0">
              <a:buNone/>
              <a:defRPr sz="1200" b="1"/>
            </a:lvl7pPr>
            <a:lvl8pPr marL="2375283" indent="0">
              <a:buNone/>
              <a:defRPr sz="1200" b="1"/>
            </a:lvl8pPr>
            <a:lvl9pPr marL="271472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615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16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90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2" tIns="45718" rIns="91402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 lIns="91402" tIns="45718" rIns="91402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2" tIns="45718" rIns="91402" bIns="45718"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4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23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39168" indent="0">
              <a:buNone/>
              <a:defRPr sz="1100"/>
            </a:lvl2pPr>
            <a:lvl3pPr marL="678730" indent="0">
              <a:buNone/>
              <a:defRPr sz="900"/>
            </a:lvl3pPr>
            <a:lvl4pPr marL="1018071" indent="0">
              <a:buNone/>
              <a:defRPr sz="800"/>
            </a:lvl4pPr>
            <a:lvl5pPr marL="1357423" indent="0">
              <a:buNone/>
              <a:defRPr sz="800"/>
            </a:lvl5pPr>
            <a:lvl6pPr marL="1696984" indent="0">
              <a:buNone/>
              <a:defRPr sz="800"/>
            </a:lvl6pPr>
            <a:lvl7pPr marL="2036138" indent="0">
              <a:buNone/>
              <a:defRPr sz="800"/>
            </a:lvl7pPr>
            <a:lvl8pPr marL="2375283" indent="0">
              <a:buNone/>
              <a:defRPr sz="800"/>
            </a:lvl8pPr>
            <a:lvl9pPr marL="271472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146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23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39168" indent="0">
              <a:buNone/>
              <a:defRPr sz="2100"/>
            </a:lvl2pPr>
            <a:lvl3pPr marL="678730" indent="0">
              <a:buNone/>
              <a:defRPr sz="1900"/>
            </a:lvl3pPr>
            <a:lvl4pPr marL="1018071" indent="0">
              <a:buNone/>
              <a:defRPr sz="1500"/>
            </a:lvl4pPr>
            <a:lvl5pPr marL="1357423" indent="0">
              <a:buNone/>
              <a:defRPr sz="1500"/>
            </a:lvl5pPr>
            <a:lvl6pPr marL="1696984" indent="0">
              <a:buNone/>
              <a:defRPr sz="1500"/>
            </a:lvl6pPr>
            <a:lvl7pPr marL="2036138" indent="0">
              <a:buNone/>
              <a:defRPr sz="1500"/>
            </a:lvl7pPr>
            <a:lvl8pPr marL="2375283" indent="0">
              <a:buNone/>
              <a:defRPr sz="1500"/>
            </a:lvl8pPr>
            <a:lvl9pPr marL="2714727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39168" indent="0">
              <a:buNone/>
              <a:defRPr sz="1100"/>
            </a:lvl2pPr>
            <a:lvl3pPr marL="678730" indent="0">
              <a:buNone/>
              <a:defRPr sz="900"/>
            </a:lvl3pPr>
            <a:lvl4pPr marL="1018071" indent="0">
              <a:buNone/>
              <a:defRPr sz="800"/>
            </a:lvl4pPr>
            <a:lvl5pPr marL="1357423" indent="0">
              <a:buNone/>
              <a:defRPr sz="800"/>
            </a:lvl5pPr>
            <a:lvl6pPr marL="1696984" indent="0">
              <a:buNone/>
              <a:defRPr sz="800"/>
            </a:lvl6pPr>
            <a:lvl7pPr marL="2036138" indent="0">
              <a:buNone/>
              <a:defRPr sz="800"/>
            </a:lvl7pPr>
            <a:lvl8pPr marL="2375283" indent="0">
              <a:buNone/>
              <a:defRPr sz="800"/>
            </a:lvl8pPr>
            <a:lvl9pPr marL="271472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99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549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93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93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576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1FDD-9460-F14C-9BCC-149FD333B1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605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8EB-852C-3B4F-9864-5F77686507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049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6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2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426F-21F5-6948-BC60-3D68D97776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899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FCF2-F235-1645-B165-EC09297EB0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947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67" indent="0">
              <a:buNone/>
              <a:defRPr sz="2700" b="1"/>
            </a:lvl2pPr>
            <a:lvl3pPr marL="1218570" indent="0">
              <a:buNone/>
              <a:defRPr sz="2400" b="1"/>
            </a:lvl3pPr>
            <a:lvl4pPr marL="1827848" indent="0">
              <a:buNone/>
              <a:defRPr sz="2100" b="1"/>
            </a:lvl4pPr>
            <a:lvl5pPr marL="2437138" indent="0">
              <a:buNone/>
              <a:defRPr sz="2100" b="1"/>
            </a:lvl5pPr>
            <a:lvl6pPr marL="3046404" indent="0">
              <a:buNone/>
              <a:defRPr sz="2100" b="1"/>
            </a:lvl6pPr>
            <a:lvl7pPr marL="3655671" indent="0">
              <a:buNone/>
              <a:defRPr sz="2100" b="1"/>
            </a:lvl7pPr>
            <a:lvl8pPr marL="4264960" indent="0">
              <a:buNone/>
              <a:defRPr sz="2100" b="1"/>
            </a:lvl8pPr>
            <a:lvl9pPr marL="487423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67" indent="0">
              <a:buNone/>
              <a:defRPr sz="2700" b="1"/>
            </a:lvl2pPr>
            <a:lvl3pPr marL="1218570" indent="0">
              <a:buNone/>
              <a:defRPr sz="2400" b="1"/>
            </a:lvl3pPr>
            <a:lvl4pPr marL="1827848" indent="0">
              <a:buNone/>
              <a:defRPr sz="2100" b="1"/>
            </a:lvl4pPr>
            <a:lvl5pPr marL="2437138" indent="0">
              <a:buNone/>
              <a:defRPr sz="2100" b="1"/>
            </a:lvl5pPr>
            <a:lvl6pPr marL="3046404" indent="0">
              <a:buNone/>
              <a:defRPr sz="2100" b="1"/>
            </a:lvl6pPr>
            <a:lvl7pPr marL="3655671" indent="0">
              <a:buNone/>
              <a:defRPr sz="2100" b="1"/>
            </a:lvl7pPr>
            <a:lvl8pPr marL="4264960" indent="0">
              <a:buNone/>
              <a:defRPr sz="2100" b="1"/>
            </a:lvl8pPr>
            <a:lvl9pPr marL="487423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8C14-CFA2-AF43-8857-0DC5F42A78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940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6F7D-E9B4-1946-85C9-07A97C8B6F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3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2" tIns="45718" rIns="91402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 lIns="91402" tIns="45718" rIns="91402" bIns="45718"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2" tIns="45718" rIns="91402" bIns="45718"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69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2" tIns="45718" rIns="91402" bIns="45718"/>
          <a:lstStyle/>
          <a:p>
            <a:pPr defTabSz="913969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6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37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1788-5841-C94F-85BE-5EB44FEA0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458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67" indent="0">
              <a:buNone/>
              <a:defRPr sz="1600"/>
            </a:lvl2pPr>
            <a:lvl3pPr marL="1218570" indent="0">
              <a:buNone/>
              <a:defRPr sz="1300"/>
            </a:lvl3pPr>
            <a:lvl4pPr marL="1827848" indent="0">
              <a:buNone/>
              <a:defRPr sz="1200"/>
            </a:lvl4pPr>
            <a:lvl5pPr marL="2437138" indent="0">
              <a:buNone/>
              <a:defRPr sz="1200"/>
            </a:lvl5pPr>
            <a:lvl6pPr marL="3046404" indent="0">
              <a:buNone/>
              <a:defRPr sz="1200"/>
            </a:lvl6pPr>
            <a:lvl7pPr marL="3655671" indent="0">
              <a:buNone/>
              <a:defRPr sz="1200"/>
            </a:lvl7pPr>
            <a:lvl8pPr marL="4264960" indent="0">
              <a:buNone/>
              <a:defRPr sz="1200"/>
            </a:lvl8pPr>
            <a:lvl9pPr marL="48742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8092-4461-4943-934B-41C6FE7330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871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67" indent="0">
              <a:buNone/>
              <a:defRPr sz="3700"/>
            </a:lvl2pPr>
            <a:lvl3pPr marL="1218570" indent="0">
              <a:buNone/>
              <a:defRPr sz="3200"/>
            </a:lvl3pPr>
            <a:lvl4pPr marL="1827848" indent="0">
              <a:buNone/>
              <a:defRPr sz="2700"/>
            </a:lvl4pPr>
            <a:lvl5pPr marL="2437138" indent="0">
              <a:buNone/>
              <a:defRPr sz="2700"/>
            </a:lvl5pPr>
            <a:lvl6pPr marL="3046404" indent="0">
              <a:buNone/>
              <a:defRPr sz="2700"/>
            </a:lvl6pPr>
            <a:lvl7pPr marL="3655671" indent="0">
              <a:buNone/>
              <a:defRPr sz="2700"/>
            </a:lvl7pPr>
            <a:lvl8pPr marL="4264960" indent="0">
              <a:buNone/>
              <a:defRPr sz="2700"/>
            </a:lvl8pPr>
            <a:lvl9pPr marL="487423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67" indent="0">
              <a:buNone/>
              <a:defRPr sz="1600"/>
            </a:lvl2pPr>
            <a:lvl3pPr marL="1218570" indent="0">
              <a:buNone/>
              <a:defRPr sz="1300"/>
            </a:lvl3pPr>
            <a:lvl4pPr marL="1827848" indent="0">
              <a:buNone/>
              <a:defRPr sz="1200"/>
            </a:lvl4pPr>
            <a:lvl5pPr marL="2437138" indent="0">
              <a:buNone/>
              <a:defRPr sz="1200"/>
            </a:lvl5pPr>
            <a:lvl6pPr marL="3046404" indent="0">
              <a:buNone/>
              <a:defRPr sz="1200"/>
            </a:lvl6pPr>
            <a:lvl7pPr marL="3655671" indent="0">
              <a:buNone/>
              <a:defRPr sz="1200"/>
            </a:lvl7pPr>
            <a:lvl8pPr marL="4264960" indent="0">
              <a:buNone/>
              <a:defRPr sz="1200"/>
            </a:lvl8pPr>
            <a:lvl9pPr marL="48742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10A6-DF86-2B41-95EC-1A697B9735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15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7AC37-32CC-8247-BC9C-1F18587CD9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220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7B57-B7B8-B545-BC31-D706DE0976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802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2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065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032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3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49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73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098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20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145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670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195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16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258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79" indent="0">
              <a:buNone/>
              <a:defRPr sz="2000" b="1"/>
            </a:lvl2pPr>
            <a:lvl3pPr marL="904948" indent="0">
              <a:buNone/>
              <a:defRPr sz="1900" b="1"/>
            </a:lvl3pPr>
            <a:lvl4pPr marL="1357321" indent="0">
              <a:buNone/>
              <a:defRPr sz="1600" b="1"/>
            </a:lvl4pPr>
            <a:lvl5pPr marL="1809893" indent="0">
              <a:buNone/>
              <a:defRPr sz="1600" b="1"/>
            </a:lvl5pPr>
            <a:lvl6pPr marL="2262081" indent="0">
              <a:buNone/>
              <a:defRPr sz="1600" b="1"/>
            </a:lvl6pPr>
            <a:lvl7pPr marL="2714523" indent="0">
              <a:buNone/>
              <a:defRPr sz="1600" b="1"/>
            </a:lvl7pPr>
            <a:lvl8pPr marL="3167007" indent="0">
              <a:buNone/>
              <a:defRPr sz="1600" b="1"/>
            </a:lvl8pPr>
            <a:lvl9pPr marL="36195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6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79" indent="0">
              <a:buNone/>
              <a:defRPr sz="2000" b="1"/>
            </a:lvl2pPr>
            <a:lvl3pPr marL="904948" indent="0">
              <a:buNone/>
              <a:defRPr sz="1900" b="1"/>
            </a:lvl3pPr>
            <a:lvl4pPr marL="1357321" indent="0">
              <a:buNone/>
              <a:defRPr sz="1600" b="1"/>
            </a:lvl4pPr>
            <a:lvl5pPr marL="1809893" indent="0">
              <a:buNone/>
              <a:defRPr sz="1600" b="1"/>
            </a:lvl5pPr>
            <a:lvl6pPr marL="2262081" indent="0">
              <a:buNone/>
              <a:defRPr sz="1600" b="1"/>
            </a:lvl6pPr>
            <a:lvl7pPr marL="2714523" indent="0">
              <a:buNone/>
              <a:defRPr sz="1600" b="1"/>
            </a:lvl7pPr>
            <a:lvl8pPr marL="3167007" indent="0">
              <a:buNone/>
              <a:defRPr sz="1600" b="1"/>
            </a:lvl8pPr>
            <a:lvl9pPr marL="36195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6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88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431777"/>
            <a:ext cx="2838335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6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0600" tIns="45318" rIns="90600" bIns="453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0600" tIns="45318" rIns="90600" bIns="45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0600" tIns="45318" rIns="90600" bIns="453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B0474B23-1C1B-4F7E-ACAC-198D36808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0600" tIns="45318" rIns="90600" bIns="453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0600" tIns="45318" rIns="90600" bIns="453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A16642C5-2912-4FF0-A103-7233A4F86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ctr" defTabSz="90494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141" indent="-339141" algn="l" defTabSz="904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388" indent="-282816" algn="l" defTabSz="904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100" indent="-226093" algn="l" defTabSz="904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671" indent="-226093" algn="l" defTabSz="904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5985" indent="-226093" algn="l" defTabSz="90494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250" indent="-226093" algn="l" defTabSz="904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820" indent="-226093" algn="l" defTabSz="904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238" indent="-226093" algn="l" defTabSz="904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5763" indent="-226093" algn="l" defTabSz="904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4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79" algn="l" defTabSz="904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48" algn="l" defTabSz="904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321" algn="l" defTabSz="904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893" algn="l" defTabSz="904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081" algn="l" defTabSz="904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523" algn="l" defTabSz="904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007" algn="l" defTabSz="904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526" algn="l" defTabSz="904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431777"/>
            <a:ext cx="2838335" cy="25028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-3048" y="0"/>
            <a:ext cx="12192000" cy="6858000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6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4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3969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4"/>
            <a:ext cx="411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396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4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3969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431777"/>
            <a:ext cx="2838335" cy="25028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6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</p:sldLayoutIdLst>
  <p:txStyles>
    <p:titleStyle>
      <a:lvl1pPr algn="l" defTabSz="913674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429" indent="-228429" algn="l" defTabSz="9136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28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10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8920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573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431777"/>
            <a:ext cx="2838335" cy="25028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1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8"/>
            <a:ext cx="4114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431777"/>
            <a:ext cx="2838335" cy="25028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3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3838"/>
            </a:gs>
            <a:gs pos="31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orizon.png">
            <a:extLst>
              <a:ext uri="{FF2B5EF4-FFF2-40B4-BE49-F238E27FC236}">
                <a16:creationId xmlns="" xmlns:a16="http://schemas.microsoft.com/office/drawing/2014/main" id="{F84C87DC-717D-4B2E-86E7-C484C8987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390257D-AB37-42CF-945D-F1D57546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  <a:prstGeom prst="rect">
            <a:avLst/>
          </a:prstGeom>
        </p:spPr>
        <p:txBody>
          <a:bodyPr vert="horz" lIns="91402" tIns="45718" rIns="91402" bIns="45718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70FA20-E8F2-4709-9828-38F18F894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5B3A96-64E6-4AF5-AD1D-4A022288E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0" y="6356352"/>
            <a:ext cx="2032000" cy="365125"/>
          </a:xfrm>
          <a:prstGeom prst="rect">
            <a:avLst/>
          </a:prstGeom>
        </p:spPr>
        <p:txBody>
          <a:bodyPr vert="horz" wrap="square" lIns="91402" tIns="45718" rIns="91402" bIns="4571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 u="none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defTabSz="913969"/>
            <a:fld id="{DDAFF860-A914-43DD-8135-2A2014C1E0B9}" type="datetimeFigureOut">
              <a:rPr lang="en-US" altLang="zh-TW" smtClean="0"/>
              <a:pPr defTabSz="913969"/>
              <a:t>11/8/2017</a:t>
            </a:fld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A05C33-E544-4D09-BF81-8EC1316DA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0" y="6356352"/>
            <a:ext cx="3860800" cy="365125"/>
          </a:xfrm>
          <a:prstGeom prst="rect">
            <a:avLst/>
          </a:prstGeom>
        </p:spPr>
        <p:txBody>
          <a:bodyPr vert="horz" wrap="square" lIns="91402" tIns="45718" rIns="91402" bIns="4571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 u="none">
                <a:solidFill>
                  <a:srgbClr val="FFFFFF"/>
                </a:solidFill>
                <a:latin typeface="Arial Narrow" charset="0"/>
                <a:ea typeface="標楷體" charset="0"/>
                <a:cs typeface="標楷體" charset="0"/>
              </a:defRPr>
            </a:lvl1pPr>
          </a:lstStyle>
          <a:p>
            <a:pPr defTabSz="913969"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0D8C9-4079-46C4-B7D9-B4A9DCAFB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58400" y="6356352"/>
            <a:ext cx="1320800" cy="365125"/>
          </a:xfrm>
          <a:prstGeom prst="rect">
            <a:avLst/>
          </a:prstGeom>
        </p:spPr>
        <p:txBody>
          <a:bodyPr vert="horz" wrap="square" lIns="91402" tIns="45718" rIns="91402" bIns="4571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 u="none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defTabSz="913969"/>
            <a:fld id="{E21BE23E-AA1E-49FC-8588-A6C8271DDFAF}" type="slidenum">
              <a:rPr lang="en-US" altLang="zh-TW" smtClean="0"/>
              <a:pPr defTabSz="913969"/>
              <a:t>‹#›</a:t>
            </a:fld>
            <a:endParaRPr lang="en-US" altLang="zh-TW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431777"/>
            <a:ext cx="2838335" cy="25028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97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kern="1200" cap="all" spc="51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Arial Narrow" panose="020B0606020202030204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Arial Narrow" panose="020B0606020202030204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Arial Narrow" panose="020B0606020202030204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Arial Narrow" panose="020B0606020202030204" pitchFamily="34" charset="0"/>
          <a:ea typeface="MS PGothic" pitchFamily="34" charset="-128"/>
          <a:cs typeface="MS P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46" indent="-342746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596" indent="-285624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2466" indent="-228498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599440" indent="-228498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6415" indent="-228498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3409" indent="-228498" algn="l" defTabSz="913969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4" tIns="34290" rIns="68554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4" tIns="34290" rIns="68554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4" tIns="34290" rIns="68554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6"/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6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4" tIns="34290" rIns="68554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4" tIns="34290" rIns="68554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6"/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431777"/>
            <a:ext cx="2838335" cy="25028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9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</p:sldLayoutIdLst>
  <p:txStyles>
    <p:titleStyle>
      <a:lvl1pPr algn="l" defTabSz="9139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7957" tIns="34286" rIns="67957" bIns="342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7957" tIns="34286" rIns="67957" bIns="3428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67957" tIns="34286" rIns="67957" bIns="3428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8730"/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 defTabSz="678730"/>
              <a:t>11/8/2017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67957" tIns="34286" rIns="67957" bIns="3428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8730"/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67957" tIns="34286" rIns="67957" bIns="3428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8730"/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 defTabSz="678730"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431777"/>
            <a:ext cx="2838335" cy="25028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en-US" sz="190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defTabSz="6787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782" indent="-169782" algn="l" defTabSz="67873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45" indent="-169782" algn="l" defTabSz="6787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48485" indent="-169782" algn="l" defTabSz="6787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653" indent="-169782" algn="l" defTabSz="6787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6998" indent="-169782" algn="l" defTabSz="6787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6440" indent="-169782" algn="l" defTabSz="6787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5794" indent="-169782" algn="l" defTabSz="6787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5199" indent="-169782" algn="l" defTabSz="6787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4625" indent="-169782" algn="l" defTabSz="6787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8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9168" algn="l" defTabSz="678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8730" algn="l" defTabSz="678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8071" algn="l" defTabSz="678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7423" algn="l" defTabSz="678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6984" algn="l" defTabSz="678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6138" algn="l" defTabSz="678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5283" algn="l" defTabSz="678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14727" algn="l" defTabSz="678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B9D3C4AF-1B4F-8140-8539-AA7BE9030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1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hf hdr="0" dt="0"/>
  <p:txStyles>
    <p:titleStyle>
      <a:lvl1pPr algn="ctr" defTabSz="60926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51" indent="-456951" algn="l" defTabSz="609267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94" indent="-380804" algn="l" defTabSz="609267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03" indent="-304632" algn="l" defTabSz="60926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80" indent="-304632" algn="l" defTabSz="609267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70" indent="-304632" algn="l" defTabSz="609267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036" indent="-304632" algn="l" defTabSz="60926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328" indent="-304632" algn="l" defTabSz="60926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606" indent="-304632" algn="l" defTabSz="60926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884" indent="-304632" algn="l" defTabSz="60926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2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67" algn="l" defTabSz="6092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70" algn="l" defTabSz="6092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48" algn="l" defTabSz="6092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38" algn="l" defTabSz="6092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04" algn="l" defTabSz="6092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671" algn="l" defTabSz="6092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960" algn="l" defTabSz="6092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239" algn="l" defTabSz="6092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98" y="156433"/>
            <a:ext cx="11778343" cy="646331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ctr" defTabSz="913969"/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利用購物年金作招募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90662" y="1705597"/>
            <a:ext cx="637471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18" rIns="91402" bIns="45718">
            <a:spAutoFit/>
          </a:bodyPr>
          <a:lstStyle/>
          <a:p>
            <a:pPr algn="ctr" defTabSz="913969">
              <a:spcBef>
                <a:spcPct val="50000"/>
              </a:spcBef>
              <a:defRPr/>
            </a:pPr>
            <a:r>
              <a:rPr lang="en-US" sz="67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William Chan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198" y="802766"/>
            <a:ext cx="11778343" cy="523220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algn="ctr" defTabSz="913969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Recruiting with Shopping Annuity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1" y="5449489"/>
            <a:ext cx="9818371" cy="110799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defTabSz="913969"/>
            <a:r>
              <a:rPr lang="zh-TW" altLang="en-US" sz="1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913969"/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9" y="5449491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3438" y="2631893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18" rIns="91402" bIns="45718">
            <a:spAutoFit/>
          </a:bodyPr>
          <a:lstStyle/>
          <a:p>
            <a:pPr algn="ctr" defTabSz="913969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總顧問經理級</a:t>
            </a:r>
            <a:endParaRPr lang="en-US" altLang="zh-TW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913969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National Supervising Coordinator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47882" y="4156157"/>
            <a:ext cx="5496503" cy="7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18" rIns="91402" bIns="45718">
            <a:spAutoFit/>
          </a:bodyPr>
          <a:lstStyle/>
          <a:p>
            <a:pPr algn="ctr" defTabSz="913969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HK$76,600</a:t>
            </a:r>
          </a:p>
          <a:p>
            <a:pPr algn="ctr" defTabSz="913969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HK$76,600 in 4 Commission weeks</a:t>
            </a:r>
          </a:p>
        </p:txBody>
      </p:sp>
      <p:pic>
        <p:nvPicPr>
          <p:cNvPr id="9218" name="Picture 2" descr="M:\Events\Convention\Leadership School\LS2017\Speakers Photo\WilliamCHA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7" t="7410" r="18192" b="41432"/>
          <a:stretch/>
        </p:blipFill>
        <p:spPr bwMode="auto">
          <a:xfrm>
            <a:off x="1227542" y="1477723"/>
            <a:ext cx="283204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42" y="0"/>
            <a:ext cx="6096001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" y="0"/>
            <a:ext cx="6096001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" y="1775015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" y="5430581"/>
            <a:ext cx="12191983" cy="1200329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algn="ctr" defTabSz="913969">
              <a:spcBef>
                <a:spcPct val="0"/>
              </a:spcBef>
              <a:defRPr/>
            </a:pPr>
            <a:r>
              <a:rPr lang="en-US" altLang="zh-TW" sz="3600" b="1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Prospecting, Recruiting and Sponsoring</a:t>
            </a:r>
          </a:p>
          <a:p>
            <a:pPr algn="ctr" defTabSz="913969">
              <a:spcBef>
                <a:spcPct val="0"/>
              </a:spcBef>
              <a:defRPr/>
            </a:pPr>
            <a:endParaRPr lang="en-US" altLang="en-US" sz="3600" b="1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85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723925" y="94268"/>
            <a:ext cx="10211193" cy="1593128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TW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Reason of recruiting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微軟正黑體" panose="020B0604030504040204" pitchFamily="34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20079" y="1687399"/>
            <a:ext cx="8018836" cy="4908884"/>
            <a:chOff x="1820078" y="1687396"/>
            <a:chExt cx="8018836" cy="4908884"/>
          </a:xfrm>
        </p:grpSpPr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C017E234-59AC-4568-8471-304CB2025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0078" y="1687396"/>
              <a:ext cx="8018836" cy="490888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563819" y="1818019"/>
              <a:ext cx="7137069" cy="1107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3969"/>
              <a:r>
                <a:rPr lang="en-US" sz="3200" b="1" dirty="0">
                  <a:solidFill>
                    <a:prstClr val="black"/>
                  </a:solidFill>
                </a:rPr>
                <a:t>We live in a system.</a:t>
              </a:r>
            </a:p>
            <a:p>
              <a:pPr defTabSz="913969"/>
              <a:r>
                <a:rPr lang="en-US" sz="3200" b="1" dirty="0">
                  <a:solidFill>
                    <a:srgbClr val="FF0000"/>
                  </a:solidFill>
                </a:rPr>
                <a:t>Through recruiting, we create a system.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91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723925" y="11875"/>
            <a:ext cx="10211193" cy="1379372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TW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Reason of recruiting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EBB4D440-3910-4C86-A99C-268A0FF52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83" y="1244340"/>
            <a:ext cx="10790184" cy="54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6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B5A904F-EB27-4A0F-A432-C8E9687A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UNFRANCHISE MANIFESTO</a:t>
            </a:r>
            <a:endParaRPr lang="zh-HK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84DE0541-B920-422B-8C7B-30FFAEDBA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="" xmlns:a16="http://schemas.microsoft.com/office/drawing/2014/main" id="{BBD6F824-1BB8-471E-88FC-2BA8194945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9" y="1681163"/>
            <a:ext cx="5157787" cy="3488412"/>
          </a:xfrm>
        </p:spPr>
      </p:pic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0DA56A4F-346B-413E-BA95-DD8BA8295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="" xmlns:a16="http://schemas.microsoft.com/office/drawing/2014/main" id="{B8E5D0D7-7781-477F-A82A-D5958BCF1E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3" y="1690691"/>
            <a:ext cx="5183188" cy="3488412"/>
          </a:xfrm>
        </p:spPr>
      </p:pic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0DE924E3-8930-49F4-893C-EAAE1F15ABBE}"/>
              </a:ext>
            </a:extLst>
          </p:cNvPr>
          <p:cNvSpPr txBox="1"/>
          <p:nvPr/>
        </p:nvSpPr>
        <p:spPr>
          <a:xfrm>
            <a:off x="914403" y="5297889"/>
            <a:ext cx="10440988" cy="1200329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ctr" defTabSz="913969"/>
            <a:r>
              <a:rPr lang="en-US" altLang="zh-HK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JR explained that he designed a tracking system. Through MPCP, everyone can build up and manage two business centers with their own effort. Finally they can get residual income.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endParaRPr lang="zh-HK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8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723901" y="197964"/>
            <a:ext cx="10721867" cy="184765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MARKET AMERICA | </a:t>
            </a:r>
            <a:r>
              <a:rPr lang="zh-CN" alt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 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SHOP.COM </a:t>
            </a:r>
          </a:p>
          <a:p>
            <a:pPr algn="ctr">
              <a:defRPr/>
            </a:pP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UnFranchise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88846" y="2635571"/>
            <a:ext cx="7968343" cy="2154436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defTabSz="913969">
              <a:defRPr/>
            </a:pP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Do you believe it?</a:t>
            </a:r>
          </a:p>
          <a:p>
            <a:pPr defTabSz="913969">
              <a:defRPr/>
            </a:pPr>
            <a:endParaRPr lang="en-US" altLang="zh-TW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Can you master it?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95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="" xmlns:a16="http://schemas.microsoft.com/office/drawing/2014/main" id="{67B6D05B-E86E-49A7-9CA5-E57527BE142C}"/>
              </a:ext>
            </a:extLst>
          </p:cNvPr>
          <p:cNvGrpSpPr/>
          <p:nvPr/>
        </p:nvGrpSpPr>
        <p:grpSpPr>
          <a:xfrm>
            <a:off x="464129" y="358219"/>
            <a:ext cx="5323931" cy="6400800"/>
            <a:chOff x="5893915" y="808445"/>
            <a:chExt cx="5212082" cy="6709985"/>
          </a:xfrm>
        </p:grpSpPr>
        <p:grpSp>
          <p:nvGrpSpPr>
            <p:cNvPr id="5" name="Group 3">
              <a:extLst>
                <a:ext uri="{FF2B5EF4-FFF2-40B4-BE49-F238E27FC236}">
                  <a16:creationId xmlns="" xmlns:a16="http://schemas.microsoft.com/office/drawing/2014/main" id="{CEA4B4E4-8115-4901-B75B-EB7495814D3D}"/>
                </a:ext>
              </a:extLst>
            </p:cNvPr>
            <p:cNvGrpSpPr/>
            <p:nvPr/>
          </p:nvGrpSpPr>
          <p:grpSpPr>
            <a:xfrm>
              <a:off x="5893916" y="808445"/>
              <a:ext cx="5212080" cy="5212080"/>
              <a:chOff x="4165600" y="1320800"/>
              <a:chExt cx="4223657" cy="4165600"/>
            </a:xfrm>
          </p:grpSpPr>
          <p:sp>
            <p:nvSpPr>
              <p:cNvPr id="9" name="Donut 1">
                <a:extLst>
                  <a:ext uri="{FF2B5EF4-FFF2-40B4-BE49-F238E27FC236}">
                    <a16:creationId xmlns="" xmlns:a16="http://schemas.microsoft.com/office/drawing/2014/main" id="{728F7BE4-4FBF-4EDC-8BE6-34A3CFBFADA1}"/>
                  </a:ext>
                </a:extLst>
              </p:cNvPr>
              <p:cNvSpPr/>
              <p:nvPr/>
            </p:nvSpPr>
            <p:spPr>
              <a:xfrm>
                <a:off x="4165600" y="1320800"/>
                <a:ext cx="4223657" cy="4165600"/>
              </a:xfrm>
              <a:prstGeom prst="donut">
                <a:avLst>
                  <a:gd name="adj" fmla="val 17822"/>
                </a:avLst>
              </a:prstGeom>
              <a:gradFill flip="none" rotWithShape="1">
                <a:gsLst>
                  <a:gs pos="0">
                    <a:srgbClr val="FFBE00">
                      <a:lumMod val="40000"/>
                      <a:lumOff val="60000"/>
                    </a:srgbClr>
                  </a:gs>
                  <a:gs pos="46000">
                    <a:srgbClr val="FFBE00">
                      <a:lumMod val="95000"/>
                      <a:lumOff val="5000"/>
                    </a:srgbClr>
                  </a:gs>
                  <a:gs pos="100000">
                    <a:srgbClr val="FFBE00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pPr algn="ctr" defTabSz="912721">
                  <a:defRPr/>
                </a:pPr>
                <a:endParaRPr lang="en-US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Oval 2">
                <a:extLst>
                  <a:ext uri="{FF2B5EF4-FFF2-40B4-BE49-F238E27FC236}">
                    <a16:creationId xmlns="" xmlns:a16="http://schemas.microsoft.com/office/drawing/2014/main" id="{FC575EED-646B-42C5-AFEA-508531FD2C48}"/>
                  </a:ext>
                </a:extLst>
              </p:cNvPr>
              <p:cNvSpPr/>
              <p:nvPr/>
            </p:nvSpPr>
            <p:spPr>
              <a:xfrm>
                <a:off x="5531429" y="2786020"/>
                <a:ext cx="1371600" cy="1371600"/>
              </a:xfrm>
              <a:prstGeom prst="ellipse">
                <a:avLst/>
              </a:prstGeom>
              <a:gradFill>
                <a:gsLst>
                  <a:gs pos="0">
                    <a:srgbClr val="FFBE00">
                      <a:lumMod val="40000"/>
                      <a:lumOff val="60000"/>
                    </a:srgbClr>
                  </a:gs>
                  <a:gs pos="46000">
                    <a:srgbClr val="FFBE00">
                      <a:lumMod val="95000"/>
                      <a:lumOff val="5000"/>
                    </a:srgbClr>
                  </a:gs>
                  <a:gs pos="100000">
                    <a:srgbClr val="FFBE00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pPr algn="ctr" defTabSz="912721">
                  <a:defRPr/>
                </a:pPr>
                <a:endParaRPr lang="en-US" kern="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Rectangle 6">
              <a:extLst>
                <a:ext uri="{FF2B5EF4-FFF2-40B4-BE49-F238E27FC236}">
                  <a16:creationId xmlns="" xmlns:a16="http://schemas.microsoft.com/office/drawing/2014/main" id="{05A010A6-F00B-4504-BDF0-EDD5BEDB42DF}"/>
                </a:ext>
              </a:extLst>
            </p:cNvPr>
            <p:cNvSpPr/>
            <p:nvPr/>
          </p:nvSpPr>
          <p:spPr>
            <a:xfrm>
              <a:off x="5893915" y="1371149"/>
              <a:ext cx="5212081" cy="5212080"/>
            </a:xfrm>
            <a:prstGeom prst="rect">
              <a:avLst/>
            </a:prstGeom>
          </p:spPr>
          <p:txBody>
            <a:bodyPr wrap="none">
              <a:prstTxWarp prst="textArchUp">
                <a:avLst>
                  <a:gd name="adj" fmla="val 13887084"/>
                </a:avLst>
              </a:prstTxWarp>
              <a:spAutoFit/>
            </a:bodyPr>
            <a:lstStyle/>
            <a:p>
              <a:pPr algn="ctr" defTabSz="912721">
                <a:defRPr/>
              </a:pPr>
              <a:r>
                <a:rPr lang="en-US" sz="3600" kern="0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Lucida Grande"/>
                </a:rPr>
                <a:t>What </a:t>
              </a:r>
              <a:endParaRPr lang="en-US" sz="3600" kern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84B59D9C-93DA-468B-A57F-BBABF13D723A}"/>
                </a:ext>
              </a:extLst>
            </p:cNvPr>
            <p:cNvSpPr/>
            <p:nvPr/>
          </p:nvSpPr>
          <p:spPr>
            <a:xfrm>
              <a:off x="7928034" y="3257861"/>
              <a:ext cx="879137" cy="4839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2721">
                <a:defRPr/>
              </a:pPr>
              <a:r>
                <a:rPr lang="en-US" sz="2400" kern="0" dirty="0">
                  <a:ln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Lucida Grande"/>
                </a:rPr>
                <a:t> </a:t>
              </a:r>
              <a:r>
                <a:rPr lang="en-US" sz="2400" kern="0" dirty="0">
                  <a:ln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Lucida Grande"/>
                </a:rPr>
                <a:t>Why </a:t>
              </a:r>
            </a:p>
          </p:txBody>
        </p:sp>
        <p:sp>
          <p:nvSpPr>
            <p:cNvPr id="8" name="Rectangle 9">
              <a:extLst>
                <a:ext uri="{FF2B5EF4-FFF2-40B4-BE49-F238E27FC236}">
                  <a16:creationId xmlns="" xmlns:a16="http://schemas.microsoft.com/office/drawing/2014/main" id="{4C4F28FB-41F9-4BAA-BC52-7929F84427E8}"/>
                </a:ext>
              </a:extLst>
            </p:cNvPr>
            <p:cNvSpPr/>
            <p:nvPr/>
          </p:nvSpPr>
          <p:spPr>
            <a:xfrm>
              <a:off x="5893916" y="2364440"/>
              <a:ext cx="5212081" cy="5153990"/>
            </a:xfrm>
            <a:prstGeom prst="rect">
              <a:avLst/>
            </a:prstGeom>
          </p:spPr>
          <p:txBody>
            <a:bodyPr wrap="none">
              <a:prstTxWarp prst="textArchUp">
                <a:avLst>
                  <a:gd name="adj" fmla="val 13108166"/>
                </a:avLst>
              </a:prstTxWarp>
              <a:spAutoFit/>
            </a:bodyPr>
            <a:lstStyle/>
            <a:p>
              <a:pPr algn="ctr" defTabSz="912721">
                <a:defRPr/>
              </a:pPr>
              <a:r>
                <a:rPr lang="en-US" sz="3600" kern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</a:rPr>
                <a:t>How </a:t>
              </a: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4F08E2EE-C03E-45CF-8ED5-5834F6109B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813" y="5136693"/>
            <a:ext cx="1589271" cy="1140963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EFED95B8-0D55-497E-8567-3070750D857F}"/>
              </a:ext>
            </a:extLst>
          </p:cNvPr>
          <p:cNvSpPr txBox="1"/>
          <p:nvPr/>
        </p:nvSpPr>
        <p:spPr>
          <a:xfrm>
            <a:off x="7894247" y="1262889"/>
            <a:ext cx="2328888" cy="3447099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defTabSz="913969"/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WHY</a:t>
            </a:r>
            <a:r>
              <a:rPr lang="zh-CN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 </a:t>
            </a:r>
            <a:endParaRPr lang="en-US" altLang="zh-CN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endParaRPr lang="en-US" altLang="zh-HK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HOW</a:t>
            </a:r>
          </a:p>
          <a:p>
            <a:pPr defTabSz="913969"/>
            <a:endParaRPr lang="en-US" altLang="zh-HK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WHAT</a:t>
            </a:r>
            <a:endParaRPr lang="en-US" altLang="zh-HK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endParaRPr lang="zh-HK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EBD3F48-709D-4FF2-940D-3D9E64F13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HOW</a:t>
            </a:r>
            <a:endParaRPr lang="zh-HK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4C3DB44-8CFE-4888-A001-AB4AC6FA1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695" y="1456850"/>
            <a:ext cx="4705812" cy="5401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Full of faith</a:t>
            </a:r>
          </a:p>
          <a:p>
            <a:pPr marL="0" indent="0">
              <a:buNone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Confident</a:t>
            </a:r>
          </a:p>
          <a:p>
            <a:pPr marL="0" indent="0">
              <a:buNone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Calm </a:t>
            </a:r>
          </a:p>
          <a:p>
            <a:pPr marL="0" indent="0">
              <a:buNone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Bold</a:t>
            </a:r>
          </a:p>
          <a:p>
            <a:pPr marL="0" indent="0">
              <a:buNone/>
            </a:pP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Professional</a:t>
            </a:r>
          </a:p>
          <a:p>
            <a:pPr marL="0" indent="0">
              <a:buNone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Focus and match</a:t>
            </a:r>
          </a:p>
          <a:p>
            <a:pPr marL="0" indent="0">
              <a:buNone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Law of large numbers</a:t>
            </a:r>
          </a:p>
          <a:p>
            <a:pPr marL="0" indent="0">
              <a:buNone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Enjoy the process</a:t>
            </a:r>
          </a:p>
          <a:p>
            <a:pPr marL="0" indent="0">
              <a:buNone/>
            </a:pPr>
            <a:endParaRPr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DFBD86C-8500-4050-A8AD-7B9A8E7E0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45" y="2614216"/>
            <a:ext cx="5799464" cy="2848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370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EBD3F48-709D-4FF2-940D-3D9E64F13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WHAT</a:t>
            </a:r>
            <a:endParaRPr lang="zh-HK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="" xmlns:a16="http://schemas.microsoft.com/office/drawing/2014/main" id="{00578CBA-DF47-4646-B6E4-F6C7565DE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756677"/>
            <a:ext cx="4351339" cy="4351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62E18F36-146E-47AD-88F0-AE70609E62BC}"/>
              </a:ext>
            </a:extLst>
          </p:cNvPr>
          <p:cNvSpPr txBox="1"/>
          <p:nvPr/>
        </p:nvSpPr>
        <p:spPr>
          <a:xfrm>
            <a:off x="6103919" y="1545788"/>
            <a:ext cx="5902036" cy="5370701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Recruitment process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Start a topic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Understand the needs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Business opportunities of MHK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Commission system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Objection treatment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Sign up and join</a:t>
            </a:r>
          </a:p>
          <a:p>
            <a:pPr defTabSz="913969"/>
            <a:endParaRPr lang="zh-HK" altLang="en-US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9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43061" y="197964"/>
            <a:ext cx="11002707" cy="184765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5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Recruit with Shopping Annuity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="" xmlns:a16="http://schemas.microsoft.com/office/drawing/2014/main" id="{D055290C-B714-4F48-8196-6150DD146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15" y="1793159"/>
            <a:ext cx="9689988" cy="18899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7">
                <a:extLst>
                  <a:ext uri="{FF2B5EF4-FFF2-40B4-BE49-F238E27FC236}">
                    <a16:creationId xmlns="" xmlns:a16="http://schemas.microsoft.com/office/drawing/2014/main" id="{497174DF-7DD1-4CCD-A69F-51BF4A002C1E}"/>
                  </a:ext>
                </a:extLst>
              </p:cNvPr>
              <p:cNvSpPr/>
              <p:nvPr/>
            </p:nvSpPr>
            <p:spPr>
              <a:xfrm>
                <a:off x="1791095" y="3609577"/>
                <a:ext cx="11227324" cy="2358595"/>
              </a:xfrm>
              <a:prstGeom prst="rect">
                <a:avLst/>
              </a:prstGeom>
            </p:spPr>
            <p:txBody>
              <a:bodyPr wrap="square" lIns="91402" tIns="45718" rIns="91402" bIns="45718">
                <a:spAutoFit/>
              </a:bodyPr>
              <a:lstStyle/>
              <a:p>
                <a:pPr defTabSz="913969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HK" sz="4800" b="1" i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</m:ctrlPr>
                      </m:sSupPr>
                      <m:e>
                        <m:r>
                          <a:rPr lang="en-US" altLang="zh-HK" sz="4800" b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𝐌𝐏𝐂𝐏</m:t>
                        </m:r>
                      </m:e>
                      <m:sup>
                        <m:r>
                          <a:rPr lang="en-US" altLang="zh-HK" sz="4800" b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>=  </a:t>
                </a:r>
                <a:r>
                  <a:rPr lang="en-US" altLang="zh-CN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>Basic 5</a:t>
                </a:r>
                <a: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/>
                </a:r>
                <a:b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HK" sz="4800" b="1" i="1" kern="0" cap="all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</m:ctrlPr>
                      </m:sSupPr>
                      <m:e>
                        <m:r>
                          <a:rPr lang="en-US" altLang="zh-HK" sz="4800" b="1" kern="0" cap="all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𝐌𝐏𝐂𝐏</m:t>
                        </m:r>
                      </m:e>
                      <m:sup>
                        <m:r>
                          <a:rPr lang="en-US" altLang="zh-HK" sz="4800" b="1" kern="0" cap="all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HK" sz="4800" b="1" kern="0" cap="all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>=  </a:t>
                </a:r>
                <a:r>
                  <a:rPr lang="en-US" altLang="zh-CN" sz="4800" b="1" kern="0" cap="all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>Shopping Annuity</a:t>
                </a:r>
                <a:r>
                  <a:rPr lang="en-US" altLang="zh-HK" sz="4800" b="1" kern="0" cap="all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/>
                </a:r>
                <a:br>
                  <a:rPr lang="en-US" altLang="zh-HK" sz="4800" b="1" kern="0" cap="all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HK" sz="4800" b="1" i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</m:ctrlPr>
                      </m:sSupPr>
                      <m:e>
                        <m:r>
                          <a:rPr lang="en-US" altLang="zh-HK" sz="4800" b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𝐌𝐏𝐂𝐏</m:t>
                        </m:r>
                      </m:e>
                      <m:sup>
                        <m:r>
                          <a:rPr lang="en-US" altLang="zh-HK" sz="4800" b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>=  </a:t>
                </a:r>
                <a:r>
                  <a:rPr lang="en-US" altLang="zh-CN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  <a:cs typeface="Cambria Math" charset="0"/>
                  </a:rPr>
                  <a:t>digital leverage</a:t>
                </a:r>
                <a:endParaRPr lang="zh-HK" altLang="en-US" sz="3600" b="1" kern="0" dirty="0">
                  <a:solidFill>
                    <a:sysClr val="windowText" lastClr="000000"/>
                  </a:solidFill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5" name="矩形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97174DF-7DD1-4CCD-A69F-51BF4A002C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093" y="3609575"/>
                <a:ext cx="11227324" cy="2512611"/>
              </a:xfrm>
              <a:prstGeom prst="rect">
                <a:avLst/>
              </a:prstGeom>
              <a:blipFill rotWithShape="1">
                <a:blip r:embed="rId3"/>
                <a:stretch>
                  <a:fillRect t="-2913" b="-1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33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 flipH="1">
            <a:off x="-1" y="590267"/>
            <a:ext cx="865336" cy="2474668"/>
          </a:xfrm>
          <a:prstGeom prst="flowChartManualInpu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8" rIns="91400" bIns="45718" rtlCol="0" anchor="ctr"/>
          <a:lstStyle/>
          <a:p>
            <a:pPr algn="ctr" defTabSz="913924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lowchart: Manual Input 10"/>
          <p:cNvSpPr/>
          <p:nvPr/>
        </p:nvSpPr>
        <p:spPr>
          <a:xfrm flipH="1" flipV="1">
            <a:off x="-1" y="3031067"/>
            <a:ext cx="865336" cy="2455333"/>
          </a:xfrm>
          <a:prstGeom prst="flowChartManualInpu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8" rIns="91400" bIns="45718" rtlCol="0" anchor="ctr"/>
          <a:lstStyle/>
          <a:p>
            <a:pPr algn="ctr" defTabSz="913924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65335" y="1083761"/>
            <a:ext cx="5644648" cy="1964265"/>
            <a:chOff x="865334" y="917149"/>
            <a:chExt cx="5644648" cy="1255926"/>
          </a:xfrm>
        </p:grpSpPr>
        <p:sp>
          <p:nvSpPr>
            <p:cNvPr id="6" name="Rectangle 5"/>
            <p:cNvSpPr/>
            <p:nvPr/>
          </p:nvSpPr>
          <p:spPr>
            <a:xfrm flipH="1">
              <a:off x="865334" y="917149"/>
              <a:ext cx="5644648" cy="1255926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62737" y="1109212"/>
              <a:ext cx="5447245" cy="708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24"/>
              <a:r>
                <a:rPr lang="en-US" sz="2700" dirty="0">
                  <a:solidFill>
                    <a:prstClr val="white"/>
                  </a:solidFill>
                </a:rPr>
                <a:t>TRADITIONAL ANNUITY:</a:t>
              </a:r>
            </a:p>
            <a:p>
              <a:pPr defTabSz="913924"/>
              <a:r>
                <a:rPr lang="en-US" dirty="0">
                  <a:solidFill>
                    <a:prstClr val="white"/>
                  </a:solidFill>
                </a:rPr>
                <a:t>You must have discretionary income to make fixed sum payments which fund your annuity. 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65333" y="3031080"/>
            <a:ext cx="5644651" cy="1964269"/>
            <a:chOff x="865332" y="3429000"/>
            <a:chExt cx="5644650" cy="1255926"/>
          </a:xfrm>
        </p:grpSpPr>
        <p:sp>
          <p:nvSpPr>
            <p:cNvPr id="8" name="Rectangle 7"/>
            <p:cNvSpPr/>
            <p:nvPr/>
          </p:nvSpPr>
          <p:spPr>
            <a:xfrm flipH="1">
              <a:off x="865332" y="3429000"/>
              <a:ext cx="5644650" cy="125592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24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62737" y="3438276"/>
              <a:ext cx="4901335" cy="892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24"/>
              <a:r>
                <a:rPr lang="en-US" sz="2700" dirty="0">
                  <a:solidFill>
                    <a:prstClr val="white"/>
                  </a:solidFill>
                </a:rPr>
                <a:t>SHOPPING ANNUITY</a:t>
              </a:r>
              <a:r>
                <a:rPr lang="en-US" sz="2700" b="1" cap="all" baseline="30000" dirty="0">
                  <a:solidFill>
                    <a:prstClr val="white"/>
                  </a:solidFill>
                  <a:cs typeface="Century Gothic"/>
                </a:rPr>
                <a:t>®</a:t>
              </a:r>
              <a:r>
                <a:rPr lang="en-US" sz="2700" dirty="0">
                  <a:solidFill>
                    <a:prstClr val="white"/>
                  </a:solidFill>
                </a:rPr>
                <a:t>:</a:t>
              </a:r>
              <a:br>
                <a:rPr lang="en-US" sz="2700" dirty="0">
                  <a:solidFill>
                    <a:prstClr val="white"/>
                  </a:solidFill>
                </a:rPr>
              </a:br>
              <a:r>
                <a:rPr lang="en-US" dirty="0">
                  <a:solidFill>
                    <a:prstClr val="white"/>
                  </a:solidFill>
                </a:rPr>
                <a:t>By redirecting money you are already spending to SHOP.COM, you create your “fixed sum payment” to fund your Shopping Annuity.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-1712337" y="3260952"/>
            <a:ext cx="5667389" cy="5905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54993519-3555-4A9D-8A7D-7A42EFB614ED}"/>
              </a:ext>
            </a:extLst>
          </p:cNvPr>
          <p:cNvSpPr txBox="1"/>
          <p:nvPr/>
        </p:nvSpPr>
        <p:spPr>
          <a:xfrm>
            <a:off x="6966409" y="2461558"/>
            <a:ext cx="4769963" cy="1446551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ctr" defTabSz="913969"/>
            <a:r>
              <a:rPr lang="en-US" altLang="zh-CN" sz="8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Annuity</a:t>
            </a:r>
            <a:endParaRPr lang="zh-HK" altLang="en-US" sz="8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76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" y="2181063"/>
            <a:ext cx="12191999" cy="2406751"/>
          </a:xfrm>
          <a:prstGeom prst="rect">
            <a:avLst/>
          </a:prstGeom>
          <a:noFill/>
        </p:spPr>
        <p:txBody>
          <a:bodyPr wrap="square" lIns="91402" tIns="45718" rIns="91402" bIns="45718" rtlCol="0" anchor="ctr">
            <a:noAutofit/>
          </a:bodyPr>
          <a:lstStyle/>
          <a:p>
            <a:pPr algn="ctr" defTabSz="913969"/>
            <a:r>
              <a:rPr lang="en-US" sz="8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charset="0"/>
              </a:rPr>
              <a:t>Recruiting with </a:t>
            </a:r>
          </a:p>
          <a:p>
            <a:pPr algn="ctr" defTabSz="913969"/>
            <a:r>
              <a:rPr lang="en-US" sz="8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charset="0"/>
              </a:rPr>
              <a:t>Shopping Annuity</a:t>
            </a:r>
          </a:p>
        </p:txBody>
      </p:sp>
    </p:spTree>
    <p:extLst>
      <p:ext uri="{BB962C8B-B14F-4D97-AF65-F5344CB8AC3E}">
        <p14:creationId xmlns:p14="http://schemas.microsoft.com/office/powerpoint/2010/main" val="5977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43061" y="91084"/>
            <a:ext cx="11002707" cy="184765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Recruitment with Shopping Annuity</a:t>
            </a:r>
            <a:r>
              <a:rPr lang="zh-CN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：</a:t>
            </a:r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Theme and Focus</a:t>
            </a:r>
            <a:endParaRPr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微軟正黑體" panose="020B0604030504040204" pitchFamily="34" charset="-120"/>
            </a:endParaRPr>
          </a:p>
        </p:txBody>
      </p:sp>
      <p:grpSp>
        <p:nvGrpSpPr>
          <p:cNvPr id="4" name="Group 10">
            <a:extLst>
              <a:ext uri="{FF2B5EF4-FFF2-40B4-BE49-F238E27FC236}">
                <a16:creationId xmlns="" xmlns:a16="http://schemas.microsoft.com/office/drawing/2014/main" id="{1367D8F5-9A12-4C1F-957E-7D5E71EE9B46}"/>
              </a:ext>
            </a:extLst>
          </p:cNvPr>
          <p:cNvGrpSpPr/>
          <p:nvPr/>
        </p:nvGrpSpPr>
        <p:grpSpPr>
          <a:xfrm>
            <a:off x="1836848" y="1709305"/>
            <a:ext cx="1954389" cy="2119747"/>
            <a:chOff x="555387" y="2933205"/>
            <a:chExt cx="2605852" cy="2826328"/>
          </a:xfrm>
        </p:grpSpPr>
        <p:sp>
          <p:nvSpPr>
            <p:cNvPr id="5" name="Rectangle 32">
              <a:extLst>
                <a:ext uri="{FF2B5EF4-FFF2-40B4-BE49-F238E27FC236}">
                  <a16:creationId xmlns="" xmlns:a16="http://schemas.microsoft.com/office/drawing/2014/main" id="{E6921CED-C360-496E-9D63-7E1BF19C2182}"/>
                </a:ext>
              </a:extLst>
            </p:cNvPr>
            <p:cNvSpPr/>
            <p:nvPr/>
          </p:nvSpPr>
          <p:spPr>
            <a:xfrm>
              <a:off x="559005" y="2933205"/>
              <a:ext cx="2598616" cy="2826328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6042" t="-772" r="-60060" b="-1890"/>
              </a:stretch>
            </a:blip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/>
                </a:solidFill>
              </a:endParaRPr>
            </a:p>
          </p:txBody>
        </p:sp>
        <p:sp>
          <p:nvSpPr>
            <p:cNvPr id="7" name="Rectangle 41">
              <a:extLst>
                <a:ext uri="{FF2B5EF4-FFF2-40B4-BE49-F238E27FC236}">
                  <a16:creationId xmlns="" xmlns:a16="http://schemas.microsoft.com/office/drawing/2014/main" id="{5E1A7CA1-8687-4F36-B92B-92ACF57B4225}"/>
                </a:ext>
              </a:extLst>
            </p:cNvPr>
            <p:cNvSpPr/>
            <p:nvPr/>
          </p:nvSpPr>
          <p:spPr>
            <a:xfrm>
              <a:off x="555387" y="3962400"/>
              <a:ext cx="2605852" cy="1797132"/>
            </a:xfrm>
            <a:prstGeom prst="rect">
              <a:avLst/>
            </a:prstGeom>
            <a:gradFill>
              <a:gsLst>
                <a:gs pos="5000">
                  <a:srgbClr val="000000"/>
                </a:gs>
                <a:gs pos="83000">
                  <a:srgbClr val="000000">
                    <a:alpha val="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8" name="Rectangle 36">
              <a:extLst>
                <a:ext uri="{FF2B5EF4-FFF2-40B4-BE49-F238E27FC236}">
                  <a16:creationId xmlns="" xmlns:a16="http://schemas.microsoft.com/office/drawing/2014/main" id="{0053FBD8-84C8-4F81-9D21-FA4247399861}"/>
                </a:ext>
              </a:extLst>
            </p:cNvPr>
            <p:cNvSpPr/>
            <p:nvPr/>
          </p:nvSpPr>
          <p:spPr>
            <a:xfrm>
              <a:off x="562623" y="5057880"/>
              <a:ext cx="259861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3969">
                <a:buClr>
                  <a:srgbClr val="FFCC00"/>
                </a:buClr>
                <a:defRPr/>
              </a:pPr>
              <a:r>
                <a:rPr lang="en-US" altLang="zh-CN" sz="12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Open Sans" panose="020B0606030504020204" pitchFamily="34" charset="0"/>
                </a:rPr>
                <a:t>Convert spending to income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="" xmlns:a16="http://schemas.microsoft.com/office/drawing/2014/main" id="{19F36C27-EDA8-49D2-957B-40CC2AFBB91D}"/>
              </a:ext>
            </a:extLst>
          </p:cNvPr>
          <p:cNvGrpSpPr/>
          <p:nvPr/>
        </p:nvGrpSpPr>
        <p:grpSpPr>
          <a:xfrm>
            <a:off x="4067088" y="1709305"/>
            <a:ext cx="1959816" cy="2119747"/>
            <a:chOff x="3377696" y="2933205"/>
            <a:chExt cx="2613088" cy="2826328"/>
          </a:xfrm>
        </p:grpSpPr>
        <p:sp>
          <p:nvSpPr>
            <p:cNvPr id="10" name="Rectangle 33">
              <a:extLst>
                <a:ext uri="{FF2B5EF4-FFF2-40B4-BE49-F238E27FC236}">
                  <a16:creationId xmlns="" xmlns:a16="http://schemas.microsoft.com/office/drawing/2014/main" id="{ACD26E70-20A9-40E1-9446-884614E43E14}"/>
                </a:ext>
              </a:extLst>
            </p:cNvPr>
            <p:cNvSpPr/>
            <p:nvPr/>
          </p:nvSpPr>
          <p:spPr>
            <a:xfrm>
              <a:off x="3388550" y="2933205"/>
              <a:ext cx="2598616" cy="2826328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9737" r="-47565"/>
              </a:stretch>
            </a:blip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/>
                </a:solidFill>
              </a:endParaRPr>
            </a:p>
          </p:txBody>
        </p:sp>
        <p:sp>
          <p:nvSpPr>
            <p:cNvPr id="11" name="Rectangle 42">
              <a:extLst>
                <a:ext uri="{FF2B5EF4-FFF2-40B4-BE49-F238E27FC236}">
                  <a16:creationId xmlns="" xmlns:a16="http://schemas.microsoft.com/office/drawing/2014/main" id="{51D9ACAC-3EEA-4047-B821-75DB3BBDDE01}"/>
                </a:ext>
              </a:extLst>
            </p:cNvPr>
            <p:cNvSpPr/>
            <p:nvPr/>
          </p:nvSpPr>
          <p:spPr>
            <a:xfrm>
              <a:off x="3384932" y="3962400"/>
              <a:ext cx="2605852" cy="1797132"/>
            </a:xfrm>
            <a:prstGeom prst="rect">
              <a:avLst/>
            </a:prstGeom>
            <a:gradFill>
              <a:gsLst>
                <a:gs pos="5000">
                  <a:srgbClr val="000000"/>
                </a:gs>
                <a:gs pos="83000">
                  <a:srgbClr val="000000">
                    <a:alpha val="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12" name="Rectangle 37">
              <a:extLst>
                <a:ext uri="{FF2B5EF4-FFF2-40B4-BE49-F238E27FC236}">
                  <a16:creationId xmlns="" xmlns:a16="http://schemas.microsoft.com/office/drawing/2014/main" id="{838B96C8-EB5A-42A9-93A7-E824DE6F48CC}"/>
                </a:ext>
              </a:extLst>
            </p:cNvPr>
            <p:cNvSpPr/>
            <p:nvPr/>
          </p:nvSpPr>
          <p:spPr>
            <a:xfrm>
              <a:off x="3377696" y="5057880"/>
              <a:ext cx="2608268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3969">
                <a:buClr>
                  <a:srgbClr val="FFCC00"/>
                </a:buClr>
                <a:defRPr/>
              </a:pPr>
              <a:r>
                <a:rPr lang="en-US" altLang="zh-CN" sz="12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Open Sans" panose="020B0606030504020204" pitchFamily="34" charset="0"/>
                </a:rPr>
                <a:t>the Midas touch</a:t>
              </a:r>
            </a:p>
            <a:p>
              <a:pPr marL="0" lvl="1" algn="ctr" defTabSz="913969">
                <a:buClr>
                  <a:srgbClr val="FFCC00"/>
                </a:buClr>
                <a:defRPr/>
              </a:pPr>
              <a:r>
                <a:rPr lang="en-US" sz="12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Open Sans" panose="020B0606030504020204" pitchFamily="34" charset="0"/>
                </a:rPr>
                <a:t>Economic Revolution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FB13F24-49D2-42F4-9C9E-4BC722468A34}"/>
              </a:ext>
            </a:extLst>
          </p:cNvPr>
          <p:cNvGrpSpPr/>
          <p:nvPr/>
        </p:nvGrpSpPr>
        <p:grpSpPr>
          <a:xfrm>
            <a:off x="6299167" y="1709305"/>
            <a:ext cx="1954391" cy="2119747"/>
            <a:chOff x="6203626" y="2933205"/>
            <a:chExt cx="2605854" cy="2826328"/>
          </a:xfrm>
        </p:grpSpPr>
        <p:sp>
          <p:nvSpPr>
            <p:cNvPr id="14" name="Rectangle 34">
              <a:extLst>
                <a:ext uri="{FF2B5EF4-FFF2-40B4-BE49-F238E27FC236}">
                  <a16:creationId xmlns="" xmlns:a16="http://schemas.microsoft.com/office/drawing/2014/main" id="{7009BB2A-99B4-4EDE-880F-F09DAB5684D2}"/>
                </a:ext>
              </a:extLst>
            </p:cNvPr>
            <p:cNvSpPr/>
            <p:nvPr/>
          </p:nvSpPr>
          <p:spPr>
            <a:xfrm>
              <a:off x="6210862" y="2933205"/>
              <a:ext cx="2598616" cy="2826328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3378" r="-4494"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txBody>
            <a:bodyPr rtlCol="0" anchor="ctr"/>
            <a:lstStyle/>
            <a:p>
              <a:pPr algn="ctr" defTabSz="913969">
                <a:defRPr/>
              </a:pPr>
              <a:endParaRPr lang="en-US" sz="1300" kern="0" dirty="0">
                <a:solidFill>
                  <a:srgbClr val="F2F2F2"/>
                </a:solidFill>
              </a:endParaRPr>
            </a:p>
          </p:txBody>
        </p:sp>
        <p:sp>
          <p:nvSpPr>
            <p:cNvPr id="15" name="Rectangle 43">
              <a:extLst>
                <a:ext uri="{FF2B5EF4-FFF2-40B4-BE49-F238E27FC236}">
                  <a16:creationId xmlns="" xmlns:a16="http://schemas.microsoft.com/office/drawing/2014/main" id="{2FD41041-5F25-4577-B737-1581C7F6C706}"/>
                </a:ext>
              </a:extLst>
            </p:cNvPr>
            <p:cNvSpPr/>
            <p:nvPr/>
          </p:nvSpPr>
          <p:spPr>
            <a:xfrm>
              <a:off x="6203626" y="3962399"/>
              <a:ext cx="2605852" cy="1797132"/>
            </a:xfrm>
            <a:prstGeom prst="rect">
              <a:avLst/>
            </a:prstGeom>
            <a:gradFill>
              <a:gsLst>
                <a:gs pos="5000">
                  <a:srgbClr val="000000"/>
                </a:gs>
                <a:gs pos="83000">
                  <a:srgbClr val="000000">
                    <a:alpha val="0"/>
                  </a:srgbClr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txBody>
            <a:bodyPr rtlCol="0" anchor="ctr"/>
            <a:lstStyle/>
            <a:p>
              <a:pPr algn="ctr" defTabSz="913969">
                <a:defRPr/>
              </a:pPr>
              <a:endParaRPr lang="en-US" sz="1300" kern="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16" name="Rectangle 38">
              <a:extLst>
                <a:ext uri="{FF2B5EF4-FFF2-40B4-BE49-F238E27FC236}">
                  <a16:creationId xmlns="" xmlns:a16="http://schemas.microsoft.com/office/drawing/2014/main" id="{0CEE4B3E-6017-417C-B240-5703E511439A}"/>
                </a:ext>
              </a:extLst>
            </p:cNvPr>
            <p:cNvSpPr/>
            <p:nvPr/>
          </p:nvSpPr>
          <p:spPr>
            <a:xfrm>
              <a:off x="6206037" y="5180989"/>
              <a:ext cx="2603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3969">
                <a:buClr>
                  <a:srgbClr val="FFCC00"/>
                </a:buClr>
                <a:defRPr/>
              </a:pPr>
              <a:r>
                <a:rPr lang="en-US" altLang="zh-CN" sz="1200" b="1" kern="0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Open Sans" panose="020B0606030504020204" pitchFamily="34" charset="0"/>
                </a:rPr>
                <a:t>Digital Aggregation</a:t>
              </a:r>
              <a:endParaRPr lang="en-US" sz="1200" b="1" kern="0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="" xmlns:a16="http://schemas.microsoft.com/office/drawing/2014/main" id="{F13B5884-B274-4434-BD46-FE6C7CE6D5F1}"/>
              </a:ext>
            </a:extLst>
          </p:cNvPr>
          <p:cNvGrpSpPr/>
          <p:nvPr/>
        </p:nvGrpSpPr>
        <p:grpSpPr>
          <a:xfrm>
            <a:off x="8429953" y="1709305"/>
            <a:ext cx="1958008" cy="2119747"/>
            <a:chOff x="9031966" y="2933205"/>
            <a:chExt cx="2610677" cy="2826328"/>
          </a:xfrm>
        </p:grpSpPr>
        <p:sp>
          <p:nvSpPr>
            <p:cNvPr id="18" name="Rectangle 35">
              <a:extLst>
                <a:ext uri="{FF2B5EF4-FFF2-40B4-BE49-F238E27FC236}">
                  <a16:creationId xmlns="" xmlns:a16="http://schemas.microsoft.com/office/drawing/2014/main" id="{6595B4C6-ED75-4424-811A-C4069287240E}"/>
                </a:ext>
              </a:extLst>
            </p:cNvPr>
            <p:cNvSpPr/>
            <p:nvPr/>
          </p:nvSpPr>
          <p:spPr>
            <a:xfrm>
              <a:off x="9039202" y="2933205"/>
              <a:ext cx="2598616" cy="2826328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7299" t="-55471" r="-128145" b="-5007"/>
              </a:stretch>
            </a:blip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/>
                </a:solidFill>
              </a:endParaRPr>
            </a:p>
          </p:txBody>
        </p:sp>
        <p:sp>
          <p:nvSpPr>
            <p:cNvPr id="19" name="Rectangle 44">
              <a:extLst>
                <a:ext uri="{FF2B5EF4-FFF2-40B4-BE49-F238E27FC236}">
                  <a16:creationId xmlns="" xmlns:a16="http://schemas.microsoft.com/office/drawing/2014/main" id="{42FD54C5-ED4C-4D6C-A41C-161138EF2B8B}"/>
                </a:ext>
              </a:extLst>
            </p:cNvPr>
            <p:cNvSpPr/>
            <p:nvPr/>
          </p:nvSpPr>
          <p:spPr>
            <a:xfrm>
              <a:off x="9031966" y="3962399"/>
              <a:ext cx="2605852" cy="1797132"/>
            </a:xfrm>
            <a:prstGeom prst="rect">
              <a:avLst/>
            </a:prstGeom>
            <a:gradFill>
              <a:gsLst>
                <a:gs pos="5000">
                  <a:srgbClr val="000000"/>
                </a:gs>
                <a:gs pos="83000">
                  <a:srgbClr val="000000">
                    <a:alpha val="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20" name="Rectangle 39">
              <a:extLst>
                <a:ext uri="{FF2B5EF4-FFF2-40B4-BE49-F238E27FC236}">
                  <a16:creationId xmlns="" xmlns:a16="http://schemas.microsoft.com/office/drawing/2014/main" id="{173D77F9-0D58-43B8-88FD-792B74BCDB3D}"/>
                </a:ext>
              </a:extLst>
            </p:cNvPr>
            <p:cNvSpPr/>
            <p:nvPr/>
          </p:nvSpPr>
          <p:spPr>
            <a:xfrm>
              <a:off x="9039202" y="5160472"/>
              <a:ext cx="26034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3969">
                <a:buClr>
                  <a:srgbClr val="FFCC00"/>
                </a:buClr>
                <a:defRPr/>
              </a:pPr>
              <a:r>
                <a:rPr lang="en-US" sz="12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Open Sans" panose="020B0606030504020204" pitchFamily="34" charset="0"/>
                </a:rPr>
                <a:t>Tracking system</a:t>
              </a:r>
            </a:p>
          </p:txBody>
        </p:sp>
      </p:grpSp>
      <p:grpSp>
        <p:nvGrpSpPr>
          <p:cNvPr id="21" name="Group 2">
            <a:extLst>
              <a:ext uri="{FF2B5EF4-FFF2-40B4-BE49-F238E27FC236}">
                <a16:creationId xmlns="" xmlns:a16="http://schemas.microsoft.com/office/drawing/2014/main" id="{05C4579D-7CE0-4FA9-8DEE-6DF7BDD42544}"/>
              </a:ext>
            </a:extLst>
          </p:cNvPr>
          <p:cNvGrpSpPr/>
          <p:nvPr/>
        </p:nvGrpSpPr>
        <p:grpSpPr>
          <a:xfrm>
            <a:off x="1830516" y="4280521"/>
            <a:ext cx="1954389" cy="2119747"/>
            <a:chOff x="554783" y="2933205"/>
            <a:chExt cx="2605852" cy="2826328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B932740C-4EAA-4256-A75E-7EA0FE1F59F4}"/>
                </a:ext>
              </a:extLst>
            </p:cNvPr>
            <p:cNvSpPr/>
            <p:nvPr/>
          </p:nvSpPr>
          <p:spPr>
            <a:xfrm>
              <a:off x="558401" y="2933205"/>
              <a:ext cx="2598616" cy="2826328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7665" r="-19842"/>
              </a:stretch>
            </a:blip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/>
                </a:solidFill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="" xmlns:a16="http://schemas.microsoft.com/office/drawing/2014/main" id="{B7BA0786-E256-4283-943A-4EF464BB5A83}"/>
                </a:ext>
              </a:extLst>
            </p:cNvPr>
            <p:cNvSpPr/>
            <p:nvPr/>
          </p:nvSpPr>
          <p:spPr>
            <a:xfrm>
              <a:off x="554783" y="3962400"/>
              <a:ext cx="2605852" cy="1797132"/>
            </a:xfrm>
            <a:prstGeom prst="rect">
              <a:avLst/>
            </a:prstGeom>
            <a:gradFill>
              <a:gsLst>
                <a:gs pos="5000">
                  <a:srgbClr val="000000"/>
                </a:gs>
                <a:gs pos="83000">
                  <a:srgbClr val="000000">
                    <a:alpha val="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24" name="Rectangle 25">
              <a:extLst>
                <a:ext uri="{FF2B5EF4-FFF2-40B4-BE49-F238E27FC236}">
                  <a16:creationId xmlns="" xmlns:a16="http://schemas.microsoft.com/office/drawing/2014/main" id="{4E4D5B67-0936-4714-B24B-27FCAC403288}"/>
                </a:ext>
              </a:extLst>
            </p:cNvPr>
            <p:cNvSpPr/>
            <p:nvPr/>
          </p:nvSpPr>
          <p:spPr>
            <a:xfrm>
              <a:off x="554783" y="5262241"/>
              <a:ext cx="25986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3969">
                <a:buClr>
                  <a:srgbClr val="FFCC00"/>
                </a:buClr>
                <a:defRPr/>
              </a:pPr>
              <a:r>
                <a:rPr lang="en-US" altLang="zh-CN" sz="12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Open Sans" panose="020B0606030504020204" pitchFamily="34" charset="0"/>
                </a:rPr>
                <a:t>Assessment Service</a:t>
              </a:r>
              <a:endParaRPr lang="en-US" sz="12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  <p:grpSp>
        <p:nvGrpSpPr>
          <p:cNvPr id="26" name="Group 5">
            <a:extLst>
              <a:ext uri="{FF2B5EF4-FFF2-40B4-BE49-F238E27FC236}">
                <a16:creationId xmlns="" xmlns:a16="http://schemas.microsoft.com/office/drawing/2014/main" id="{185D34C4-A153-4641-A64F-E9998428EE0B}"/>
              </a:ext>
            </a:extLst>
          </p:cNvPr>
          <p:cNvGrpSpPr/>
          <p:nvPr/>
        </p:nvGrpSpPr>
        <p:grpSpPr>
          <a:xfrm>
            <a:off x="4056820" y="4264633"/>
            <a:ext cx="1974611" cy="2119747"/>
            <a:chOff x="3381917" y="2933205"/>
            <a:chExt cx="2632813" cy="2826328"/>
          </a:xfrm>
        </p:grpSpPr>
        <p:sp>
          <p:nvSpPr>
            <p:cNvPr id="27" name="Rectangle 22">
              <a:extLst>
                <a:ext uri="{FF2B5EF4-FFF2-40B4-BE49-F238E27FC236}">
                  <a16:creationId xmlns="" xmlns:a16="http://schemas.microsoft.com/office/drawing/2014/main" id="{402F6172-163E-4A05-BC7C-EA7FC55C5638}"/>
                </a:ext>
              </a:extLst>
            </p:cNvPr>
            <p:cNvSpPr/>
            <p:nvPr/>
          </p:nvSpPr>
          <p:spPr>
            <a:xfrm>
              <a:off x="3385535" y="2933205"/>
              <a:ext cx="2598616" cy="2826328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5133" r="-24106"/>
              </a:stretch>
            </a:blip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/>
                </a:solidFill>
              </a:endParaRPr>
            </a:p>
          </p:txBody>
        </p:sp>
        <p:sp>
          <p:nvSpPr>
            <p:cNvPr id="28" name="Rectangle 30">
              <a:extLst>
                <a:ext uri="{FF2B5EF4-FFF2-40B4-BE49-F238E27FC236}">
                  <a16:creationId xmlns="" xmlns:a16="http://schemas.microsoft.com/office/drawing/2014/main" id="{982F87B9-38B0-4352-A765-31DF0B150CD3}"/>
                </a:ext>
              </a:extLst>
            </p:cNvPr>
            <p:cNvSpPr/>
            <p:nvPr/>
          </p:nvSpPr>
          <p:spPr>
            <a:xfrm>
              <a:off x="3381917" y="3962400"/>
              <a:ext cx="2605852" cy="1797132"/>
            </a:xfrm>
            <a:prstGeom prst="rect">
              <a:avLst/>
            </a:prstGeom>
            <a:gradFill>
              <a:gsLst>
                <a:gs pos="5000">
                  <a:srgbClr val="000000"/>
                </a:gs>
                <a:gs pos="83000">
                  <a:srgbClr val="000000">
                    <a:alpha val="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="" xmlns:a16="http://schemas.microsoft.com/office/drawing/2014/main" id="{1DA8BBF1-4F4B-4B40-8169-DC2A395AB46F}"/>
                </a:ext>
              </a:extLst>
            </p:cNvPr>
            <p:cNvSpPr/>
            <p:nvPr/>
          </p:nvSpPr>
          <p:spPr>
            <a:xfrm>
              <a:off x="3406465" y="5283421"/>
              <a:ext cx="26082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3969">
                <a:buClr>
                  <a:srgbClr val="FFCC00"/>
                </a:buClr>
                <a:defRPr/>
              </a:pPr>
              <a:r>
                <a:rPr lang="en-US" altLang="zh-CN" sz="12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Open Sans" panose="020B0606030504020204" pitchFamily="34" charset="0"/>
                </a:rPr>
                <a:t>Successful Stories</a:t>
              </a:r>
              <a:endParaRPr lang="en-US" sz="12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  <p:grpSp>
        <p:nvGrpSpPr>
          <p:cNvPr id="30" name="Group 6">
            <a:extLst>
              <a:ext uri="{FF2B5EF4-FFF2-40B4-BE49-F238E27FC236}">
                <a16:creationId xmlns="" xmlns:a16="http://schemas.microsoft.com/office/drawing/2014/main" id="{C6F75EB3-699C-4CA4-BEDB-647FE72E47F2}"/>
              </a:ext>
            </a:extLst>
          </p:cNvPr>
          <p:cNvGrpSpPr/>
          <p:nvPr/>
        </p:nvGrpSpPr>
        <p:grpSpPr>
          <a:xfrm>
            <a:off x="6282220" y="4302305"/>
            <a:ext cx="1955295" cy="2119747"/>
            <a:chOff x="6212667" y="2933205"/>
            <a:chExt cx="2607060" cy="2826328"/>
          </a:xfrm>
        </p:grpSpPr>
        <p:sp>
          <p:nvSpPr>
            <p:cNvPr id="31" name="Rectangle 23">
              <a:extLst>
                <a:ext uri="{FF2B5EF4-FFF2-40B4-BE49-F238E27FC236}">
                  <a16:creationId xmlns="" xmlns:a16="http://schemas.microsoft.com/office/drawing/2014/main" id="{4ED35D5D-94A9-45AA-B600-E6EDCA26D842}"/>
                </a:ext>
              </a:extLst>
            </p:cNvPr>
            <p:cNvSpPr/>
            <p:nvPr/>
          </p:nvSpPr>
          <p:spPr>
            <a:xfrm>
              <a:off x="6217493" y="2933205"/>
              <a:ext cx="2598616" cy="2826328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4581" r="-8264" b="-13446"/>
              </a:stretch>
            </a:blip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5A1927F9-1469-4C65-BA02-D70EF8D1130F}"/>
                </a:ext>
              </a:extLst>
            </p:cNvPr>
            <p:cNvSpPr/>
            <p:nvPr/>
          </p:nvSpPr>
          <p:spPr>
            <a:xfrm>
              <a:off x="6213875" y="3962400"/>
              <a:ext cx="2605852" cy="1797132"/>
            </a:xfrm>
            <a:prstGeom prst="rect">
              <a:avLst/>
            </a:prstGeom>
            <a:gradFill>
              <a:gsLst>
                <a:gs pos="5000">
                  <a:srgbClr val="000000"/>
                </a:gs>
                <a:gs pos="83000">
                  <a:srgbClr val="000000">
                    <a:alpha val="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33" name="Rectangle 27">
              <a:extLst>
                <a:ext uri="{FF2B5EF4-FFF2-40B4-BE49-F238E27FC236}">
                  <a16:creationId xmlns="" xmlns:a16="http://schemas.microsoft.com/office/drawing/2014/main" id="{B3818890-1ECB-4930-9805-7D66BEB3A1EB}"/>
                </a:ext>
              </a:extLst>
            </p:cNvPr>
            <p:cNvSpPr/>
            <p:nvPr/>
          </p:nvSpPr>
          <p:spPr>
            <a:xfrm>
              <a:off x="6212667" y="5233195"/>
              <a:ext cx="2603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3969">
                <a:buClr>
                  <a:srgbClr val="FFCC00"/>
                </a:buClr>
                <a:defRPr/>
              </a:pPr>
              <a:r>
                <a:rPr lang="en-US" altLang="zh-CN" sz="12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Open Sans" panose="020B0606030504020204" pitchFamily="34" charset="0"/>
                </a:rPr>
                <a:t>Group buying power</a:t>
              </a:r>
              <a:endParaRPr lang="en-US" sz="12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  <p:grpSp>
        <p:nvGrpSpPr>
          <p:cNvPr id="34" name="Group 7">
            <a:extLst>
              <a:ext uri="{FF2B5EF4-FFF2-40B4-BE49-F238E27FC236}">
                <a16:creationId xmlns="" xmlns:a16="http://schemas.microsoft.com/office/drawing/2014/main" id="{AD0982DD-3062-47D3-B084-353161C19CBF}"/>
              </a:ext>
            </a:extLst>
          </p:cNvPr>
          <p:cNvGrpSpPr/>
          <p:nvPr/>
        </p:nvGrpSpPr>
        <p:grpSpPr>
          <a:xfrm>
            <a:off x="8431785" y="4302327"/>
            <a:ext cx="1956201" cy="2119747"/>
            <a:chOff x="9034377" y="2933205"/>
            <a:chExt cx="2608268" cy="2826328"/>
          </a:xfrm>
        </p:grpSpPr>
        <p:sp>
          <p:nvSpPr>
            <p:cNvPr id="35" name="Rectangle 24">
              <a:extLst>
                <a:ext uri="{FF2B5EF4-FFF2-40B4-BE49-F238E27FC236}">
                  <a16:creationId xmlns="" xmlns:a16="http://schemas.microsoft.com/office/drawing/2014/main" id="{03675BA6-FCC5-4D83-AD4A-77F60D6F1EC4}"/>
                </a:ext>
              </a:extLst>
            </p:cNvPr>
            <p:cNvSpPr/>
            <p:nvPr/>
          </p:nvSpPr>
          <p:spPr>
            <a:xfrm>
              <a:off x="9034377" y="2933205"/>
              <a:ext cx="2598616" cy="2826328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9066" t="-31373" r="-49807"/>
              </a:stretch>
            </a:blip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/>
                </a:solidFill>
              </a:endParaRPr>
            </a:p>
          </p:txBody>
        </p:sp>
        <p:sp>
          <p:nvSpPr>
            <p:cNvPr id="36" name="Rectangle 45">
              <a:extLst>
                <a:ext uri="{FF2B5EF4-FFF2-40B4-BE49-F238E27FC236}">
                  <a16:creationId xmlns="" xmlns:a16="http://schemas.microsoft.com/office/drawing/2014/main" id="{7BEAA72F-2B96-4552-9829-8E530FBEF819}"/>
                </a:ext>
              </a:extLst>
            </p:cNvPr>
            <p:cNvSpPr/>
            <p:nvPr/>
          </p:nvSpPr>
          <p:spPr>
            <a:xfrm>
              <a:off x="9034377" y="3962400"/>
              <a:ext cx="2605852" cy="1797132"/>
            </a:xfrm>
            <a:prstGeom prst="rect">
              <a:avLst/>
            </a:prstGeom>
            <a:gradFill>
              <a:gsLst>
                <a:gs pos="5000">
                  <a:srgbClr val="000000"/>
                </a:gs>
                <a:gs pos="83000">
                  <a:srgbClr val="000000">
                    <a:alpha val="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2794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9">
                <a:defRPr/>
              </a:pPr>
              <a:endParaRPr lang="en-US" sz="1300" dirty="0">
                <a:solidFill>
                  <a:srgbClr val="F2F2F2">
                    <a:lumMod val="25000"/>
                  </a:srgbClr>
                </a:solidFill>
              </a:endParaRPr>
            </a:p>
          </p:txBody>
        </p:sp>
        <p:sp>
          <p:nvSpPr>
            <p:cNvPr id="37" name="Rectangle 28">
              <a:extLst>
                <a:ext uri="{FF2B5EF4-FFF2-40B4-BE49-F238E27FC236}">
                  <a16:creationId xmlns="" xmlns:a16="http://schemas.microsoft.com/office/drawing/2014/main" id="{C44085C8-717A-40F7-A8DE-369F90A86861}"/>
                </a:ext>
              </a:extLst>
            </p:cNvPr>
            <p:cNvSpPr/>
            <p:nvPr/>
          </p:nvSpPr>
          <p:spPr>
            <a:xfrm>
              <a:off x="9039204" y="5114934"/>
              <a:ext cx="260344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913969">
                <a:buClr>
                  <a:srgbClr val="FFCC00"/>
                </a:buClr>
                <a:defRPr/>
              </a:pPr>
              <a:r>
                <a:rPr lang="en-US" altLang="zh-CN" sz="12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 panose="020B0604030504040204" pitchFamily="34" charset="-120"/>
                  <a:cs typeface="Open Sans" panose="020B0606030504020204" pitchFamily="34" charset="0"/>
                </a:rPr>
                <a:t>Businessmen separate the customers</a:t>
              </a:r>
              <a:endParaRPr lang="en-US" sz="12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09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1544" y="1196753"/>
            <a:ext cx="8229600" cy="857251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cs typeface="Arial Unicode MS" pitchFamily="34" charset="-120"/>
              </a:rPr>
              <a:t/>
            </a:r>
            <a:b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cs typeface="Arial Unicode MS" pitchFamily="34" charset="-120"/>
              </a:rPr>
            </a:b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cs typeface="Arial Unicode MS" pitchFamily="34" charset="-120"/>
              </a:rPr>
              <a:t>Convert Spending  </a:t>
            </a:r>
            <a:b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cs typeface="Arial Unicode MS" pitchFamily="34" charset="-120"/>
              </a:rPr>
            </a:b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cs typeface="Arial Unicode MS" pitchFamily="34" charset="-120"/>
              </a:rPr>
              <a:t>Into Earning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  <a:cs typeface="Arial Unicode MS" pitchFamily="34" charset="-120"/>
            </a:endParaRPr>
          </a:p>
        </p:txBody>
      </p:sp>
      <p:pic>
        <p:nvPicPr>
          <p:cNvPr id="4" name="內容版面配置區 3" descr="TW_CovertSpendtoEarn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96331" y="1757119"/>
            <a:ext cx="4528900" cy="4528900"/>
          </a:xfrm>
        </p:spPr>
      </p:pic>
    </p:spTree>
    <p:extLst>
      <p:ext uri="{BB962C8B-B14F-4D97-AF65-F5344CB8AC3E}">
        <p14:creationId xmlns:p14="http://schemas.microsoft.com/office/powerpoint/2010/main" val="3761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4">
            <a:extLst>
              <a:ext uri="{FF2B5EF4-FFF2-40B4-BE49-F238E27FC236}">
                <a16:creationId xmlns="" xmlns:a16="http://schemas.microsoft.com/office/drawing/2014/main" id="{4983BAE7-D675-4F9F-ADF8-C344236A251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428729" y="1187501"/>
            <a:ext cx="3276600" cy="3733800"/>
            <a:chOff x="144" y="864"/>
            <a:chExt cx="2064" cy="2352"/>
          </a:xfrm>
        </p:grpSpPr>
        <p:sp>
          <p:nvSpPr>
            <p:cNvPr id="31" name="AutoShape 5">
              <a:extLst>
                <a:ext uri="{FF2B5EF4-FFF2-40B4-BE49-F238E27FC236}">
                  <a16:creationId xmlns="" xmlns:a16="http://schemas.microsoft.com/office/drawing/2014/main" id="{380822F6-3398-4F01-BF7E-1D9CC34A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864"/>
              <a:ext cx="2064" cy="2352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96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8883" name="Line 6">
              <a:extLst>
                <a:ext uri="{FF2B5EF4-FFF2-40B4-BE49-F238E27FC236}">
                  <a16:creationId xmlns="" xmlns:a16="http://schemas.microsoft.com/office/drawing/2014/main" id="{2EFEB148-2E8F-41D7-8EE2-73BBFC463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400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39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HK" altLang="en-US" sz="3600" u="sng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endParaRPr>
            </a:p>
          </p:txBody>
        </p:sp>
        <p:sp>
          <p:nvSpPr>
            <p:cNvPr id="78884" name="Line 7">
              <a:extLst>
                <a:ext uri="{FF2B5EF4-FFF2-40B4-BE49-F238E27FC236}">
                  <a16:creationId xmlns="" xmlns:a16="http://schemas.microsoft.com/office/drawing/2014/main" id="{F4D076F3-B8DF-4704-8019-2264A8106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68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39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HK" altLang="en-US" sz="3600" u="sng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endParaRPr>
            </a:p>
          </p:txBody>
        </p:sp>
      </p:grpSp>
      <p:sp>
        <p:nvSpPr>
          <p:cNvPr id="399362" name="Rectangle 2">
            <a:extLst>
              <a:ext uri="{FF2B5EF4-FFF2-40B4-BE49-F238E27FC236}">
                <a16:creationId xmlns="" xmlns:a16="http://schemas.microsoft.com/office/drawing/2014/main" id="{A6D8BADE-3DCF-4916-97B7-1B5A89FA40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8581"/>
            <a:ext cx="12192000" cy="792163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zh-TW" sz="4000" b="1" cap="none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Help you get commission by all means!</a:t>
            </a:r>
            <a:endParaRPr lang="zh-TW" altLang="en-US" sz="4000" b="1" cap="none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grpSp>
        <p:nvGrpSpPr>
          <p:cNvPr id="78851" name="Group 4">
            <a:extLst>
              <a:ext uri="{FF2B5EF4-FFF2-40B4-BE49-F238E27FC236}">
                <a16:creationId xmlns="" xmlns:a16="http://schemas.microsoft.com/office/drawing/2014/main" id="{B07DB186-5585-43BD-8981-D9984F4732A2}"/>
              </a:ext>
            </a:extLst>
          </p:cNvPr>
          <p:cNvGrpSpPr>
            <a:grpSpLocks/>
          </p:cNvGrpSpPr>
          <p:nvPr/>
        </p:nvGrpSpPr>
        <p:grpSpPr bwMode="auto">
          <a:xfrm>
            <a:off x="1390631" y="1219200"/>
            <a:ext cx="3276600" cy="3733800"/>
            <a:chOff x="144" y="864"/>
            <a:chExt cx="2064" cy="2352"/>
          </a:xfrm>
        </p:grpSpPr>
        <p:sp>
          <p:nvSpPr>
            <p:cNvPr id="399365" name="AutoShape 5">
              <a:extLst>
                <a:ext uri="{FF2B5EF4-FFF2-40B4-BE49-F238E27FC236}">
                  <a16:creationId xmlns="" xmlns:a16="http://schemas.microsoft.com/office/drawing/2014/main" id="{59439815-723B-4B27-8836-789EA7842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864"/>
              <a:ext cx="2064" cy="2352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96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78880" name="Line 6">
              <a:extLst>
                <a:ext uri="{FF2B5EF4-FFF2-40B4-BE49-F238E27FC236}">
                  <a16:creationId xmlns="" xmlns:a16="http://schemas.microsoft.com/office/drawing/2014/main" id="{EC574538-FC84-4295-8DAC-F31DD82E4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400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39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HK" altLang="en-US" sz="3600" u="sng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endParaRPr>
            </a:p>
          </p:txBody>
        </p:sp>
        <p:sp>
          <p:nvSpPr>
            <p:cNvPr id="78881" name="Line 7">
              <a:extLst>
                <a:ext uri="{FF2B5EF4-FFF2-40B4-BE49-F238E27FC236}">
                  <a16:creationId xmlns="" xmlns:a16="http://schemas.microsoft.com/office/drawing/2014/main" id="{97570C7A-E3C5-417F-BCFC-940207476C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68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39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HK" altLang="en-US" sz="3600" u="sng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endParaRPr>
            </a:p>
          </p:txBody>
        </p:sp>
      </p:grpSp>
      <p:sp>
        <p:nvSpPr>
          <p:cNvPr id="78852" name="Text Box 28">
            <a:extLst>
              <a:ext uri="{FF2B5EF4-FFF2-40B4-BE49-F238E27FC236}">
                <a16:creationId xmlns="" xmlns:a16="http://schemas.microsoft.com/office/drawing/2014/main" id="{D6A67F46-2D97-496F-A474-B3DE71756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780" y="1314253"/>
            <a:ext cx="4392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18" rIns="91402" bIns="45718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defTabSz="913969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TW" sz="2400" b="1" u="none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Fubon Credit Card (MHK)</a:t>
            </a:r>
            <a:endParaRPr lang="zh-TW" altLang="en-US" sz="2400" b="1" u="non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78853" name="Rectangle 29">
            <a:extLst>
              <a:ext uri="{FF2B5EF4-FFF2-40B4-BE49-F238E27FC236}">
                <a16:creationId xmlns="" xmlns:a16="http://schemas.microsoft.com/office/drawing/2014/main" id="{FE6C3112-F434-458E-BAAF-60590C600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779" y="1807285"/>
            <a:ext cx="4608513" cy="75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18" rIns="91402" bIns="45718">
            <a:spAutoFit/>
          </a:bodyPr>
          <a:lstStyle>
            <a:lvl1pPr marL="342900" indent="-3429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defTabSz="913969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66"/>
              </a:buClr>
              <a:defRPr/>
            </a:pPr>
            <a:r>
              <a:rPr lang="en-US" altLang="zh-CN" sz="2400" b="1" u="none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Connect with octopus card and online payment</a:t>
            </a:r>
            <a:endParaRPr lang="zh-TW" altLang="en-US" sz="2400" b="1" u="none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8854" name="Text Box 18">
            <a:extLst>
              <a:ext uri="{FF2B5EF4-FFF2-40B4-BE49-F238E27FC236}">
                <a16:creationId xmlns="" xmlns:a16="http://schemas.microsoft.com/office/drawing/2014/main" id="{A396631E-60C7-4225-8DB4-94D2E8FB1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781" y="2609982"/>
            <a:ext cx="38654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18" rIns="91402" bIns="45718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defTabSz="913969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TW" sz="2400" b="1" u="none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Partner Stores</a:t>
            </a:r>
          </a:p>
          <a:p>
            <a:pPr algn="ctr" defTabSz="913969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TW" sz="2400" b="1" u="none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Basic necessities of life</a:t>
            </a:r>
            <a:endParaRPr lang="zh-TW" altLang="en-US" sz="2400" b="1" u="none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grpSp>
        <p:nvGrpSpPr>
          <p:cNvPr id="78855" name="群組 42">
            <a:extLst>
              <a:ext uri="{FF2B5EF4-FFF2-40B4-BE49-F238E27FC236}">
                <a16:creationId xmlns="" xmlns:a16="http://schemas.microsoft.com/office/drawing/2014/main" id="{1E9C457E-BFB8-42A0-8B53-6E98B266E24C}"/>
              </a:ext>
            </a:extLst>
          </p:cNvPr>
          <p:cNvGrpSpPr>
            <a:grpSpLocks/>
          </p:cNvGrpSpPr>
          <p:nvPr/>
        </p:nvGrpSpPr>
        <p:grpSpPr bwMode="auto">
          <a:xfrm>
            <a:off x="1458217" y="3900901"/>
            <a:ext cx="9133609" cy="1198563"/>
            <a:chOff x="-203922" y="3857628"/>
            <a:chExt cx="9133640" cy="1199283"/>
          </a:xfrm>
        </p:grpSpPr>
        <p:sp>
          <p:nvSpPr>
            <p:cNvPr id="78872" name="Text Box 9">
              <a:extLst>
                <a:ext uri="{FF2B5EF4-FFF2-40B4-BE49-F238E27FC236}">
                  <a16:creationId xmlns="" xmlns:a16="http://schemas.microsoft.com/office/drawing/2014/main" id="{C55D5AF8-8714-431E-943C-E12036A30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03922" y="3857628"/>
              <a:ext cx="3276611" cy="862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defTabSz="913969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TW" sz="2400" b="1" u="none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Exclusive product</a:t>
              </a:r>
              <a:r>
                <a:rPr lang="zh-TW" altLang="en-US" sz="2400" b="1" u="none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/>
              </a:r>
              <a:br>
                <a:rPr lang="zh-TW" altLang="en-US" sz="2400" b="1" u="none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</a:br>
              <a:r>
                <a:rPr lang="zh-TW" altLang="en-US" sz="2400" b="1" u="none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（</a:t>
              </a:r>
              <a:r>
                <a:rPr lang="en-US" altLang="zh-TW" sz="2400" b="1" u="none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Dozens of brands</a:t>
              </a:r>
              <a:r>
                <a:rPr lang="zh-TW" altLang="en-US" sz="2400" b="1" u="none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 panose="020B0604030504040204" pitchFamily="34" charset="-120"/>
                </a:rPr>
                <a:t>）</a:t>
              </a:r>
            </a:p>
          </p:txBody>
        </p:sp>
        <p:pic>
          <p:nvPicPr>
            <p:cNvPr id="78873" name="Picture 8" descr="IsotonixLineTaiwan">
              <a:extLst>
                <a:ext uri="{FF2B5EF4-FFF2-40B4-BE49-F238E27FC236}">
                  <a16:creationId xmlns="" xmlns:a16="http://schemas.microsoft.com/office/drawing/2014/main" id="{055368FA-ACD7-445B-8800-1F613A703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15" b="7912"/>
            <a:stretch>
              <a:fillRect/>
            </a:stretch>
          </p:blipFill>
          <p:spPr bwMode="auto">
            <a:xfrm>
              <a:off x="3143240" y="3929066"/>
              <a:ext cx="1000132" cy="100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74" name="Picture 9" descr="TW_MotivesGroupReveal">
              <a:extLst>
                <a:ext uri="{FF2B5EF4-FFF2-40B4-BE49-F238E27FC236}">
                  <a16:creationId xmlns="" xmlns:a16="http://schemas.microsoft.com/office/drawing/2014/main" id="{AEDB68B3-382A-4F71-9AA3-EEFDDAF7D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20"/>
            <a:stretch>
              <a:fillRect/>
            </a:stretch>
          </p:blipFill>
          <p:spPr bwMode="auto">
            <a:xfrm>
              <a:off x="6507008" y="4071942"/>
              <a:ext cx="1172600" cy="857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75" name="Picture 11" descr="TW_skintelligenceGroup_0808">
              <a:extLst>
                <a:ext uri="{FF2B5EF4-FFF2-40B4-BE49-F238E27FC236}">
                  <a16:creationId xmlns="" xmlns:a16="http://schemas.microsoft.com/office/drawing/2014/main" id="{8585C7A5-E2CD-4618-B495-0576449F34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72" y="3929066"/>
              <a:ext cx="1143008" cy="99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76" name="Picture 10" descr="NewSnap">
              <a:extLst>
                <a:ext uri="{FF2B5EF4-FFF2-40B4-BE49-F238E27FC236}">
                  <a16:creationId xmlns="" xmlns:a16="http://schemas.microsoft.com/office/drawing/2014/main" id="{172239B2-E79C-4EFD-8C1C-425CEDC63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3" b="14130"/>
            <a:stretch>
              <a:fillRect/>
            </a:stretch>
          </p:blipFill>
          <p:spPr bwMode="auto">
            <a:xfrm>
              <a:off x="5238842" y="4410753"/>
              <a:ext cx="1177899" cy="646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77" name="Picture 8" descr="RoyalSpaFamily">
              <a:extLst>
                <a:ext uri="{FF2B5EF4-FFF2-40B4-BE49-F238E27FC236}">
                  <a16:creationId xmlns="" xmlns:a16="http://schemas.microsoft.com/office/drawing/2014/main" id="{C023B0BD-8043-459F-B63B-5E6835FBC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76" b="14987"/>
            <a:stretch>
              <a:fillRect/>
            </a:stretch>
          </p:blipFill>
          <p:spPr bwMode="auto">
            <a:xfrm>
              <a:off x="5214942" y="3857628"/>
              <a:ext cx="1236541" cy="57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78" name="Picture 12" descr="BAM1">
              <a:extLst>
                <a:ext uri="{FF2B5EF4-FFF2-40B4-BE49-F238E27FC236}">
                  <a16:creationId xmlns="" xmlns:a16="http://schemas.microsoft.com/office/drawing/2014/main" id="{5DE5C09B-31EB-4782-AE71-93D6112AD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28" r="6818" b="15923"/>
            <a:stretch>
              <a:fillRect/>
            </a:stretch>
          </p:blipFill>
          <p:spPr bwMode="auto">
            <a:xfrm>
              <a:off x="7786710" y="4071942"/>
              <a:ext cx="1143008" cy="857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Rectangle 29">
            <a:extLst>
              <a:ext uri="{FF2B5EF4-FFF2-40B4-BE49-F238E27FC236}">
                <a16:creationId xmlns="" xmlns:a16="http://schemas.microsoft.com/office/drawing/2014/main" id="{B6A7996B-0F31-4F49-9A1B-4E17AC5B5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6124"/>
            <a:ext cx="12192000" cy="72072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18" rIns="91402" bIns="45718" anchor="ctr" anchorCtr="1"/>
          <a:lstStyle>
            <a:lvl1pPr marL="342900" indent="-3429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defTabSz="91396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defRPr/>
            </a:pPr>
            <a:r>
              <a:rPr lang="en-US" altLang="zh-TW" sz="24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Covering variety of shopping categories, helping customers to gain commission. </a:t>
            </a:r>
            <a:endParaRPr lang="zh-TW" altLang="en-US" sz="2400" b="1" u="none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6" name="Rectangle 29">
            <a:extLst>
              <a:ext uri="{FF2B5EF4-FFF2-40B4-BE49-F238E27FC236}">
                <a16:creationId xmlns="" xmlns:a16="http://schemas.microsoft.com/office/drawing/2014/main" id="{297B10F3-F7F1-4C24-968A-5236669A8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4" y="5838784"/>
            <a:ext cx="8786813" cy="72072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18" rIns="91402" bIns="45718" anchor="ctr" anchorCtr="1"/>
          <a:lstStyle/>
          <a:p>
            <a:pPr marL="342746" indent="-342746" defTabSz="913969">
              <a:lnSpc>
                <a:spcPct val="90000"/>
              </a:lnSpc>
              <a:buClr>
                <a:srgbClr val="FFFF66"/>
              </a:buClr>
              <a:defRPr/>
            </a:pPr>
            <a:r>
              <a: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Customers becomes operators.</a:t>
            </a:r>
            <a:endParaRPr lang="zh-TW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="" xmlns:a16="http://schemas.microsoft.com/office/drawing/2014/main" id="{12491E52-0E0B-4489-BB24-AE8EDEE51808}"/>
              </a:ext>
            </a:extLst>
          </p:cNvPr>
          <p:cNvSpPr txBox="1">
            <a:spLocks noChangeArrowheads="1"/>
          </p:cNvSpPr>
          <p:nvPr/>
        </p:nvSpPr>
        <p:spPr>
          <a:xfrm>
            <a:off x="1905000" y="239609"/>
            <a:ext cx="8686800" cy="792163"/>
          </a:xfrm>
          <a:prstGeom prst="rect">
            <a:avLst/>
          </a:prstGeom>
        </p:spPr>
        <p:txBody>
          <a:bodyPr lIns="91402" tIns="45718" rIns="91402" bIns="45718" anchor="b"/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9pPr>
          </a:lstStyle>
          <a:p>
            <a:pPr algn="ctr" defTabSz="913969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3" name="Rectangle 2">
            <a:extLst>
              <a:ext uri="{FF2B5EF4-FFF2-40B4-BE49-F238E27FC236}">
                <a16:creationId xmlns="" xmlns:a16="http://schemas.microsoft.com/office/drawing/2014/main" id="{8DB9B3F5-754C-4180-875C-54D103791F42}"/>
              </a:ext>
            </a:extLst>
          </p:cNvPr>
          <p:cNvSpPr txBox="1">
            <a:spLocks noChangeArrowheads="1"/>
          </p:cNvSpPr>
          <p:nvPr/>
        </p:nvSpPr>
        <p:spPr>
          <a:xfrm>
            <a:off x="1752600" y="5181601"/>
            <a:ext cx="8686800" cy="792163"/>
          </a:xfrm>
          <a:prstGeom prst="rect">
            <a:avLst/>
          </a:prstGeom>
        </p:spPr>
        <p:txBody>
          <a:bodyPr lIns="91402" tIns="45718" rIns="91402" bIns="45718" anchor="b"/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9pPr>
          </a:lstStyle>
          <a:p>
            <a:pPr algn="ctr" defTabSz="913969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9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4" name="Rectangle 2">
            <a:extLst>
              <a:ext uri="{FF2B5EF4-FFF2-40B4-BE49-F238E27FC236}">
                <a16:creationId xmlns="" xmlns:a16="http://schemas.microsoft.com/office/drawing/2014/main" id="{5A0F6614-E2E9-43FC-B685-554A82483144}"/>
              </a:ext>
            </a:extLst>
          </p:cNvPr>
          <p:cNvSpPr txBox="1">
            <a:spLocks noChangeArrowheads="1"/>
          </p:cNvSpPr>
          <p:nvPr/>
        </p:nvSpPr>
        <p:spPr>
          <a:xfrm>
            <a:off x="1802607" y="5966917"/>
            <a:ext cx="8686800" cy="792163"/>
          </a:xfrm>
          <a:prstGeom prst="rect">
            <a:avLst/>
          </a:prstGeom>
        </p:spPr>
        <p:txBody>
          <a:bodyPr lIns="91402" tIns="45718" rIns="91402" bIns="45718" anchor="b"/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9pPr>
          </a:lstStyle>
          <a:p>
            <a:pPr algn="ctr" defTabSz="913969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9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="" xmlns:a16="http://schemas.microsoft.com/office/drawing/2014/main" id="{F86D841D-E953-40F5-BEFB-D7789FC21CCD}"/>
              </a:ext>
            </a:extLst>
          </p:cNvPr>
          <p:cNvSpPr txBox="1">
            <a:spLocks noChangeArrowheads="1"/>
          </p:cNvSpPr>
          <p:nvPr/>
        </p:nvSpPr>
        <p:spPr>
          <a:xfrm>
            <a:off x="1905000" y="1371601"/>
            <a:ext cx="3200400" cy="487363"/>
          </a:xfrm>
          <a:prstGeom prst="rect">
            <a:avLst/>
          </a:prstGeom>
        </p:spPr>
        <p:txBody>
          <a:bodyPr lIns="91402" tIns="45718" rIns="91402" bIns="45718" anchor="b"/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9pPr>
          </a:lstStyle>
          <a:p>
            <a:pPr algn="ctr" defTabSz="913969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9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7" name="Rectangle 2">
            <a:extLst>
              <a:ext uri="{FF2B5EF4-FFF2-40B4-BE49-F238E27FC236}">
                <a16:creationId xmlns="" xmlns:a16="http://schemas.microsoft.com/office/drawing/2014/main" id="{DF0EB3F9-C20A-4408-AA1B-D04BEAD3727D}"/>
              </a:ext>
            </a:extLst>
          </p:cNvPr>
          <p:cNvSpPr txBox="1">
            <a:spLocks noChangeArrowheads="1"/>
          </p:cNvSpPr>
          <p:nvPr/>
        </p:nvSpPr>
        <p:spPr>
          <a:xfrm>
            <a:off x="1828800" y="3276601"/>
            <a:ext cx="3200400" cy="487363"/>
          </a:xfrm>
          <a:prstGeom prst="rect">
            <a:avLst/>
          </a:prstGeom>
        </p:spPr>
        <p:txBody>
          <a:bodyPr lIns="91402" tIns="45718" rIns="91402" bIns="45718" anchor="b"/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標楷體" charset="0"/>
                <a:cs typeface="標楷體" charset="0"/>
              </a:defRPr>
            </a:lvl9pPr>
          </a:lstStyle>
          <a:p>
            <a:pPr algn="ctr" defTabSz="913969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9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65214C65-22BC-478A-A72B-C77D185F9F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52" y="1061592"/>
            <a:ext cx="4536504" cy="12298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30CAB37A-D168-4682-BB5A-AF9C8E9ADF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52" y="2466672"/>
            <a:ext cx="4536504" cy="130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56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EBD3F48-709D-4FF2-940D-3D9E64F13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WHAT</a:t>
            </a:r>
            <a:endParaRPr lang="zh-HK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="" xmlns:a16="http://schemas.microsoft.com/office/drawing/2014/main" id="{00578CBA-DF47-4646-B6E4-F6C7565DE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889" y="1756677"/>
            <a:ext cx="4351339" cy="4351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8">
            <a:extLst>
              <a:ext uri="{FF2B5EF4-FFF2-40B4-BE49-F238E27FC236}">
                <a16:creationId xmlns="" xmlns:a16="http://schemas.microsoft.com/office/drawing/2014/main" id="{62E18F36-146E-47AD-88F0-AE70609E62BC}"/>
              </a:ext>
            </a:extLst>
          </p:cNvPr>
          <p:cNvSpPr txBox="1"/>
          <p:nvPr/>
        </p:nvSpPr>
        <p:spPr>
          <a:xfrm>
            <a:off x="6103919" y="1545788"/>
            <a:ext cx="5902036" cy="5370701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Recruitment process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Start a topic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Understand the needs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Business opportunities of MHK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Commission system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Objection treatment</a:t>
            </a:r>
          </a:p>
          <a:p>
            <a:pPr defTabSz="913969"/>
            <a:endParaRPr lang="en-US" altLang="zh-CN" sz="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Sign contract and join</a:t>
            </a:r>
          </a:p>
          <a:p>
            <a:pPr defTabSz="913969"/>
            <a:endParaRPr lang="zh-HK" altLang="en-US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93265" y="2101689"/>
            <a:ext cx="8387977" cy="4572000"/>
            <a:chOff x="1893239" y="2101689"/>
            <a:chExt cx="8387977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6096000" y="2943925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88952" cy="685799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70332" y="1885513"/>
            <a:ext cx="799109" cy="33855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r" defTabSz="913969">
              <a:defRPr/>
            </a:pPr>
            <a:r>
              <a:rPr lang="en-US" altLang="zh-HK" sz="16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5000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33092" y="1885513"/>
            <a:ext cx="799109" cy="33855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r" defTabSz="913969">
              <a:defRPr/>
            </a:pPr>
            <a:r>
              <a:rPr lang="en-US" altLang="zh-HK" sz="16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5000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14544" y="2454289"/>
            <a:ext cx="799109" cy="33855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r" defTabSz="913969">
              <a:defRPr/>
            </a:pPr>
            <a:r>
              <a:rPr lang="en-US" altLang="zh-HK" sz="16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1200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22089" y="1470573"/>
            <a:ext cx="4054323" cy="15253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674">
              <a:defRPr/>
            </a:pPr>
            <a:r>
              <a:rPr lang="en-US" altLang="zh-HK" b="1" dirty="0">
                <a:solidFill>
                  <a:srgbClr val="FFFFFF"/>
                </a:solidFill>
                <a:ea typeface="微軟正黑體" panose="020B0604030504040204" pitchFamily="34" charset="-120"/>
              </a:rPr>
              <a:t>5000 / 5000 = $4,600</a:t>
            </a:r>
          </a:p>
          <a:p>
            <a:pPr algn="ctr" defTabSz="913674">
              <a:defRPr/>
            </a:pPr>
            <a:r>
              <a:rPr lang="en-US" altLang="zh-HK" b="1" dirty="0">
                <a:solidFill>
                  <a:srgbClr val="FFFFFF"/>
                </a:solidFill>
                <a:ea typeface="微軟正黑體" panose="020B0604030504040204" pitchFamily="34" charset="-120"/>
              </a:rPr>
              <a:t>3600 / 3600 = $2,300</a:t>
            </a:r>
          </a:p>
          <a:p>
            <a:pPr algn="ctr" defTabSz="913674">
              <a:defRPr/>
            </a:pPr>
            <a:r>
              <a:rPr lang="en-US" altLang="zh-HK" b="1" dirty="0">
                <a:solidFill>
                  <a:srgbClr val="FFFFFF"/>
                </a:solidFill>
                <a:ea typeface="微軟正黑體" panose="020B0604030504040204" pitchFamily="34" charset="-120"/>
              </a:rPr>
              <a:t>2400 / 2400 = $2,300</a:t>
            </a:r>
          </a:p>
          <a:p>
            <a:pPr algn="ctr" defTabSz="913674">
              <a:defRPr/>
            </a:pPr>
            <a:r>
              <a:rPr lang="en-US" altLang="zh-HK" b="1" dirty="0">
                <a:solidFill>
                  <a:srgbClr val="FFFFFF"/>
                </a:solidFill>
                <a:ea typeface="微軟正黑體" panose="020B0604030504040204" pitchFamily="34" charset="-120"/>
              </a:rPr>
              <a:t>1200 / 1200 = $2,300</a:t>
            </a:r>
          </a:p>
          <a:p>
            <a:pPr algn="ctr" defTabSz="913674">
              <a:defRPr/>
            </a:pPr>
            <a:r>
              <a:rPr lang="zh-HK" altLang="en-US" b="1" dirty="0">
                <a:solidFill>
                  <a:srgbClr val="FFFFFF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HK" b="1" dirty="0">
                <a:solidFill>
                  <a:srgbClr val="FFFFFF"/>
                </a:solidFill>
                <a:ea typeface="微軟正黑體" panose="020B0604030504040204" pitchFamily="34" charset="-120"/>
              </a:rPr>
              <a:t>$11,500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4747" y="1463673"/>
            <a:ext cx="4047620" cy="15322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674">
              <a:defRPr/>
            </a:pPr>
            <a:r>
              <a:rPr lang="en-US" altLang="zh-HK" b="1" dirty="0">
                <a:solidFill>
                  <a:srgbClr val="FFFFFF"/>
                </a:solidFill>
                <a:ea typeface="微軟正黑體" panose="020B0604030504040204" pitchFamily="34" charset="-120"/>
              </a:rPr>
              <a:t>5000 / 5000 = $4,600</a:t>
            </a:r>
          </a:p>
          <a:p>
            <a:pPr algn="ctr" defTabSz="913674">
              <a:defRPr/>
            </a:pPr>
            <a:r>
              <a:rPr lang="en-US" altLang="zh-HK" b="1" dirty="0">
                <a:solidFill>
                  <a:srgbClr val="FFFFFF"/>
                </a:solidFill>
                <a:ea typeface="微軟正黑體" panose="020B0604030504040204" pitchFamily="34" charset="-120"/>
              </a:rPr>
              <a:t>3600 / 3600 = $2,300</a:t>
            </a:r>
          </a:p>
          <a:p>
            <a:pPr algn="ctr" defTabSz="913674">
              <a:defRPr/>
            </a:pPr>
            <a:r>
              <a:rPr lang="en-US" altLang="zh-HK" b="1" dirty="0">
                <a:solidFill>
                  <a:srgbClr val="FFFFFF"/>
                </a:solidFill>
                <a:ea typeface="微軟正黑體" panose="020B0604030504040204" pitchFamily="34" charset="-120"/>
              </a:rPr>
              <a:t>2400 / 2400 = $2,300</a:t>
            </a:r>
          </a:p>
          <a:p>
            <a:pPr algn="ctr" defTabSz="913674">
              <a:defRPr/>
            </a:pPr>
            <a:r>
              <a:rPr lang="en-US" altLang="zh-HK" b="1" dirty="0">
                <a:solidFill>
                  <a:srgbClr val="FFFFFF"/>
                </a:solidFill>
                <a:ea typeface="微軟正黑體" panose="020B0604030504040204" pitchFamily="34" charset="-120"/>
              </a:rPr>
              <a:t>1200 / 1200 = $2,300</a:t>
            </a:r>
          </a:p>
          <a:p>
            <a:pPr algn="ctr" defTabSz="913674">
              <a:defRPr/>
            </a:pPr>
            <a:r>
              <a:rPr lang="zh-HK" altLang="en-US" b="1" dirty="0">
                <a:solidFill>
                  <a:srgbClr val="FFFFFF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HK" b="1" dirty="0">
                <a:solidFill>
                  <a:srgbClr val="FFFFFF"/>
                </a:solidFill>
                <a:ea typeface="微軟正黑體" panose="020B0604030504040204" pitchFamily="34" charset="-120"/>
              </a:rPr>
              <a:t>$11,500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174595" y="2653989"/>
            <a:ext cx="21187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906111" y="2653989"/>
            <a:ext cx="21187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91048" y="2454289"/>
            <a:ext cx="1650381" cy="33855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defTabSz="913969">
              <a:defRPr/>
            </a:pPr>
            <a:r>
              <a:rPr lang="en-US" altLang="zh-HK" sz="16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1200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" y="1034244"/>
            <a:ext cx="12192003" cy="369328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pPr algn="ctr" defTabSz="913969">
              <a:lnSpc>
                <a:spcPct val="90000"/>
              </a:lnSpc>
            </a:pPr>
            <a:r>
              <a:rPr lang="en-US" sz="2000" b="1" kern="1100" dirty="0">
                <a:ln w="3175">
                  <a:noFill/>
                </a:ln>
                <a:solidFill>
                  <a:prstClr val="white"/>
                </a:solidFill>
                <a:ea typeface="Helvetica Regular" charset="0"/>
                <a:cs typeface="Helvetica Regular" charset="0"/>
              </a:rPr>
              <a:t>BV AND IBV ARE TRACKED DAILY AND COMMISSIONS ARE CALCULATED WEEKLY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17344" y="2261521"/>
            <a:ext cx="799109" cy="33855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r" defTabSz="913969">
              <a:defRPr/>
            </a:pPr>
            <a:r>
              <a:rPr lang="en-US" altLang="zh-HK" sz="16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2400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54512" y="2261521"/>
            <a:ext cx="799109" cy="33855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r" defTabSz="913969">
              <a:defRPr/>
            </a:pPr>
            <a:r>
              <a:rPr lang="en-US" altLang="zh-HK" sz="16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2400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25216" y="2070384"/>
            <a:ext cx="799109" cy="33855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r" defTabSz="913969">
              <a:defRPr/>
            </a:pPr>
            <a:r>
              <a:rPr lang="en-US" altLang="zh-HK" sz="16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3600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723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674">
              <a:defRPr/>
            </a:pPr>
            <a:endParaRPr lang="en-US" dirty="0">
              <a:solidFill>
                <a:srgbClr val="93BF3E"/>
              </a:solidFill>
              <a:ea typeface="微軟正黑體" panose="020B0604030504040204" pitchFamily="34" charset="-12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68316" y="2078093"/>
            <a:ext cx="799109" cy="33855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r" defTabSz="913969">
              <a:defRPr/>
            </a:pPr>
            <a:r>
              <a:rPr lang="en-US" altLang="zh-HK" sz="16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3600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0236" y="1992377"/>
            <a:ext cx="892133" cy="58477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ctr" defTabSz="913674">
              <a:defRPr/>
            </a:pPr>
            <a:r>
              <a:rPr lang="en-US" altLang="zh-HK" sz="3200" b="1" dirty="0">
                <a:solidFill>
                  <a:srgbClr val="DC4E00"/>
                </a:solidFill>
                <a:ea typeface="微軟正黑體" panose="020B0604030504040204" pitchFamily="34" charset="-120"/>
              </a:rPr>
              <a:t>BV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24800" y="1992377"/>
            <a:ext cx="892133" cy="58477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ctr" defTabSz="913674">
              <a:defRPr/>
            </a:pPr>
            <a:r>
              <a:rPr lang="en-US" altLang="zh-HK" sz="3200" b="1" dirty="0">
                <a:solidFill>
                  <a:srgbClr val="93BF3E"/>
                </a:solidFill>
                <a:ea typeface="微軟正黑體" panose="020B0604030504040204" pitchFamily="34" charset="-120"/>
              </a:rPr>
              <a:t>IBV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275355"/>
            <a:ext cx="12192000" cy="646327"/>
          </a:xfrm>
          <a:prstGeom prst="rect">
            <a:avLst/>
          </a:prstGeom>
          <a:noFill/>
        </p:spPr>
        <p:txBody>
          <a:bodyPr wrap="square" lIns="91376" tIns="45718" rIns="91376" bIns="45718" anchor="ctr">
            <a:spAutoFit/>
          </a:bodyPr>
          <a:lstStyle/>
          <a:p>
            <a:pPr algn="ctr" defTabSz="913674">
              <a:tabLst>
                <a:tab pos="114214" algn="l"/>
              </a:tabLst>
              <a:defRPr/>
            </a:pPr>
            <a:r>
              <a:rPr lang="en-US" altLang="zh-HK" sz="3600" b="1" dirty="0">
                <a:solidFill>
                  <a:srgbClr val="44398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MPCP </a:t>
            </a:r>
            <a:endParaRPr lang="zh-HK" altLang="en-US" sz="3600" b="1" dirty="0">
              <a:solidFill>
                <a:srgbClr val="44398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0" y="6309088"/>
            <a:ext cx="12192000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718" rIns="91376" bIns="45718" anchor="ctr">
            <a:spAutoFit/>
          </a:bodyPr>
          <a:lstStyle/>
          <a:p>
            <a:pPr algn="ctr" defTabSz="574408">
              <a:lnSpc>
                <a:spcPct val="90000"/>
              </a:lnSpc>
              <a:tabLst>
                <a:tab pos="574408" algn="l"/>
              </a:tabLst>
            </a:pPr>
            <a:r>
              <a:rPr lang="en-US" sz="2000" b="1" dirty="0">
                <a:ln w="3175">
                  <a:noFill/>
                </a:ln>
                <a:solidFill>
                  <a:prstClr val="white"/>
                </a:solidFill>
                <a:cs typeface="Helvetica Regular" charset="0"/>
              </a:rPr>
              <a:t>TOTAL WEEKLY POTENTIAL HK$27,600 PER BDC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83408" y="4573041"/>
            <a:ext cx="1263701" cy="2872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91402" tIns="0" rIns="91402" bIns="0" rtlCol="0">
            <a:spAutoFit/>
          </a:bodyPr>
          <a:lstStyle/>
          <a:p>
            <a:pPr algn="ctr" defTabSz="913674">
              <a:defRPr/>
            </a:pPr>
            <a:r>
              <a:rPr lang="en-US" sz="900" dirty="0">
                <a:solidFill>
                  <a:prstClr val="black"/>
                </a:solidFill>
                <a:ea typeface="微軟正黑體" panose="020B0604030504040204" pitchFamily="34" charset="-120"/>
              </a:rPr>
              <a:t>HEALTH PROFESSIONAL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06726" y="4573066"/>
            <a:ext cx="1264847" cy="12311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91402" tIns="0" rIns="91402" bIns="0" rtlCol="0">
            <a:spAutoFit/>
          </a:bodyPr>
          <a:lstStyle/>
          <a:p>
            <a:pPr algn="ctr" defTabSz="913674">
              <a:defRPr/>
            </a:pPr>
            <a:r>
              <a:rPr lang="en-US" sz="800" dirty="0">
                <a:solidFill>
                  <a:prstClr val="black"/>
                </a:solidFill>
                <a:ea typeface="微軟正黑體" panose="020B0604030504040204" pitchFamily="34" charset="-120"/>
              </a:rPr>
              <a:t>PERSONAL TRAINER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976525" y="5246848"/>
            <a:ext cx="78279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91402" tIns="0" rIns="91402" bIns="0" rtlCol="0">
            <a:spAutoFit/>
          </a:bodyPr>
          <a:lstStyle/>
          <a:p>
            <a:pPr algn="ctr" defTabSz="913674">
              <a:defRPr/>
            </a:pPr>
            <a:r>
              <a:rPr lang="en-US" sz="800" dirty="0">
                <a:solidFill>
                  <a:prstClr val="black"/>
                </a:solidFill>
                <a:ea typeface="微軟正黑體" panose="020B0604030504040204" pitchFamily="34" charset="-120"/>
              </a:rPr>
              <a:t>WEB DESIGNER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77854" y="5246844"/>
            <a:ext cx="78279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91402" tIns="0" rIns="91402" bIns="0" rtlCol="0">
            <a:spAutoFit/>
          </a:bodyPr>
          <a:lstStyle/>
          <a:p>
            <a:pPr algn="ctr" defTabSz="913674">
              <a:defRPr/>
            </a:pPr>
            <a:r>
              <a:rPr lang="en-US" sz="800" dirty="0">
                <a:solidFill>
                  <a:prstClr val="black"/>
                </a:solidFill>
                <a:ea typeface="微軟正黑體" panose="020B0604030504040204" pitchFamily="34" charset="-120"/>
              </a:rPr>
              <a:t>MAKE UP ARTIST</a:t>
            </a:r>
          </a:p>
        </p:txBody>
      </p:sp>
    </p:spTree>
    <p:extLst>
      <p:ext uri="{BB962C8B-B14F-4D97-AF65-F5344CB8AC3E}">
        <p14:creationId xmlns:p14="http://schemas.microsoft.com/office/powerpoint/2010/main" val="11922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06"/>
          <p:cNvSpPr/>
          <p:nvPr/>
        </p:nvSpPr>
        <p:spPr>
          <a:xfrm>
            <a:off x="6293946" y="131370"/>
            <a:ext cx="5735783" cy="800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 defTabSz="913924"/>
            <a:r>
              <a:rPr lang="en-US" altLang="zh-TW" sz="23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According to the bank rate</a:t>
            </a:r>
            <a:r>
              <a:rPr lang="zh-TW" altLang="en-US" sz="23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23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nowadays, do you have enough current cash for investment?</a:t>
            </a:r>
            <a:endParaRPr sz="2300" b="1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" y="0"/>
            <a:ext cx="6073255" cy="6858000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 rot="16200000">
            <a:off x="5752533" y="381329"/>
            <a:ext cx="341195" cy="300251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8" rIns="91400" bIns="45718" rtlCol="0" anchor="ctr"/>
          <a:lstStyle/>
          <a:p>
            <a:pPr algn="ctr" defTabSz="913924"/>
            <a:endParaRPr lang="en-US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" y="3969489"/>
            <a:ext cx="6073255" cy="2636875"/>
          </a:xfrm>
          <a:prstGeom prst="rect">
            <a:avLst/>
          </a:prstGeom>
          <a:solidFill>
            <a:srgbClr val="0070C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8" rIns="91400" bIns="45718" rtlCol="0" anchor="ctr"/>
          <a:lstStyle/>
          <a:p>
            <a:pPr algn="ctr" defTabSz="913924"/>
            <a:r>
              <a:rPr lang="en-US" altLang="zh-C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  <a:cs typeface="Heiti TC Light"/>
              </a:rPr>
              <a:t>Shopping Annuity </a:t>
            </a:r>
            <a:r>
              <a:rPr lang="en-US" altLang="zh-CN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  <a:cs typeface="Heiti TC Light"/>
              </a:rPr>
              <a:t>UnFranchise</a:t>
            </a:r>
            <a:r>
              <a:rPr lang="en-US" altLang="zh-C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  <a:cs typeface="Heiti TC Light"/>
              </a:rPr>
              <a:t> Income</a:t>
            </a:r>
            <a:r>
              <a:rPr lang="zh-CN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  <a:cs typeface="Heiti TC Light"/>
              </a:rPr>
              <a:t> </a:t>
            </a:r>
            <a:endParaRPr lang="en-US" altLang="zh-TW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pple LiGothic" pitchFamily="2" charset="-120"/>
              <a:cs typeface="Heiti TC Light"/>
            </a:endParaRPr>
          </a:p>
          <a:p>
            <a:pPr algn="ctr" defTabSz="913924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  <a:cs typeface="Heiti TC Light"/>
              </a:rPr>
              <a:t>vs. </a:t>
            </a:r>
            <a:b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  <a:cs typeface="Heiti TC Light"/>
              </a:rPr>
            </a:b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  <a:cs typeface="Heiti TC Light"/>
              </a:rPr>
              <a:t>Investment rule of </a:t>
            </a:r>
            <a:r>
              <a:rPr lang="en-US" altLang="zh-TW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ple LiGothic" pitchFamily="2" charset="-120"/>
                <a:cs typeface="Heiti TC Light"/>
              </a:rPr>
              <a:t>4%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263041"/>
              </p:ext>
            </p:extLst>
          </p:nvPr>
        </p:nvGraphicFramePr>
        <p:xfrm>
          <a:off x="6543043" y="1001631"/>
          <a:ext cx="5265140" cy="563448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311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340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9832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altLang="zh-CN" sz="2400" dirty="0" smtClean="0"/>
                        <a:t>Shopping Annuity </a:t>
                      </a:r>
                      <a:r>
                        <a:rPr lang="en-US" altLang="zh-CN" sz="2400" dirty="0" err="1" smtClean="0"/>
                        <a:t>UnFranchise</a:t>
                      </a:r>
                      <a:r>
                        <a:rPr lang="en-US" altLang="zh-CN" sz="2400" dirty="0" smtClean="0"/>
                        <a:t> Residual Income</a:t>
                      </a:r>
                      <a:br>
                        <a:rPr lang="en-US" altLang="zh-CN" sz="2400" dirty="0" smtClean="0"/>
                      </a:br>
                      <a:r>
                        <a:rPr lang="en-US" altLang="zh-CN" sz="2400" dirty="0" smtClean="0"/>
                        <a:t> </a:t>
                      </a:r>
                      <a:endParaRPr lang="en-US" altLang="zh-C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400" dirty="0"/>
                    </a:p>
                    <a:p>
                      <a:pPr algn="ctr"/>
                      <a:r>
                        <a:rPr lang="en-US" altLang="zh-TW" sz="2400" dirty="0" smtClean="0"/>
                        <a:t>Investment rule </a:t>
                      </a:r>
                    </a:p>
                    <a:p>
                      <a:pPr algn="ctr"/>
                      <a:r>
                        <a:rPr lang="en-US" altLang="zh-TW" sz="2400" dirty="0" smtClean="0"/>
                        <a:t>of 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$4,600 / Month </a:t>
                      </a:r>
                      <a:endParaRPr lang="en-US" sz="1900" dirty="0" smtClean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(Executive </a:t>
                      </a:r>
                      <a:r>
                        <a:rPr lang="en-US" sz="1500" dirty="0"/>
                        <a:t>coordinator/ </a:t>
                      </a:r>
                      <a:r>
                        <a:rPr lang="en-US" sz="1500" dirty="0" smtClean="0"/>
                        <a:t>Master</a:t>
                      </a:r>
                      <a:r>
                        <a:rPr lang="en-US" sz="1500" dirty="0"/>
                        <a:t>)</a:t>
                      </a:r>
                      <a:endParaRPr lang="en-US" sz="15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$1,380,000</a:t>
                      </a:r>
                      <a:endParaRPr lang="en-US" sz="19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$34,500 / Month </a:t>
                      </a:r>
                      <a:br>
                        <a:rPr lang="en-US" sz="1900" dirty="0"/>
                      </a:br>
                      <a:r>
                        <a:rPr lang="en-US" sz="1500" dirty="0" smtClean="0"/>
                        <a:t>(Professional </a:t>
                      </a:r>
                      <a:r>
                        <a:rPr lang="en-US" sz="1500" dirty="0"/>
                        <a:t>coordinator)</a:t>
                      </a:r>
                      <a:endParaRPr lang="en-US" sz="19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$11,040,000</a:t>
                      </a:r>
                      <a:endParaRPr lang="en-US" sz="19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lvl="0" algn="ctr" defTabSz="914400"/>
                      <a:r>
                        <a:rPr lang="en-US" sz="1900" dirty="0"/>
                        <a:t>$76,600 / Month</a:t>
                      </a:r>
                    </a:p>
                    <a:p>
                      <a:pPr lvl="0" algn="ctr" defTabSz="914400"/>
                      <a:r>
                        <a:rPr lang="en-US" sz="1500" dirty="0" smtClean="0"/>
                        <a:t>(National </a:t>
                      </a:r>
                      <a:r>
                        <a:rPr lang="en-US" sz="1500" dirty="0"/>
                        <a:t>supervising)</a:t>
                      </a:r>
                      <a:endParaRPr lang="en-US" sz="15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$24,512,000</a:t>
                      </a:r>
                      <a:endParaRPr lang="en-US" sz="19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6024">
                <a:tc>
                  <a:txBody>
                    <a:bodyPr/>
                    <a:lstStyle/>
                    <a:p>
                      <a:pPr lvl="0" algn="ctr" defTabSz="914400"/>
                      <a:r>
                        <a:rPr lang="en-US" sz="1900" dirty="0"/>
                        <a:t>$138,000 / Month </a:t>
                      </a:r>
                      <a:br>
                        <a:rPr lang="en-US" sz="1900" dirty="0"/>
                      </a:br>
                      <a:r>
                        <a:rPr lang="en-US" sz="1500" dirty="0" smtClean="0"/>
                        <a:t>(Director</a:t>
                      </a:r>
                      <a:r>
                        <a:rPr lang="en-US" sz="1500" dirty="0"/>
                        <a:t>)</a:t>
                      </a:r>
                      <a:endParaRPr lang="en-US" sz="15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$44,850,000</a:t>
                      </a:r>
                      <a:endParaRPr lang="en-US" sz="19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602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$276,000 / Month </a:t>
                      </a:r>
                      <a:br>
                        <a:rPr lang="en-US" sz="1900" dirty="0"/>
                      </a:br>
                      <a:r>
                        <a:rPr lang="en-US" sz="1500" dirty="0"/>
                        <a:t>( </a:t>
                      </a:r>
                      <a:r>
                        <a:rPr lang="en-US" sz="1500" dirty="0" smtClean="0"/>
                        <a:t>Field </a:t>
                      </a:r>
                      <a:r>
                        <a:rPr lang="en-US" sz="1500" dirty="0"/>
                        <a:t>Vice President)</a:t>
                      </a:r>
                      <a:endParaRPr lang="en-US" sz="15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$92,000,000</a:t>
                      </a:r>
                      <a:endParaRPr lang="en-US" sz="19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Apple LiGothic" pitchFamily="2" charset="-120"/>
                        <a:cs typeface="儷黑 Pr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17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43061" y="197964"/>
            <a:ext cx="11002707" cy="184765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5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Recruit with Shopping Annuity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4D1AFB6E-F03A-4946-97EB-77CD6779C9F9}"/>
              </a:ext>
            </a:extLst>
          </p:cNvPr>
          <p:cNvSpPr txBox="1"/>
          <p:nvPr/>
        </p:nvSpPr>
        <p:spPr>
          <a:xfrm>
            <a:off x="2414364" y="2207340"/>
            <a:ext cx="7843101" cy="3616373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marL="685494" indent="-685494" defTabSz="913969">
              <a:buFont typeface="Wingdings" panose="05000000000000000000" pitchFamily="2" charset="2"/>
              <a:buChar char="Ø"/>
            </a:pPr>
            <a:r>
              <a:rPr lang="en-US" altLang="zh-CN" sz="6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Understandable</a:t>
            </a:r>
            <a:endParaRPr lang="en-US" altLang="zh-HK" sz="6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marL="685494" indent="-685494" defTabSz="913969">
              <a:buFont typeface="Wingdings" panose="05000000000000000000" pitchFamily="2" charset="2"/>
              <a:buChar char="Ø"/>
            </a:pPr>
            <a:r>
              <a:rPr lang="en-US" altLang="zh-CN" sz="6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Reasonable</a:t>
            </a:r>
            <a:endParaRPr lang="en-US" altLang="zh-HK" sz="6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marL="685494" indent="-685494" defTabSz="913969">
              <a:buFont typeface="Wingdings" panose="05000000000000000000" pitchFamily="2" charset="2"/>
              <a:buChar char="Ø"/>
            </a:pPr>
            <a:r>
              <a:rPr lang="en-US" altLang="zh-HK" sz="6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Acceptable</a:t>
            </a:r>
          </a:p>
          <a:p>
            <a:pPr defTabSz="913969"/>
            <a:endParaRPr lang="zh-HK" alt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43061" y="197964"/>
            <a:ext cx="11002707" cy="184765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5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Prospect and recruit with Shopping Annuity</a:t>
            </a: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4D1AFB6E-F03A-4946-97EB-77CD6779C9F9}"/>
              </a:ext>
            </a:extLst>
          </p:cNvPr>
          <p:cNvSpPr txBox="1"/>
          <p:nvPr/>
        </p:nvSpPr>
        <p:spPr>
          <a:xfrm>
            <a:off x="1081047" y="1940941"/>
            <a:ext cx="10162095" cy="4293483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marL="685494" indent="-685494" defTabSz="913969">
              <a:buFont typeface="Wingdings" panose="05000000000000000000" pitchFamily="2" charset="2"/>
              <a:buChar char="Ø"/>
            </a:pPr>
            <a:r>
              <a:rPr lang="en-US" altLang="zh-TW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Current Customers</a:t>
            </a:r>
            <a:endParaRPr lang="zh-TW" alt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endParaRPr lang="en-US" altLang="zh-HK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marL="685494" indent="-685494" defTabSz="913969">
              <a:buFont typeface="Wingdings" panose="05000000000000000000" pitchFamily="2" charset="2"/>
              <a:buChar char="Ø"/>
            </a:pPr>
            <a:r>
              <a:rPr lang="en-US" altLang="zh-TW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People who want to save money when shopping</a:t>
            </a:r>
            <a:endParaRPr lang="en-US" altLang="zh-HK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marL="685494" indent="-685494" defTabSz="913969">
              <a:buFont typeface="Wingdings" panose="05000000000000000000" pitchFamily="2" charset="2"/>
              <a:buChar char="Ø"/>
            </a:pPr>
            <a:r>
              <a:rPr lang="en-US" altLang="zh-TW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People want to improve financial situation</a:t>
            </a:r>
            <a:endParaRPr lang="en-US" altLang="zh-TW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marL="685494" indent="-685494" defTabSz="913969">
              <a:buFont typeface="Wingdings" panose="05000000000000000000" pitchFamily="2" charset="2"/>
              <a:buChar char="Ø"/>
            </a:pPr>
            <a:r>
              <a:rPr lang="en-US" altLang="zh-C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Conclude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：</a:t>
            </a:r>
            <a:r>
              <a:rPr lang="en-US" altLang="zh-C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All people</a:t>
            </a:r>
            <a:endParaRPr lang="en-US" altLang="zh-TW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13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43061" y="197964"/>
            <a:ext cx="11002707" cy="184765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5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Start a conversation </a:t>
            </a:r>
          </a:p>
          <a:p>
            <a:pPr algn="ctr">
              <a:defRPr/>
            </a:pPr>
            <a:r>
              <a:rPr lang="en-US" altLang="zh-CN" sz="5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with Shopping Annuity</a:t>
            </a: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4D1AFB6E-F03A-4946-97EB-77CD6779C9F9}"/>
              </a:ext>
            </a:extLst>
          </p:cNvPr>
          <p:cNvSpPr txBox="1"/>
          <p:nvPr/>
        </p:nvSpPr>
        <p:spPr>
          <a:xfrm>
            <a:off x="866925" y="2153135"/>
            <a:ext cx="10379033" cy="2154436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marL="685494" indent="-685494" defTabSz="913969">
              <a:buFont typeface="Wingdings" panose="05000000000000000000" pitchFamily="2" charset="2"/>
              <a:buChar char="Ø"/>
            </a:pPr>
            <a:r>
              <a:rPr lang="en-US" altLang="zh-C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Have you heard of Shopping Annuity?</a:t>
            </a:r>
          </a:p>
          <a:p>
            <a:pPr marL="685494" indent="-685494" defTabSz="913969">
              <a:buFont typeface="Wingdings" panose="05000000000000000000" pitchFamily="2" charset="2"/>
              <a:buChar char="Ø"/>
            </a:pPr>
            <a:r>
              <a:rPr lang="en-US" altLang="zh-C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If I tell you, shopping can convert spending into earning. Are you interested?</a:t>
            </a:r>
            <a:r>
              <a:rPr lang="zh-CN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endParaRPr lang="en-US" altLang="zh-HK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marL="685494" indent="-685494" defTabSz="913969">
              <a:buFont typeface="Wingdings" panose="05000000000000000000" pitchFamily="2" charset="2"/>
              <a:buChar char="Ø"/>
            </a:pPr>
            <a:endParaRPr lang="zh-HK" altLang="en-US" sz="1500" dirty="0">
              <a:solidFill>
                <a:prstClr val="white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4A92F5A-3762-459F-B804-9F355734C1F2}"/>
              </a:ext>
            </a:extLst>
          </p:cNvPr>
          <p:cNvSpPr/>
          <p:nvPr/>
        </p:nvSpPr>
        <p:spPr>
          <a:xfrm>
            <a:off x="703664" y="4971560"/>
            <a:ext cx="7520072" cy="769441"/>
          </a:xfrm>
          <a:prstGeom prst="rect">
            <a:avLst/>
          </a:prstGeom>
        </p:spPr>
        <p:txBody>
          <a:bodyPr wrap="none" lIns="91402" tIns="45718" rIns="91402" bIns="45718">
            <a:spAutoFit/>
          </a:bodyPr>
          <a:lstStyle/>
          <a:p>
            <a:pPr defTabSz="685478">
              <a:defRPr/>
            </a:pPr>
            <a:r>
              <a:rPr lang="en-US" altLang="zh-TW" sz="4400" b="1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You are already spending…</a:t>
            </a:r>
            <a:endParaRPr lang="en-US" altLang="zh-HK" sz="4400" b="1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F68ADAD9-36F2-4F7E-96E8-336DB8F94758}"/>
              </a:ext>
            </a:extLst>
          </p:cNvPr>
          <p:cNvSpPr txBox="1"/>
          <p:nvPr/>
        </p:nvSpPr>
        <p:spPr>
          <a:xfrm>
            <a:off x="3006372" y="5644388"/>
            <a:ext cx="8439397" cy="769437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defTabSz="913969"/>
            <a:r>
              <a:rPr lang="en-US" altLang="zh-CN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don’t you convert it to earning?</a:t>
            </a:r>
            <a:endParaRPr lang="zh-HK" alt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9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4769190B-70D6-42BA-B484-AFF0AA42B145}"/>
              </a:ext>
            </a:extLst>
          </p:cNvPr>
          <p:cNvSpPr txBox="1"/>
          <p:nvPr/>
        </p:nvSpPr>
        <p:spPr>
          <a:xfrm>
            <a:off x="95003" y="2322451"/>
            <a:ext cx="6353297" cy="3492460"/>
          </a:xfrm>
          <a:prstGeom prst="rect">
            <a:avLst/>
          </a:prstGeom>
          <a:noFill/>
        </p:spPr>
        <p:txBody>
          <a:bodyPr wrap="square" lIns="90606" tIns="45322" rIns="90606" bIns="45322" rtlCol="0">
            <a:spAutoFit/>
          </a:bodyPr>
          <a:lstStyle/>
          <a:p>
            <a:pPr algn="ctr" defTabSz="904948">
              <a:lnSpc>
                <a:spcPct val="150000"/>
              </a:lnSpc>
            </a:pPr>
            <a:r>
              <a:rPr lang="en-US" altLang="zh-TW" sz="55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Market America</a:t>
            </a:r>
            <a:r>
              <a:rPr lang="zh-TW" altLang="en-US" sz="55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TW" sz="55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...</a:t>
            </a:r>
          </a:p>
          <a:p>
            <a:pPr algn="ctr" defTabSz="904948"/>
            <a:r>
              <a:rPr lang="en-US" altLang="zh-TW" sz="40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Creating a future </a:t>
            </a:r>
          </a:p>
          <a:p>
            <a:pPr algn="ctr" defTabSz="904948"/>
            <a:r>
              <a:rPr lang="en-US" altLang="zh-TW" sz="40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for economy</a:t>
            </a:r>
          </a:p>
          <a:p>
            <a:pPr algn="ctr" defTabSz="904948">
              <a:lnSpc>
                <a:spcPct val="150000"/>
              </a:lnSpc>
            </a:pPr>
            <a:endParaRPr lang="en-US" sz="4000" b="1" dirty="0">
              <a:solidFill>
                <a:srgbClr val="F2F2F2"/>
              </a:solidFill>
              <a:effectLst>
                <a:glow rad="101600">
                  <a:srgbClr val="F2F2F2">
                    <a:lumMod val="1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="" xmlns:a16="http://schemas.microsoft.com/office/drawing/2014/main" id="{9D1E64A4-8A29-429C-A82F-9B7EF3C64517}"/>
              </a:ext>
            </a:extLst>
          </p:cNvPr>
          <p:cNvSpPr txBox="1"/>
          <p:nvPr/>
        </p:nvSpPr>
        <p:spPr>
          <a:xfrm>
            <a:off x="6408717" y="365125"/>
            <a:ext cx="5783283" cy="6197600"/>
          </a:xfrm>
          <a:prstGeom prst="rect">
            <a:avLst/>
          </a:prstGeom>
          <a:noFill/>
        </p:spPr>
        <p:txBody>
          <a:bodyPr wrap="square" lIns="90606" tIns="45322" rIns="90606" bIns="45322" rtlCol="0" anchor="t">
            <a:noAutofit/>
          </a:bodyPr>
          <a:lstStyle/>
          <a:p>
            <a:pPr marL="0" lvl="1" indent="54953" defTabSz="904948"/>
            <a:r>
              <a:rPr lang="en-US" altLang="zh-TW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We have:</a:t>
            </a:r>
          </a:p>
          <a:p>
            <a:pPr marL="282837" lvl="1" indent="-282837" defTabSz="904948">
              <a:lnSpc>
                <a:spcPct val="150000"/>
              </a:lnSpc>
              <a:buFontTx/>
              <a:buChar char="-"/>
            </a:pP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Technology and system</a:t>
            </a:r>
          </a:p>
          <a:p>
            <a:pPr marL="282837" lvl="1" indent="-282837" defTabSz="904948">
              <a:lnSpc>
                <a:spcPct val="150000"/>
              </a:lnSpc>
              <a:buFontTx/>
              <a:buChar char="-"/>
            </a:pP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Tracking system of transaction record</a:t>
            </a:r>
          </a:p>
          <a:p>
            <a:pPr marL="282837" lvl="1" indent="-282837" defTabSz="904948">
              <a:lnSpc>
                <a:spcPct val="150000"/>
              </a:lnSpc>
              <a:buFontTx/>
              <a:buChar char="-"/>
            </a:pP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Digital Aggregation</a:t>
            </a:r>
          </a:p>
          <a:p>
            <a:pPr marL="282837" lvl="1" indent="-282837" defTabSz="904948">
              <a:lnSpc>
                <a:spcPct val="150000"/>
              </a:lnSpc>
              <a:buFontTx/>
              <a:buChar char="-"/>
            </a:pP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E-Commerce</a:t>
            </a:r>
          </a:p>
          <a:p>
            <a:pPr marL="282837" lvl="1" indent="-282837" defTabSz="904948">
              <a:lnSpc>
                <a:spcPct val="150000"/>
              </a:lnSpc>
              <a:buFontTx/>
              <a:buChar char="-"/>
            </a:pP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Correct shopping rewards</a:t>
            </a:r>
          </a:p>
          <a:p>
            <a:pPr marL="282837" lvl="1" indent="-282837" defTabSz="904948">
              <a:lnSpc>
                <a:spcPct val="150000"/>
              </a:lnSpc>
              <a:buFontTx/>
              <a:buChar char="-"/>
            </a:pP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MPCP 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A4318BC2-2220-4B8E-A31A-B9D7545E6FEC}"/>
              </a:ext>
            </a:extLst>
          </p:cNvPr>
          <p:cNvSpPr txBox="1"/>
          <p:nvPr/>
        </p:nvSpPr>
        <p:spPr>
          <a:xfrm>
            <a:off x="1235058" y="609626"/>
            <a:ext cx="4485047" cy="1015663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defTabSz="913969"/>
            <a:r>
              <a:rPr lang="en-US" altLang="zh-HK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Conclusion</a:t>
            </a:r>
            <a:endParaRPr lang="zh-HK" alt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73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251A2FBF-1A60-4A43-A035-9B837A0A92AC}"/>
              </a:ext>
            </a:extLst>
          </p:cNvPr>
          <p:cNvSpPr/>
          <p:nvPr/>
        </p:nvSpPr>
        <p:spPr>
          <a:xfrm>
            <a:off x="5592674" y="158879"/>
            <a:ext cx="6111607" cy="6817249"/>
          </a:xfrm>
          <a:prstGeom prst="rect">
            <a:avLst/>
          </a:prstGeom>
          <a:noFill/>
        </p:spPr>
        <p:txBody>
          <a:bodyPr wrap="square" lIns="91402" tIns="45718" rIns="91402" bIns="45718">
            <a:spAutoFit/>
          </a:bodyPr>
          <a:lstStyle/>
          <a:p>
            <a:pPr defTabSz="913969"/>
            <a:r>
              <a:rPr lang="en-US" altLang="zh-HK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William Chan</a:t>
            </a:r>
          </a:p>
          <a:p>
            <a:pPr defTabSz="913969"/>
            <a:endParaRPr lang="en-US" altLang="zh-HK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HK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Graduated from</a:t>
            </a:r>
            <a:r>
              <a:rPr lang="zh-HK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HK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Chinese University</a:t>
            </a:r>
            <a:endParaRPr lang="zh-HK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HK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Major in Social work. Minor in Psychology</a:t>
            </a:r>
          </a:p>
          <a:p>
            <a:pPr defTabSz="913969"/>
            <a:r>
              <a:rPr lang="en-US" altLang="zh-HK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Supervisor of Social Welfare Association</a:t>
            </a:r>
          </a:p>
          <a:p>
            <a:pPr defTabSz="913969"/>
            <a:endParaRPr lang="zh-HK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1997 – 2012 	Business Manager  - </a:t>
            </a: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		Multinational Insurance Company</a:t>
            </a: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2012 – Now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  	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Senior Consultant – </a:t>
            </a: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		Insurance Broker  Company</a:t>
            </a:r>
          </a:p>
          <a:p>
            <a:pPr defTabSz="913969"/>
            <a:endParaRPr lang="en-US" altLang="zh-HK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2013 Sep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	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Joined in Market Hong Kong</a:t>
            </a: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2014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Jan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	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Promoted to Coordinator</a:t>
            </a: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2014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Mar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	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Promoted to Executive Coordinator</a:t>
            </a: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2014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Aug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	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Promoted to Master Coordinator</a:t>
            </a: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2014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Oct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	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Promoted to Senior Master 			Coordinator</a:t>
            </a: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2015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Apr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	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Promoted to Professional 			Coordinator </a:t>
            </a: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2015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Oct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	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Promoted to Supervising 			Coordinator </a:t>
            </a:r>
          </a:p>
          <a:p>
            <a:pPr defTabSz="913969"/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2016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Dec</a:t>
            </a:r>
            <a:r>
              <a:rPr lang="zh-HK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	</a:t>
            </a:r>
            <a:r>
              <a:rPr lang="en-US" altLang="zh-HK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Promoted to National Supervising 		Coordinator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081A62C-30AC-440D-99D9-5EF217E5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17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4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5"/>
          <a:stretch/>
        </p:blipFill>
        <p:spPr>
          <a:xfrm>
            <a:off x="1588" y="1"/>
            <a:ext cx="1218895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3BD5482-1079-4100-B9FB-A4A0FCA428CB}"/>
              </a:ext>
            </a:extLst>
          </p:cNvPr>
          <p:cNvSpPr/>
          <p:nvPr/>
        </p:nvSpPr>
        <p:spPr>
          <a:xfrm>
            <a:off x="1662570" y="5334025"/>
            <a:ext cx="10285615" cy="1310641"/>
          </a:xfrm>
          <a:prstGeom prst="rect">
            <a:avLst/>
          </a:prstGeom>
          <a:solidFill>
            <a:schemeClr val="tx2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00" tIns="45318" rIns="90600" bIns="45318" rtlCol="0" anchor="ctr"/>
          <a:lstStyle/>
          <a:p>
            <a:pPr algn="ctr" defTabSz="904948"/>
            <a:r>
              <a:rPr lang="en-US" altLang="zh-CN" sz="28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Prospect and recruit those who want to be entrepreneurs</a:t>
            </a:r>
            <a:r>
              <a:rPr lang="zh-CN" altLang="en-US" sz="28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 </a:t>
            </a:r>
            <a:endParaRPr lang="en-US" altLang="zh-CN" sz="28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ctr" defTabSz="904948"/>
            <a:r>
              <a:rPr lang="en-US" altLang="zh-CN" sz="28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Create the future of economy with Shopping Annuity</a:t>
            </a:r>
            <a:endParaRPr lang="en-US" altLang="zh-TW" sz="28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57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" y="0"/>
            <a:ext cx="12191999" cy="6858000"/>
          </a:xfrm>
          <a:prstGeom prst="rect">
            <a:avLst/>
          </a:prstGeom>
          <a:ln>
            <a:noFill/>
          </a:ln>
          <a:effectLst>
            <a:outerShdw blurRad="520700" dist="1206500" dir="12180000" algn="ctr" rotWithShape="0">
              <a:srgbClr val="000000">
                <a:alpha val="65000"/>
              </a:srgbClr>
            </a:outerShdw>
            <a:reflection blurRad="584200" stA="61000" endPos="65000" dist="508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231235" y="3811015"/>
            <a:ext cx="11834096" cy="3046988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defTabSz="1218600"/>
            <a:r>
              <a:rPr lang="en-US" altLang="zh-TW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Will you join us?</a:t>
            </a:r>
          </a:p>
          <a:p>
            <a:pPr defTabSz="1218600"/>
            <a:r>
              <a:rPr lang="en-US" altLang="zh-TW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This is the unique vision of Market America. It is just the beginning. </a:t>
            </a:r>
          </a:p>
          <a:p>
            <a:pPr defTabSz="1218600"/>
            <a:r>
              <a:rPr lang="en-US" altLang="zh-CN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The success of shopping annuity are led by us!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1218600"/>
            <a:r>
              <a:rPr lang="en-US" altLang="zh-TW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We are changing the way that people shop and economy with shopping annuity. </a:t>
            </a:r>
          </a:p>
          <a:p>
            <a:pPr algn="r" defTabSz="1218600"/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JR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Ridinger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39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4159B048-9B13-4745-9AFC-12A3FD647FF3}"/>
              </a:ext>
            </a:extLst>
          </p:cNvPr>
          <p:cNvSpPr txBox="1"/>
          <p:nvPr/>
        </p:nvSpPr>
        <p:spPr>
          <a:xfrm>
            <a:off x="7620000" y="5395436"/>
            <a:ext cx="3810000" cy="933589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ctr" defTabSz="913969"/>
            <a:r>
              <a:rPr lang="en-US" altLang="zh-CN" sz="5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208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723901" y="197964"/>
            <a:ext cx="10721867" cy="184765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Now</a:t>
            </a:r>
            <a:r>
              <a:rPr lang="zh-CN" alt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 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軟正黑體" panose="020B0604030504040204" pitchFamily="34" charset="-120"/>
              </a:rPr>
              <a:t>What is my WHY?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08203"/>
            <a:ext cx="12192000" cy="2154436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ctr" defTabSz="913969"/>
            <a:r>
              <a:rPr lang="en-US" altLang="zh-CN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UnFranchise</a:t>
            </a:r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Owner</a:t>
            </a:r>
            <a:r>
              <a:rPr lang="zh-CN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：</a:t>
            </a:r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Learn to succeed</a:t>
            </a:r>
            <a:endParaRPr lang="en-US" altLang="zh-TW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algn="ctr" defTabSz="913969"/>
            <a:endParaRPr lang="en-US" altLang="zh-TW" sz="1500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ctr" defTabSz="913969"/>
            <a:r>
              <a:rPr lang="en-US" altLang="zh-TW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Guest</a:t>
            </a:r>
            <a:r>
              <a:rPr lang="zh-CN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：</a:t>
            </a:r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Assess the business</a:t>
            </a:r>
            <a:endParaRPr lang="en-US" altLang="zh-TW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  <a:p>
            <a:pPr defTabSz="913969"/>
            <a:endParaRPr lang="en-US" sz="2000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491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87EDC70-139D-46EE-A4D7-E640FC621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846532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50C3D508-EC90-4550-B12D-450F165AF63B}"/>
              </a:ext>
            </a:extLst>
          </p:cNvPr>
          <p:cNvSpPr txBox="1"/>
          <p:nvPr/>
        </p:nvSpPr>
        <p:spPr>
          <a:xfrm>
            <a:off x="6986042" y="181957"/>
            <a:ext cx="5008775" cy="6001643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defTabSz="913969"/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In the past 25 years</a:t>
            </a:r>
          </a:p>
          <a:p>
            <a:pPr defTabSz="913969"/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/>
            </a:r>
            <a:b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</a:b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UnFranchise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Owners all over the world </a:t>
            </a:r>
          </a:p>
          <a:p>
            <a:pPr defTabSz="913969"/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/>
            </a:r>
            <a:b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</a:b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Gain their Success</a:t>
            </a:r>
          </a:p>
          <a:p>
            <a:pPr defTabSz="913969"/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/>
            </a:r>
            <a:b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</a:b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Build up residual income</a:t>
            </a:r>
            <a:b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</a:b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/>
            </a:r>
            <a:b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</a:b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Through SHOP.COM</a:t>
            </a:r>
          </a:p>
          <a:p>
            <a:pPr defTabSz="913969"/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/>
            </a:r>
            <a:b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</a:b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UnFranchise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 system</a:t>
            </a:r>
            <a:endParaRPr lang="zh-HK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39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-12192" y="1046357"/>
            <a:ext cx="12198096" cy="769441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ctr" defTabSz="456819">
              <a:lnSpc>
                <a:spcPct val="110000"/>
              </a:lnSpc>
            </a:pPr>
            <a:r>
              <a:rPr lang="en-US" sz="2000" dirty="0">
                <a:solidFill>
                  <a:prstClr val="black"/>
                </a:solidFill>
                <a:cs typeface="Helvetica Regular" charset="0"/>
              </a:rPr>
              <a:t>MARKET AMERICA | SHOP.COM IS CHANGING THE WAY THAT PEOPLE SHOP SO EVERYONE </a:t>
            </a:r>
            <a:br>
              <a:rPr lang="en-US" sz="2000" dirty="0">
                <a:solidFill>
                  <a:prstClr val="black"/>
                </a:solidFill>
                <a:cs typeface="Helvetica Regular" charset="0"/>
              </a:rPr>
            </a:br>
            <a:r>
              <a:rPr lang="en-US" sz="2000" dirty="0">
                <a:solidFill>
                  <a:prstClr val="black"/>
                </a:solidFill>
                <a:cs typeface="Helvetica Regular" charset="0"/>
              </a:rPr>
              <a:t>CAN BECOME FINANCIALLY INDEPENDENT BY CREATING THEIR OWN ECONOMY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26" y="201416"/>
            <a:ext cx="11887199" cy="708813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674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0" y="280335"/>
            <a:ext cx="12192000" cy="584775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algn="ctr" defTabSz="456975"/>
            <a:r>
              <a:rPr lang="en-US" sz="3200" b="1" dirty="0">
                <a:solidFill>
                  <a:prstClr val="white"/>
                </a:solidFill>
                <a:cs typeface="Helvetica Regular" charset="0"/>
              </a:rPr>
              <a:t>EARNED OVER ONE MILLION DOLLARS IN COMMISSIONS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"/>
            <a:ext cx="12188952" cy="5029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"/>
            <a:ext cx="12188952" cy="5029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" y="1828800"/>
            <a:ext cx="12188952" cy="50292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" y="1828800"/>
            <a:ext cx="12186459" cy="50292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" y="1828800"/>
            <a:ext cx="1218645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5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9D0C5D14-9C99-4BFB-B62A-674C1E887F21}"/>
              </a:ext>
            </a:extLst>
          </p:cNvPr>
          <p:cNvSpPr/>
          <p:nvPr/>
        </p:nvSpPr>
        <p:spPr>
          <a:xfrm>
            <a:off x="1435213" y="231794"/>
            <a:ext cx="9689987" cy="1123383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algn="ctr" defTabSz="913969"/>
            <a:r>
              <a:rPr lang="en-US" altLang="zh-HK" sz="6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Formula of Success</a:t>
            </a:r>
            <a:endParaRPr lang="zh-HK" altLang="en-US" sz="6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40DEF16-96E1-4296-A0DB-E3142D37B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15" y="1427399"/>
            <a:ext cx="9689988" cy="18899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="" xmlns:a16="http://schemas.microsoft.com/office/drawing/2014/main" id="{497174DF-7DD1-4CCD-A69F-51BF4A002C1E}"/>
                  </a:ext>
                </a:extLst>
              </p:cNvPr>
              <p:cNvSpPr/>
              <p:nvPr/>
            </p:nvSpPr>
            <p:spPr>
              <a:xfrm>
                <a:off x="1791095" y="3609577"/>
                <a:ext cx="11227324" cy="2358595"/>
              </a:xfrm>
              <a:prstGeom prst="rect">
                <a:avLst/>
              </a:prstGeom>
            </p:spPr>
            <p:txBody>
              <a:bodyPr wrap="square" lIns="91402" tIns="45718" rIns="91402" bIns="45718">
                <a:spAutoFit/>
              </a:bodyPr>
              <a:lstStyle/>
              <a:p>
                <a:pPr defTabSz="913969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HK" sz="4800" b="1" i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</m:ctrlPr>
                      </m:sSupPr>
                      <m:e>
                        <m:r>
                          <a:rPr lang="en-US" altLang="zh-HK" sz="4800" b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𝐌𝐏𝐂𝐏</m:t>
                        </m:r>
                      </m:e>
                      <m:sup>
                        <m:r>
                          <a:rPr lang="en-US" altLang="zh-HK" sz="4800" b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>=  </a:t>
                </a:r>
                <a:r>
                  <a:rPr lang="en-US" altLang="zh-CN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>Basic 5</a:t>
                </a:r>
                <a: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/>
                </a:r>
                <a:b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HK" sz="4800" b="1" i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</m:ctrlPr>
                      </m:sSupPr>
                      <m:e>
                        <m:r>
                          <a:rPr lang="en-US" altLang="zh-HK" sz="4800" b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𝐌𝐏𝐂𝐏</m:t>
                        </m:r>
                      </m:e>
                      <m:sup>
                        <m:r>
                          <a:rPr lang="en-US" altLang="zh-HK" sz="4800" b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>=  </a:t>
                </a:r>
                <a:r>
                  <a:rPr lang="en-US" altLang="zh-CN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>Shopping Annuity</a:t>
                </a:r>
                <a: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/>
                </a:r>
                <a:b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HK" sz="4800" b="1" i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</m:ctrlPr>
                      </m:sSupPr>
                      <m:e>
                        <m:r>
                          <a:rPr lang="en-US" altLang="zh-HK" sz="4800" b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𝐌𝐏𝐂𝐏</m:t>
                        </m:r>
                      </m:e>
                      <m:sup>
                        <m:r>
                          <a:rPr lang="en-US" altLang="zh-HK" sz="4800" b="1" kern="0" cap="all"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+mj-ea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HK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</a:rPr>
                  <a:t>=  </a:t>
                </a:r>
                <a:r>
                  <a:rPr lang="en-US" altLang="zh-CN" sz="4800" b="1" kern="0" cap="all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微軟正黑體" panose="020B0604030504040204" pitchFamily="34" charset="-120"/>
                    <a:cs typeface="Cambria Math" charset="0"/>
                  </a:rPr>
                  <a:t>digital leverage</a:t>
                </a:r>
                <a:endParaRPr lang="zh-HK" altLang="en-US" sz="3600" b="1" kern="0" dirty="0">
                  <a:solidFill>
                    <a:sysClr val="windowText" lastClr="000000"/>
                  </a:solidFill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97174DF-7DD1-4CCD-A69F-51BF4A002C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093" y="3609575"/>
                <a:ext cx="11227324" cy="2512611"/>
              </a:xfrm>
              <a:prstGeom prst="rect">
                <a:avLst/>
              </a:prstGeom>
              <a:blipFill rotWithShape="1">
                <a:blip r:embed="rId3"/>
                <a:stretch>
                  <a:fillRect t="-2913" b="-1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7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0"/>
            <a:ext cx="12192000" cy="5260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" y="3633985"/>
            <a:ext cx="12192000" cy="1626363"/>
          </a:xfrm>
          <a:prstGeom prst="rect">
            <a:avLst/>
          </a:prstGeom>
          <a:solidFill>
            <a:srgbClr val="0070C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095" y="3669054"/>
            <a:ext cx="9426388" cy="1323439"/>
          </a:xfrm>
          <a:prstGeom prst="rect">
            <a:avLst/>
          </a:prstGeom>
          <a:noFill/>
        </p:spPr>
        <p:txBody>
          <a:bodyPr wrap="square" lIns="91402" tIns="45718" rIns="91402" bIns="45718" rtlCol="0">
            <a:spAutoFit/>
          </a:bodyPr>
          <a:lstStyle/>
          <a:p>
            <a:pPr defTabSz="913969">
              <a:defRPr/>
            </a:pPr>
            <a:r>
              <a:rPr lang="en-US" altLang="zh-TW" sz="8000" b="1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Basic 5</a:t>
            </a:r>
            <a:endParaRPr lang="en-US" sz="8000" b="1" dirty="0">
              <a:ln w="28575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3633968"/>
            <a:ext cx="12192001" cy="458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9" y="5498850"/>
            <a:ext cx="4384211" cy="51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10772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" y="2157045"/>
            <a:ext cx="6107723" cy="470095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1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>
              <a:defRPr/>
            </a:pPr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" y="5372075"/>
            <a:ext cx="56915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2" tIns="45718" rIns="91402" bIns="45718">
            <a:spAutoFit/>
          </a:bodyPr>
          <a:lstStyle/>
          <a:p>
            <a:pPr algn="ctr" defTabSz="913969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rgbClr val="FFFCF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Fundamentals of the Business</a:t>
            </a:r>
            <a:endParaRPr lang="en-US" altLang="en-US" sz="2800" b="1" dirty="0">
              <a:solidFill>
                <a:srgbClr val="FFFCF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144" y="4136484"/>
            <a:ext cx="5047656" cy="933589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algn="ctr" defTabSz="913969">
              <a:spcBef>
                <a:spcPct val="50000"/>
              </a:spcBef>
              <a:defRPr/>
            </a:pPr>
            <a:r>
              <a:rPr lang="en-US" altLang="zh-CN" sz="5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Basic 5</a:t>
            </a:r>
            <a:endParaRPr lang="en-US" sz="55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40769" y="797188"/>
            <a:ext cx="4700955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>
              <a:defRPr/>
            </a:pPr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Attitude and Knowledge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40769" y="1884152"/>
            <a:ext cx="4700955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Goals and a Goal Statement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40769" y="2971120"/>
            <a:ext cx="4700955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Retailing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0769" y="4058080"/>
            <a:ext cx="4700955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Prospecting, Recruiting and Sponsoring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40769" y="5145040"/>
            <a:ext cx="4700955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Follow Up and  </a:t>
            </a:r>
            <a:b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ABC Pattern of Building Depth</a:t>
            </a:r>
          </a:p>
        </p:txBody>
      </p:sp>
    </p:spTree>
    <p:extLst>
      <p:ext uri="{BB962C8B-B14F-4D97-AF65-F5344CB8AC3E}">
        <p14:creationId xmlns:p14="http://schemas.microsoft.com/office/powerpoint/2010/main" val="400637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Office Theme">
  <a:themeElements>
    <a:clrScheme name="Revive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1206</Words>
  <Application>Microsoft Office PowerPoint</Application>
  <PresentationFormat>Custom</PresentationFormat>
  <Paragraphs>232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10_Office Theme</vt:lpstr>
      <vt:lpstr>11_Office Theme</vt:lpstr>
      <vt:lpstr>22_Office Theme</vt:lpstr>
      <vt:lpstr>12_Office Theme</vt:lpstr>
      <vt:lpstr>13_Office Theme</vt:lpstr>
      <vt:lpstr>5_Horizon</vt:lpstr>
      <vt:lpstr>14_Office Theme</vt:lpstr>
      <vt:lpstr>15_Office Theme</vt:lpstr>
      <vt:lpstr>61_Office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UNFRANCHISE MANIFESTO</vt:lpstr>
      <vt:lpstr>PowerPoint Presentation</vt:lpstr>
      <vt:lpstr>PowerPoint Presentation</vt:lpstr>
      <vt:lpstr>HOW</vt:lpstr>
      <vt:lpstr>WHAT</vt:lpstr>
      <vt:lpstr>PowerPoint Presentation</vt:lpstr>
      <vt:lpstr>PowerPoint Presentation</vt:lpstr>
      <vt:lpstr>PowerPoint Presentation</vt:lpstr>
      <vt:lpstr> Convert Spending   Into Earning</vt:lpstr>
      <vt:lpstr>Help you get commission by all means!</vt:lpstr>
      <vt:lpstr>WHAT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Chelsie Lee</cp:lastModifiedBy>
  <cp:revision>63</cp:revision>
  <dcterms:created xsi:type="dcterms:W3CDTF">2017-02-17T21:11:56Z</dcterms:created>
  <dcterms:modified xsi:type="dcterms:W3CDTF">2017-11-08T02:21:01Z</dcterms:modified>
</cp:coreProperties>
</file>