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24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A3639C-C3A7-48B2-832F-8FAF362BB55D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D5C2C-F7D5-4892-AC51-BEE38E6EF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3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18445-38C2-41A3-A358-77E2E53FF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3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045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什麼是</a:t>
            </a:r>
            <a:r>
              <a:rPr kumimoji="1" lang="en-US" altLang="zh-TW" dirty="0" smtClean="0"/>
              <a:t>Leader</a:t>
            </a:r>
            <a:r>
              <a:rPr kumimoji="1" lang="zh-TW" altLang="en-US" dirty="0" smtClean="0"/>
              <a:t>？定義？擁有追隨者的人。</a:t>
            </a:r>
            <a:endParaRPr kumimoji="1" lang="en-US" altLang="zh-TW" dirty="0" smtClean="0"/>
          </a:p>
          <a:p>
            <a:r>
              <a:rPr kumimoji="1" lang="zh-TW" altLang="en-US" dirty="0" smtClean="0"/>
              <a:t>要有追隨者的條件是什麼？</a:t>
            </a:r>
            <a:endParaRPr kumimoji="1" lang="en-US" altLang="zh-TW" dirty="0" smtClean="0"/>
          </a:p>
          <a:p>
            <a:r>
              <a:rPr kumimoji="1" lang="zh-TW" altLang="en-US" dirty="0" smtClean="0"/>
              <a:t>擁有強烈的信念與使命：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90E94-27C4-2842-B9C8-215DE8D6CB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3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189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存在主義大師祁克果說：很多人就像喝醉酒的馬伕，架了一輛馬車回家感覺好像她在操控這輛馬車，其實是這匹識途老馬帶著她回家。</a:t>
            </a:r>
            <a:endParaRPr kumimoji="1" lang="en-US" altLang="zh-TW" dirty="0" smtClean="0"/>
          </a:p>
          <a:p>
            <a:r>
              <a:rPr kumimoji="1" lang="zh-TW" altLang="en-US" dirty="0" smtClean="0"/>
              <a:t>這匹老馬指的是社會的價值觀，不成文的規定。例如：一般人穿著為上班買的衣服，在交通尖峰時刻，開著分期付款買的車，趕去上班。</a:t>
            </a:r>
            <a:endParaRPr kumimoji="1" lang="en-US" altLang="zh-TW" dirty="0" smtClean="0"/>
          </a:p>
          <a:p>
            <a:r>
              <a:rPr kumimoji="1" lang="zh-TW" altLang="en-US" dirty="0" smtClean="0"/>
              <a:t>所以很多人是存而不在，霧裡開車。</a:t>
            </a:r>
            <a:endParaRPr kumimoji="1" lang="en-US" altLang="zh-TW" dirty="0" smtClean="0"/>
          </a:p>
          <a:p>
            <a:r>
              <a:rPr kumimoji="1" lang="zh-TW" altLang="en-US" dirty="0" smtClean="0"/>
              <a:t>我們不是要錢，要名，因為根據需要而活，這個世界上沒有窮人，跟續想要而活，這個世界沒有富人。所以要根據重要而活。什麼是重要的事？</a:t>
            </a:r>
            <a:endParaRPr kumimoji="1" lang="en-US" altLang="zh-TW" dirty="0" smtClean="0"/>
          </a:p>
          <a:p>
            <a:r>
              <a:rPr kumimoji="1" lang="zh-TW" altLang="en-US" dirty="0" smtClean="0"/>
              <a:t>掌控自己的人生。</a:t>
            </a:r>
            <a:endParaRPr kumimoji="1" lang="en-US" altLang="zh-TW" dirty="0" smtClean="0"/>
          </a:p>
          <a:p>
            <a:r>
              <a:rPr kumimoji="1" lang="zh-TW" altLang="en-US" dirty="0" smtClean="0"/>
              <a:t>相信美安可以實現我們的信念，相信的程度有多少，來自於你願意付出的程度有多深。</a:t>
            </a:r>
            <a:endParaRPr kumimoji="1" lang="en-US" altLang="zh-TW" dirty="0" smtClean="0"/>
          </a:p>
          <a:p>
            <a:r>
              <a:rPr kumimoji="1" lang="zh-TW" altLang="en-US" dirty="0" smtClean="0"/>
              <a:t>你相信美安，可是你相信自己做得到嗎？你可以堅持到底嗎？這決定別人是否相信你所相信的。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90E94-27C4-2842-B9C8-215DE8D6CB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3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217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71488" y="1241425"/>
            <a:ext cx="5854700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為什麼要列名單？店員需不需要列名單？為什麼？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18445-38C2-41A3-A358-77E2E53FF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3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937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33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636B2-9D07-4A1C-B1BF-E7ECF6DDF2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3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2499" name="Rectangle 7"/>
          <p:cNvSpPr txBox="1">
            <a:spLocks noGrp="1" noChangeArrowheads="1"/>
          </p:cNvSpPr>
          <p:nvPr/>
        </p:nvSpPr>
        <p:spPr bwMode="auto">
          <a:xfrm>
            <a:off x="3935415" y="9585410"/>
            <a:ext cx="3011747" cy="504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982" tIns="47991" rIns="95982" bIns="47991" anchor="b"/>
          <a:lstStyle/>
          <a:p>
            <a:pPr marL="0" marR="0" lvl="0" indent="0" algn="r" defTabSz="9599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479BF-F0C9-4558-A1CC-B215A3157F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99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2500" name="Rectangle 7"/>
          <p:cNvSpPr txBox="1">
            <a:spLocks noGrp="1" noChangeArrowheads="1"/>
          </p:cNvSpPr>
          <p:nvPr/>
        </p:nvSpPr>
        <p:spPr bwMode="auto">
          <a:xfrm>
            <a:off x="3936988" y="9587135"/>
            <a:ext cx="3011747" cy="50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0" tIns="49781" rIns="99560" bIns="49781" anchor="b"/>
          <a:lstStyle/>
          <a:p>
            <a:pPr marL="0" marR="0" lvl="0" indent="0" algn="r" defTabSz="992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097DC-6943-468B-9B6E-6FED6DD377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92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625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6688" y="757238"/>
            <a:ext cx="6615112" cy="3784600"/>
          </a:xfrm>
          <a:ln/>
        </p:spPr>
      </p:sp>
      <p:sp>
        <p:nvSpPr>
          <p:cNvPr id="3625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504" y="4796153"/>
            <a:ext cx="5557729" cy="4539368"/>
          </a:xfrm>
          <a:noFill/>
          <a:ln/>
        </p:spPr>
        <p:txBody>
          <a:bodyPr lIns="99560" tIns="49781" rIns="99560" bIns="4978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一兩黃金要</a:t>
            </a:r>
            <a:r>
              <a:rPr lang="en-US" altLang="zh-TW" dirty="0"/>
              <a:t>62</a:t>
            </a:r>
            <a:r>
              <a:rPr lang="zh-TW" altLang="en-US" dirty="0"/>
              <a:t>公噸的礦砂提煉出來。</a:t>
            </a:r>
            <a:endParaRPr lang="en-US" altLang="zh-TW" dirty="0"/>
          </a:p>
          <a:p>
            <a:pPr eaLnBrk="1" hangingPunct="1">
              <a:spcBef>
                <a:spcPct val="0"/>
              </a:spcBef>
            </a:pPr>
            <a:r>
              <a:rPr lang="zh-TW" altLang="en-US" dirty="0"/>
              <a:t>假設你有兩副完整的撲克牌，每一付有</a:t>
            </a:r>
            <a:r>
              <a:rPr lang="en-US" altLang="zh-TW" dirty="0"/>
              <a:t>52</a:t>
            </a:r>
            <a:r>
              <a:rPr lang="zh-TW" altLang="en-US" dirty="0"/>
              <a:t>張，你一張一張的翻牌，一定會出現幾張</a:t>
            </a:r>
            <a:r>
              <a:rPr lang="en-US" altLang="zh-TW" dirty="0"/>
              <a:t>A</a:t>
            </a:r>
            <a:r>
              <a:rPr lang="zh-TW" altLang="en-US" dirty="0"/>
              <a:t>？四張？我們也一樣，只要左右各找到</a:t>
            </a:r>
            <a:r>
              <a:rPr lang="en-US" altLang="zh-TW" dirty="0"/>
              <a:t>4</a:t>
            </a:r>
            <a:r>
              <a:rPr lang="zh-TW" altLang="en-US" dirty="0"/>
              <a:t>個積極進取的經銷商，我們就可以完成一家店了。如果是一副不完整的牌，很可能就缺少</a:t>
            </a:r>
            <a:r>
              <a:rPr lang="en-US" altLang="zh-TW" dirty="0"/>
              <a:t>A</a:t>
            </a:r>
            <a:r>
              <a:rPr lang="zh-TW" altLang="en-US" dirty="0"/>
              <a:t>了。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74783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 smtClean="0"/>
              <a:t>如果對方會答要考慮看看。</a:t>
            </a:r>
            <a:endParaRPr kumimoji="1" lang="en-US" altLang="zh-TW" dirty="0" smtClean="0"/>
          </a:p>
          <a:p>
            <a:r>
              <a:rPr kumimoji="1" lang="zh-TW" altLang="en-US" dirty="0" smtClean="0"/>
              <a:t>根據我的經驗，會考慮的都是對這個事業很感興趣，可是會懷疑真的有這麼好嗎？或是擔心我做得來嗎？您不曉得是不是有這個疑慮，如果不是那會是什麼？</a:t>
            </a:r>
            <a:endParaRPr kumimoji="1" lang="en-US" altLang="zh-TW" dirty="0" smtClean="0"/>
          </a:p>
          <a:p>
            <a:r>
              <a:rPr kumimoji="1" lang="zh-TW" altLang="en-US" smtClean="0"/>
              <a:t>試用期三個月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18445-38C2-41A3-A358-77E2E53FF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3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11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BA4B2-0C22-4B04-830A-48510321D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774079-9E02-4686-A4A5-E9B026C4E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86" indent="0" algn="ctr">
              <a:buNone/>
              <a:defRPr sz="2000"/>
            </a:lvl2pPr>
            <a:lvl3pPr marL="914171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82F4F-936F-410D-AC52-9F1787425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E1DD2-A6EB-4266-9C4D-FFC0C7AE1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FBB9F-93E0-413E-AB84-65EEA27F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97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1D737-C43F-4B4C-881D-28C40F568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F7ABD9-93C2-440E-94B3-713133A2D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B2276-7C65-497E-B924-3952899BA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FA4DC-E6F6-40B8-A351-092569E31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25F03-D311-41DC-AF52-803CEA7C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58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843E08-4ED8-4587-808E-909A6E20E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B1227-F63C-4786-805E-97BD3A7E4D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CCE94-48CF-4907-B105-CFCE6FD2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50486-8265-43E8-8E69-8EFA36FC0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43ECF-A356-4FAE-819D-C3EF6C84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1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22" y="1122363"/>
            <a:ext cx="9144000" cy="2387600"/>
          </a:xfrm>
        </p:spPr>
        <p:txBody>
          <a:bodyPr anchor="b"/>
          <a:lstStyle>
            <a:lvl1pPr algn="ctr">
              <a:defRPr sz="591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22" y="3602038"/>
            <a:ext cx="9144000" cy="1655762"/>
          </a:xfrm>
        </p:spPr>
        <p:txBody>
          <a:bodyPr/>
          <a:lstStyle>
            <a:lvl1pPr marL="0" indent="0" algn="ctr">
              <a:buNone/>
              <a:defRPr sz="2423"/>
            </a:lvl1pPr>
            <a:lvl2pPr marL="452260" indent="0" algn="ctr">
              <a:buNone/>
              <a:defRPr sz="1938"/>
            </a:lvl2pPr>
            <a:lvl3pPr marL="904521" indent="0" algn="ctr">
              <a:buNone/>
              <a:defRPr sz="1744"/>
            </a:lvl3pPr>
            <a:lvl4pPr marL="1356781" indent="0" algn="ctr">
              <a:buNone/>
              <a:defRPr sz="1550"/>
            </a:lvl4pPr>
            <a:lvl5pPr marL="1809042" indent="0" algn="ctr">
              <a:buNone/>
              <a:defRPr sz="1550"/>
            </a:lvl5pPr>
            <a:lvl6pPr marL="2261302" indent="0" algn="ctr">
              <a:buNone/>
              <a:defRPr sz="1550"/>
            </a:lvl6pPr>
            <a:lvl7pPr marL="2713562" indent="0" algn="ctr">
              <a:buNone/>
              <a:defRPr sz="1550"/>
            </a:lvl7pPr>
            <a:lvl8pPr marL="3165823" indent="0" algn="ctr">
              <a:buNone/>
              <a:defRPr sz="1550"/>
            </a:lvl8pPr>
            <a:lvl9pPr marL="3618082" indent="0" algn="ctr">
              <a:buNone/>
              <a:defRPr sz="155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91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08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5"/>
            <a:ext cx="10515599" cy="2852737"/>
          </a:xfrm>
        </p:spPr>
        <p:txBody>
          <a:bodyPr anchor="b"/>
          <a:lstStyle>
            <a:lvl1pPr>
              <a:defRPr sz="591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0"/>
            <a:ext cx="10515599" cy="1500187"/>
          </a:xfrm>
        </p:spPr>
        <p:txBody>
          <a:bodyPr/>
          <a:lstStyle>
            <a:lvl1pPr marL="0" indent="0">
              <a:buNone/>
              <a:defRPr sz="2423">
                <a:solidFill>
                  <a:schemeClr val="tx1">
                    <a:tint val="75000"/>
                  </a:schemeClr>
                </a:solidFill>
              </a:defRPr>
            </a:lvl1pPr>
            <a:lvl2pPr marL="452260" indent="0">
              <a:buNone/>
              <a:defRPr sz="1938">
                <a:solidFill>
                  <a:schemeClr val="tx1">
                    <a:tint val="75000"/>
                  </a:schemeClr>
                </a:solidFill>
              </a:defRPr>
            </a:lvl2pPr>
            <a:lvl3pPr marL="904521" indent="0">
              <a:buNone/>
              <a:defRPr sz="1744">
                <a:solidFill>
                  <a:schemeClr val="tx1">
                    <a:tint val="75000"/>
                  </a:schemeClr>
                </a:solidFill>
              </a:defRPr>
            </a:lvl3pPr>
            <a:lvl4pPr marL="1356781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4pPr>
            <a:lvl5pPr marL="1809042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5pPr>
            <a:lvl6pPr marL="2261302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6pPr>
            <a:lvl7pPr marL="2713562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7pPr>
            <a:lvl8pPr marL="3165823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8pPr>
            <a:lvl9pPr marL="3618082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798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8" y="1825628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8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059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9" y="1681163"/>
            <a:ext cx="5157787" cy="823912"/>
          </a:xfrm>
        </p:spPr>
        <p:txBody>
          <a:bodyPr anchor="b"/>
          <a:lstStyle>
            <a:lvl1pPr marL="0" indent="0">
              <a:buNone/>
              <a:defRPr sz="2423" b="1"/>
            </a:lvl1pPr>
            <a:lvl2pPr marL="452260" indent="0">
              <a:buNone/>
              <a:defRPr sz="1938" b="1"/>
            </a:lvl2pPr>
            <a:lvl3pPr marL="904521" indent="0">
              <a:buNone/>
              <a:defRPr sz="1744" b="1"/>
            </a:lvl3pPr>
            <a:lvl4pPr marL="1356781" indent="0">
              <a:buNone/>
              <a:defRPr sz="1550" b="1"/>
            </a:lvl4pPr>
            <a:lvl5pPr marL="1809042" indent="0">
              <a:buNone/>
              <a:defRPr sz="1550" b="1"/>
            </a:lvl5pPr>
            <a:lvl6pPr marL="2261302" indent="0">
              <a:buNone/>
              <a:defRPr sz="1550" b="1"/>
            </a:lvl6pPr>
            <a:lvl7pPr marL="2713562" indent="0">
              <a:buNone/>
              <a:defRPr sz="1550" b="1"/>
            </a:lvl7pPr>
            <a:lvl8pPr marL="3165823" indent="0">
              <a:buNone/>
              <a:defRPr sz="1550" b="1"/>
            </a:lvl8pPr>
            <a:lvl9pPr marL="3618082" indent="0">
              <a:buNone/>
              <a:defRPr sz="15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23" b="1"/>
            </a:lvl1pPr>
            <a:lvl2pPr marL="452260" indent="0">
              <a:buNone/>
              <a:defRPr sz="1938" b="1"/>
            </a:lvl2pPr>
            <a:lvl3pPr marL="904521" indent="0">
              <a:buNone/>
              <a:defRPr sz="1744" b="1"/>
            </a:lvl3pPr>
            <a:lvl4pPr marL="1356781" indent="0">
              <a:buNone/>
              <a:defRPr sz="1550" b="1"/>
            </a:lvl4pPr>
            <a:lvl5pPr marL="1809042" indent="0">
              <a:buNone/>
              <a:defRPr sz="1550" b="1"/>
            </a:lvl5pPr>
            <a:lvl6pPr marL="2261302" indent="0">
              <a:buNone/>
              <a:defRPr sz="1550" b="1"/>
            </a:lvl6pPr>
            <a:lvl7pPr marL="2713562" indent="0">
              <a:buNone/>
              <a:defRPr sz="1550" b="1"/>
            </a:lvl7pPr>
            <a:lvl8pPr marL="3165823" indent="0">
              <a:buNone/>
              <a:defRPr sz="1550" b="1"/>
            </a:lvl8pPr>
            <a:lvl9pPr marL="3618082" indent="0">
              <a:buNone/>
              <a:defRPr sz="15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86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509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18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7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65"/>
            <a:ext cx="6172199" cy="4873625"/>
          </a:xfrm>
        </p:spPr>
        <p:txBody>
          <a:bodyPr/>
          <a:lstStyle>
            <a:lvl1pPr>
              <a:defRPr sz="3198"/>
            </a:lvl1pPr>
            <a:lvl2pPr>
              <a:defRPr sz="2810"/>
            </a:lvl2pPr>
            <a:lvl3pPr>
              <a:defRPr sz="2423"/>
            </a:lvl3pPr>
            <a:lvl4pPr>
              <a:defRPr sz="1938"/>
            </a:lvl4pPr>
            <a:lvl5pPr>
              <a:defRPr sz="1938"/>
            </a:lvl5pPr>
            <a:lvl6pPr>
              <a:defRPr sz="1938"/>
            </a:lvl6pPr>
            <a:lvl7pPr>
              <a:defRPr sz="1938"/>
            </a:lvl7pPr>
            <a:lvl8pPr>
              <a:defRPr sz="1938"/>
            </a:lvl8pPr>
            <a:lvl9pPr>
              <a:defRPr sz="19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7" y="2057403"/>
            <a:ext cx="3932237" cy="3811588"/>
          </a:xfrm>
        </p:spPr>
        <p:txBody>
          <a:bodyPr/>
          <a:lstStyle>
            <a:lvl1pPr marL="0" indent="0">
              <a:buNone/>
              <a:defRPr sz="1550"/>
            </a:lvl1pPr>
            <a:lvl2pPr marL="452260" indent="0">
              <a:buNone/>
              <a:defRPr sz="1357"/>
            </a:lvl2pPr>
            <a:lvl3pPr marL="904521" indent="0">
              <a:buNone/>
              <a:defRPr sz="1163"/>
            </a:lvl3pPr>
            <a:lvl4pPr marL="1356781" indent="0">
              <a:buNone/>
              <a:defRPr sz="969"/>
            </a:lvl4pPr>
            <a:lvl5pPr marL="1809042" indent="0">
              <a:buNone/>
              <a:defRPr sz="969"/>
            </a:lvl5pPr>
            <a:lvl6pPr marL="2261302" indent="0">
              <a:buNone/>
              <a:defRPr sz="969"/>
            </a:lvl6pPr>
            <a:lvl7pPr marL="2713562" indent="0">
              <a:buNone/>
              <a:defRPr sz="969"/>
            </a:lvl7pPr>
            <a:lvl8pPr marL="3165823" indent="0">
              <a:buNone/>
              <a:defRPr sz="969"/>
            </a:lvl8pPr>
            <a:lvl9pPr marL="3618082" indent="0">
              <a:buNone/>
              <a:defRPr sz="96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4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A85E6-B408-4DC7-9448-68E66471C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C4188-9ACF-46B7-973D-61A5F243E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225E1-685A-45EF-989A-D1E15DB3A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9F12D-FC0B-4D7C-8F04-8B23516A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9096C-95CF-4000-8E98-00B918F7B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88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7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65"/>
            <a:ext cx="6172199" cy="4873625"/>
          </a:xfrm>
        </p:spPr>
        <p:txBody>
          <a:bodyPr/>
          <a:lstStyle>
            <a:lvl1pPr marL="0" indent="0">
              <a:buNone/>
              <a:defRPr sz="3198"/>
            </a:lvl1pPr>
            <a:lvl2pPr marL="452260" indent="0">
              <a:buNone/>
              <a:defRPr sz="2810"/>
            </a:lvl2pPr>
            <a:lvl3pPr marL="904521" indent="0">
              <a:buNone/>
              <a:defRPr sz="2423"/>
            </a:lvl3pPr>
            <a:lvl4pPr marL="1356781" indent="0">
              <a:buNone/>
              <a:defRPr sz="1938"/>
            </a:lvl4pPr>
            <a:lvl5pPr marL="1809042" indent="0">
              <a:buNone/>
              <a:defRPr sz="1938"/>
            </a:lvl5pPr>
            <a:lvl6pPr marL="2261302" indent="0">
              <a:buNone/>
              <a:defRPr sz="1938"/>
            </a:lvl6pPr>
            <a:lvl7pPr marL="2713562" indent="0">
              <a:buNone/>
              <a:defRPr sz="1938"/>
            </a:lvl7pPr>
            <a:lvl8pPr marL="3165823" indent="0">
              <a:buNone/>
              <a:defRPr sz="1938"/>
            </a:lvl8pPr>
            <a:lvl9pPr marL="3618082" indent="0">
              <a:buNone/>
              <a:defRPr sz="1938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7" y="2057403"/>
            <a:ext cx="3932237" cy="3811588"/>
          </a:xfrm>
        </p:spPr>
        <p:txBody>
          <a:bodyPr/>
          <a:lstStyle>
            <a:lvl1pPr marL="0" indent="0">
              <a:buNone/>
              <a:defRPr sz="1550"/>
            </a:lvl1pPr>
            <a:lvl2pPr marL="452260" indent="0">
              <a:buNone/>
              <a:defRPr sz="1357"/>
            </a:lvl2pPr>
            <a:lvl3pPr marL="904521" indent="0">
              <a:buNone/>
              <a:defRPr sz="1163"/>
            </a:lvl3pPr>
            <a:lvl4pPr marL="1356781" indent="0">
              <a:buNone/>
              <a:defRPr sz="969"/>
            </a:lvl4pPr>
            <a:lvl5pPr marL="1809042" indent="0">
              <a:buNone/>
              <a:defRPr sz="969"/>
            </a:lvl5pPr>
            <a:lvl6pPr marL="2261302" indent="0">
              <a:buNone/>
              <a:defRPr sz="969"/>
            </a:lvl6pPr>
            <a:lvl7pPr marL="2713562" indent="0">
              <a:buNone/>
              <a:defRPr sz="969"/>
            </a:lvl7pPr>
            <a:lvl8pPr marL="3165823" indent="0">
              <a:buNone/>
              <a:defRPr sz="969"/>
            </a:lvl8pPr>
            <a:lvl9pPr marL="3618082" indent="0">
              <a:buNone/>
              <a:defRPr sz="96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92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37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030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73A47-E335-4E74-86D6-5C9DEA376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43A53-BEBA-4740-A5D8-143EDC2A9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7E9CE-3189-4B77-A987-F06FC10D2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BE13B-634A-4298-8808-FA3E9B884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98B4C-EE2D-4825-BC9A-28AD78EDC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64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AF500-D39B-4D1D-A04F-2235E9EF6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91773-4A5A-4C01-BB3E-FDEB84CD42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1A98C-00D6-4938-A8B7-139025DA9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25F706-1FB1-4591-8F98-0BB50F278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9CC1A0-ACCC-4FF4-B8F6-80EF042E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733853-749A-4C39-8653-E8CA2435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28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F59ED-08F4-47F3-89B6-CF53553EF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52099-0A50-4810-8099-0014BF114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86" indent="0">
              <a:buNone/>
              <a:defRPr sz="2000" b="1"/>
            </a:lvl2pPr>
            <a:lvl3pPr marL="914171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B843A-A550-4CC2-B429-0548F8CE1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8B5C3F-23AD-432D-AA99-4B56B85E99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86" indent="0">
              <a:buNone/>
              <a:defRPr sz="2000" b="1"/>
            </a:lvl2pPr>
            <a:lvl3pPr marL="914171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DC804A-398D-4C44-8619-22D70A332E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1867B9-120D-419A-9848-08C62060B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0C5667-EC86-4D4D-95C8-BC839D47C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06D489-DCDE-41BF-9C0B-51D55470B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61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5308B-8E78-4D45-95AF-DFB25A409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B40353-E711-460F-9414-01036A5F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56AF14-6D3F-417B-BF13-FBD4C6388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A95A4-7942-465B-B2B8-C148BCBF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21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CE3953-3E47-417B-B8D8-812143B7F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6D859B-3C76-4C22-8CF0-34C43C39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A548C-95A3-41AC-A1CF-B6E66B50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76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D729-AAD0-4B89-B390-06F83FF7F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5315B-E655-4A04-BC0D-C9D5613B6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3F990-90FF-4FAA-894F-41824FBC8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6" indent="0">
              <a:buNone/>
              <a:defRPr sz="1400"/>
            </a:lvl2pPr>
            <a:lvl3pPr marL="914171" indent="0">
              <a:buNone/>
              <a:defRPr sz="1200"/>
            </a:lvl3pPr>
            <a:lvl4pPr marL="1371257" indent="0">
              <a:buNone/>
              <a:defRPr sz="1000"/>
            </a:lvl4pPr>
            <a:lvl5pPr marL="1828343" indent="0">
              <a:buNone/>
              <a:defRPr sz="1000"/>
            </a:lvl5pPr>
            <a:lvl6pPr marL="2285429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5E6C0-0DB2-494E-AC2F-92FCB940E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0CE0F-2AB2-4FBB-9806-5D5DCACA8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90FF2-2109-4601-9587-2B5B5B75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65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01DEE-1E35-4B6A-856A-8B40D3BE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CE0AEE-9E5E-497C-A4C6-337F158159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86" indent="0">
              <a:buNone/>
              <a:defRPr sz="2799"/>
            </a:lvl2pPr>
            <a:lvl3pPr marL="914171" indent="0">
              <a:buNone/>
              <a:defRPr sz="2399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8E879-6F6E-4D2E-A7F9-FFA08F657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6" indent="0">
              <a:buNone/>
              <a:defRPr sz="1400"/>
            </a:lvl2pPr>
            <a:lvl3pPr marL="914171" indent="0">
              <a:buNone/>
              <a:defRPr sz="1200"/>
            </a:lvl3pPr>
            <a:lvl4pPr marL="1371257" indent="0">
              <a:buNone/>
              <a:defRPr sz="1000"/>
            </a:lvl4pPr>
            <a:lvl5pPr marL="1828343" indent="0">
              <a:buNone/>
              <a:defRPr sz="1000"/>
            </a:lvl5pPr>
            <a:lvl6pPr marL="2285429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8E0AC1-F6BC-423D-8F78-9B6BC226C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7458-1A67-418F-9C67-8858B9A1DBB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21DB7-58FE-4931-BF69-E7167BCF3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F548B-C574-4216-B9AB-E2DDDA6B2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4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2B3801-8062-4459-B677-09F1CD165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C34AF-BF44-45BE-B962-A41233753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E25B9-BF09-47B6-BBB6-A58C9CBF1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97458-1A67-418F-9C67-8858B9A1DBB2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76130-195B-4AA2-8649-7BEEF9A64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2AAFD-B18F-4BC5-ADCE-A78E0623B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064F5-D1AB-4A59-895A-B92805A098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1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8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33"/>
            <a:ext cx="10515599" cy="1325563"/>
          </a:xfrm>
          <a:prstGeom prst="rect">
            <a:avLst/>
          </a:prstGeom>
        </p:spPr>
        <p:txBody>
          <a:bodyPr vert="horz" lIns="93345" tIns="46674" rIns="93345" bIns="4667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8"/>
            <a:ext cx="10515599" cy="4351338"/>
          </a:xfrm>
          <a:prstGeom prst="rect">
            <a:avLst/>
          </a:prstGeom>
        </p:spPr>
        <p:txBody>
          <a:bodyPr vert="horz" lIns="93345" tIns="46674" rIns="93345" bIns="4667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90"/>
            <a:ext cx="2743199" cy="365125"/>
          </a:xfrm>
          <a:prstGeom prst="rect">
            <a:avLst/>
          </a:prstGeom>
        </p:spPr>
        <p:txBody>
          <a:bodyPr vert="horz" lIns="93345" tIns="46674" rIns="93345" bIns="46674" rtlCol="0" anchor="ctr"/>
          <a:lstStyle>
            <a:lvl1pPr algn="l">
              <a:defRPr sz="11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4" y="6356390"/>
            <a:ext cx="4114800" cy="365125"/>
          </a:xfrm>
          <a:prstGeom prst="rect">
            <a:avLst/>
          </a:prstGeom>
        </p:spPr>
        <p:txBody>
          <a:bodyPr vert="horz" lIns="93345" tIns="46674" rIns="93345" bIns="46674" rtlCol="0" anchor="ctr"/>
          <a:lstStyle>
            <a:lvl1pPr algn="ctr">
              <a:defRPr sz="11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90"/>
            <a:ext cx="2743199" cy="365125"/>
          </a:xfrm>
          <a:prstGeom prst="rect">
            <a:avLst/>
          </a:prstGeom>
        </p:spPr>
        <p:txBody>
          <a:bodyPr vert="horz" lIns="93345" tIns="46674" rIns="93345" bIns="46674" rtlCol="0" anchor="ctr"/>
          <a:lstStyle>
            <a:lvl1pPr algn="r">
              <a:defRPr sz="11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36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04521" rtl="0" eaLnBrk="1" latinLnBrk="0" hangingPunct="1">
        <a:lnSpc>
          <a:spcPct val="90000"/>
        </a:lnSpc>
        <a:spcBef>
          <a:spcPct val="0"/>
        </a:spcBef>
        <a:buNone/>
        <a:defRPr sz="436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131" indent="-226131" algn="l" defTabSz="904521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2810" kern="1200">
          <a:solidFill>
            <a:schemeClr val="tx1"/>
          </a:solidFill>
          <a:latin typeface="+mn-lt"/>
          <a:ea typeface="+mn-ea"/>
          <a:cs typeface="+mn-cs"/>
        </a:defRPr>
      </a:lvl1pPr>
      <a:lvl2pPr marL="678390" indent="-226131" algn="l" defTabSz="904521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2423" kern="1200">
          <a:solidFill>
            <a:schemeClr val="tx1"/>
          </a:solidFill>
          <a:latin typeface="+mn-lt"/>
          <a:ea typeface="+mn-ea"/>
          <a:cs typeface="+mn-cs"/>
        </a:defRPr>
      </a:lvl2pPr>
      <a:lvl3pPr marL="1130651" indent="-226131" algn="l" defTabSz="904521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938" kern="1200">
          <a:solidFill>
            <a:schemeClr val="tx1"/>
          </a:solidFill>
          <a:latin typeface="+mn-lt"/>
          <a:ea typeface="+mn-ea"/>
          <a:cs typeface="+mn-cs"/>
        </a:defRPr>
      </a:lvl3pPr>
      <a:lvl4pPr marL="1582910" indent="-226131" algn="l" defTabSz="904521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4pPr>
      <a:lvl5pPr marL="2035171" indent="-226131" algn="l" defTabSz="904521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5pPr>
      <a:lvl6pPr marL="2487432" indent="-226131" algn="l" defTabSz="904521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6pPr>
      <a:lvl7pPr marL="2939693" indent="-226131" algn="l" defTabSz="904521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7pPr>
      <a:lvl8pPr marL="3391952" indent="-226131" algn="l" defTabSz="904521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8pPr>
      <a:lvl9pPr marL="3844213" indent="-226131" algn="l" defTabSz="904521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452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1pPr>
      <a:lvl2pPr marL="452260" algn="l" defTabSz="90452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2pPr>
      <a:lvl3pPr marL="904521" algn="l" defTabSz="90452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3pPr>
      <a:lvl4pPr marL="1356781" algn="l" defTabSz="90452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4pPr>
      <a:lvl5pPr marL="1809042" algn="l" defTabSz="90452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5pPr>
      <a:lvl6pPr marL="2261302" algn="l" defTabSz="90452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6pPr>
      <a:lvl7pPr marL="2713562" algn="l" defTabSz="90452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7pPr>
      <a:lvl8pPr marL="3165823" algn="l" defTabSz="90452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8pPr>
      <a:lvl9pPr marL="3618082" algn="l" defTabSz="90452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21" y="1"/>
            <a:ext cx="5994213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55" tIns="45229" rIns="90455" bIns="45229" rtlCol="0" anchor="ctr"/>
          <a:lstStyle/>
          <a:p>
            <a:pPr algn="ctr" defTabSz="904521"/>
            <a:endParaRPr lang="en-US" sz="1744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809" y="1"/>
            <a:ext cx="5994213" cy="68580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55" tIns="45229" rIns="90455" bIns="45229" rtlCol="0" anchor="ctr"/>
          <a:lstStyle/>
          <a:p>
            <a:pPr algn="ctr" defTabSz="904521"/>
            <a:endParaRPr lang="en-US" sz="1744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805" y="1775016"/>
            <a:ext cx="11988424" cy="50829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55" tIns="45229" rIns="90455" bIns="45229" rtlCol="0" anchor="ctr"/>
          <a:lstStyle/>
          <a:p>
            <a:pPr algn="ctr" defTabSz="904521"/>
            <a:endParaRPr lang="en-US" sz="1744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25086" y="4876786"/>
            <a:ext cx="7141824" cy="1284339"/>
          </a:xfrm>
          <a:prstGeom prst="rect">
            <a:avLst/>
          </a:prstGeom>
        </p:spPr>
        <p:txBody>
          <a:bodyPr wrap="none" lIns="90455" tIns="45229" rIns="90455" bIns="45229">
            <a:spAutoFit/>
          </a:bodyPr>
          <a:lstStyle/>
          <a:p>
            <a:pPr algn="ctr" defTabSz="904521">
              <a:spcBef>
                <a:spcPct val="0"/>
              </a:spcBef>
            </a:pPr>
            <a:r>
              <a:rPr lang="zh-TW" altLang="en-US" sz="7752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高效能招募技巧</a:t>
            </a:r>
          </a:p>
        </p:txBody>
      </p:sp>
    </p:spTree>
    <p:extLst>
      <p:ext uri="{BB962C8B-B14F-4D97-AF65-F5344CB8AC3E}">
        <p14:creationId xmlns:p14="http://schemas.microsoft.com/office/powerpoint/2010/main" val="4733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57740" y="2151731"/>
            <a:ext cx="4991732" cy="1446550"/>
          </a:xfrm>
          <a:prstGeom prst="rect">
            <a:avLst/>
          </a:prstGeom>
        </p:spPr>
        <p:txBody>
          <a:bodyPr wrap="square" lIns="90455" tIns="45229" rIns="90455" bIns="45229">
            <a:spAutoFit/>
          </a:bodyPr>
          <a:lstStyle/>
          <a:p>
            <a:pPr defTabSz="904521">
              <a:defRPr/>
            </a:pPr>
            <a:r>
              <a:rPr lang="zh-CN" altLang="en-US" sz="4361" cap="all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擬定</a:t>
            </a:r>
            <a:r>
              <a:rPr lang="zh-TW" altLang="en-US" sz="4361" cap="all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潛在人選名單</a:t>
            </a:r>
            <a:r>
              <a:rPr lang="zh-CN" altLang="en-US" sz="4361" cap="all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，列出</a:t>
            </a:r>
            <a:r>
              <a:rPr lang="en-US" altLang="zh-TW" sz="4361" cap="all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60-200</a:t>
            </a:r>
            <a:r>
              <a:rPr lang="zh-TW" altLang="en-US" sz="4361" cap="all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個</a:t>
            </a:r>
            <a:r>
              <a:rPr lang="zh-CN" altLang="en-US" sz="4361" cap="all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名字</a:t>
            </a:r>
            <a:endParaRPr lang="en-US" sz="4361" cap="all" dirty="0">
              <a:ln>
                <a:solidFill>
                  <a:srgbClr val="443988"/>
                </a:solidFill>
              </a:ln>
              <a:solidFill>
                <a:srgbClr val="443988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6" y="1"/>
            <a:ext cx="5318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6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 descr="D:\DLY\Market Taiwan\SHOPCOM\2013-5月大會簡報檔\轉存JPG\簡報元素\30%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8" y="1"/>
            <a:ext cx="119884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98976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D:\DLY\Market Taiwan\SHOPCOM\2013-5月大會簡報檔\轉存JPG\簡報元素\70%-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74"/>
          <a:stretch/>
        </p:blipFill>
        <p:spPr bwMode="auto">
          <a:xfrm>
            <a:off x="101788" y="2"/>
            <a:ext cx="11988424" cy="541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 descr="半熟識市場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225" y="5348871"/>
            <a:ext cx="6609421" cy="12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002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4" descr="D:\DLY\Market Taiwan\SHOPCOM\2013-5月大會簡報檔\轉存JPG\簡報元素\100%-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74"/>
          <a:stretch/>
        </p:blipFill>
        <p:spPr bwMode="auto">
          <a:xfrm>
            <a:off x="101788" y="2"/>
            <a:ext cx="11988424" cy="55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 descr="陌生市場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554" y="5495972"/>
            <a:ext cx="5282091" cy="12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896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D:\DLY\Market Taiwan\SHOPCOM\2013-5月大會簡報檔\轉存JPG\簡報元素\展示計畫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8" y="1"/>
            <a:ext cx="119884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D:\DLY\Market Taiwan\SHOPCOM\2013-5月大會簡報檔\轉存JPG\簡報元素\生活化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664" y="1127126"/>
            <a:ext cx="1486065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D:\DLY\Market Taiwan\SHOPCOM\2013-5月大會簡報檔\轉存JPG\簡報元素\簡短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014" y="549276"/>
            <a:ext cx="151936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D:\DLY\Market Taiwan\SHOPCOM\2013-5月大會簡報檔\轉存JPG\簡報元素\互動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680" y="1700216"/>
            <a:ext cx="177328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D:\DLY\Market Taiwan\SHOPCOM\2013-5月大會簡報檔\轉存JPG\簡報元素\熱情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30" y="2576513"/>
            <a:ext cx="19668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0613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81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跟進與締結P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9" y="1"/>
            <a:ext cx="11986745" cy="6858000"/>
          </a:xfrm>
          <a:prstGeom prst="rect">
            <a:avLst/>
          </a:prstGeom>
        </p:spPr>
      </p:pic>
      <p:pic>
        <p:nvPicPr>
          <p:cNvPr id="12292" name="Picture 4" descr="D:\DLY\Market Taiwan\SHOPCOM\2013-5月大會簡報檔\轉存JPG\簡報元素\當場締結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910" y="4076703"/>
            <a:ext cx="632930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205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跟進與締結P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6" y="1"/>
            <a:ext cx="11985256" cy="6858000"/>
          </a:xfrm>
          <a:prstGeom prst="rect">
            <a:avLst/>
          </a:prstGeom>
        </p:spPr>
      </p:pic>
      <p:pic>
        <p:nvPicPr>
          <p:cNvPr id="10243" name="Picture 3" descr="D:\DLY\Market Taiwan\SHOPCOM\2013-5月大會簡報檔\轉存JPG\簡報元素\我要考慮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282" y="692152"/>
            <a:ext cx="5409360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8782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跟進與締結P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9" y="1"/>
            <a:ext cx="11986745" cy="6858000"/>
          </a:xfrm>
          <a:prstGeom prst="rect">
            <a:avLst/>
          </a:prstGeom>
        </p:spPr>
      </p:pic>
      <p:pic>
        <p:nvPicPr>
          <p:cNvPr id="11267" name="Picture 3" descr="D:\DLY\Market Taiwan\SHOPCOM\2013-5月大會簡報檔\轉存JPG\簡報元素\處理異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600" y="2997202"/>
            <a:ext cx="5403116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100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21" y="1"/>
            <a:ext cx="5994213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55" tIns="45229" rIns="90455" bIns="45229" rtlCol="0" anchor="ctr"/>
          <a:lstStyle/>
          <a:p>
            <a:pPr algn="ctr" defTabSz="904521"/>
            <a:endParaRPr lang="en-US" sz="1744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809" y="1"/>
            <a:ext cx="5994213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55" tIns="45229" rIns="90455" bIns="45229" rtlCol="0" anchor="ctr"/>
          <a:lstStyle/>
          <a:p>
            <a:pPr algn="ctr" defTabSz="904521"/>
            <a:endParaRPr lang="en-US" sz="1744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805" y="1775016"/>
            <a:ext cx="11988424" cy="50829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55" tIns="45229" rIns="90455" bIns="45229" rtlCol="0" anchor="ctr"/>
          <a:lstStyle/>
          <a:p>
            <a:pPr algn="ctr" defTabSz="904521"/>
            <a:endParaRPr lang="en-US" sz="1744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25086" y="4876786"/>
            <a:ext cx="7141824" cy="1284339"/>
          </a:xfrm>
          <a:prstGeom prst="rect">
            <a:avLst/>
          </a:prstGeom>
        </p:spPr>
        <p:txBody>
          <a:bodyPr wrap="none" lIns="90455" tIns="45229" rIns="90455" bIns="45229">
            <a:spAutoFit/>
          </a:bodyPr>
          <a:lstStyle/>
          <a:p>
            <a:pPr algn="ctr" defTabSz="904521">
              <a:spcBef>
                <a:spcPct val="0"/>
              </a:spcBef>
            </a:pPr>
            <a:r>
              <a:rPr lang="zh-TW" altLang="en-US" sz="7752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高效能招募技巧</a:t>
            </a:r>
          </a:p>
        </p:txBody>
      </p:sp>
    </p:spTree>
    <p:extLst>
      <p:ext uri="{BB962C8B-B14F-4D97-AF65-F5344CB8AC3E}">
        <p14:creationId xmlns:p14="http://schemas.microsoft.com/office/powerpoint/2010/main" val="337257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DLY\Market Taiwan\SHOPCOM\2013-5月大會簡報檔\轉存JPG\簡報元素\收入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370" y="2603500"/>
            <a:ext cx="8529264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D:\DLY\Market Taiwan\SHOPCOM\2013-5月大會簡報檔\轉存JPG\簡報元素\BV+B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1" y="765176"/>
            <a:ext cx="10756281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811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LY\Market Taiwan\SHOPCOM\2013-5月大會簡報檔\轉存JPG\簡報元素\leadd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20" y="1025526"/>
            <a:ext cx="11326563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D:\DLY\Market Taiwan\SHOPCOM\2013-5月大會簡報檔\轉存JPG\簡報元素\永續收入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73" y="2205040"/>
            <a:ext cx="11851058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6261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LY\Market Taiwan\SHOPCOM\2013-5月大會簡報檔\轉存JPG\簡報元素\領導的基礎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19" y="333375"/>
            <a:ext cx="5850602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D:\DLY\Market Taiwan\SHOPCOM\2013-5月大會簡報檔\轉存JPG\簡報元素\信念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80" y="1557341"/>
            <a:ext cx="3348849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D:\DLY\Market Taiwan\SHOPCOM\2013-5月大會簡報檔\轉存JPG\簡報元素\相信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302" y="1484314"/>
            <a:ext cx="3348849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D:\DLY\Market Taiwan\SHOPCOM\2013-5月大會簡報檔\轉存JPG\簡報元素\信心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223" y="1563690"/>
            <a:ext cx="3532007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D:\DLY\Market Taiwan\SHOPCOM\2013-5月大會簡報檔\轉存JPG\簡報元素\2分鐘廣告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76" y="4797426"/>
            <a:ext cx="133412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D:\DLY\Market Taiwan\SHOPCOM\2013-5月大會簡報檔\轉存JPG\簡報元素\美安是什麼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605" y="4797426"/>
            <a:ext cx="140697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D:\DLY\Market Taiwan\SHOPCOM\2013-5月大會簡報檔\轉存JPG\簡報元素\堅持到底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99" y="4797425"/>
            <a:ext cx="271612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加號 3"/>
          <p:cNvSpPr/>
          <p:nvPr/>
        </p:nvSpPr>
        <p:spPr>
          <a:xfrm>
            <a:off x="3641405" y="3861050"/>
            <a:ext cx="946744" cy="722115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07687" tIns="53844" rIns="107687" bIns="53844" anchor="ctr"/>
          <a:lstStyle/>
          <a:p>
            <a:pPr algn="ctr" defTabSz="904521">
              <a:defRPr/>
            </a:pPr>
            <a:endParaRPr lang="zh-TW" altLang="en-US" sz="1744" dirty="0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5" name="等於 4"/>
          <p:cNvSpPr/>
          <p:nvPr/>
        </p:nvSpPr>
        <p:spPr>
          <a:xfrm>
            <a:off x="7773838" y="3915337"/>
            <a:ext cx="877209" cy="669079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07687" tIns="53844" rIns="107687" bIns="53844" anchor="ctr"/>
          <a:lstStyle/>
          <a:p>
            <a:pPr algn="ctr" defTabSz="904521">
              <a:defRPr/>
            </a:pPr>
            <a:endParaRPr lang="zh-TW" altLang="en-US" sz="1744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8043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zh-TW" altLang="en-US">
              <a:latin typeface="Calibri" charset="0"/>
              <a:ea typeface="新細明體" charset="0"/>
            </a:endParaRPr>
          </a:p>
        </p:txBody>
      </p:sp>
      <p:sp>
        <p:nvSpPr>
          <p:cNvPr id="17410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kumimoji="0" lang="zh-TW" altLang="en-US">
              <a:latin typeface="Calibri" charset="0"/>
              <a:ea typeface="新細明體" charset="0"/>
            </a:endParaRPr>
          </a:p>
        </p:txBody>
      </p:sp>
      <p:pic>
        <p:nvPicPr>
          <p:cNvPr id="17411" name="Picture 2" descr="D:\DLY\Market Taiwan\SHOPCOM\2013-5月大會簡報檔\轉存JPG\簡報元素\過程圖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8" y="1"/>
            <a:ext cx="119884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D:\DLY\Market Taiwan\SHOPCOM\2013-5月大會簡報檔\轉存JPG\簡報元素\招募不是單一事件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60" y="404815"/>
            <a:ext cx="6720595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D:\DLY\Market Taiwan\SHOPCOM\2013-5月大會簡報檔\轉存JPG\簡報元素\過程它是一個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60" y="1096964"/>
            <a:ext cx="3942027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771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D:\DLY\Market Taiwan\SHOPCOM\2013-5月大會簡報檔\轉存JPG\簡報元素\招募過程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57" y="333375"/>
            <a:ext cx="5194984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D:\DLY\Market Taiwan\SHOPCOM\2013-5月大會簡報檔\轉存JPG\簡報元素\物色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81" y="1557338"/>
            <a:ext cx="3413371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D:\DLY\Market Taiwan\SHOPCOM\2013-5月大會簡報檔\轉存JPG\簡報元素\展示計畫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862" y="1630365"/>
            <a:ext cx="3348849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D:\DLY\Market Taiwan\SHOPCOM\2013-5月大會簡報檔\轉存JPG\簡報元素\跟進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504" y="1611315"/>
            <a:ext cx="3348849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向右箭號 3"/>
          <p:cNvSpPr/>
          <p:nvPr/>
        </p:nvSpPr>
        <p:spPr>
          <a:xfrm>
            <a:off x="3698762" y="4932413"/>
            <a:ext cx="858765" cy="504056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07687" tIns="53844" rIns="107687" bIns="53844" anchor="ctr"/>
          <a:lstStyle/>
          <a:p>
            <a:pPr algn="ctr" defTabSz="904521">
              <a:defRPr/>
            </a:pPr>
            <a:endParaRPr lang="zh-TW" altLang="en-US" sz="1744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7512115" y="4932413"/>
            <a:ext cx="858765" cy="504056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07687" tIns="53844" rIns="107687" bIns="53844" anchor="ctr"/>
          <a:lstStyle/>
          <a:p>
            <a:pPr algn="ctr" defTabSz="904521">
              <a:defRPr/>
            </a:pPr>
            <a:endParaRPr lang="zh-TW" altLang="en-US" sz="1744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88963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788" y="2411120"/>
            <a:ext cx="11988424" cy="50829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55" tIns="45229" rIns="90455" bIns="45229" rtlCol="0" anchor="ctr"/>
          <a:lstStyle/>
          <a:p>
            <a:pPr algn="ctr" defTabSz="904521"/>
            <a:endParaRPr lang="en-US" sz="1744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98507" y="4714723"/>
            <a:ext cx="6248440" cy="1273845"/>
          </a:xfrm>
          <a:prstGeom prst="rect">
            <a:avLst/>
          </a:prstGeom>
        </p:spPr>
        <p:txBody>
          <a:bodyPr wrap="none" lIns="90455" tIns="45229" rIns="90455" bIns="45229">
            <a:spAutoFit/>
          </a:bodyPr>
          <a:lstStyle/>
          <a:p>
            <a:pPr defTabSz="904521">
              <a:lnSpc>
                <a:spcPct val="130000"/>
              </a:lnSpc>
              <a:defRPr/>
            </a:pPr>
            <a:r>
              <a:rPr lang="zh-TW" altLang="en-US" sz="5911" kern="0" cap="all" dirty="0">
                <a:ln w="3175">
                  <a:solidFill>
                    <a:srgbClr val="FE4020"/>
                  </a:solidFill>
                </a:ln>
                <a:solidFill>
                  <a:srgbClr val="FE40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我們從</a:t>
            </a:r>
            <a:r>
              <a:rPr lang="zh-CN" altLang="en-US" sz="5911" kern="0" cap="all" dirty="0">
                <a:ln w="3175">
                  <a:solidFill>
                    <a:srgbClr val="FE4020"/>
                  </a:solidFill>
                </a:ln>
                <a:solidFill>
                  <a:srgbClr val="FE40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何處</a:t>
            </a:r>
            <a:r>
              <a:rPr lang="zh-TW" altLang="en-US" sz="5911" kern="0" cap="all" dirty="0">
                <a:ln w="3175">
                  <a:solidFill>
                    <a:srgbClr val="FE4020"/>
                  </a:solidFill>
                </a:ln>
                <a:solidFill>
                  <a:srgbClr val="FE40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開始</a:t>
            </a:r>
            <a:r>
              <a:rPr lang="zh-CN" altLang="en-US" sz="5911" kern="0" cap="all" dirty="0">
                <a:ln w="3175">
                  <a:solidFill>
                    <a:srgbClr val="FE4020"/>
                  </a:solidFill>
                </a:ln>
                <a:solidFill>
                  <a:srgbClr val="FE40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？</a:t>
            </a:r>
            <a:endParaRPr lang="en-US" sz="5911" kern="0" cap="all" dirty="0">
              <a:ln w="3175">
                <a:solidFill>
                  <a:srgbClr val="FE4020"/>
                </a:solidFill>
              </a:ln>
              <a:solidFill>
                <a:srgbClr val="FE402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41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09" y="1"/>
            <a:ext cx="617974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809" y="1775016"/>
            <a:ext cx="6179746" cy="50829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55" tIns="45229" rIns="90455" bIns="45229" rtlCol="0" anchor="ctr"/>
          <a:lstStyle/>
          <a:p>
            <a:pPr algn="ctr" defTabSz="904521"/>
            <a:endParaRPr lang="en-US" sz="1744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77879" y="3203682"/>
            <a:ext cx="6858001" cy="4506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809" y="5200744"/>
            <a:ext cx="6179746" cy="911566"/>
          </a:xfrm>
          <a:prstGeom prst="rect">
            <a:avLst/>
          </a:prstGeom>
        </p:spPr>
        <p:txBody>
          <a:bodyPr wrap="square" lIns="90455" tIns="45229" rIns="90455" bIns="45229">
            <a:spAutoFit/>
          </a:bodyPr>
          <a:lstStyle/>
          <a:p>
            <a:pPr algn="ctr" defTabSz="904521">
              <a:defRPr/>
            </a:pPr>
            <a:r>
              <a:rPr lang="zh-CN" altLang="en-US" sz="5330" kern="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擬定</a:t>
            </a:r>
            <a:r>
              <a:rPr lang="zh-TW" altLang="en-US" sz="5330" kern="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</a:t>
            </a:r>
            <a:r>
              <a:rPr lang="zh-CN" altLang="en-US" sz="5330" kern="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份</a:t>
            </a:r>
            <a:r>
              <a:rPr lang="zh-TW" altLang="en-US" sz="5330" kern="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名單</a:t>
            </a:r>
            <a:endParaRPr lang="en-US" sz="5330" kern="0" cap="all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25885" y="381002"/>
            <a:ext cx="5019190" cy="646331"/>
          </a:xfrm>
          <a:prstGeom prst="rect">
            <a:avLst/>
          </a:prstGeom>
        </p:spPr>
        <p:txBody>
          <a:bodyPr wrap="square" lIns="90455" tIns="45229" rIns="90455" bIns="45229">
            <a:spAutoFit/>
          </a:bodyPr>
          <a:lstStyle/>
          <a:p>
            <a:pPr defTabSz="904521">
              <a:defRPr/>
            </a:pPr>
            <a:r>
              <a:rPr lang="zh-CN" altLang="en-US" sz="3585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熟人名單</a:t>
            </a:r>
            <a:endParaRPr lang="en-US" sz="3585" kern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25867" y="1183383"/>
            <a:ext cx="5019187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55" tIns="45229" rIns="90455" bIns="45229" rtlCol="0" anchor="ctr"/>
          <a:lstStyle/>
          <a:p>
            <a:pPr marL="53391" lvl="1" defTabSz="904521"/>
            <a:r>
              <a:rPr lang="zh-CN" altLang="en-US" sz="2423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親朋好友、</a:t>
            </a:r>
            <a:r>
              <a:rPr lang="zh-TW" altLang="en-US" sz="2423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鄰居</a:t>
            </a:r>
            <a:r>
              <a:rPr lang="zh-CN" altLang="en-US" sz="2423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 sz="2423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隊友</a:t>
            </a:r>
            <a:endParaRPr lang="en-US" sz="2423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25866" y="2045049"/>
            <a:ext cx="5019187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55" tIns="45229" rIns="90455" bIns="45229" rtlCol="0" anchor="ctr"/>
          <a:lstStyle/>
          <a:p>
            <a:pPr marL="53391" lvl="1" defTabSz="904521"/>
            <a:r>
              <a:rPr lang="zh-TW" altLang="en-US" sz="2423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高中同學</a:t>
            </a:r>
            <a:endParaRPr lang="en-US" sz="2423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25866" y="2911850"/>
            <a:ext cx="5019187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55" tIns="45229" rIns="90455" bIns="45229" rtlCol="0" anchor="ctr"/>
          <a:lstStyle/>
          <a:p>
            <a:pPr marL="53391" lvl="1" defTabSz="904521"/>
            <a:r>
              <a:rPr lang="zh-TW" altLang="en-US" sz="2423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大學同學</a:t>
            </a:r>
            <a:endParaRPr lang="en-US" sz="2423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625865" y="3773486"/>
            <a:ext cx="5019187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55" tIns="45229" rIns="90455" bIns="45229" rtlCol="0" anchor="ctr"/>
          <a:lstStyle/>
          <a:p>
            <a:pPr marL="53391" lvl="1" defTabSz="904521"/>
            <a:r>
              <a:rPr lang="zh-TW" altLang="en-US" sz="2423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你所屬的或以往所屬的機構、協會或小組</a:t>
            </a:r>
            <a:endParaRPr lang="en-US" sz="2423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25866" y="4635184"/>
            <a:ext cx="5019187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55" tIns="45229" rIns="90455" bIns="45229" rtlCol="0" anchor="ctr"/>
          <a:lstStyle/>
          <a:p>
            <a:pPr marL="53391" lvl="1" defTabSz="904521"/>
            <a:r>
              <a:rPr lang="zh-TW" altLang="en-US" sz="2423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同事</a:t>
            </a:r>
            <a:r>
              <a:rPr lang="zh-CN" altLang="en-US" sz="2423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lang="zh-TW" altLang="en-US" sz="2423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現在或以前的工作</a:t>
            </a:r>
            <a:r>
              <a:rPr lang="zh-CN" altLang="en-US" sz="2423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同事）</a:t>
            </a:r>
            <a:endParaRPr lang="en-US" sz="2423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625865" y="5496849"/>
            <a:ext cx="5019187" cy="76952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455" tIns="45229" rIns="90455" bIns="45229" rtlCol="0" anchor="ctr"/>
          <a:lstStyle/>
          <a:p>
            <a:pPr marL="53391" lvl="1" defTabSz="904521"/>
            <a:r>
              <a:rPr lang="zh-TW" altLang="en-US" sz="2423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社交媒體</a:t>
            </a:r>
            <a:endParaRPr lang="en-US" sz="2423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8134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50"/>
          <p:cNvGrpSpPr>
            <a:grpSpLocks/>
          </p:cNvGrpSpPr>
          <p:nvPr/>
        </p:nvGrpSpPr>
        <p:grpSpPr bwMode="auto">
          <a:xfrm>
            <a:off x="5910681" y="1282691"/>
            <a:ext cx="2403929" cy="534988"/>
            <a:chOff x="3760" y="3216"/>
            <a:chExt cx="1155" cy="337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41463" name="Oval 151"/>
            <p:cNvSpPr>
              <a:spLocks noChangeArrowheads="1"/>
            </p:cNvSpPr>
            <p:nvPr/>
          </p:nvSpPr>
          <p:spPr bwMode="auto">
            <a:xfrm>
              <a:off x="3792" y="3216"/>
              <a:ext cx="1056" cy="337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04521">
                <a:defRPr/>
              </a:pPr>
              <a:endParaRPr lang="es-ES_tradnl" sz="2423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52715" name="Text Box 152"/>
            <p:cNvSpPr txBox="1">
              <a:spLocks noChangeArrowheads="1"/>
            </p:cNvSpPr>
            <p:nvPr/>
          </p:nvSpPr>
          <p:spPr bwMode="auto">
            <a:xfrm>
              <a:off x="3760" y="3284"/>
              <a:ext cx="1155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904521">
                <a:lnSpc>
                  <a:spcPct val="85000"/>
                </a:lnSpc>
                <a:spcBef>
                  <a:spcPct val="50000"/>
                </a:spcBef>
                <a:defRPr/>
              </a:pPr>
              <a:r>
                <a:rPr lang="zh-CN" altLang="en-US" sz="2132" b="1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新認識的人</a:t>
              </a:r>
              <a:endParaRPr lang="en-US" sz="1550" b="1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20" name="Group 146"/>
          <p:cNvGrpSpPr>
            <a:grpSpLocks/>
          </p:cNvGrpSpPr>
          <p:nvPr/>
        </p:nvGrpSpPr>
        <p:grpSpPr bwMode="auto">
          <a:xfrm>
            <a:off x="2747527" y="1184265"/>
            <a:ext cx="3109498" cy="731840"/>
            <a:chOff x="336" y="3120"/>
            <a:chExt cx="1494" cy="461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41459" name="Oval 147"/>
            <p:cNvSpPr>
              <a:spLocks noChangeArrowheads="1"/>
            </p:cNvSpPr>
            <p:nvPr/>
          </p:nvSpPr>
          <p:spPr bwMode="auto">
            <a:xfrm>
              <a:off x="384" y="3120"/>
              <a:ext cx="1392" cy="461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04521">
                <a:defRPr/>
              </a:pPr>
              <a:endParaRPr lang="es-ES_tradnl" sz="2423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6541460" name="Text Box 148"/>
            <p:cNvSpPr txBox="1">
              <a:spLocks noChangeArrowheads="1"/>
            </p:cNvSpPr>
            <p:nvPr/>
          </p:nvSpPr>
          <p:spPr bwMode="auto">
            <a:xfrm>
              <a:off x="336" y="3197"/>
              <a:ext cx="1494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04521">
                <a:lnSpc>
                  <a:spcPct val="85000"/>
                </a:lnSpc>
                <a:spcBef>
                  <a:spcPct val="50000"/>
                </a:spcBef>
                <a:defRPr/>
              </a:pPr>
              <a:r>
                <a:rPr lang="zh-CN" altLang="en-US" sz="2132" b="1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三呎原則</a:t>
              </a:r>
              <a:r>
                <a:rPr lang="en-US" sz="2132" b="1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/>
              </a:r>
              <a:br>
                <a:rPr lang="en-US" sz="2132" b="1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</a:br>
              <a:r>
                <a:rPr lang="zh-CN" altLang="en-US" sz="1550" b="1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每日工作</a:t>
              </a:r>
              <a:endParaRPr lang="en-US" sz="1550" b="1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10" name="Group 115"/>
          <p:cNvGrpSpPr>
            <a:grpSpLocks/>
          </p:cNvGrpSpPr>
          <p:nvPr/>
        </p:nvGrpSpPr>
        <p:grpSpPr bwMode="auto">
          <a:xfrm>
            <a:off x="5109464" y="1207285"/>
            <a:ext cx="1798263" cy="685800"/>
            <a:chOff x="2223" y="1171"/>
            <a:chExt cx="864" cy="432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41428" name="Oval 116"/>
            <p:cNvSpPr>
              <a:spLocks noChangeArrowheads="1"/>
            </p:cNvSpPr>
            <p:nvPr/>
          </p:nvSpPr>
          <p:spPr bwMode="auto">
            <a:xfrm>
              <a:off x="2223" y="1171"/>
              <a:ext cx="864" cy="43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04521">
                <a:defRPr/>
              </a:pPr>
              <a:endParaRPr lang="es-ES_tradnl" sz="2423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6541429" name="Text Box 117"/>
            <p:cNvSpPr txBox="1">
              <a:spLocks noChangeArrowheads="1"/>
            </p:cNvSpPr>
            <p:nvPr/>
          </p:nvSpPr>
          <p:spPr bwMode="auto">
            <a:xfrm>
              <a:off x="2268" y="1286"/>
              <a:ext cx="768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04521">
                <a:spcBef>
                  <a:spcPct val="50000"/>
                </a:spcBef>
                <a:defRPr/>
              </a:pPr>
              <a:r>
                <a:rPr lang="zh-CN" altLang="en-US" sz="1550" b="1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顧客</a:t>
              </a:r>
              <a:endParaRPr lang="en-US" sz="1550" b="1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11" name="Group 118"/>
          <p:cNvGrpSpPr>
            <a:grpSpLocks/>
          </p:cNvGrpSpPr>
          <p:nvPr/>
        </p:nvGrpSpPr>
        <p:grpSpPr bwMode="auto">
          <a:xfrm>
            <a:off x="2948486" y="1207285"/>
            <a:ext cx="1798263" cy="685800"/>
            <a:chOff x="432" y="768"/>
            <a:chExt cx="864" cy="432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41431" name="Oval 119"/>
            <p:cNvSpPr>
              <a:spLocks noChangeArrowheads="1"/>
            </p:cNvSpPr>
            <p:nvPr/>
          </p:nvSpPr>
          <p:spPr bwMode="auto">
            <a:xfrm>
              <a:off x="432" y="768"/>
              <a:ext cx="864" cy="43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04521">
                <a:defRPr/>
              </a:pPr>
              <a:endParaRPr lang="es-ES_tradnl" sz="2423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6541432" name="Text Box 120"/>
            <p:cNvSpPr txBox="1">
              <a:spLocks noChangeArrowheads="1"/>
            </p:cNvSpPr>
            <p:nvPr/>
          </p:nvSpPr>
          <p:spPr bwMode="auto">
            <a:xfrm>
              <a:off x="477" y="887"/>
              <a:ext cx="768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04521">
                <a:spcBef>
                  <a:spcPct val="50000"/>
                </a:spcBef>
                <a:defRPr/>
              </a:pPr>
              <a:r>
                <a:rPr lang="zh-CN" altLang="en-US" sz="1550" b="1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名單</a:t>
              </a:r>
              <a:endParaRPr lang="en-US" sz="1550" b="1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13" name="Group 124"/>
          <p:cNvGrpSpPr>
            <a:grpSpLocks/>
          </p:cNvGrpSpPr>
          <p:nvPr/>
        </p:nvGrpSpPr>
        <p:grpSpPr bwMode="auto">
          <a:xfrm>
            <a:off x="7270443" y="1207285"/>
            <a:ext cx="1698360" cy="685800"/>
            <a:chOff x="2260" y="384"/>
            <a:chExt cx="864" cy="432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41437" name="Oval 125"/>
            <p:cNvSpPr>
              <a:spLocks noChangeArrowheads="1"/>
            </p:cNvSpPr>
            <p:nvPr/>
          </p:nvSpPr>
          <p:spPr bwMode="auto">
            <a:xfrm>
              <a:off x="2260" y="384"/>
              <a:ext cx="864" cy="43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04521">
                <a:defRPr/>
              </a:pPr>
              <a:endParaRPr lang="es-ES_tradnl" sz="2423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6541438" name="Text Box 126"/>
            <p:cNvSpPr txBox="1">
              <a:spLocks noChangeArrowheads="1"/>
            </p:cNvSpPr>
            <p:nvPr/>
          </p:nvSpPr>
          <p:spPr bwMode="auto">
            <a:xfrm>
              <a:off x="2307" y="446"/>
              <a:ext cx="770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04521">
                <a:spcBef>
                  <a:spcPct val="50000"/>
                </a:spcBef>
                <a:tabLst>
                  <a:tab pos="0" algn="l"/>
                </a:tabLst>
                <a:defRPr/>
              </a:pPr>
              <a:r>
                <a:rPr lang="zh-CN" altLang="en-US" sz="1550" b="1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顧客介紹的</a:t>
              </a:r>
              <a:endParaRPr lang="en-US" altLang="zh-CN" sz="1550" b="1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 defTabSz="904521">
                <a:tabLst>
                  <a:tab pos="0" algn="l"/>
                </a:tabLst>
                <a:defRPr/>
              </a:pPr>
              <a:r>
                <a:rPr lang="zh-CN" altLang="en-US" sz="1550" b="1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人選</a:t>
              </a:r>
              <a:endParaRPr lang="en-US" sz="1550" b="1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15" name="Group 130"/>
          <p:cNvGrpSpPr>
            <a:grpSpLocks/>
          </p:cNvGrpSpPr>
          <p:nvPr/>
        </p:nvGrpSpPr>
        <p:grpSpPr bwMode="auto">
          <a:xfrm>
            <a:off x="4668179" y="1207285"/>
            <a:ext cx="2197878" cy="685800"/>
            <a:chOff x="432" y="768"/>
            <a:chExt cx="864" cy="432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41443" name="Oval 131"/>
            <p:cNvSpPr>
              <a:spLocks noChangeArrowheads="1"/>
            </p:cNvSpPr>
            <p:nvPr/>
          </p:nvSpPr>
          <p:spPr bwMode="auto">
            <a:xfrm>
              <a:off x="432" y="768"/>
              <a:ext cx="864" cy="43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04521">
                <a:defRPr/>
              </a:pPr>
              <a:endParaRPr lang="es-ES_tradnl" sz="2423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6541444" name="Text Box 132"/>
            <p:cNvSpPr txBox="1">
              <a:spLocks noChangeArrowheads="1"/>
            </p:cNvSpPr>
            <p:nvPr/>
          </p:nvSpPr>
          <p:spPr bwMode="auto">
            <a:xfrm>
              <a:off x="487" y="887"/>
              <a:ext cx="770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904521">
                <a:spcBef>
                  <a:spcPct val="50000"/>
                </a:spcBef>
                <a:defRPr/>
              </a:pPr>
              <a:r>
                <a:rPr lang="zh-CN" altLang="en-US" sz="1550" b="1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認識的人</a:t>
              </a:r>
              <a:endParaRPr lang="en-US" sz="1550" b="1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17" name="Group 136"/>
          <p:cNvGrpSpPr>
            <a:grpSpLocks/>
          </p:cNvGrpSpPr>
          <p:nvPr/>
        </p:nvGrpSpPr>
        <p:grpSpPr bwMode="auto">
          <a:xfrm>
            <a:off x="6857703" y="1207285"/>
            <a:ext cx="2097974" cy="685800"/>
            <a:chOff x="432" y="792"/>
            <a:chExt cx="864" cy="432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41449" name="Oval 137"/>
            <p:cNvSpPr>
              <a:spLocks noChangeArrowheads="1"/>
            </p:cNvSpPr>
            <p:nvPr/>
          </p:nvSpPr>
          <p:spPr bwMode="auto">
            <a:xfrm>
              <a:off x="432" y="792"/>
              <a:ext cx="864" cy="43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04521">
                <a:defRPr/>
              </a:pPr>
              <a:endParaRPr lang="es-ES_tradnl" sz="2423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52723" name="Text Box 138"/>
            <p:cNvSpPr txBox="1">
              <a:spLocks noChangeArrowheads="1"/>
            </p:cNvSpPr>
            <p:nvPr/>
          </p:nvSpPr>
          <p:spPr bwMode="auto">
            <a:xfrm>
              <a:off x="480" y="901"/>
              <a:ext cx="768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04521">
                <a:spcBef>
                  <a:spcPct val="50000"/>
                </a:spcBef>
                <a:defRPr/>
              </a:pPr>
              <a:r>
                <a:rPr lang="zh-TW" altLang="en-US" sz="1550" b="1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同事</a:t>
              </a:r>
              <a:endParaRPr lang="en-US" sz="1550" b="1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16" name="Group 133"/>
          <p:cNvGrpSpPr>
            <a:grpSpLocks/>
          </p:cNvGrpSpPr>
          <p:nvPr/>
        </p:nvGrpSpPr>
        <p:grpSpPr bwMode="auto">
          <a:xfrm>
            <a:off x="2578562" y="1207285"/>
            <a:ext cx="2097974" cy="685800"/>
            <a:chOff x="-1522" y="1116"/>
            <a:chExt cx="864" cy="432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41446" name="Oval 134"/>
            <p:cNvSpPr>
              <a:spLocks noChangeArrowheads="1"/>
            </p:cNvSpPr>
            <p:nvPr/>
          </p:nvSpPr>
          <p:spPr bwMode="auto">
            <a:xfrm>
              <a:off x="-1522" y="1116"/>
              <a:ext cx="864" cy="43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04521">
                <a:defRPr/>
              </a:pPr>
              <a:endParaRPr lang="es-ES_tradnl" sz="2423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6541447" name="Text Box 135"/>
            <p:cNvSpPr txBox="1">
              <a:spLocks noChangeArrowheads="1"/>
            </p:cNvSpPr>
            <p:nvPr/>
          </p:nvSpPr>
          <p:spPr bwMode="auto">
            <a:xfrm>
              <a:off x="-1474" y="1237"/>
              <a:ext cx="768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04521">
                <a:spcBef>
                  <a:spcPct val="50000"/>
                </a:spcBef>
                <a:defRPr/>
              </a:pPr>
              <a:r>
                <a:rPr lang="zh-CN" altLang="en-US" sz="1550" b="1" dirty="0">
                  <a:ln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親戚</a:t>
              </a:r>
              <a:endParaRPr lang="en-US" sz="1550" b="1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057941" y="3854033"/>
            <a:ext cx="1594294" cy="457200"/>
            <a:chOff x="2400" y="3203"/>
            <a:chExt cx="960" cy="288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81" name="Oval 9"/>
            <p:cNvSpPr>
              <a:spLocks noChangeArrowheads="1"/>
            </p:cNvSpPr>
            <p:nvPr/>
          </p:nvSpPr>
          <p:spPr bwMode="auto">
            <a:xfrm>
              <a:off x="2458" y="3203"/>
              <a:ext cx="836" cy="2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04521">
                <a:defRPr/>
              </a:pPr>
              <a:endParaRPr lang="es-ES_tradnl" sz="1938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82" name="Text Box 10"/>
            <p:cNvSpPr txBox="1">
              <a:spLocks noChangeArrowheads="1"/>
            </p:cNvSpPr>
            <p:nvPr/>
          </p:nvSpPr>
          <p:spPr bwMode="auto">
            <a:xfrm>
              <a:off x="2400" y="3224"/>
              <a:ext cx="96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04521">
                <a:defRPr/>
              </a:pPr>
              <a:r>
                <a:rPr lang="zh-TW" altLang="en-US" sz="1066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「積極進取型」</a:t>
              </a:r>
              <a:endParaRPr lang="en-US" altLang="zh-TW" sz="1066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 defTabSz="904521">
                <a:defRPr/>
              </a:pPr>
              <a:r>
                <a:rPr lang="zh-TW" altLang="en-US" sz="1066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超連鎖店主</a:t>
              </a:r>
              <a:endParaRPr lang="en-US" sz="1066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057941" y="3854032"/>
            <a:ext cx="1594294" cy="457200"/>
            <a:chOff x="2400" y="3203"/>
            <a:chExt cx="960" cy="288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87" name="Oval 6"/>
            <p:cNvSpPr>
              <a:spLocks noChangeArrowheads="1"/>
            </p:cNvSpPr>
            <p:nvPr/>
          </p:nvSpPr>
          <p:spPr bwMode="auto">
            <a:xfrm>
              <a:off x="2458" y="3203"/>
              <a:ext cx="836" cy="2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04521">
                <a:defRPr/>
              </a:pPr>
              <a:endParaRPr lang="es-ES_tradnl" sz="1938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88" name="Text Box 7"/>
            <p:cNvSpPr txBox="1">
              <a:spLocks noChangeArrowheads="1"/>
            </p:cNvSpPr>
            <p:nvPr/>
          </p:nvSpPr>
          <p:spPr bwMode="auto">
            <a:xfrm>
              <a:off x="2400" y="3224"/>
              <a:ext cx="96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04521">
                <a:defRPr/>
              </a:pPr>
              <a:r>
                <a:rPr lang="zh-TW" altLang="en-US" sz="1066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「積極進取型」</a:t>
              </a:r>
              <a:endParaRPr lang="en-US" altLang="zh-TW" sz="1066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 defTabSz="904521">
                <a:defRPr/>
              </a:pPr>
              <a:r>
                <a:rPr lang="zh-TW" altLang="en-US" sz="1066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超連鎖店主</a:t>
              </a:r>
              <a:endParaRPr lang="en-US" sz="1938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5057941" y="3854032"/>
            <a:ext cx="1594294" cy="457200"/>
            <a:chOff x="2400" y="3203"/>
            <a:chExt cx="960" cy="288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90" name="Oval 9"/>
            <p:cNvSpPr>
              <a:spLocks noChangeArrowheads="1"/>
            </p:cNvSpPr>
            <p:nvPr/>
          </p:nvSpPr>
          <p:spPr bwMode="auto">
            <a:xfrm>
              <a:off x="2458" y="3203"/>
              <a:ext cx="836" cy="2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04521">
                <a:defRPr/>
              </a:pPr>
              <a:endParaRPr lang="es-ES_tradnl" sz="1938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91" name="Text Box 10"/>
            <p:cNvSpPr txBox="1">
              <a:spLocks noChangeArrowheads="1"/>
            </p:cNvSpPr>
            <p:nvPr/>
          </p:nvSpPr>
          <p:spPr bwMode="auto">
            <a:xfrm>
              <a:off x="2400" y="3224"/>
              <a:ext cx="96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04521">
                <a:defRPr/>
              </a:pPr>
              <a:r>
                <a:rPr lang="zh-TW" altLang="en-US" sz="1066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「積極進取型」</a:t>
              </a:r>
              <a:endParaRPr lang="en-US" altLang="zh-TW" sz="1066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 defTabSz="904521">
                <a:defRPr/>
              </a:pPr>
              <a:r>
                <a:rPr lang="zh-TW" altLang="en-US" sz="1066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超連鎖店主</a:t>
              </a:r>
              <a:endParaRPr lang="en-US" sz="1938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057941" y="3854032"/>
            <a:ext cx="1594294" cy="457200"/>
            <a:chOff x="2400" y="3203"/>
            <a:chExt cx="960" cy="288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68" name="Oval 6"/>
            <p:cNvSpPr>
              <a:spLocks noChangeArrowheads="1"/>
            </p:cNvSpPr>
            <p:nvPr/>
          </p:nvSpPr>
          <p:spPr bwMode="auto">
            <a:xfrm>
              <a:off x="2458" y="3203"/>
              <a:ext cx="836" cy="2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04521">
                <a:defRPr/>
              </a:pPr>
              <a:endParaRPr lang="es-ES_tradnl" sz="1938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69" name="Text Box 7"/>
            <p:cNvSpPr txBox="1">
              <a:spLocks noChangeArrowheads="1"/>
            </p:cNvSpPr>
            <p:nvPr/>
          </p:nvSpPr>
          <p:spPr bwMode="auto">
            <a:xfrm>
              <a:off x="2400" y="3224"/>
              <a:ext cx="96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04521">
                <a:defRPr/>
              </a:pPr>
              <a:r>
                <a:rPr lang="zh-TW" altLang="en-US" sz="1066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「積極進取型」</a:t>
              </a:r>
              <a:endParaRPr lang="en-US" altLang="zh-TW" sz="1066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 defTabSz="904521">
                <a:defRPr/>
              </a:pPr>
              <a:r>
                <a:rPr lang="zh-TW" altLang="en-US" sz="1066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超連鎖店主</a:t>
              </a:r>
              <a:endParaRPr lang="en-US" sz="1938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5057941" y="3854032"/>
            <a:ext cx="1594294" cy="457200"/>
            <a:chOff x="2400" y="3203"/>
            <a:chExt cx="950" cy="288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71" name="Oval 9"/>
            <p:cNvSpPr>
              <a:spLocks noChangeArrowheads="1"/>
            </p:cNvSpPr>
            <p:nvPr/>
          </p:nvSpPr>
          <p:spPr bwMode="auto">
            <a:xfrm>
              <a:off x="2458" y="3203"/>
              <a:ext cx="832" cy="2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04521">
                <a:defRPr/>
              </a:pPr>
              <a:endParaRPr lang="es-ES_tradnl" sz="1938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72" name="Text Box 10"/>
            <p:cNvSpPr txBox="1">
              <a:spLocks noChangeArrowheads="1"/>
            </p:cNvSpPr>
            <p:nvPr/>
          </p:nvSpPr>
          <p:spPr bwMode="auto">
            <a:xfrm>
              <a:off x="2400" y="3224"/>
              <a:ext cx="95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04521">
                <a:defRPr/>
              </a:pPr>
              <a:r>
                <a:rPr lang="zh-TW" altLang="en-US" sz="1066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「積極進取型」</a:t>
              </a:r>
              <a:endParaRPr lang="en-US" altLang="zh-TW" sz="1066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 defTabSz="904521">
                <a:defRPr/>
              </a:pPr>
              <a:r>
                <a:rPr lang="zh-TW" altLang="en-US" sz="1066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超連鎖店主</a:t>
              </a:r>
              <a:endParaRPr lang="en-US" sz="1938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057941" y="3854032"/>
            <a:ext cx="1594294" cy="457200"/>
            <a:chOff x="2400" y="3203"/>
            <a:chExt cx="960" cy="288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6541318" name="Oval 6"/>
            <p:cNvSpPr>
              <a:spLocks noChangeArrowheads="1"/>
            </p:cNvSpPr>
            <p:nvPr/>
          </p:nvSpPr>
          <p:spPr bwMode="auto">
            <a:xfrm>
              <a:off x="2458" y="3203"/>
              <a:ext cx="836" cy="2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04521">
                <a:defRPr/>
              </a:pPr>
              <a:endParaRPr lang="es-ES_tradnl" sz="1938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6541319" name="Text Box 7"/>
            <p:cNvSpPr txBox="1">
              <a:spLocks noChangeArrowheads="1"/>
            </p:cNvSpPr>
            <p:nvPr/>
          </p:nvSpPr>
          <p:spPr bwMode="auto">
            <a:xfrm>
              <a:off x="2400" y="3224"/>
              <a:ext cx="96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04521">
                <a:defRPr/>
              </a:pPr>
              <a:r>
                <a:rPr lang="zh-TW" altLang="en-US" sz="1066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「積極進取型」</a:t>
              </a:r>
              <a:endParaRPr lang="en-US" altLang="zh-TW" sz="1066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 defTabSz="904521">
                <a:defRPr/>
              </a:pPr>
              <a:r>
                <a:rPr lang="zh-TW" altLang="en-US" sz="1066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超連鎖店主</a:t>
              </a:r>
              <a:endParaRPr lang="en-US" sz="1938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5088025" y="4006429"/>
            <a:ext cx="1463500" cy="457200"/>
            <a:chOff x="2418" y="3203"/>
            <a:chExt cx="874" cy="288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6541321" name="Oval 9"/>
            <p:cNvSpPr>
              <a:spLocks noChangeArrowheads="1"/>
            </p:cNvSpPr>
            <p:nvPr/>
          </p:nvSpPr>
          <p:spPr bwMode="auto">
            <a:xfrm>
              <a:off x="2458" y="3203"/>
              <a:ext cx="834" cy="2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04521">
                <a:defRPr/>
              </a:pPr>
              <a:endParaRPr lang="es-ES_tradnl" sz="1938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6541322" name="Text Box 10"/>
            <p:cNvSpPr txBox="1">
              <a:spLocks noChangeArrowheads="1"/>
            </p:cNvSpPr>
            <p:nvPr/>
          </p:nvSpPr>
          <p:spPr bwMode="auto">
            <a:xfrm>
              <a:off x="2418" y="3224"/>
              <a:ext cx="864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04521">
                <a:defRPr/>
              </a:pPr>
              <a:r>
                <a:rPr lang="zh-TW" altLang="en-US" sz="1066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「積極進取型」</a:t>
              </a:r>
              <a:endParaRPr lang="en-US" altLang="zh-TW" sz="1066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 defTabSz="904521">
                <a:defRPr/>
              </a:pPr>
              <a:r>
                <a:rPr lang="zh-TW" altLang="en-US" sz="1066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超連鎖店主</a:t>
              </a:r>
              <a:endParaRPr lang="en-US" sz="1938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5057941" y="3854032"/>
            <a:ext cx="1594294" cy="457200"/>
            <a:chOff x="2400" y="3203"/>
            <a:chExt cx="960" cy="288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78" name="Oval 6"/>
            <p:cNvSpPr>
              <a:spLocks noChangeArrowheads="1"/>
            </p:cNvSpPr>
            <p:nvPr/>
          </p:nvSpPr>
          <p:spPr bwMode="auto">
            <a:xfrm>
              <a:off x="2458" y="3203"/>
              <a:ext cx="836" cy="2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04521">
                <a:defRPr/>
              </a:pPr>
              <a:endParaRPr lang="es-ES_tradnl" sz="1938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79" name="Text Box 7"/>
            <p:cNvSpPr txBox="1">
              <a:spLocks noChangeArrowheads="1"/>
            </p:cNvSpPr>
            <p:nvPr/>
          </p:nvSpPr>
          <p:spPr bwMode="auto">
            <a:xfrm>
              <a:off x="2400" y="3224"/>
              <a:ext cx="96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04521">
                <a:defRPr/>
              </a:pPr>
              <a:r>
                <a:rPr lang="zh-TW" altLang="en-US" sz="1066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「積極進取型」</a:t>
              </a:r>
              <a:endParaRPr lang="en-US" altLang="zh-TW" sz="1066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ctr" defTabSz="904521">
                <a:defRPr/>
              </a:pPr>
              <a:r>
                <a:rPr lang="zh-TW" altLang="en-US" sz="1066" dirty="0">
                  <a:ln w="3175">
                    <a:solidFill>
                      <a:prstClr val="black">
                        <a:lumMod val="75000"/>
                        <a:lumOff val="2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超連鎖店主</a:t>
              </a:r>
              <a:endParaRPr lang="en-US" sz="1938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486733" y="2411211"/>
            <a:ext cx="6939678" cy="2664525"/>
            <a:chOff x="-1943691" y="1552020"/>
            <a:chExt cx="3883781" cy="2664525"/>
          </a:xfrm>
          <a:effectLst>
            <a:outerShdw blurRad="4572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Trapezoid 13"/>
            <p:cNvSpPr/>
            <p:nvPr/>
          </p:nvSpPr>
          <p:spPr>
            <a:xfrm flipV="1">
              <a:off x="-1943691" y="1882890"/>
              <a:ext cx="3874091" cy="2333655"/>
            </a:xfrm>
            <a:prstGeom prst="trapezoid">
              <a:avLst>
                <a:gd name="adj" fmla="val 131620"/>
              </a:avLst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4521"/>
              <a:endParaRPr lang="en-US" sz="1744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-1943691" y="1552020"/>
              <a:ext cx="3883781" cy="69312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4521"/>
              <a:endParaRPr lang="en-US" sz="1744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6541451" name="Text Box 139"/>
          <p:cNvSpPr txBox="1">
            <a:spLocks noChangeArrowheads="1"/>
          </p:cNvSpPr>
          <p:nvPr/>
        </p:nvSpPr>
        <p:spPr bwMode="auto">
          <a:xfrm>
            <a:off x="9426410" y="1132356"/>
            <a:ext cx="2524373" cy="515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455" tIns="45229" rIns="90455" bIns="45229">
            <a:spAutoFit/>
          </a:bodyPr>
          <a:lstStyle/>
          <a:p>
            <a:pPr marL="219845" indent="-219845" defTabSz="904521">
              <a:spcBef>
                <a:spcPts val="792"/>
              </a:spcBef>
              <a:buFontTx/>
              <a:buChar char="-"/>
            </a:pPr>
            <a:r>
              <a:rPr lang="zh-TW" altLang="en-US" sz="2132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職場</a:t>
            </a:r>
          </a:p>
          <a:p>
            <a:pPr marL="219845" indent="-219845" defTabSz="904521">
              <a:spcBef>
                <a:spcPts val="792"/>
              </a:spcBef>
              <a:buFontTx/>
              <a:buChar char="-"/>
            </a:pPr>
            <a:r>
              <a:rPr lang="zh-TW" altLang="en-US" sz="2132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俱樂部</a:t>
            </a:r>
          </a:p>
          <a:p>
            <a:pPr marL="219845" indent="-219845" defTabSz="904521">
              <a:spcBef>
                <a:spcPts val="792"/>
              </a:spcBef>
              <a:buFontTx/>
              <a:buChar char="-"/>
            </a:pPr>
            <a:r>
              <a:rPr lang="zh-TW" altLang="en-US" sz="2132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教會 </a:t>
            </a:r>
          </a:p>
          <a:p>
            <a:pPr marL="219845" indent="-219845" defTabSz="904521">
              <a:spcBef>
                <a:spcPts val="792"/>
              </a:spcBef>
              <a:buFontTx/>
              <a:buChar char="-"/>
            </a:pPr>
            <a:r>
              <a:rPr lang="zh-TW" altLang="en-US" sz="2132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學校</a:t>
            </a:r>
          </a:p>
          <a:p>
            <a:pPr marL="219845" indent="-219845" defTabSz="904521">
              <a:spcBef>
                <a:spcPts val="792"/>
              </a:spcBef>
              <a:buFontTx/>
              <a:buChar char="-"/>
            </a:pPr>
            <a:r>
              <a:rPr lang="zh-TW" altLang="en-US" sz="2132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健身</a:t>
            </a:r>
            <a:r>
              <a:rPr lang="zh-CN" altLang="en-US" sz="2132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中心</a:t>
            </a:r>
            <a:endParaRPr lang="zh-TW" altLang="en-US" sz="2132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19845" indent="-219845" defTabSz="904521">
              <a:spcBef>
                <a:spcPts val="792"/>
              </a:spcBef>
              <a:buFontTx/>
              <a:buChar char="-"/>
            </a:pPr>
            <a:r>
              <a:rPr lang="zh-TW" altLang="en-US" sz="2132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學院課程</a:t>
            </a:r>
          </a:p>
          <a:p>
            <a:pPr marL="219845" indent="-219845" defTabSz="904521">
              <a:spcBef>
                <a:spcPts val="792"/>
              </a:spcBef>
              <a:buFontTx/>
              <a:buChar char="-"/>
            </a:pPr>
            <a:r>
              <a:rPr lang="zh-TW" altLang="en-US" sz="2132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慈善事業</a:t>
            </a:r>
          </a:p>
          <a:p>
            <a:pPr marL="219845" indent="-219845" defTabSz="904521">
              <a:spcBef>
                <a:spcPts val="792"/>
              </a:spcBef>
              <a:buFontTx/>
              <a:buChar char="-"/>
            </a:pPr>
            <a:r>
              <a:rPr lang="zh-TW" altLang="en-US" sz="2132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社交網路</a:t>
            </a:r>
          </a:p>
          <a:p>
            <a:pPr marL="219845" indent="-219845" defTabSz="904521">
              <a:spcBef>
                <a:spcPts val="792"/>
              </a:spcBef>
              <a:buFontTx/>
              <a:buChar char="-"/>
            </a:pPr>
            <a:r>
              <a:rPr lang="zh-TW" altLang="en-US" sz="2132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</a:t>
            </a:r>
            <a:r>
              <a:rPr lang="zh-CN" altLang="en-US" sz="2132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路</a:t>
            </a:r>
            <a:r>
              <a:rPr lang="zh-TW" altLang="en-US" sz="2132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小組</a:t>
            </a:r>
          </a:p>
          <a:p>
            <a:pPr marL="219845" indent="-219845" defTabSz="904521">
              <a:spcBef>
                <a:spcPts val="792"/>
              </a:spcBef>
              <a:buFontTx/>
              <a:buChar char="-"/>
            </a:pPr>
            <a:r>
              <a:rPr lang="zh-CN" altLang="en-US" sz="2132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商會</a:t>
            </a:r>
            <a:endParaRPr lang="zh-TW" altLang="en-US" sz="2132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19845" indent="-219845" defTabSz="904521">
              <a:spcBef>
                <a:spcPts val="792"/>
              </a:spcBef>
              <a:buFontTx/>
              <a:buChar char="-"/>
            </a:pPr>
            <a:r>
              <a:rPr lang="zh-CN" altLang="en-US" sz="2132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活動聚會</a:t>
            </a:r>
            <a:endParaRPr lang="zh-TW" altLang="en-US" sz="2132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19845" indent="-219845" defTabSz="904521">
              <a:spcBef>
                <a:spcPts val="792"/>
              </a:spcBef>
              <a:buFontTx/>
              <a:buChar char="-"/>
            </a:pPr>
            <a:endParaRPr lang="en-US" sz="2132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23" name="Oval 11"/>
          <p:cNvSpPr>
            <a:spLocks noChangeArrowheads="1"/>
          </p:cNvSpPr>
          <p:nvPr/>
        </p:nvSpPr>
        <p:spPr bwMode="auto">
          <a:xfrm rot="761975">
            <a:off x="3608820" y="27193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24" name="Oval 12"/>
          <p:cNvSpPr>
            <a:spLocks noChangeArrowheads="1"/>
          </p:cNvSpPr>
          <p:nvPr/>
        </p:nvSpPr>
        <p:spPr bwMode="auto">
          <a:xfrm>
            <a:off x="3009400" y="26304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25" name="Oval 13"/>
          <p:cNvSpPr>
            <a:spLocks noChangeArrowheads="1"/>
          </p:cNvSpPr>
          <p:nvPr/>
        </p:nvSpPr>
        <p:spPr bwMode="auto">
          <a:xfrm>
            <a:off x="2609785" y="26304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26" name="Oval 14"/>
          <p:cNvSpPr>
            <a:spLocks noChangeArrowheads="1"/>
          </p:cNvSpPr>
          <p:nvPr/>
        </p:nvSpPr>
        <p:spPr bwMode="auto">
          <a:xfrm>
            <a:off x="5107372" y="22748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27" name="Oval 15"/>
          <p:cNvSpPr>
            <a:spLocks noChangeArrowheads="1"/>
          </p:cNvSpPr>
          <p:nvPr/>
        </p:nvSpPr>
        <p:spPr bwMode="auto">
          <a:xfrm>
            <a:off x="8304285" y="2406654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28" name="Oval 16"/>
          <p:cNvSpPr>
            <a:spLocks noChangeArrowheads="1"/>
          </p:cNvSpPr>
          <p:nvPr/>
        </p:nvSpPr>
        <p:spPr bwMode="auto">
          <a:xfrm rot="-1061063">
            <a:off x="8855835" y="25542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29" name="Oval 17"/>
          <p:cNvSpPr>
            <a:spLocks noChangeArrowheads="1"/>
          </p:cNvSpPr>
          <p:nvPr/>
        </p:nvSpPr>
        <p:spPr bwMode="auto">
          <a:xfrm>
            <a:off x="4597447" y="2286003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30" name="Oval 18"/>
          <p:cNvSpPr>
            <a:spLocks noChangeArrowheads="1"/>
          </p:cNvSpPr>
          <p:nvPr/>
        </p:nvSpPr>
        <p:spPr bwMode="auto">
          <a:xfrm>
            <a:off x="2778372" y="2601914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31" name="Oval 19"/>
          <p:cNvSpPr>
            <a:spLocks noChangeArrowheads="1"/>
          </p:cNvSpPr>
          <p:nvPr/>
        </p:nvSpPr>
        <p:spPr bwMode="auto">
          <a:xfrm>
            <a:off x="2478661" y="2509840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32" name="Rectangle 20"/>
          <p:cNvSpPr>
            <a:spLocks noGrp="1" noChangeArrowheads="1"/>
          </p:cNvSpPr>
          <p:nvPr>
            <p:ph type="title" idx="4294967295"/>
          </p:nvPr>
        </p:nvSpPr>
        <p:spPr>
          <a:xfrm>
            <a:off x="1920889" y="76241"/>
            <a:ext cx="8356515" cy="94932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zh-CN" altLang="en-US" sz="3973" cap="all" dirty="0">
                <a:ln>
                  <a:solidFill>
                    <a:schemeClr val="accent6"/>
                  </a:solidFill>
                </a:ln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潛在</a:t>
            </a:r>
            <a:r>
              <a:rPr lang="zh-TW" altLang="en-US" sz="3973" cap="all" dirty="0">
                <a:ln>
                  <a:solidFill>
                    <a:schemeClr val="accent6"/>
                  </a:solidFill>
                </a:ln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人選的來源</a:t>
            </a:r>
            <a:endParaRPr lang="en-US" sz="3973" cap="all" dirty="0">
              <a:ln>
                <a:solidFill>
                  <a:schemeClr val="accent6"/>
                </a:solidFill>
              </a:ln>
              <a:solidFill>
                <a:schemeClr val="accent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33" name="Oval 21"/>
          <p:cNvSpPr>
            <a:spLocks noChangeArrowheads="1"/>
          </p:cNvSpPr>
          <p:nvPr/>
        </p:nvSpPr>
        <p:spPr bwMode="auto">
          <a:xfrm>
            <a:off x="3409012" y="266223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34" name="Oval 22"/>
          <p:cNvSpPr>
            <a:spLocks noChangeArrowheads="1"/>
          </p:cNvSpPr>
          <p:nvPr/>
        </p:nvSpPr>
        <p:spPr bwMode="auto">
          <a:xfrm>
            <a:off x="3109301" y="26304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35" name="Oval 23"/>
          <p:cNvSpPr>
            <a:spLocks noChangeArrowheads="1"/>
          </p:cNvSpPr>
          <p:nvPr/>
        </p:nvSpPr>
        <p:spPr bwMode="auto">
          <a:xfrm>
            <a:off x="3409012" y="24780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36" name="Oval 24"/>
          <p:cNvSpPr>
            <a:spLocks noChangeArrowheads="1"/>
          </p:cNvSpPr>
          <p:nvPr/>
        </p:nvSpPr>
        <p:spPr bwMode="auto">
          <a:xfrm>
            <a:off x="2936553" y="24780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37" name="Oval 25"/>
          <p:cNvSpPr>
            <a:spLocks noChangeArrowheads="1"/>
          </p:cNvSpPr>
          <p:nvPr/>
        </p:nvSpPr>
        <p:spPr bwMode="auto">
          <a:xfrm>
            <a:off x="3808628" y="27066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38" name="Oval 26"/>
          <p:cNvSpPr>
            <a:spLocks noChangeArrowheads="1"/>
          </p:cNvSpPr>
          <p:nvPr/>
        </p:nvSpPr>
        <p:spPr bwMode="auto">
          <a:xfrm>
            <a:off x="4208240" y="2738442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39" name="Oval 27"/>
          <p:cNvSpPr>
            <a:spLocks noChangeArrowheads="1"/>
          </p:cNvSpPr>
          <p:nvPr/>
        </p:nvSpPr>
        <p:spPr bwMode="auto">
          <a:xfrm>
            <a:off x="4649483" y="2751140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40" name="Oval 28"/>
          <p:cNvSpPr>
            <a:spLocks noChangeArrowheads="1"/>
          </p:cNvSpPr>
          <p:nvPr/>
        </p:nvSpPr>
        <p:spPr bwMode="auto">
          <a:xfrm>
            <a:off x="4807664" y="27066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41" name="Oval 29"/>
          <p:cNvSpPr>
            <a:spLocks noChangeArrowheads="1"/>
          </p:cNvSpPr>
          <p:nvPr/>
        </p:nvSpPr>
        <p:spPr bwMode="auto">
          <a:xfrm>
            <a:off x="5061582" y="27828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42" name="Oval 30"/>
          <p:cNvSpPr>
            <a:spLocks noChangeArrowheads="1"/>
          </p:cNvSpPr>
          <p:nvPr/>
        </p:nvSpPr>
        <p:spPr bwMode="auto">
          <a:xfrm>
            <a:off x="4408047" y="2586040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43" name="Oval 31"/>
          <p:cNvSpPr>
            <a:spLocks noChangeArrowheads="1"/>
          </p:cNvSpPr>
          <p:nvPr/>
        </p:nvSpPr>
        <p:spPr bwMode="auto">
          <a:xfrm>
            <a:off x="4008436" y="25542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44" name="Oval 32"/>
          <p:cNvSpPr>
            <a:spLocks noChangeArrowheads="1"/>
          </p:cNvSpPr>
          <p:nvPr/>
        </p:nvSpPr>
        <p:spPr bwMode="auto">
          <a:xfrm>
            <a:off x="5246820" y="2667003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45" name="Oval 33"/>
          <p:cNvSpPr>
            <a:spLocks noChangeArrowheads="1"/>
          </p:cNvSpPr>
          <p:nvPr/>
        </p:nvSpPr>
        <p:spPr bwMode="auto">
          <a:xfrm>
            <a:off x="5446629" y="2819403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46" name="Oval 34"/>
          <p:cNvSpPr>
            <a:spLocks noChangeArrowheads="1"/>
          </p:cNvSpPr>
          <p:nvPr/>
        </p:nvSpPr>
        <p:spPr bwMode="auto">
          <a:xfrm>
            <a:off x="5606891" y="27828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47" name="Oval 35"/>
          <p:cNvSpPr>
            <a:spLocks noChangeArrowheads="1"/>
          </p:cNvSpPr>
          <p:nvPr/>
        </p:nvSpPr>
        <p:spPr bwMode="auto">
          <a:xfrm>
            <a:off x="5944064" y="2819403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48" name="Oval 36"/>
          <p:cNvSpPr>
            <a:spLocks noChangeArrowheads="1"/>
          </p:cNvSpPr>
          <p:nvPr/>
        </p:nvSpPr>
        <p:spPr bwMode="auto">
          <a:xfrm>
            <a:off x="6306214" y="27828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49" name="Oval 37"/>
          <p:cNvSpPr>
            <a:spLocks noChangeArrowheads="1"/>
          </p:cNvSpPr>
          <p:nvPr/>
        </p:nvSpPr>
        <p:spPr bwMode="auto">
          <a:xfrm>
            <a:off x="6006506" y="27066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50" name="Oval 38"/>
          <p:cNvSpPr>
            <a:spLocks noChangeArrowheads="1"/>
          </p:cNvSpPr>
          <p:nvPr/>
        </p:nvSpPr>
        <p:spPr bwMode="auto">
          <a:xfrm>
            <a:off x="6485210" y="2698754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51" name="Oval 39"/>
          <p:cNvSpPr>
            <a:spLocks noChangeArrowheads="1"/>
          </p:cNvSpPr>
          <p:nvPr/>
        </p:nvSpPr>
        <p:spPr bwMode="auto">
          <a:xfrm>
            <a:off x="6705831" y="27828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52" name="Oval 40"/>
          <p:cNvSpPr>
            <a:spLocks noChangeArrowheads="1"/>
          </p:cNvSpPr>
          <p:nvPr/>
        </p:nvSpPr>
        <p:spPr bwMode="auto">
          <a:xfrm>
            <a:off x="5685979" y="2622554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53" name="Oval 41"/>
          <p:cNvSpPr>
            <a:spLocks noChangeArrowheads="1"/>
          </p:cNvSpPr>
          <p:nvPr/>
        </p:nvSpPr>
        <p:spPr bwMode="auto">
          <a:xfrm>
            <a:off x="6974318" y="266223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54" name="Oval 42"/>
          <p:cNvSpPr>
            <a:spLocks noChangeArrowheads="1"/>
          </p:cNvSpPr>
          <p:nvPr/>
        </p:nvSpPr>
        <p:spPr bwMode="auto">
          <a:xfrm>
            <a:off x="7169965" y="2714628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55" name="Oval 43"/>
          <p:cNvSpPr>
            <a:spLocks noChangeArrowheads="1"/>
          </p:cNvSpPr>
          <p:nvPr/>
        </p:nvSpPr>
        <p:spPr bwMode="auto">
          <a:xfrm>
            <a:off x="6306214" y="25542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56" name="Oval 44"/>
          <p:cNvSpPr>
            <a:spLocks noChangeArrowheads="1"/>
          </p:cNvSpPr>
          <p:nvPr/>
        </p:nvSpPr>
        <p:spPr bwMode="auto">
          <a:xfrm>
            <a:off x="7405153" y="27828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57" name="Oval 45"/>
          <p:cNvSpPr>
            <a:spLocks noChangeArrowheads="1"/>
          </p:cNvSpPr>
          <p:nvPr/>
        </p:nvSpPr>
        <p:spPr bwMode="auto">
          <a:xfrm>
            <a:off x="5007471" y="24780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58" name="Oval 46"/>
          <p:cNvSpPr>
            <a:spLocks noChangeArrowheads="1"/>
          </p:cNvSpPr>
          <p:nvPr/>
        </p:nvSpPr>
        <p:spPr bwMode="auto">
          <a:xfrm>
            <a:off x="4707760" y="25542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59" name="Oval 47"/>
          <p:cNvSpPr>
            <a:spLocks noChangeArrowheads="1"/>
          </p:cNvSpPr>
          <p:nvPr/>
        </p:nvSpPr>
        <p:spPr bwMode="auto">
          <a:xfrm>
            <a:off x="5579832" y="24018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60" name="Oval 48"/>
          <p:cNvSpPr>
            <a:spLocks noChangeArrowheads="1"/>
          </p:cNvSpPr>
          <p:nvPr/>
        </p:nvSpPr>
        <p:spPr bwMode="auto">
          <a:xfrm>
            <a:off x="5407083" y="24780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61" name="Oval 49"/>
          <p:cNvSpPr>
            <a:spLocks noChangeArrowheads="1"/>
          </p:cNvSpPr>
          <p:nvPr/>
        </p:nvSpPr>
        <p:spPr bwMode="auto">
          <a:xfrm>
            <a:off x="5906603" y="24780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62" name="Oval 50"/>
          <p:cNvSpPr>
            <a:spLocks noChangeArrowheads="1"/>
          </p:cNvSpPr>
          <p:nvPr/>
        </p:nvSpPr>
        <p:spPr bwMode="auto">
          <a:xfrm>
            <a:off x="7804770" y="26939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63" name="Oval 51"/>
          <p:cNvSpPr>
            <a:spLocks noChangeArrowheads="1"/>
          </p:cNvSpPr>
          <p:nvPr/>
        </p:nvSpPr>
        <p:spPr bwMode="auto">
          <a:xfrm>
            <a:off x="7505057" y="26304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64" name="Oval 52"/>
          <p:cNvSpPr>
            <a:spLocks noChangeArrowheads="1"/>
          </p:cNvSpPr>
          <p:nvPr/>
        </p:nvSpPr>
        <p:spPr bwMode="auto">
          <a:xfrm>
            <a:off x="6705831" y="25542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65" name="Oval 53"/>
          <p:cNvSpPr>
            <a:spLocks noChangeArrowheads="1"/>
          </p:cNvSpPr>
          <p:nvPr/>
        </p:nvSpPr>
        <p:spPr bwMode="auto">
          <a:xfrm>
            <a:off x="3987620" y="2622554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66" name="Oval 54"/>
          <p:cNvSpPr>
            <a:spLocks noChangeArrowheads="1"/>
          </p:cNvSpPr>
          <p:nvPr/>
        </p:nvSpPr>
        <p:spPr bwMode="auto">
          <a:xfrm>
            <a:off x="4607856" y="25542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67" name="Oval 55"/>
          <p:cNvSpPr>
            <a:spLocks noChangeArrowheads="1"/>
          </p:cNvSpPr>
          <p:nvPr/>
        </p:nvSpPr>
        <p:spPr bwMode="auto">
          <a:xfrm>
            <a:off x="5706796" y="27828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68" name="Oval 56"/>
          <p:cNvSpPr>
            <a:spLocks noChangeArrowheads="1"/>
          </p:cNvSpPr>
          <p:nvPr/>
        </p:nvSpPr>
        <p:spPr bwMode="auto">
          <a:xfrm>
            <a:off x="3708725" y="24780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69" name="Oval 57"/>
          <p:cNvSpPr>
            <a:spLocks noChangeArrowheads="1"/>
          </p:cNvSpPr>
          <p:nvPr/>
        </p:nvSpPr>
        <p:spPr bwMode="auto">
          <a:xfrm>
            <a:off x="4208240" y="24780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70" name="Oval 58"/>
          <p:cNvSpPr>
            <a:spLocks noChangeArrowheads="1"/>
          </p:cNvSpPr>
          <p:nvPr/>
        </p:nvSpPr>
        <p:spPr bwMode="auto">
          <a:xfrm>
            <a:off x="4607856" y="24018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71" name="Oval 59"/>
          <p:cNvSpPr>
            <a:spLocks noChangeArrowheads="1"/>
          </p:cNvSpPr>
          <p:nvPr/>
        </p:nvSpPr>
        <p:spPr bwMode="auto">
          <a:xfrm>
            <a:off x="5007471" y="2486026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72" name="Oval 60"/>
          <p:cNvSpPr>
            <a:spLocks noChangeArrowheads="1"/>
          </p:cNvSpPr>
          <p:nvPr/>
        </p:nvSpPr>
        <p:spPr bwMode="auto">
          <a:xfrm>
            <a:off x="7205346" y="24780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73" name="Oval 61"/>
          <p:cNvSpPr>
            <a:spLocks noChangeArrowheads="1"/>
          </p:cNvSpPr>
          <p:nvPr/>
        </p:nvSpPr>
        <p:spPr bwMode="auto">
          <a:xfrm>
            <a:off x="6406118" y="24018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74" name="Oval 62"/>
          <p:cNvSpPr>
            <a:spLocks noChangeArrowheads="1"/>
          </p:cNvSpPr>
          <p:nvPr/>
        </p:nvSpPr>
        <p:spPr bwMode="auto">
          <a:xfrm>
            <a:off x="6805735" y="24018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75" name="Oval 63"/>
          <p:cNvSpPr>
            <a:spLocks noChangeArrowheads="1"/>
          </p:cNvSpPr>
          <p:nvPr/>
        </p:nvSpPr>
        <p:spPr bwMode="auto">
          <a:xfrm>
            <a:off x="8104478" y="26304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76" name="Oval 64"/>
          <p:cNvSpPr>
            <a:spLocks noChangeArrowheads="1"/>
          </p:cNvSpPr>
          <p:nvPr/>
        </p:nvSpPr>
        <p:spPr bwMode="auto">
          <a:xfrm>
            <a:off x="8304285" y="26304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77" name="Oval 65"/>
          <p:cNvSpPr>
            <a:spLocks noChangeArrowheads="1"/>
          </p:cNvSpPr>
          <p:nvPr/>
        </p:nvSpPr>
        <p:spPr bwMode="auto">
          <a:xfrm>
            <a:off x="8703902" y="26304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78" name="Oval 66"/>
          <p:cNvSpPr>
            <a:spLocks noChangeArrowheads="1"/>
          </p:cNvSpPr>
          <p:nvPr/>
        </p:nvSpPr>
        <p:spPr bwMode="auto">
          <a:xfrm>
            <a:off x="7804770" y="24780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79" name="Oval 67"/>
          <p:cNvSpPr>
            <a:spLocks noChangeArrowheads="1"/>
          </p:cNvSpPr>
          <p:nvPr/>
        </p:nvSpPr>
        <p:spPr bwMode="auto">
          <a:xfrm>
            <a:off x="8304285" y="24780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81" name="Oval 69"/>
          <p:cNvSpPr>
            <a:spLocks noChangeArrowheads="1"/>
          </p:cNvSpPr>
          <p:nvPr/>
        </p:nvSpPr>
        <p:spPr bwMode="auto">
          <a:xfrm>
            <a:off x="3309108" y="26304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82" name="Oval 70"/>
          <p:cNvSpPr>
            <a:spLocks noChangeArrowheads="1"/>
          </p:cNvSpPr>
          <p:nvPr/>
        </p:nvSpPr>
        <p:spPr bwMode="auto">
          <a:xfrm>
            <a:off x="3808628" y="25542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83" name="Oval 71"/>
          <p:cNvSpPr>
            <a:spLocks noChangeArrowheads="1"/>
          </p:cNvSpPr>
          <p:nvPr/>
        </p:nvSpPr>
        <p:spPr bwMode="auto">
          <a:xfrm>
            <a:off x="2809593" y="24018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84" name="Oval 72"/>
          <p:cNvSpPr>
            <a:spLocks noChangeArrowheads="1"/>
          </p:cNvSpPr>
          <p:nvPr/>
        </p:nvSpPr>
        <p:spPr bwMode="auto">
          <a:xfrm>
            <a:off x="3409012" y="24018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85" name="Oval 73"/>
          <p:cNvSpPr>
            <a:spLocks noChangeArrowheads="1"/>
          </p:cNvSpPr>
          <p:nvPr/>
        </p:nvSpPr>
        <p:spPr bwMode="auto">
          <a:xfrm>
            <a:off x="4108336" y="24780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86" name="Oval 74"/>
          <p:cNvSpPr>
            <a:spLocks noChangeArrowheads="1"/>
          </p:cNvSpPr>
          <p:nvPr/>
        </p:nvSpPr>
        <p:spPr bwMode="auto">
          <a:xfrm>
            <a:off x="4607856" y="24018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87" name="Oval 75"/>
          <p:cNvSpPr>
            <a:spLocks noChangeArrowheads="1"/>
          </p:cNvSpPr>
          <p:nvPr/>
        </p:nvSpPr>
        <p:spPr bwMode="auto">
          <a:xfrm>
            <a:off x="3708725" y="2309814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88" name="Oval 76"/>
          <p:cNvSpPr>
            <a:spLocks noChangeArrowheads="1"/>
          </p:cNvSpPr>
          <p:nvPr/>
        </p:nvSpPr>
        <p:spPr bwMode="auto">
          <a:xfrm>
            <a:off x="3257077" y="2365376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89" name="Oval 77"/>
          <p:cNvSpPr>
            <a:spLocks noChangeArrowheads="1"/>
          </p:cNvSpPr>
          <p:nvPr/>
        </p:nvSpPr>
        <p:spPr bwMode="auto">
          <a:xfrm>
            <a:off x="6905638" y="27066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90" name="Oval 78"/>
          <p:cNvSpPr>
            <a:spLocks noChangeArrowheads="1"/>
          </p:cNvSpPr>
          <p:nvPr/>
        </p:nvSpPr>
        <p:spPr bwMode="auto">
          <a:xfrm>
            <a:off x="7405153" y="26304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91" name="Oval 79"/>
          <p:cNvSpPr>
            <a:spLocks noChangeArrowheads="1"/>
          </p:cNvSpPr>
          <p:nvPr/>
        </p:nvSpPr>
        <p:spPr bwMode="auto">
          <a:xfrm>
            <a:off x="6605926" y="25542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92" name="Oval 80"/>
          <p:cNvSpPr>
            <a:spLocks noChangeArrowheads="1"/>
          </p:cNvSpPr>
          <p:nvPr/>
        </p:nvSpPr>
        <p:spPr bwMode="auto">
          <a:xfrm>
            <a:off x="4108336" y="23256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93" name="Oval 81"/>
          <p:cNvSpPr>
            <a:spLocks noChangeArrowheads="1"/>
          </p:cNvSpPr>
          <p:nvPr/>
        </p:nvSpPr>
        <p:spPr bwMode="auto">
          <a:xfrm rot="761975">
            <a:off x="3643879" y="2604906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94" name="Oval 82"/>
          <p:cNvSpPr>
            <a:spLocks noChangeArrowheads="1"/>
          </p:cNvSpPr>
          <p:nvPr/>
        </p:nvSpPr>
        <p:spPr bwMode="auto">
          <a:xfrm rot="-1404282">
            <a:off x="5007471" y="26304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95" name="Oval 83"/>
          <p:cNvSpPr>
            <a:spLocks noChangeArrowheads="1"/>
          </p:cNvSpPr>
          <p:nvPr/>
        </p:nvSpPr>
        <p:spPr bwMode="auto">
          <a:xfrm rot="2394473">
            <a:off x="4308144" y="23256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96" name="Oval 84"/>
          <p:cNvSpPr>
            <a:spLocks noChangeArrowheads="1"/>
          </p:cNvSpPr>
          <p:nvPr/>
        </p:nvSpPr>
        <p:spPr bwMode="auto">
          <a:xfrm>
            <a:off x="5207275" y="23256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97" name="Oval 85"/>
          <p:cNvSpPr>
            <a:spLocks noChangeArrowheads="1"/>
          </p:cNvSpPr>
          <p:nvPr/>
        </p:nvSpPr>
        <p:spPr bwMode="auto">
          <a:xfrm>
            <a:off x="6006506" y="23256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98" name="Oval 86"/>
          <p:cNvSpPr>
            <a:spLocks noChangeArrowheads="1"/>
          </p:cNvSpPr>
          <p:nvPr/>
        </p:nvSpPr>
        <p:spPr bwMode="auto">
          <a:xfrm>
            <a:off x="7505057" y="24018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399" name="Oval 87"/>
          <p:cNvSpPr>
            <a:spLocks noChangeArrowheads="1"/>
          </p:cNvSpPr>
          <p:nvPr/>
        </p:nvSpPr>
        <p:spPr bwMode="auto">
          <a:xfrm>
            <a:off x="6506022" y="27066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00" name="Oval 88"/>
          <p:cNvSpPr>
            <a:spLocks noChangeArrowheads="1"/>
          </p:cNvSpPr>
          <p:nvPr/>
        </p:nvSpPr>
        <p:spPr bwMode="auto">
          <a:xfrm>
            <a:off x="5685979" y="2622554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01" name="Oval 89"/>
          <p:cNvSpPr>
            <a:spLocks noChangeArrowheads="1"/>
          </p:cNvSpPr>
          <p:nvPr/>
        </p:nvSpPr>
        <p:spPr bwMode="auto">
          <a:xfrm>
            <a:off x="6306214" y="25542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02" name="Oval 90"/>
          <p:cNvSpPr>
            <a:spLocks noChangeArrowheads="1"/>
          </p:cNvSpPr>
          <p:nvPr/>
        </p:nvSpPr>
        <p:spPr bwMode="auto">
          <a:xfrm rot="-1423224">
            <a:off x="7136664" y="2354264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03" name="Oval 91"/>
          <p:cNvSpPr>
            <a:spLocks noChangeArrowheads="1"/>
          </p:cNvSpPr>
          <p:nvPr/>
        </p:nvSpPr>
        <p:spPr bwMode="auto">
          <a:xfrm rot="-684965">
            <a:off x="5407083" y="24780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04" name="Oval 92"/>
          <p:cNvSpPr>
            <a:spLocks noChangeArrowheads="1"/>
          </p:cNvSpPr>
          <p:nvPr/>
        </p:nvSpPr>
        <p:spPr bwMode="auto">
          <a:xfrm>
            <a:off x="6458153" y="2317752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05" name="Oval 93"/>
          <p:cNvSpPr>
            <a:spLocks noChangeArrowheads="1"/>
          </p:cNvSpPr>
          <p:nvPr/>
        </p:nvSpPr>
        <p:spPr bwMode="auto">
          <a:xfrm>
            <a:off x="6705831" y="24780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06" name="Oval 94"/>
          <p:cNvSpPr>
            <a:spLocks noChangeArrowheads="1"/>
          </p:cNvSpPr>
          <p:nvPr/>
        </p:nvSpPr>
        <p:spPr bwMode="auto">
          <a:xfrm>
            <a:off x="5656841" y="23256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07" name="Oval 95"/>
          <p:cNvSpPr>
            <a:spLocks noChangeArrowheads="1"/>
          </p:cNvSpPr>
          <p:nvPr/>
        </p:nvSpPr>
        <p:spPr bwMode="auto">
          <a:xfrm>
            <a:off x="6506022" y="27066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08" name="Oval 96"/>
          <p:cNvSpPr>
            <a:spLocks noChangeArrowheads="1"/>
          </p:cNvSpPr>
          <p:nvPr/>
        </p:nvSpPr>
        <p:spPr bwMode="auto">
          <a:xfrm>
            <a:off x="4807664" y="2281240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09" name="Oval 97"/>
          <p:cNvSpPr>
            <a:spLocks noChangeArrowheads="1"/>
          </p:cNvSpPr>
          <p:nvPr/>
        </p:nvSpPr>
        <p:spPr bwMode="auto">
          <a:xfrm>
            <a:off x="5606891" y="26304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10" name="Oval 98"/>
          <p:cNvSpPr>
            <a:spLocks noChangeArrowheads="1"/>
          </p:cNvSpPr>
          <p:nvPr/>
        </p:nvSpPr>
        <p:spPr bwMode="auto">
          <a:xfrm>
            <a:off x="6106407" y="26304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11" name="Oval 99"/>
          <p:cNvSpPr>
            <a:spLocks noChangeArrowheads="1"/>
          </p:cNvSpPr>
          <p:nvPr/>
        </p:nvSpPr>
        <p:spPr bwMode="auto">
          <a:xfrm>
            <a:off x="6657960" y="2470150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12" name="Oval 100"/>
          <p:cNvSpPr>
            <a:spLocks noChangeArrowheads="1"/>
          </p:cNvSpPr>
          <p:nvPr/>
        </p:nvSpPr>
        <p:spPr bwMode="auto">
          <a:xfrm>
            <a:off x="6905638" y="26304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13" name="Oval 101"/>
          <p:cNvSpPr>
            <a:spLocks noChangeArrowheads="1"/>
          </p:cNvSpPr>
          <p:nvPr/>
        </p:nvSpPr>
        <p:spPr bwMode="auto">
          <a:xfrm>
            <a:off x="5906603" y="22494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14" name="Oval 102"/>
          <p:cNvSpPr>
            <a:spLocks noChangeArrowheads="1"/>
          </p:cNvSpPr>
          <p:nvPr/>
        </p:nvSpPr>
        <p:spPr bwMode="auto">
          <a:xfrm rot="911150">
            <a:off x="6206311" y="21732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15" name="Oval 103"/>
          <p:cNvSpPr>
            <a:spLocks noChangeArrowheads="1"/>
          </p:cNvSpPr>
          <p:nvPr/>
        </p:nvSpPr>
        <p:spPr bwMode="auto">
          <a:xfrm rot="1572683">
            <a:off x="8004577" y="23256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16" name="Oval 104"/>
          <p:cNvSpPr>
            <a:spLocks noChangeArrowheads="1"/>
          </p:cNvSpPr>
          <p:nvPr/>
        </p:nvSpPr>
        <p:spPr bwMode="auto">
          <a:xfrm>
            <a:off x="5407083" y="22494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17" name="Oval 105"/>
          <p:cNvSpPr>
            <a:spLocks noChangeArrowheads="1"/>
          </p:cNvSpPr>
          <p:nvPr/>
        </p:nvSpPr>
        <p:spPr bwMode="auto">
          <a:xfrm rot="622550">
            <a:off x="5656841" y="24018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18" name="Oval 106"/>
          <p:cNvSpPr>
            <a:spLocks noChangeArrowheads="1"/>
          </p:cNvSpPr>
          <p:nvPr/>
        </p:nvSpPr>
        <p:spPr bwMode="auto">
          <a:xfrm>
            <a:off x="6857764" y="2622554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19" name="Oval 107"/>
          <p:cNvSpPr>
            <a:spLocks noChangeArrowheads="1"/>
          </p:cNvSpPr>
          <p:nvPr/>
        </p:nvSpPr>
        <p:spPr bwMode="auto">
          <a:xfrm rot="761975">
            <a:off x="6784918" y="2293940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20" name="Oval 108"/>
          <p:cNvSpPr>
            <a:spLocks noChangeArrowheads="1"/>
          </p:cNvSpPr>
          <p:nvPr/>
        </p:nvSpPr>
        <p:spPr bwMode="auto">
          <a:xfrm rot="1061063">
            <a:off x="8645624" y="24018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21" name="Oval 109"/>
          <p:cNvSpPr>
            <a:spLocks noChangeArrowheads="1"/>
          </p:cNvSpPr>
          <p:nvPr/>
        </p:nvSpPr>
        <p:spPr bwMode="auto">
          <a:xfrm>
            <a:off x="7505057" y="2309814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22" name="Oval 110"/>
          <p:cNvSpPr>
            <a:spLocks noChangeArrowheads="1"/>
          </p:cNvSpPr>
          <p:nvPr/>
        </p:nvSpPr>
        <p:spPr bwMode="auto">
          <a:xfrm rot="969870">
            <a:off x="7604962" y="24018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23" name="Oval 111"/>
          <p:cNvSpPr>
            <a:spLocks noChangeArrowheads="1"/>
          </p:cNvSpPr>
          <p:nvPr/>
        </p:nvSpPr>
        <p:spPr bwMode="auto">
          <a:xfrm>
            <a:off x="6857764" y="2622554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24" name="Oval 112"/>
          <p:cNvSpPr>
            <a:spLocks noChangeArrowheads="1"/>
          </p:cNvSpPr>
          <p:nvPr/>
        </p:nvSpPr>
        <p:spPr bwMode="auto">
          <a:xfrm rot="1678714">
            <a:off x="7105443" y="2249489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25" name="Oval 113"/>
          <p:cNvSpPr>
            <a:spLocks noChangeArrowheads="1"/>
          </p:cNvSpPr>
          <p:nvPr/>
        </p:nvSpPr>
        <p:spPr bwMode="auto">
          <a:xfrm>
            <a:off x="8504092" y="24780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66" name="Oval 154"/>
          <p:cNvSpPr>
            <a:spLocks noChangeArrowheads="1"/>
          </p:cNvSpPr>
          <p:nvPr/>
        </p:nvSpPr>
        <p:spPr bwMode="auto">
          <a:xfrm>
            <a:off x="5407083" y="2409826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67" name="Oval 155"/>
          <p:cNvSpPr>
            <a:spLocks noChangeArrowheads="1"/>
          </p:cNvSpPr>
          <p:nvPr/>
        </p:nvSpPr>
        <p:spPr bwMode="auto">
          <a:xfrm>
            <a:off x="5207275" y="2486026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68" name="Oval 156"/>
          <p:cNvSpPr>
            <a:spLocks noChangeArrowheads="1"/>
          </p:cNvSpPr>
          <p:nvPr/>
        </p:nvSpPr>
        <p:spPr bwMode="auto">
          <a:xfrm>
            <a:off x="5758825" y="23256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69" name="Oval 157"/>
          <p:cNvSpPr>
            <a:spLocks noChangeArrowheads="1"/>
          </p:cNvSpPr>
          <p:nvPr/>
        </p:nvSpPr>
        <p:spPr bwMode="auto">
          <a:xfrm>
            <a:off x="5958633" y="2478091"/>
            <a:ext cx="499518" cy="228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effectLst/>
        </p:spPr>
        <p:txBody>
          <a:bodyPr wrap="none" lIns="90455" tIns="45229" rIns="90455" bIns="45229" anchor="ctr"/>
          <a:lstStyle/>
          <a:p>
            <a:pPr algn="ctr" defTabSz="904521">
              <a:defRPr/>
            </a:pPr>
            <a:endParaRPr lang="es-ES_tradnl" sz="2423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541472" name="Text Box 160"/>
          <p:cNvSpPr txBox="1">
            <a:spLocks noChangeArrowheads="1"/>
          </p:cNvSpPr>
          <p:nvPr/>
        </p:nvSpPr>
        <p:spPr bwMode="auto">
          <a:xfrm>
            <a:off x="7419724" y="4163734"/>
            <a:ext cx="48339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455" tIns="45229" rIns="90455" bIns="45229">
            <a:spAutoFit/>
          </a:bodyPr>
          <a:lstStyle/>
          <a:p>
            <a:pPr algn="ctr" defTabSz="904521">
              <a:spcBef>
                <a:spcPct val="50000"/>
              </a:spcBef>
              <a:defRPr/>
            </a:pPr>
            <a:r>
              <a:rPr lang="zh-TW" altLang="en-US" sz="3198" dirty="0">
                <a:ln w="3175">
                  <a:solidFill>
                    <a:srgbClr val="00B0F0"/>
                  </a:solidFill>
                </a:ln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你所需要的是</a:t>
            </a:r>
            <a:r>
              <a:rPr lang="en-US" altLang="zh-TW" sz="3198" dirty="0">
                <a:ln w="3175">
                  <a:solidFill>
                    <a:srgbClr val="00B0F0"/>
                  </a:solidFill>
                </a:ln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8</a:t>
            </a:r>
            <a:r>
              <a:rPr lang="zh-TW" altLang="en-US" sz="3198" dirty="0">
                <a:ln w="3175">
                  <a:solidFill>
                    <a:srgbClr val="00B0F0"/>
                  </a:solidFill>
                </a:ln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位領袖</a:t>
            </a:r>
            <a:r>
              <a:rPr lang="zh-CN" altLang="en-US" sz="3198" dirty="0">
                <a:ln w="3175">
                  <a:solidFill>
                    <a:srgbClr val="00B0F0"/>
                  </a:solidFill>
                </a:ln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！</a:t>
            </a:r>
            <a:endParaRPr lang="en-US" sz="3198" dirty="0">
              <a:ln w="3175">
                <a:solidFill>
                  <a:srgbClr val="00B0F0"/>
                </a:solidFill>
              </a:ln>
              <a:solidFill>
                <a:srgbClr val="00B0F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541474" name="Text Box 162"/>
          <p:cNvSpPr txBox="1">
            <a:spLocks noChangeArrowheads="1"/>
          </p:cNvSpPr>
          <p:nvPr/>
        </p:nvSpPr>
        <p:spPr bwMode="auto">
          <a:xfrm>
            <a:off x="373516" y="3948041"/>
            <a:ext cx="3334280" cy="1284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455" tIns="45229" rIns="90455" bIns="45229">
            <a:spAutoFit/>
          </a:bodyPr>
          <a:lstStyle/>
          <a:p>
            <a:pPr algn="ctr" defTabSz="904521">
              <a:defRPr/>
            </a:pPr>
            <a:r>
              <a:rPr lang="zh-TW" altLang="en-US" sz="1938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這就像一個數字遊戲。潛在人選的定律為：你接觸的人越多，就越有可能得到合適的人選。 </a:t>
            </a:r>
          </a:p>
        </p:txBody>
      </p:sp>
      <p:sp>
        <p:nvSpPr>
          <p:cNvPr id="162" name="Text Box 160"/>
          <p:cNvSpPr txBox="1">
            <a:spLocks noChangeArrowheads="1"/>
          </p:cNvSpPr>
          <p:nvPr/>
        </p:nvSpPr>
        <p:spPr bwMode="auto">
          <a:xfrm>
            <a:off x="490054" y="5486405"/>
            <a:ext cx="403246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455" tIns="45229" rIns="90455" bIns="45229">
            <a:spAutoFit/>
          </a:bodyPr>
          <a:lstStyle/>
          <a:p>
            <a:pPr algn="ctr" defTabSz="904521">
              <a:spcBef>
                <a:spcPct val="50000"/>
              </a:spcBef>
              <a:defRPr/>
            </a:pPr>
            <a:r>
              <a:rPr lang="zh-TW" altLang="en-US" sz="281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每季度</a:t>
            </a:r>
            <a:r>
              <a:rPr lang="en-US" altLang="zh-TW" sz="281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sz="2810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位「積極進取型」超連鎖店主</a:t>
            </a:r>
          </a:p>
        </p:txBody>
      </p:sp>
      <p:sp>
        <p:nvSpPr>
          <p:cNvPr id="6541426" name="Text Box 114"/>
          <p:cNvSpPr txBox="1">
            <a:spLocks noChangeArrowheads="1"/>
          </p:cNvSpPr>
          <p:nvPr/>
        </p:nvSpPr>
        <p:spPr bwMode="auto">
          <a:xfrm>
            <a:off x="3908551" y="3124202"/>
            <a:ext cx="3996141" cy="166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455" tIns="45229" rIns="90455" bIns="45229">
            <a:spAutoFit/>
          </a:bodyPr>
          <a:lstStyle/>
          <a:p>
            <a:pPr algn="ctr" defTabSz="904521">
              <a:lnSpc>
                <a:spcPct val="120000"/>
              </a:lnSpc>
              <a:defRPr/>
            </a:pPr>
            <a:r>
              <a:rPr lang="zh-TW" altLang="en-US" sz="1744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每日與</a:t>
            </a:r>
            <a:r>
              <a:rPr lang="en-US" altLang="zh-TW" sz="1744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1-3</a:t>
            </a:r>
            <a:r>
              <a:rPr lang="zh-TW" altLang="en-US" sz="1744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人談話</a:t>
            </a:r>
            <a:endParaRPr lang="en-US" altLang="zh-TW" sz="1744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904521">
              <a:lnSpc>
                <a:spcPct val="120000"/>
              </a:lnSpc>
              <a:defRPr/>
            </a:pPr>
            <a:r>
              <a:rPr lang="zh-TW" altLang="en-US" sz="1744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每月</a:t>
            </a:r>
            <a:r>
              <a:rPr lang="zh-CN" altLang="en-US" sz="1744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列出</a:t>
            </a:r>
            <a:r>
              <a:rPr lang="en-US" altLang="zh-TW" sz="1744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10</a:t>
            </a:r>
            <a:r>
              <a:rPr lang="zh-TW" altLang="en-US" sz="1744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位</a:t>
            </a:r>
            <a:r>
              <a:rPr lang="zh-CN" altLang="en-US" sz="1744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對事業有興趣的</a:t>
            </a:r>
            <a:r>
              <a:rPr lang="zh-TW" altLang="en-US" sz="1744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人選 </a:t>
            </a:r>
          </a:p>
          <a:p>
            <a:pPr algn="ctr" defTabSz="904521">
              <a:lnSpc>
                <a:spcPct val="120000"/>
              </a:lnSpc>
              <a:defRPr/>
            </a:pPr>
            <a:r>
              <a:rPr lang="zh-TW" altLang="en-US" sz="1744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每月向</a:t>
            </a:r>
            <a:r>
              <a:rPr lang="en-US" altLang="zh-TW" sz="1744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sz="1744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位人選展示計劃</a:t>
            </a:r>
          </a:p>
          <a:p>
            <a:pPr algn="ctr" defTabSz="904521">
              <a:lnSpc>
                <a:spcPct val="120000"/>
              </a:lnSpc>
              <a:defRPr/>
            </a:pPr>
            <a:r>
              <a:rPr lang="zh-TW" altLang="en-US" sz="1744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每月推薦</a:t>
            </a:r>
            <a:r>
              <a:rPr lang="en-US" altLang="zh-TW" sz="1744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1744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位超連鎖店主</a:t>
            </a:r>
          </a:p>
          <a:p>
            <a:pPr algn="ctr" defTabSz="904521">
              <a:lnSpc>
                <a:spcPct val="120000"/>
              </a:lnSpc>
              <a:defRPr/>
            </a:pPr>
            <a:endParaRPr lang="en-US" sz="155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517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08737 0.2134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1067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07407E-6 L 0.23659 0.18634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930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4.07407E-6 L -0.21823 0.1490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0026 0.1798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898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13333 0.21088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1053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12825 0.2375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19" y="1187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54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17461 0.24745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4" y="1236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-0.10743 0.21875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10926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541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00013 0.28866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421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3.125E-6 0.16644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18866 L 0.14179 0.1886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28866 L 0.14179 0.2886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28866 L 0.27513 0.28866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18866 L 0.27513 0.1886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28866 L 0.40846 0.2886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18866 L 0.40846 0.1886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54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1451" grpId="0"/>
      <p:bldP spid="6541451" grpId="1"/>
      <p:bldP spid="6541472" grpId="0"/>
      <p:bldP spid="162" grpId="0"/>
    </p:bldLst>
  </p:timing>
</p:sld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8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934</Words>
  <Application>Microsoft Office PowerPoint</Application>
  <PresentationFormat>Widescreen</PresentationFormat>
  <Paragraphs>80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Microsoft JhengHei</vt:lpstr>
      <vt:lpstr>新細明體</vt:lpstr>
      <vt:lpstr>Arial</vt:lpstr>
      <vt:lpstr>Calibri</vt:lpstr>
      <vt:lpstr>Calibri Light</vt:lpstr>
      <vt:lpstr>Times New Roman</vt:lpstr>
      <vt:lpstr>7_Office Theme</vt:lpstr>
      <vt:lpstr>18_Office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潛在人選的來源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4</cp:revision>
  <dcterms:created xsi:type="dcterms:W3CDTF">2018-10-22T10:04:03Z</dcterms:created>
  <dcterms:modified xsi:type="dcterms:W3CDTF">2018-10-22T10:16:47Z</dcterms:modified>
</cp:coreProperties>
</file>