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73" r:id="rId3"/>
    <p:sldMasterId id="2147483875" r:id="rId4"/>
    <p:sldMasterId id="2147483887" r:id="rId5"/>
  </p:sldMasterIdLst>
  <p:notesMasterIdLst>
    <p:notesMasterId r:id="rId27"/>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sorterViewPr>
    <p:cViewPr>
      <p:scale>
        <a:sx n="100" d="100"/>
        <a:sy n="100" d="100"/>
      </p:scale>
      <p:origin x="0" y="-5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005EC-A7EB-441E-98BF-EF4E9A0C2358}"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D7345-1BF2-498D-A583-0A148ADC7530}" type="slidenum">
              <a:rPr lang="en-US" smtClean="0"/>
              <a:t>‹#›</a:t>
            </a:fld>
            <a:endParaRPr lang="en-US"/>
          </a:p>
        </p:txBody>
      </p:sp>
    </p:spTree>
    <p:extLst>
      <p:ext uri="{BB962C8B-B14F-4D97-AF65-F5344CB8AC3E}">
        <p14:creationId xmlns:p14="http://schemas.microsoft.com/office/powerpoint/2010/main" val="323222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9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29B5AA12-FA8A-5B42-BA32-0F5ACD533C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054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845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endParaRPr lang="en-US" b="0" u="none" dirty="0">
              <a:latin typeface="Arial" pitchFamily="34" charset="0"/>
            </a:endParaRPr>
          </a:p>
          <a:p>
            <a:pPr marL="177988" indent="-177988">
              <a:buFont typeface="Arial"/>
              <a:buChar char="•"/>
            </a:pPr>
            <a:r>
              <a:rPr lang="en-US" dirty="0"/>
              <a:t>We’ve all set some</a:t>
            </a:r>
            <a:r>
              <a:rPr lang="en-US" baseline="0" dirty="0"/>
              <a:t> initial goals but did we take them seriously?</a:t>
            </a:r>
          </a:p>
          <a:p>
            <a:pPr marL="177988" indent="-177988">
              <a:buFont typeface="Arial"/>
              <a:buChar char="•"/>
            </a:pPr>
            <a:r>
              <a:rPr lang="en-US" baseline="0" dirty="0"/>
              <a:t>Did you hit your goals in the past?  Why /Why not?</a:t>
            </a:r>
          </a:p>
          <a:p>
            <a:pPr marL="177988" indent="-177988">
              <a:buFont typeface="Arial"/>
              <a:buChar char="•"/>
            </a:pPr>
            <a:r>
              <a:rPr lang="en-US" baseline="0" dirty="0"/>
              <a:t>Was your action plan on track to help you get what you want?</a:t>
            </a:r>
          </a:p>
          <a:p>
            <a:pPr marL="177988" indent="-177988">
              <a:buFont typeface="Arial"/>
              <a:buChar char="•"/>
            </a:pPr>
            <a:endParaRPr lang="en-US" baseline="0" dirty="0"/>
          </a:p>
          <a:p>
            <a:pPr marL="177988" indent="-177988">
              <a:buFont typeface="Arial"/>
              <a:buChar char="•"/>
            </a:pPr>
            <a:r>
              <a:rPr lang="en-US" baseline="0" dirty="0"/>
              <a:t>Revising your goals will help to create smarter goals with proper action plans</a:t>
            </a:r>
          </a:p>
          <a:p>
            <a:pPr marL="177988" indent="-177988">
              <a:buFont typeface="Arial"/>
              <a:buChar char="•"/>
            </a:pPr>
            <a:r>
              <a:rPr lang="en-US" baseline="0" dirty="0"/>
              <a:t>Better action plans = better quality work time AND better quality play time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67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We offer Online Solutions, such as…..</a:t>
            </a:r>
          </a:p>
          <a:p>
            <a:pPr marL="181175" indent="-181175">
              <a:buFont typeface="Arial"/>
              <a:buChar char="•"/>
            </a:pPr>
            <a:r>
              <a:rPr lang="en-US" dirty="0"/>
              <a:t>We offer Merchant Services, such as…</a:t>
            </a:r>
          </a:p>
          <a:p>
            <a:pPr marL="181175" indent="-181175">
              <a:buFont typeface="Arial"/>
              <a:buChar char="•"/>
            </a:pPr>
            <a:r>
              <a:rPr lang="en-US" dirty="0"/>
              <a:t>And we offer clients the ability to become Shop.com Partners, ShopLocal customers, or Preferred Customers to save money on business expenses.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F85D0A05-9588-CB40-8786-998045DD7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13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This</a:t>
            </a:r>
            <a:r>
              <a:rPr lang="en-US" baseline="0" dirty="0"/>
              <a:t> is just an intro slide – The goal here is to get them excited about what we are going to talk about. </a:t>
            </a:r>
          </a:p>
          <a:p>
            <a:pPr marL="178027" indent="-178027" defTabSz="949478">
              <a:buFont typeface="Arial"/>
              <a:buChar char="•"/>
              <a:defRPr/>
            </a:pPr>
            <a:r>
              <a:rPr lang="en-US" baseline="0" dirty="0"/>
              <a:t> In brief, cover the big topics “Websites, Marketing Tools, Unlimited, Support, Security)  </a:t>
            </a:r>
          </a:p>
          <a:p>
            <a:pPr marL="178027" indent="-178027" defTabSz="949478">
              <a:buFont typeface="Arial"/>
              <a:buChar char="•"/>
              <a:defRPr/>
            </a:pPr>
            <a:r>
              <a:rPr lang="en-US" baseline="0" dirty="0"/>
              <a:t>The goal is to paint a simple picture of how all –inclusive our solution actually is / Instill confidence in the product. </a:t>
            </a:r>
          </a:p>
          <a:p>
            <a:pPr marL="178027" indent="-178027" defTabSz="949478">
              <a:buFont typeface="Arial"/>
              <a:buChar char="•"/>
              <a:defRPr/>
            </a:pPr>
            <a:r>
              <a:rPr lang="en-US" baseline="0" dirty="0"/>
              <a:t>Spend 1 minute or less on this slide – the details are coming up!</a:t>
            </a:r>
          </a:p>
          <a:p>
            <a:pPr defTabSz="949478">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15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4669" indent="-174669">
              <a:buFont typeface="Arial"/>
              <a:buChar char="•"/>
            </a:pPr>
            <a:r>
              <a:rPr lang="en-US" dirty="0">
                <a:latin typeface="Arial" pitchFamily="34" charset="0"/>
              </a:rPr>
              <a:t>Earning potential will be demonstrated</a:t>
            </a:r>
            <a:r>
              <a:rPr lang="en-US" baseline="0" dirty="0">
                <a:latin typeface="Arial" pitchFamily="34" charset="0"/>
              </a:rPr>
              <a:t> in terms of short term and long term growth potential</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221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0" u="sng" dirty="0">
                <a:latin typeface="Arial" pitchFamily="34" charset="0"/>
              </a:rPr>
              <a:t>TRAINER’S NOTES:</a:t>
            </a:r>
          </a:p>
          <a:p>
            <a:pPr marL="177988" indent="-177988">
              <a:buFont typeface="Arial"/>
              <a:buChar char="•"/>
            </a:pPr>
            <a:r>
              <a:rPr lang="en-US" i="0" dirty="0">
                <a:latin typeface="Arial" pitchFamily="34" charset="0"/>
              </a:rPr>
              <a:t>Long</a:t>
            </a:r>
            <a:r>
              <a:rPr lang="en-US" i="0" baseline="0" dirty="0">
                <a:latin typeface="Arial" pitchFamily="34" charset="0"/>
              </a:rPr>
              <a:t> Term Potential for WCOS = Ongoing BV and Retail Profits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678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4669" indent="-174669">
              <a:buFont typeface="Arial"/>
              <a:buChar char="•"/>
            </a:pPr>
            <a:r>
              <a:rPr lang="en-US" dirty="0">
                <a:latin typeface="Arial" pitchFamily="34" charset="0"/>
              </a:rPr>
              <a:t>www.mawc411.com</a:t>
            </a:r>
            <a:r>
              <a:rPr lang="en-US" baseline="0" dirty="0">
                <a:latin typeface="Arial" pitchFamily="34" charset="0"/>
              </a:rPr>
              <a:t> – WebCenter Owner’s support site.  This is the great place to share the WebCenter opportunity with potential business partners who could major in WebCenters, launch your business, find training learn more about our teams, and connect with our community</a:t>
            </a:r>
          </a:p>
          <a:p>
            <a:pPr marL="174669" indent="-174669">
              <a:buFont typeface="Arial"/>
              <a:buChar char="•"/>
            </a:pPr>
            <a:r>
              <a:rPr lang="en-US" baseline="0" dirty="0">
                <a:latin typeface="Arial" pitchFamily="34" charset="0"/>
              </a:rPr>
              <a:t>The downloads page is the most frequented page and houses many downloads including the ones we are about to showcase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6492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6519" indent="0" algn="ctr">
              <a:buNone/>
              <a:defRPr sz="2000"/>
            </a:lvl2pPr>
            <a:lvl3pPr marL="913049" indent="0" algn="ctr">
              <a:buNone/>
              <a:defRPr sz="1900"/>
            </a:lvl3pPr>
            <a:lvl4pPr marL="1369572" indent="0" algn="ctr">
              <a:buNone/>
              <a:defRPr sz="1600"/>
            </a:lvl4pPr>
            <a:lvl5pPr marL="1826096" indent="0" algn="ctr">
              <a:buNone/>
              <a:defRPr sz="1600"/>
            </a:lvl5pPr>
            <a:lvl6pPr marL="2282636" indent="0" algn="ctr">
              <a:buNone/>
              <a:defRPr sz="1600"/>
            </a:lvl6pPr>
            <a:lvl7pPr marL="2739143" indent="0" algn="ctr">
              <a:buNone/>
              <a:defRPr sz="1600"/>
            </a:lvl7pPr>
            <a:lvl8pPr marL="3195655" indent="0" algn="ctr">
              <a:buNone/>
              <a:defRPr sz="1600"/>
            </a:lvl8pPr>
            <a:lvl9pPr marL="36521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963893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5359922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3" name="Shape 98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84" name="Shape 98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5" name="Shape 98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485061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4" name="Shape 99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95" name="Shape 99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6" name="Shape 99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961697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5" name="Shape 100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06" name="Shape 100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7" name="Shape 10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5881674"/>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6" name="Shape 10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17" name="Shape 10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8" name="Shape 101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66040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7" name="Shape 102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28" name="Shape 102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9" name="Shape 102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555891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38" name="Shape 103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39" name="Shape 103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0" name="Shape 104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407140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9" name="Shape 104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50" name="Shape 105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51" name="Shape 10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897530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0" name="Shape 10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61" name="Shape 10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2" name="Shape 106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848657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1" name="Shape 107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72" name="Shape 107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3" name="Shape 107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56771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2" name="Shape 108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83" name="Shape 108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4" name="Shape 108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441875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313784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3" name="Shape 109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94" name="Shape 109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5" name="Shape 10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233889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4" name="Shape 11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5" name="Shape 11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6" name="Shape 110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4180440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33"/>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959811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188684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9709514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201677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58466800"/>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898548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990674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25" y="273050"/>
            <a:ext cx="4011087" cy="1162052"/>
          </a:xfrm>
          <a:prstGeom prst="rect">
            <a:avLst/>
          </a:prstGeom>
        </p:spPr>
        <p:txBody>
          <a:bodyPr anchor="b"/>
          <a:lstStyle>
            <a:lvl1pPr algn="l">
              <a:defRPr sz="2667"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91655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42"/>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9839150"/>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81" name="Shape 81"/>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2389732" y="5367344"/>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542574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318294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2"/>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9239379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 name="Shape 10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 name="Shape 11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1" name="Shape 1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047752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20" name="Shape 1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21" name="Shape 1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22" name="Shape 12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565382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31" name="Shape 13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32" name="Shape 13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33" name="Shape 13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196041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42" name="Shape 14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43" name="Shape 14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44" name="Shape 14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526321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53" name="Shape 15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54" name="Shape 15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55" name="Shape 1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471650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64" name="Shape 1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65" name="Shape 1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020923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76" name="Shape 1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77" name="Shape 1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95160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43369938"/>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88" name="Shape 1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89" name="Shape 1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707076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00" name="Shape 2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01" name="Shape 2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696748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12" name="Shape 2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13" name="Shape 2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539475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24" name="Shape 2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25" name="Shape 2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720695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36" name="Shape 2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37" name="Shape 2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007313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48" name="Shape 2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49" name="Shape 2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605478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60" name="Shape 2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61" name="Shape 2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9807032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72" name="Shape 2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73" name="Shape 2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084706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84" name="Shape 2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85" name="Shape 2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7992760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96" name="Shape 2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97" name="Shape 2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22919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664737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08" name="Shape 3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09" name="Shape 3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283889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20" name="Shape 3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21" name="Shape 3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87596147"/>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32" name="Shape 33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33" name="Shape 33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488886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44" name="Shape 34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45" name="Shape 34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626014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56" name="Shape 35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57" name="Shape 35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630467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68" name="Shape 36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69" name="Shape 36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2974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80" name="Shape 38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81" name="Shape 38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0170324"/>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92" name="Shape 39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93" name="Shape 39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959461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04" name="Shape 4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05" name="Shape 4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0162723"/>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16" name="Shape 4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17" name="Shape 4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09363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8339896"/>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28" name="Shape 4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29" name="Shape 4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32772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40" name="Shape 4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41" name="Shape 4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4534628"/>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52" name="Shape 4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53" name="Shape 4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559879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64" name="Shape 4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65" name="Shape 4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2886728"/>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76" name="Shape 4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77" name="Shape 4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2867528"/>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88" name="Shape 4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89" name="Shape 4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576637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00" name="Shape 5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01" name="Shape 5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101112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12" name="Shape 5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13" name="Shape 5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8071279"/>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24" name="Shape 5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25" name="Shape 5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103720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36" name="Shape 5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37" name="Shape 5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09196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6227686"/>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48" name="Shape 5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49" name="Shape 5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147360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3112182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37"/>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2620215736"/>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0143092"/>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170660540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365805166"/>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2960136303"/>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107521466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667" b="1"/>
            </a:lvl1pPr>
          </a:lstStyle>
          <a:p>
            <a:r>
              <a:t>Title Text</a:t>
            </a:r>
          </a:p>
        </p:txBody>
      </p:sp>
      <p:sp>
        <p:nvSpPr>
          <p:cNvPr id="626" name="Shape 626"/>
          <p:cNvSpPr>
            <a:spLocks noGrp="1"/>
          </p:cNvSpPr>
          <p:nvPr>
            <p:ph type="body" idx="1"/>
          </p:nvPr>
        </p:nvSpPr>
        <p:spPr>
          <a:xfrm>
            <a:off x="4766733" y="27306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774898481"/>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636" name="Shape 636"/>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2389732" y="5367347"/>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83901817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6381190"/>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143962928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2"/>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4227694515"/>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64" name="Shape 6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65" name="Shape 6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66" name="Shape 66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3568996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75" name="Shape 67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76" name="Shape 67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77" name="Shape 67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312500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86" name="Shape 68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87" name="Shape 68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88" name="Shape 68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8610286"/>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97" name="Shape 69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98" name="Shape 69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99" name="Shape 6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01314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08" name="Shape 7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09" name="Shape 7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10" name="Shape 71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218969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19" name="Shape 71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20" name="Shape 72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21" name="Shape 72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5209077"/>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30" name="Shape 73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31" name="Shape 73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32" name="Shape 73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237916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41" name="Shape 74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42" name="Shape 74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43" name="Shape 7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11028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34" y="273050"/>
            <a:ext cx="4011087" cy="1162052"/>
          </a:xfrm>
          <a:prstGeom prst="rect">
            <a:avLst/>
          </a:prstGeom>
        </p:spPr>
        <p:txBody>
          <a:bodyPr anchor="b"/>
          <a:lstStyle>
            <a:lvl1pPr algn="l">
              <a:defRPr sz="2700"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3598706"/>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52" name="Shape 7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53" name="Shape 7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54" name="Shape 75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571048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63" name="Shape 76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64" name="Shape 76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65" name="Shape 76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5477240"/>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74" name="Shape 77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75" name="Shape 77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76" name="Shape 77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2819451"/>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85" name="Shape 78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86" name="Shape 78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87" name="Shape 7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4782042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96" name="Shape 7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97" name="Shape 7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98" name="Shape 79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3098676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07" name="Shape 80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08" name="Shape 80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09" name="Shape 80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7647303"/>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18" name="Shape 81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19" name="Shape 81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20" name="Shape 82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4940964"/>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29" name="Shape 82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30" name="Shape 83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31" name="Shape 8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939629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40" name="Shape 8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41" name="Shape 8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42" name="Shape 84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442360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51" name="Shape 85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52" name="Shape 85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53" name="Shape 85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5820517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81" name="Shape 81"/>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82" name="Shape 82"/>
          <p:cNvSpPr>
            <a:spLocks noGrp="1"/>
          </p:cNvSpPr>
          <p:nvPr>
            <p:ph type="body" sz="quarter" idx="1"/>
          </p:nvPr>
        </p:nvSpPr>
        <p:spPr>
          <a:xfrm>
            <a:off x="2389741" y="5367345"/>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1782752"/>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62" name="Shape 86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63" name="Shape 86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64" name="Shape 86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261281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73" name="Shape 87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74" name="Shape 87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75" name="Shape 8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7103579"/>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84" name="Shape 8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85" name="Shape 8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86" name="Shape 88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374730"/>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95" name="Shape 89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96" name="Shape 89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97" name="Shape 89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4451067"/>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06" name="Shape 90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07" name="Shape 90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08" name="Shape 90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497379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17" name="Shape 91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18" name="Shape 91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19" name="Shape 9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7642408"/>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28" name="Shape 9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29" name="Shape 9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30" name="Shape 93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468129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39" name="Shape 93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40" name="Shape 94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41" name="Shape 94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6456951"/>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50" name="Shape 95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51" name="Shape 95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52" name="Shape 95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8511277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61" name="Shape 96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62" name="Shape 96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63" name="Shape 9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93413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591373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2792027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72" name="Shape 9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73" name="Shape 9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74" name="Shape 97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9753799"/>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83" name="Shape 98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84" name="Shape 98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85" name="Shape 98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1594090"/>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94" name="Shape 99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95" name="Shape 99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96" name="Shape 99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878087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05" name="Shape 100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06" name="Shape 100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07" name="Shape 10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8460063"/>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16" name="Shape 10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17" name="Shape 10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18" name="Shape 101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482429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27" name="Shape 102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28" name="Shape 102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29" name="Shape 102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4855479"/>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38" name="Shape 103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39" name="Shape 103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40" name="Shape 104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7302517"/>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49" name="Shape 104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50" name="Shape 105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51" name="Shape 10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467439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60" name="Shape 10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61" name="Shape 10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62" name="Shape 106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77411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71" name="Shape 107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72" name="Shape 107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73" name="Shape 107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352574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1"/>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4080568"/>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82" name="Shape 108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83" name="Shape 108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84" name="Shape 108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606966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3" name="Shape 109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94" name="Shape 109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5" name="Shape 10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3021415"/>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04" name="Shape 11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5" name="Shape 11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06" name="Shape 110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7188324"/>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6457527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0316025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105446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3473301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1853015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1234520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985744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 name="Shape 10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 name="Shape 11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1" name="Shape 1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7962370"/>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2821658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7848138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7775172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7679081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190868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60879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5690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65257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46282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8236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0" name="Shape 1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21" name="Shape 1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2" name="Shape 12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6238265"/>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091007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578006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344234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464492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32111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72871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36412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514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1" name="Shape 13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32" name="Shape 13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3" name="Shape 13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302272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2" name="Shape 14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43" name="Shape 14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4" name="Shape 14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747214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3" name="Shape 15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54" name="Shape 15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5" name="Shape 1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380299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64" name="Shape 1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65" name="Shape 1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8596068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76" name="Shape 1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77" name="Shape 1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7459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88" name="Shape 1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89" name="Shape 1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56517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9" indent="0">
              <a:buNone/>
              <a:defRPr sz="1900">
                <a:solidFill>
                  <a:schemeClr val="tx1">
                    <a:tint val="75000"/>
                  </a:schemeClr>
                </a:solidFill>
              </a:defRPr>
            </a:lvl3pPr>
            <a:lvl4pPr marL="1369572" indent="0">
              <a:buNone/>
              <a:defRPr sz="1600">
                <a:solidFill>
                  <a:schemeClr val="tx1">
                    <a:tint val="75000"/>
                  </a:schemeClr>
                </a:solidFill>
              </a:defRPr>
            </a:lvl4pPr>
            <a:lvl5pPr marL="1826096" indent="0">
              <a:buNone/>
              <a:defRPr sz="1600">
                <a:solidFill>
                  <a:schemeClr val="tx1">
                    <a:tint val="75000"/>
                  </a:schemeClr>
                </a:solidFill>
              </a:defRPr>
            </a:lvl5pPr>
            <a:lvl6pPr marL="2282636" indent="0">
              <a:buNone/>
              <a:defRPr sz="1600">
                <a:solidFill>
                  <a:schemeClr val="tx1">
                    <a:tint val="75000"/>
                  </a:schemeClr>
                </a:solidFill>
              </a:defRPr>
            </a:lvl6pPr>
            <a:lvl7pPr marL="2739143" indent="0">
              <a:buNone/>
              <a:defRPr sz="1600">
                <a:solidFill>
                  <a:schemeClr val="tx1">
                    <a:tint val="75000"/>
                  </a:schemeClr>
                </a:solidFill>
              </a:defRPr>
            </a:lvl7pPr>
            <a:lvl8pPr marL="3195655" indent="0">
              <a:buNone/>
              <a:defRPr sz="1600">
                <a:solidFill>
                  <a:schemeClr val="tx1">
                    <a:tint val="75000"/>
                  </a:schemeClr>
                </a:solidFill>
              </a:defRPr>
            </a:lvl8pPr>
            <a:lvl9pPr marL="36521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793422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00" name="Shape 2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01" name="Shape 2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20525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12" name="Shape 2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13" name="Shape 2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932973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24" name="Shape 2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25" name="Shape 2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609257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36" name="Shape 2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37" name="Shape 2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85235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48" name="Shape 2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49" name="Shape 2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291624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60" name="Shape 2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61" name="Shape 2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0133199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72" name="Shape 2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73" name="Shape 2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91853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84" name="Shape 2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85" name="Shape 2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728616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96" name="Shape 2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97" name="Shape 2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674128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08" name="Shape 3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09" name="Shape 3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4612248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515319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20" name="Shape 3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21" name="Shape 3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513071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32" name="Shape 33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33" name="Shape 33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593707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44" name="Shape 34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45" name="Shape 34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597477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56" name="Shape 35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57" name="Shape 35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27879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68" name="Shape 36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69" name="Shape 36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84268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80" name="Shape 38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81" name="Shape 38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256831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92" name="Shape 39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93" name="Shape 39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43405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04" name="Shape 4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05" name="Shape 4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551501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16" name="Shape 4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17" name="Shape 4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0909525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28" name="Shape 4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29" name="Shape 4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283245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174573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40" name="Shape 4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41" name="Shape 4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292008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52" name="Shape 4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53" name="Shape 4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85713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64" name="Shape 4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65" name="Shape 4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1927634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76" name="Shape 4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77" name="Shape 4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734963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88" name="Shape 4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89" name="Shape 4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077492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00" name="Shape 5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01" name="Shape 5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940575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12" name="Shape 5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13" name="Shape 5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846763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24" name="Shape 5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25" name="Shape 5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833397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36" name="Shape 5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37" name="Shape 5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345579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48" name="Shape 5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49" name="Shape 5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239069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686705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339298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46"/>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11723952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51435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6237752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8743964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403680749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87051351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700" b="1"/>
            </a:lvl1pPr>
          </a:lstStyle>
          <a:p>
            <a:r>
              <a:t>Title Text</a:t>
            </a:r>
          </a:p>
        </p:txBody>
      </p:sp>
      <p:sp>
        <p:nvSpPr>
          <p:cNvPr id="626" name="Shape 626"/>
          <p:cNvSpPr>
            <a:spLocks noGrp="1"/>
          </p:cNvSpPr>
          <p:nvPr>
            <p:ph type="body" idx="1"/>
          </p:nvPr>
        </p:nvSpPr>
        <p:spPr>
          <a:xfrm>
            <a:off x="4766733" y="273070"/>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92378841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636" name="Shape 636"/>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637" name="Shape 637"/>
          <p:cNvSpPr>
            <a:spLocks noGrp="1"/>
          </p:cNvSpPr>
          <p:nvPr>
            <p:ph type="body" sz="quarter" idx="1"/>
          </p:nvPr>
        </p:nvSpPr>
        <p:spPr>
          <a:xfrm>
            <a:off x="2389741" y="5367349"/>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138930747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18683019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908166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1"/>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52598730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4" name="Shape 6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65" name="Shape 6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6" name="Shape 66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326940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5" name="Shape 67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76" name="Shape 67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7" name="Shape 67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208235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6" name="Shape 68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87" name="Shape 68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8" name="Shape 68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00843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7" name="Shape 69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98" name="Shape 69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9" name="Shape 6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640825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08" name="Shape 7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09" name="Shape 7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0" name="Shape 71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727899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9" name="Shape 71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20" name="Shape 72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21" name="Shape 72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126318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0" name="Shape 73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31" name="Shape 73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2" name="Shape 73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738964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1" name="Shape 74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42" name="Shape 74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3" name="Shape 7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208021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2" name="Shape 7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53" name="Shape 7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4" name="Shape 75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62414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3"/>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384698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3" name="Shape 76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64" name="Shape 76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5" name="Shape 76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678090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4" name="Shape 77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75" name="Shape 77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6" name="Shape 77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094468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5" name="Shape 78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86" name="Shape 78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7" name="Shape 7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0532425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6" name="Shape 7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97" name="Shape 7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8" name="Shape 79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7233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7" name="Shape 80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08" name="Shape 80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9" name="Shape 80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7380272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18" name="Shape 81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19" name="Shape 81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0" name="Shape 82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763033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9" name="Shape 82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30" name="Shape 83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31" name="Shape 8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189657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0" name="Shape 8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41" name="Shape 8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2" name="Shape 84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201068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1" name="Shape 85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52" name="Shape 85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3" name="Shape 85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446492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2" name="Shape 86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63" name="Shape 86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4" name="Shape 86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47197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3"/>
            <a:ext cx="6172200" cy="4873626"/>
          </a:xfrm>
        </p:spPr>
        <p:txBody>
          <a:bodyPr/>
          <a:lstStyle>
            <a:lvl1pPr marL="0" indent="0">
              <a:buNone/>
              <a:defRPr sz="3200"/>
            </a:lvl1pPr>
            <a:lvl2pPr marL="456519" indent="0">
              <a:buNone/>
              <a:defRPr sz="2800"/>
            </a:lvl2pPr>
            <a:lvl3pPr marL="913049" indent="0">
              <a:buNone/>
              <a:defRPr sz="2400"/>
            </a:lvl3pPr>
            <a:lvl4pPr marL="1369572" indent="0">
              <a:buNone/>
              <a:defRPr sz="2000"/>
            </a:lvl4pPr>
            <a:lvl5pPr marL="1826096" indent="0">
              <a:buNone/>
              <a:defRPr sz="2000"/>
            </a:lvl5pPr>
            <a:lvl6pPr marL="2282636" indent="0">
              <a:buNone/>
              <a:defRPr sz="2000"/>
            </a:lvl6pPr>
            <a:lvl7pPr marL="2739143" indent="0">
              <a:buNone/>
              <a:defRPr sz="2000"/>
            </a:lvl7pPr>
            <a:lvl8pPr marL="3195655" indent="0">
              <a:buNone/>
              <a:defRPr sz="2000"/>
            </a:lvl8pPr>
            <a:lvl9pPr marL="3652165"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08662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3" name="Shape 87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74" name="Shape 87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5" name="Shape 8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355712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4" name="Shape 8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85" name="Shape 8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6" name="Shape 88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593419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5" name="Shape 89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96" name="Shape 89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7" name="Shape 89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5166538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6" name="Shape 90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07" name="Shape 90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8" name="Shape 90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899985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7" name="Shape 91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18" name="Shape 91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9" name="Shape 9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44679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28" name="Shape 9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29" name="Shape 9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0" name="Shape 93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886525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9" name="Shape 93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40" name="Shape 94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41" name="Shape 94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038646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0" name="Shape 95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51" name="Shape 95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2" name="Shape 95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771068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1" name="Shape 96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62" name="Shape 96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3" name="Shape 9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290430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2" name="Shape 9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73" name="Shape 9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4" name="Shape 97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082142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slideLayout" Target="../slideLayouts/slideLayout179.xml"/><Relationship Id="rId84" Type="http://schemas.openxmlformats.org/officeDocument/2006/relationships/slideLayout" Target="../slideLayouts/slideLayout195.xml"/><Relationship Id="rId89" Type="http://schemas.openxmlformats.org/officeDocument/2006/relationships/slideLayout" Target="../slideLayouts/slideLayout200.xml"/><Relationship Id="rId16" Type="http://schemas.openxmlformats.org/officeDocument/2006/relationships/slideLayout" Target="../slideLayouts/slideLayout127.xml"/><Relationship Id="rId11" Type="http://schemas.openxmlformats.org/officeDocument/2006/relationships/slideLayout" Target="../slideLayouts/slideLayout122.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74" Type="http://schemas.openxmlformats.org/officeDocument/2006/relationships/slideLayout" Target="../slideLayouts/slideLayout185.xml"/><Relationship Id="rId79" Type="http://schemas.openxmlformats.org/officeDocument/2006/relationships/slideLayout" Target="../slideLayouts/slideLayout190.xml"/><Relationship Id="rId102" Type="http://schemas.openxmlformats.org/officeDocument/2006/relationships/theme" Target="../theme/theme3.xml"/><Relationship Id="rId5" Type="http://schemas.openxmlformats.org/officeDocument/2006/relationships/slideLayout" Target="../slideLayouts/slideLayout116.xml"/><Relationship Id="rId90" Type="http://schemas.openxmlformats.org/officeDocument/2006/relationships/slideLayout" Target="../slideLayouts/slideLayout201.xml"/><Relationship Id="rId95" Type="http://schemas.openxmlformats.org/officeDocument/2006/relationships/slideLayout" Target="../slideLayouts/slideLayout206.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64" Type="http://schemas.openxmlformats.org/officeDocument/2006/relationships/slideLayout" Target="../slideLayouts/slideLayout175.xml"/><Relationship Id="rId69" Type="http://schemas.openxmlformats.org/officeDocument/2006/relationships/slideLayout" Target="../slideLayouts/slideLayout180.xml"/><Relationship Id="rId80" Type="http://schemas.openxmlformats.org/officeDocument/2006/relationships/slideLayout" Target="../slideLayouts/slideLayout191.xml"/><Relationship Id="rId85" Type="http://schemas.openxmlformats.org/officeDocument/2006/relationships/slideLayout" Target="../slideLayouts/slideLayout196.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59" Type="http://schemas.openxmlformats.org/officeDocument/2006/relationships/slideLayout" Target="../slideLayouts/slideLayout170.xml"/><Relationship Id="rId67" Type="http://schemas.openxmlformats.org/officeDocument/2006/relationships/slideLayout" Target="../slideLayouts/slideLayout178.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70" Type="http://schemas.openxmlformats.org/officeDocument/2006/relationships/slideLayout" Target="../slideLayouts/slideLayout181.xml"/><Relationship Id="rId75" Type="http://schemas.openxmlformats.org/officeDocument/2006/relationships/slideLayout" Target="../slideLayouts/slideLayout186.xml"/><Relationship Id="rId83" Type="http://schemas.openxmlformats.org/officeDocument/2006/relationships/slideLayout" Target="../slideLayouts/slideLayout194.xml"/><Relationship Id="rId88" Type="http://schemas.openxmlformats.org/officeDocument/2006/relationships/slideLayout" Target="../slideLayouts/slideLayout199.xml"/><Relationship Id="rId91" Type="http://schemas.openxmlformats.org/officeDocument/2006/relationships/slideLayout" Target="../slideLayouts/slideLayout202.xml"/><Relationship Id="rId96" Type="http://schemas.openxmlformats.org/officeDocument/2006/relationships/slideLayout" Target="../slideLayouts/slideLayout20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73" Type="http://schemas.openxmlformats.org/officeDocument/2006/relationships/slideLayout" Target="../slideLayouts/slideLayout184.xml"/><Relationship Id="rId78" Type="http://schemas.openxmlformats.org/officeDocument/2006/relationships/slideLayout" Target="../slideLayouts/slideLayout189.xml"/><Relationship Id="rId81" Type="http://schemas.openxmlformats.org/officeDocument/2006/relationships/slideLayout" Target="../slideLayouts/slideLayout192.xml"/><Relationship Id="rId86" Type="http://schemas.openxmlformats.org/officeDocument/2006/relationships/slideLayout" Target="../slideLayouts/slideLayout197.xml"/><Relationship Id="rId94" Type="http://schemas.openxmlformats.org/officeDocument/2006/relationships/slideLayout" Target="../slideLayouts/slideLayout205.xml"/><Relationship Id="rId99" Type="http://schemas.openxmlformats.org/officeDocument/2006/relationships/slideLayout" Target="../slideLayouts/slideLayout210.xml"/><Relationship Id="rId101" Type="http://schemas.openxmlformats.org/officeDocument/2006/relationships/slideLayout" Target="../slideLayouts/slideLayout21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6" Type="http://schemas.openxmlformats.org/officeDocument/2006/relationships/slideLayout" Target="../slideLayouts/slideLayout187.xml"/><Relationship Id="rId97" Type="http://schemas.openxmlformats.org/officeDocument/2006/relationships/slideLayout" Target="../slideLayouts/slideLayout208.xml"/><Relationship Id="rId7" Type="http://schemas.openxmlformats.org/officeDocument/2006/relationships/slideLayout" Target="../slideLayouts/slideLayout118.xml"/><Relationship Id="rId71" Type="http://schemas.openxmlformats.org/officeDocument/2006/relationships/slideLayout" Target="../slideLayouts/slideLayout182.xml"/><Relationship Id="rId92" Type="http://schemas.openxmlformats.org/officeDocument/2006/relationships/slideLayout" Target="../slideLayouts/slideLayout203.xml"/><Relationship Id="rId2" Type="http://schemas.openxmlformats.org/officeDocument/2006/relationships/slideLayout" Target="../slideLayouts/slideLayout113.xml"/><Relationship Id="rId29" Type="http://schemas.openxmlformats.org/officeDocument/2006/relationships/slideLayout" Target="../slideLayouts/slideLayout140.xml"/><Relationship Id="rId24" Type="http://schemas.openxmlformats.org/officeDocument/2006/relationships/slideLayout" Target="../slideLayouts/slideLayout135.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66" Type="http://schemas.openxmlformats.org/officeDocument/2006/relationships/slideLayout" Target="../slideLayouts/slideLayout177.xml"/><Relationship Id="rId87" Type="http://schemas.openxmlformats.org/officeDocument/2006/relationships/slideLayout" Target="../slideLayouts/slideLayout198.xml"/><Relationship Id="rId61" Type="http://schemas.openxmlformats.org/officeDocument/2006/relationships/slideLayout" Target="../slideLayouts/slideLayout172.xml"/><Relationship Id="rId82" Type="http://schemas.openxmlformats.org/officeDocument/2006/relationships/slideLayout" Target="../slideLayouts/slideLayout193.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56" Type="http://schemas.openxmlformats.org/officeDocument/2006/relationships/slideLayout" Target="../slideLayouts/slideLayout167.xml"/><Relationship Id="rId77" Type="http://schemas.openxmlformats.org/officeDocument/2006/relationships/slideLayout" Target="../slideLayouts/slideLayout188.xml"/><Relationship Id="rId100" Type="http://schemas.openxmlformats.org/officeDocument/2006/relationships/slideLayout" Target="../slideLayouts/slideLayout211.xml"/><Relationship Id="rId8" Type="http://schemas.openxmlformats.org/officeDocument/2006/relationships/slideLayout" Target="../slideLayouts/slideLayout119.xml"/><Relationship Id="rId51" Type="http://schemas.openxmlformats.org/officeDocument/2006/relationships/slideLayout" Target="../slideLayouts/slideLayout162.xml"/><Relationship Id="rId72" Type="http://schemas.openxmlformats.org/officeDocument/2006/relationships/slideLayout" Target="../slideLayouts/slideLayout183.xml"/><Relationship Id="rId93" Type="http://schemas.openxmlformats.org/officeDocument/2006/relationships/slideLayout" Target="../slideLayouts/slideLayout204.xml"/><Relationship Id="rId98" Type="http://schemas.openxmlformats.org/officeDocument/2006/relationships/slideLayout" Target="../slideLayouts/slideLayout209.xml"/><Relationship Id="rId3"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theme" Target="../theme/theme5.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0" cy="1325563"/>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1" tIns="45676" rIns="91311" bIns="4567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1"/>
            <a:ext cx="2743200" cy="365125"/>
          </a:xfrm>
          <a:prstGeom prst="rect">
            <a:avLst/>
          </a:prstGeom>
        </p:spPr>
        <p:txBody>
          <a:bodyPr vert="horz" lIns="91311" tIns="45676" rIns="91311" bIns="45676" rtlCol="0" anchor="ctr"/>
          <a:lstStyle>
            <a:lvl1pPr algn="l">
              <a:defRPr sz="1200">
                <a:solidFill>
                  <a:schemeClr val="tx1">
                    <a:tint val="75000"/>
                  </a:schemeClr>
                </a:solidFill>
              </a:defRPr>
            </a:lvl1pPr>
          </a:lstStyle>
          <a:p>
            <a:fld id="{E09C8FD0-8411-F04A-A3E6-5228CF0AF7B5}" type="datetimeFigureOut">
              <a:rPr lang="en-US" smtClean="0"/>
              <a:t>10/23/2018</a:t>
            </a:fld>
            <a:endParaRPr lang="en-US"/>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311" tIns="45676" rIns="91311" bIns="4567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311" tIns="45676" rIns="91311" bIns="45676" rtlCol="0" anchor="ctr"/>
          <a:lstStyle>
            <a:lvl1pPr algn="r">
              <a:defRPr sz="1200">
                <a:solidFill>
                  <a:schemeClr val="tx1">
                    <a:tint val="75000"/>
                  </a:schemeClr>
                </a:solidFill>
              </a:defRPr>
            </a:lvl1pPr>
          </a:lstStyle>
          <a:p>
            <a:fld id="{623FD977-3ECB-084D-B4A3-489392581263}" type="slidenum">
              <a:rPr lang="en-US" smtClean="0"/>
              <a:t>‹#›</a:t>
            </a:fld>
            <a:endParaRPr lang="en-US"/>
          </a:p>
        </p:txBody>
      </p:sp>
    </p:spTree>
    <p:extLst>
      <p:ext uri="{BB962C8B-B14F-4D97-AF65-F5344CB8AC3E}">
        <p14:creationId xmlns:p14="http://schemas.microsoft.com/office/powerpoint/2010/main" val="2706198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7" indent="-228267" algn="l" defTabSz="9130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803" indent="-228267" algn="l" defTabSz="9130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318" indent="-228267" algn="l" defTabSz="9130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782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4339"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0873"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401"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922"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45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50"/>
            <a:ext cx="10972800" cy="1143002"/>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18845" y="6354260"/>
            <a:ext cx="363555" cy="369329"/>
          </a:xfrm>
          <a:prstGeom prst="rect">
            <a:avLst/>
          </a:prstGeom>
          <a:ln w="12700">
            <a:miter lim="400000"/>
          </a:ln>
        </p:spPr>
        <p:txBody>
          <a:bodyPr wrap="none" lIns="60882" tIns="60884" rIns="60882" bIns="60884" anchor="ctr">
            <a:spAutoFit/>
          </a:bodyPr>
          <a:lstStyle>
            <a:lvl1pPr algn="r" defTabSz="1217611">
              <a:defRPr sz="1600">
                <a:solidFill>
                  <a:srgbClr val="888888"/>
                </a:solidFill>
              </a:defRPr>
            </a:lvl1pPr>
          </a:lstStyle>
          <a:p>
            <a:pPr hangingPunct="0"/>
            <a:fld id="{86CB4B4D-7CA3-9044-876B-883B54F8677D}" type="slidenum">
              <a:rPr kern="0">
                <a:latin typeface="Calibri"/>
                <a:cs typeface="Calibri"/>
                <a:sym typeface="Calibri"/>
              </a:rPr>
              <a:pPr hangingPunct="0"/>
              <a:t>‹#›</a:t>
            </a:fld>
            <a:endParaRPr kern="0">
              <a:latin typeface="Calibri"/>
              <a:cs typeface="Calibri"/>
              <a:sym typeface="Calibri"/>
            </a:endParaRPr>
          </a:p>
        </p:txBody>
      </p:sp>
    </p:spTree>
    <p:extLst>
      <p:ext uri="{BB962C8B-B14F-4D97-AF65-F5344CB8AC3E}">
        <p14:creationId xmlns:p14="http://schemas.microsoft.com/office/powerpoint/2010/main" val="93834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 id="2147483750" r:id="rId78"/>
    <p:sldLayoutId id="2147483751" r:id="rId79"/>
    <p:sldLayoutId id="2147483752" r:id="rId80"/>
    <p:sldLayoutId id="2147483753" r:id="rId81"/>
    <p:sldLayoutId id="2147483754" r:id="rId82"/>
    <p:sldLayoutId id="2147483755" r:id="rId83"/>
    <p:sldLayoutId id="2147483756" r:id="rId84"/>
    <p:sldLayoutId id="2147483757" r:id="rId85"/>
    <p:sldLayoutId id="2147483758" r:id="rId86"/>
    <p:sldLayoutId id="2147483759" r:id="rId87"/>
    <p:sldLayoutId id="2147483760" r:id="rId88"/>
    <p:sldLayoutId id="2147483761" r:id="rId89"/>
    <p:sldLayoutId id="2147483762" r:id="rId90"/>
    <p:sldLayoutId id="2147483763" r:id="rId91"/>
    <p:sldLayoutId id="2147483764" r:id="rId92"/>
    <p:sldLayoutId id="2147483765" r:id="rId93"/>
    <p:sldLayoutId id="2147483766" r:id="rId94"/>
    <p:sldLayoutId id="2147483767" r:id="rId95"/>
    <p:sldLayoutId id="2147483768" r:id="rId96"/>
    <p:sldLayoutId id="2147483769" r:id="rId97"/>
    <p:sldLayoutId id="2147483770" r:id="rId98"/>
    <p:sldLayoutId id="2147483771" r:id="rId99"/>
    <p:sldLayoutId id="2147483772" r:id="rId100"/>
  </p:sldLayoutIdLst>
  <p:transition spd="med"/>
  <p:txStyles>
    <p:titleStyle>
      <a:lvl1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1pPr>
      <a:lvl2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2pPr>
      <a:lvl3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3pPr>
      <a:lvl4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4pPr>
      <a:lvl5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5pPr>
      <a:lvl6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6pPr>
      <a:lvl7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7pPr>
      <a:lvl8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8pPr>
      <a:lvl9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9pPr>
    </p:titleStyle>
    <p:bodyStyle>
      <a:lvl1pPr marL="456599" marR="0" indent="-456599"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1pPr>
      <a:lvl2pPr marL="1043662" marR="0" indent="-434863"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2pPr>
      <a:lvl3pPr marL="1623480" marR="0" indent="-405872"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3pPr>
      <a:lvl4pPr marL="2313449"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4pPr>
      <a:lvl5pPr marL="2922267"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5pPr>
      <a:lvl6pPr marL="353106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6pPr>
      <a:lvl7pPr marL="413985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7pPr>
      <a:lvl8pPr marL="4748662"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8pPr>
      <a:lvl9pPr marL="5357461"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9pPr>
    </p:bodyStyle>
    <p:otherStyle>
      <a:lvl1pPr marL="0" marR="0" indent="0"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879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7611"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6413"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5222"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401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2808"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1616"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0419"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48"/>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9647" y="6369653"/>
            <a:ext cx="332753" cy="338526"/>
          </a:xfrm>
          <a:prstGeom prst="rect">
            <a:avLst/>
          </a:prstGeom>
          <a:ln w="12700">
            <a:miter lim="400000"/>
          </a:ln>
        </p:spPr>
        <p:txBody>
          <a:bodyPr wrap="none" lIns="45705" tIns="45706" rIns="45705" bIns="45706" anchor="ctr">
            <a:spAutoFit/>
          </a:bodyPr>
          <a:lstStyle>
            <a:lvl1pPr algn="r" defTabSz="1218750">
              <a:defRPr sz="1600">
                <a:solidFill>
                  <a:srgbClr val="888888"/>
                </a:solidFill>
              </a:defRPr>
            </a:lvl1pPr>
          </a:lstStyle>
          <a:p>
            <a:pPr hangingPunct="0"/>
            <a:fld id="{86CB4B4D-7CA3-9044-876B-883B54F8677D}" type="slidenum">
              <a:rPr kern="0">
                <a:latin typeface="Calibri"/>
                <a:sym typeface="Calibri"/>
              </a:rPr>
              <a:pPr hangingPunct="0"/>
              <a:t>‹#›</a:t>
            </a:fld>
            <a:endParaRPr kern="0">
              <a:latin typeface="Calibri"/>
              <a:sym typeface="Calibri"/>
            </a:endParaRPr>
          </a:p>
        </p:txBody>
      </p:sp>
    </p:spTree>
    <p:extLst>
      <p:ext uri="{BB962C8B-B14F-4D97-AF65-F5344CB8AC3E}">
        <p14:creationId xmlns:p14="http://schemas.microsoft.com/office/powerpoint/2010/main" val="14726226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 id="2147483824" r:id="rId51"/>
    <p:sldLayoutId id="2147483825" r:id="rId52"/>
    <p:sldLayoutId id="2147483826" r:id="rId53"/>
    <p:sldLayoutId id="2147483827" r:id="rId54"/>
    <p:sldLayoutId id="2147483828" r:id="rId55"/>
    <p:sldLayoutId id="2147483829" r:id="rId56"/>
    <p:sldLayoutId id="2147483830" r:id="rId57"/>
    <p:sldLayoutId id="2147483831" r:id="rId58"/>
    <p:sldLayoutId id="2147483832" r:id="rId59"/>
    <p:sldLayoutId id="2147483833" r:id="rId60"/>
    <p:sldLayoutId id="2147483834" r:id="rId61"/>
    <p:sldLayoutId id="2147483835" r:id="rId62"/>
    <p:sldLayoutId id="2147483836" r:id="rId63"/>
    <p:sldLayoutId id="2147483837" r:id="rId64"/>
    <p:sldLayoutId id="2147483838" r:id="rId65"/>
    <p:sldLayoutId id="2147483839" r:id="rId66"/>
    <p:sldLayoutId id="2147483840" r:id="rId67"/>
    <p:sldLayoutId id="2147483841" r:id="rId68"/>
    <p:sldLayoutId id="2147483842" r:id="rId69"/>
    <p:sldLayoutId id="2147483843" r:id="rId70"/>
    <p:sldLayoutId id="2147483844" r:id="rId71"/>
    <p:sldLayoutId id="2147483845" r:id="rId72"/>
    <p:sldLayoutId id="2147483846" r:id="rId73"/>
    <p:sldLayoutId id="2147483847" r:id="rId74"/>
    <p:sldLayoutId id="2147483848" r:id="rId75"/>
    <p:sldLayoutId id="2147483849" r:id="rId76"/>
    <p:sldLayoutId id="2147483850" r:id="rId77"/>
    <p:sldLayoutId id="2147483851" r:id="rId78"/>
    <p:sldLayoutId id="2147483852" r:id="rId79"/>
    <p:sldLayoutId id="2147483853" r:id="rId80"/>
    <p:sldLayoutId id="2147483854" r:id="rId81"/>
    <p:sldLayoutId id="2147483855" r:id="rId82"/>
    <p:sldLayoutId id="2147483856" r:id="rId83"/>
    <p:sldLayoutId id="2147483857" r:id="rId84"/>
    <p:sldLayoutId id="2147483858" r:id="rId85"/>
    <p:sldLayoutId id="2147483859" r:id="rId86"/>
    <p:sldLayoutId id="2147483860" r:id="rId87"/>
    <p:sldLayoutId id="2147483861" r:id="rId88"/>
    <p:sldLayoutId id="2147483862" r:id="rId89"/>
    <p:sldLayoutId id="2147483863" r:id="rId90"/>
    <p:sldLayoutId id="2147483864" r:id="rId91"/>
    <p:sldLayoutId id="2147483865" r:id="rId92"/>
    <p:sldLayoutId id="2147483866" r:id="rId93"/>
    <p:sldLayoutId id="2147483867" r:id="rId94"/>
    <p:sldLayoutId id="2147483868" r:id="rId95"/>
    <p:sldLayoutId id="2147483869" r:id="rId96"/>
    <p:sldLayoutId id="2147483870" r:id="rId97"/>
    <p:sldLayoutId id="2147483871" r:id="rId98"/>
    <p:sldLayoutId id="2147483872" r:id="rId99"/>
    <p:sldLayoutId id="2147483873" r:id="rId100"/>
    <p:sldLayoutId id="2147483874" r:id="rId101"/>
  </p:sldLayoutIdLst>
  <p:transition spd="med"/>
  <p:txStyles>
    <p:titleStyle>
      <a:lvl1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023" marR="0" indent="-457023"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4639" marR="0" indent="-43526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4998" marR="0" indent="-406251"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5611"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4998"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436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372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309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246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36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875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12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7498"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686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622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560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4971"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423858600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rPr>
              <a:pPr defTabSz="1219170"/>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rPr>
              <a:pPr defTabSz="1219170"/>
              <a:t>‹#›</a:t>
            </a:fld>
            <a:endParaRPr lang="en-US" dirty="0">
              <a:solidFill>
                <a:prstClr val="black">
                  <a:tint val="75000"/>
                </a:prstClr>
              </a:solidFill>
            </a:endParaRPr>
          </a:p>
        </p:txBody>
      </p:sp>
    </p:spTree>
    <p:extLst>
      <p:ext uri="{BB962C8B-B14F-4D97-AF65-F5344CB8AC3E}">
        <p14:creationId xmlns:p14="http://schemas.microsoft.com/office/powerpoint/2010/main" val="124675880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9.xml"/><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BBE9C-40D7-4D41-A41A-614182100F6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1" y="-388223"/>
            <a:ext cx="12364278" cy="7246223"/>
          </a:xfrm>
          <a:prstGeom prst="rect">
            <a:avLst/>
          </a:prstGeom>
          <a:effectLst>
            <a:glow rad="127000">
              <a:schemeClr val="accent1">
                <a:alpha val="54000"/>
              </a:schemeClr>
            </a:glow>
          </a:effectLst>
        </p:spPr>
      </p:pic>
      <p:sp>
        <p:nvSpPr>
          <p:cNvPr id="5" name="Rectangle 4"/>
          <p:cNvSpPr/>
          <p:nvPr/>
        </p:nvSpPr>
        <p:spPr>
          <a:xfrm>
            <a:off x="-8351" y="4990218"/>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296991" y="4673670"/>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1100393" y="4647425"/>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1" y="5265163"/>
            <a:ext cx="12191999" cy="1077129"/>
          </a:xfrm>
          <a:prstGeom prst="rect">
            <a:avLst/>
          </a:prstGeom>
          <a:noFill/>
        </p:spPr>
        <p:txBody>
          <a:bodyPr wrap="square" lIns="91311" tIns="45676" rIns="91311" bIns="45676"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MAWEBCENTERS &amp; MORSE CONNECT</a:t>
            </a:r>
          </a:p>
          <a:p>
            <a:pPr marL="0" marR="0" lvl="0" indent="0" algn="ctr" defTabSz="91304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B2B SOLUTIONS </a:t>
            </a:r>
          </a:p>
        </p:txBody>
      </p:sp>
    </p:spTree>
    <p:extLst>
      <p:ext uri="{BB962C8B-B14F-4D97-AF65-F5344CB8AC3E}">
        <p14:creationId xmlns:p14="http://schemas.microsoft.com/office/powerpoint/2010/main" val="2418442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579008" y="395065"/>
            <a:ext cx="7612993" cy="2595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YOUR ORGANIZATION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our business, you don’t want your “major” to distract from overall business building.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71090" y="2232628"/>
            <a:ext cx="6222124" cy="1774845"/>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GROUP BUSINESS VOLUME</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BV &amp; IBV from customer sales is “Autoship” in nature.  How does that add up?</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(Group Business Volume)</a:t>
            </a:r>
          </a:p>
        </p:txBody>
      </p:sp>
      <p:sp>
        <p:nvSpPr>
          <p:cNvPr id="8" name="Rectangle 7"/>
          <p:cNvSpPr/>
          <p:nvPr/>
        </p:nvSpPr>
        <p:spPr>
          <a:xfrm>
            <a:off x="5171089" y="4480560"/>
            <a:ext cx="6222124" cy="1774845"/>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SHOPPING ANNUITY</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Do WebCenter Owners spend money?</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How does your client’s spending compare to an average family spending?  </a:t>
            </a:r>
          </a:p>
        </p:txBody>
      </p:sp>
    </p:spTree>
    <p:extLst>
      <p:ext uri="{BB962C8B-B14F-4D97-AF65-F5344CB8AC3E}">
        <p14:creationId xmlns:p14="http://schemas.microsoft.com/office/powerpoint/2010/main" val="289617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64000" y="8468"/>
            <a:ext cx="4047067" cy="6874933"/>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Each active client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generates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5, 30 or 35 BV / Mo.</a:t>
              </a:r>
            </a:p>
          </p:txBody>
        </p:sp>
      </p:grpSp>
      <p:grpSp>
        <p:nvGrpSpPr>
          <p:cNvPr id="9" name="Group 8"/>
          <p:cNvGrpSpPr/>
          <p:nvPr/>
        </p:nvGrpSpPr>
        <p:grpSpPr>
          <a:xfrm>
            <a:off x="0" y="0"/>
            <a:ext cx="4064000" cy="6883400"/>
            <a:chOff x="0" y="-1295400"/>
            <a:chExt cx="2926080" cy="5162550"/>
          </a:xfrm>
        </p:grpSpPr>
        <p:pic>
          <p:nvPicPr>
            <p:cNvPr id="8" name="Picture 7"/>
            <p:cNvPicPr>
              <a:picLocks noChangeAspect="1"/>
            </p:cNvPicPr>
            <p:nvPr/>
          </p:nvPicPr>
          <p:blipFill rotWithShape="1">
            <a:blip r:embed="rId5" cstate="screen">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Each website sold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generates 230 BV</a:t>
              </a:r>
            </a:p>
          </p:txBody>
        </p:sp>
      </p:grpSp>
      <p:grpSp>
        <p:nvGrpSpPr>
          <p:cNvPr id="19" name="Group 18"/>
          <p:cNvGrpSpPr/>
          <p:nvPr/>
        </p:nvGrpSpPr>
        <p:grpSpPr>
          <a:xfrm>
            <a:off x="8111067" y="0"/>
            <a:ext cx="4080933" cy="6874933"/>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DIGITAL MARKETING PRODUCTS GENERATE ADDITIONAL </a:t>
              </a:r>
              <a:br>
                <a:rPr kumimoji="0" lang="en-US" sz="2400" b="1" i="0" u="none" strike="noStrike" kern="1200" cap="all" spc="0" normalizeH="0" baseline="0" noProof="0" dirty="0">
                  <a:ln>
                    <a:noFill/>
                  </a:ln>
                  <a:solidFill>
                    <a:prstClr val="white"/>
                  </a:solidFill>
                  <a:effectLst/>
                  <a:uLnTx/>
                  <a:uFillTx/>
                  <a:latin typeface="Calibri"/>
                  <a:ea typeface="+mn-ea"/>
                  <a:cs typeface="+mn-cs"/>
                </a:rPr>
              </a:br>
              <a:r>
                <a:rPr kumimoji="0" lang="en-US" sz="2400" b="1" i="0" u="none" strike="noStrike" kern="1200" cap="all" spc="0" normalizeH="0" baseline="0" noProof="0" dirty="0">
                  <a:ln>
                    <a:noFill/>
                  </a:ln>
                  <a:solidFill>
                    <a:prstClr val="white"/>
                  </a:solidFill>
                  <a:effectLst/>
                  <a:uLnTx/>
                  <a:uFillTx/>
                  <a:latin typeface="Calibri"/>
                  <a:ea typeface="+mn-ea"/>
                  <a:cs typeface="+mn-cs"/>
                </a:rPr>
                <a:t> BV AND RETAIL PROFITS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537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17C68D99-BDA4-4304-93E4-42DAE414F641}"/>
              </a:ext>
            </a:extLst>
          </p:cNvPr>
          <p:cNvSpPr>
            <a:spLocks noGrp="1"/>
          </p:cNvSpPr>
          <p:nvPr>
            <p:ph type="body" idx="1"/>
          </p:nvPr>
        </p:nvSpPr>
        <p:spPr/>
        <p:txBody>
          <a:bodyPr/>
          <a:lstStyle/>
          <a:p>
            <a:endParaRPr lang="en-HK" dirty="0"/>
          </a:p>
        </p:txBody>
      </p:sp>
      <p:pic>
        <p:nvPicPr>
          <p:cNvPr id="1026" name="Picture 2" descr="Image result for web site images">
            <a:extLst>
              <a:ext uri="{FF2B5EF4-FFF2-40B4-BE49-F238E27FC236}">
                <a16:creationId xmlns:a16="http://schemas.microsoft.com/office/drawing/2014/main" id="{7995472E-9825-4D7F-B473-0BBB10044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3776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420BFBB0-FB34-4ED0-B1CF-A1D9A6329E2A}"/>
              </a:ext>
            </a:extLst>
          </p:cNvPr>
          <p:cNvSpPr>
            <a:spLocks noGrp="1"/>
          </p:cNvSpPr>
          <p:nvPr>
            <p:ph type="title"/>
          </p:nvPr>
        </p:nvSpPr>
        <p:spPr>
          <a:xfrm>
            <a:off x="740229" y="5780608"/>
            <a:ext cx="10972800" cy="1143001"/>
          </a:xfrm>
        </p:spPr>
        <p:txBody>
          <a:bodyPr>
            <a:normAutofit fontScale="90000"/>
          </a:bodyPr>
          <a:lstStyle/>
          <a:p>
            <a:r>
              <a:rPr lang="en-HK" dirty="0" smtClean="0">
                <a:solidFill>
                  <a:schemeClr val="bg1"/>
                </a:solidFill>
              </a:rPr>
              <a:t>Brand New Customer Services in 2018</a:t>
            </a:r>
            <a:endParaRPr lang="en-HK" dirty="0">
              <a:solidFill>
                <a:schemeClr val="bg1"/>
              </a:solidFill>
            </a:endParaRPr>
          </a:p>
        </p:txBody>
      </p:sp>
    </p:spTree>
    <p:extLst>
      <p:ext uri="{BB962C8B-B14F-4D97-AF65-F5344CB8AC3E}">
        <p14:creationId xmlns:p14="http://schemas.microsoft.com/office/powerpoint/2010/main" val="153066818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D11DED-ECD3-4715-8DAD-946A27809AFB}"/>
              </a:ext>
            </a:extLst>
          </p:cNvPr>
          <p:cNvSpPr>
            <a:spLocks noGrp="1"/>
          </p:cNvSpPr>
          <p:nvPr>
            <p:ph type="title"/>
          </p:nvPr>
        </p:nvSpPr>
        <p:spPr/>
        <p:txBody>
          <a:bodyPr/>
          <a:lstStyle/>
          <a:p>
            <a:endParaRPr lang="en-HK"/>
          </a:p>
        </p:txBody>
      </p:sp>
      <p:sp>
        <p:nvSpPr>
          <p:cNvPr id="3" name="文字版面配置區 2">
            <a:extLst>
              <a:ext uri="{FF2B5EF4-FFF2-40B4-BE49-F238E27FC236}">
                <a16:creationId xmlns:a16="http://schemas.microsoft.com/office/drawing/2014/main" id="{86BB7E86-5FA4-452C-9864-1034DA2704BB}"/>
              </a:ext>
            </a:extLst>
          </p:cNvPr>
          <p:cNvSpPr>
            <a:spLocks noGrp="1"/>
          </p:cNvSpPr>
          <p:nvPr>
            <p:ph type="body" idx="1"/>
          </p:nvPr>
        </p:nvSpPr>
        <p:spPr/>
        <p:txBody>
          <a:bodyPr/>
          <a:lstStyle/>
          <a:p>
            <a:endParaRPr lang="en-HK"/>
          </a:p>
        </p:txBody>
      </p:sp>
      <p:pic>
        <p:nvPicPr>
          <p:cNvPr id="3074" name="Picture 2" descr="responsive-design">
            <a:extLst>
              <a:ext uri="{FF2B5EF4-FFF2-40B4-BE49-F238E27FC236}">
                <a16:creationId xmlns:a16="http://schemas.microsoft.com/office/drawing/2014/main" id="{0BCE6EFF-DB55-4CB9-970B-B03D8E819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6" y="13648"/>
            <a:ext cx="11982734" cy="7503814"/>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49143D60-41CA-48AE-A081-3E2FA70AE1E0}"/>
              </a:ext>
            </a:extLst>
          </p:cNvPr>
          <p:cNvPicPr>
            <a:picLocks noChangeAspect="1"/>
          </p:cNvPicPr>
          <p:nvPr/>
        </p:nvPicPr>
        <p:blipFill>
          <a:blip r:embed="rId3"/>
          <a:stretch>
            <a:fillRect/>
          </a:stretch>
        </p:blipFill>
        <p:spPr>
          <a:xfrm>
            <a:off x="5451918" y="655095"/>
            <a:ext cx="5752894" cy="3425586"/>
          </a:xfrm>
          <a:prstGeom prst="rect">
            <a:avLst/>
          </a:prstGeom>
        </p:spPr>
      </p:pic>
      <p:pic>
        <p:nvPicPr>
          <p:cNvPr id="5" name="圖片 4">
            <a:extLst>
              <a:ext uri="{FF2B5EF4-FFF2-40B4-BE49-F238E27FC236}">
                <a16:creationId xmlns:a16="http://schemas.microsoft.com/office/drawing/2014/main" id="{DA5A9C60-D653-4F2C-98AC-A68A9A97063A}"/>
              </a:ext>
            </a:extLst>
          </p:cNvPr>
          <p:cNvPicPr>
            <a:picLocks noChangeAspect="1"/>
          </p:cNvPicPr>
          <p:nvPr/>
        </p:nvPicPr>
        <p:blipFill>
          <a:blip r:embed="rId4"/>
          <a:stretch>
            <a:fillRect/>
          </a:stretch>
        </p:blipFill>
        <p:spPr>
          <a:xfrm>
            <a:off x="3400575" y="3007643"/>
            <a:ext cx="1918284" cy="2628882"/>
          </a:xfrm>
          <a:prstGeom prst="rect">
            <a:avLst/>
          </a:prstGeom>
        </p:spPr>
      </p:pic>
      <p:pic>
        <p:nvPicPr>
          <p:cNvPr id="6" name="圖片 5">
            <a:extLst>
              <a:ext uri="{FF2B5EF4-FFF2-40B4-BE49-F238E27FC236}">
                <a16:creationId xmlns:a16="http://schemas.microsoft.com/office/drawing/2014/main" id="{39C6A35C-3AE2-4E7F-9F19-9EFCE91CC6D2}"/>
              </a:ext>
            </a:extLst>
          </p:cNvPr>
          <p:cNvPicPr>
            <a:picLocks noChangeAspect="1"/>
          </p:cNvPicPr>
          <p:nvPr/>
        </p:nvPicPr>
        <p:blipFill>
          <a:blip r:embed="rId5"/>
          <a:stretch>
            <a:fillRect/>
          </a:stretch>
        </p:blipFill>
        <p:spPr>
          <a:xfrm>
            <a:off x="2510058" y="4275205"/>
            <a:ext cx="863221" cy="1543874"/>
          </a:xfrm>
          <a:prstGeom prst="rect">
            <a:avLst/>
          </a:prstGeom>
        </p:spPr>
      </p:pic>
      <p:pic>
        <p:nvPicPr>
          <p:cNvPr id="7" name="圖片 6">
            <a:extLst>
              <a:ext uri="{FF2B5EF4-FFF2-40B4-BE49-F238E27FC236}">
                <a16:creationId xmlns:a16="http://schemas.microsoft.com/office/drawing/2014/main" id="{04201A5F-C890-4FDC-9E97-1FFCD4BA30BB}"/>
              </a:ext>
            </a:extLst>
          </p:cNvPr>
          <p:cNvPicPr>
            <a:picLocks noChangeAspect="1"/>
          </p:cNvPicPr>
          <p:nvPr/>
        </p:nvPicPr>
        <p:blipFill>
          <a:blip r:embed="rId6"/>
          <a:stretch>
            <a:fillRect/>
          </a:stretch>
        </p:blipFill>
        <p:spPr>
          <a:xfrm>
            <a:off x="16734" y="58779"/>
            <a:ext cx="3028010" cy="830013"/>
          </a:xfrm>
          <a:prstGeom prst="rect">
            <a:avLst/>
          </a:prstGeom>
        </p:spPr>
      </p:pic>
      <p:sp>
        <p:nvSpPr>
          <p:cNvPr id="11" name="文字方塊 10">
            <a:extLst>
              <a:ext uri="{FF2B5EF4-FFF2-40B4-BE49-F238E27FC236}">
                <a16:creationId xmlns:a16="http://schemas.microsoft.com/office/drawing/2014/main" id="{3E8FA8C3-F0DF-4977-90CC-237CE2F5FB6E}"/>
              </a:ext>
            </a:extLst>
          </p:cNvPr>
          <p:cNvSpPr txBox="1"/>
          <p:nvPr/>
        </p:nvSpPr>
        <p:spPr>
          <a:xfrm>
            <a:off x="271730" y="2723231"/>
            <a:ext cx="6625335" cy="38779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srgbClr val="000000"/>
                </a:solidFill>
                <a:effectLst/>
                <a:uLnTx/>
                <a:uFillTx/>
                <a:latin typeface="Helvetica"/>
                <a:cs typeface="+mj-cs"/>
                <a:sym typeface="Calibri"/>
              </a:rPr>
              <a:t>Customer’s Review:</a:t>
            </a:r>
            <a:endParaRPr kumimoji="0" lang="en-US" altLang="zh-TW" sz="2800" b="0" i="0" u="none" strike="noStrike" kern="1200" cap="none" spc="0" normalizeH="0" baseline="0" noProof="0" dirty="0">
              <a:ln>
                <a:noFill/>
              </a:ln>
              <a:solidFill>
                <a:srgbClr val="000000"/>
              </a:solidFill>
              <a:effectLst/>
              <a:uLnTx/>
              <a:uFillTx/>
              <a:latin typeface="Helvetic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altLang="zh-TW" sz="20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F79646">
                    <a:lumMod val="50000"/>
                  </a:srgbClr>
                </a:solidFill>
                <a:effectLst/>
                <a:uLnTx/>
                <a:uFillTx/>
                <a:latin typeface="Helvetica"/>
                <a:cs typeface="+mj-cs"/>
                <a:sym typeface="Calibri"/>
              </a:rPr>
              <a:t>Nice website design and style </a:t>
            </a:r>
            <a:endParaRPr kumimoji="0" lang="zh-TW" altLang="en-US" sz="2200" b="0" i="0" u="none" strike="noStrike" kern="1200" cap="none" spc="0" normalizeH="0" baseline="0" noProof="0" dirty="0">
              <a:ln>
                <a:noFill/>
              </a:ln>
              <a:solidFill>
                <a:srgbClr val="F79646">
                  <a:lumMod val="50000"/>
                </a:srgbClr>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F79646">
                    <a:lumMod val="50000"/>
                  </a:srgbClr>
                </a:solidFill>
                <a:effectLst/>
                <a:uLnTx/>
                <a:uFillTx/>
                <a:latin typeface="Helvetica"/>
                <a:cs typeface="+mj-cs"/>
                <a:sym typeface="Calibri"/>
              </a:rPr>
              <a:t>Let new customers to learn others clients’ comments and experience in “Customers</a:t>
            </a:r>
            <a:r>
              <a:rPr kumimoji="0" lang="en-US" altLang="zh-TW" sz="2200" b="0" i="0" u="none" strike="noStrike" kern="1200" cap="none" spc="0" normalizeH="0" baseline="0" noProof="0" dirty="0">
                <a:ln>
                  <a:noFill/>
                </a:ln>
                <a:solidFill>
                  <a:srgbClr val="F79646">
                    <a:lumMod val="50000"/>
                  </a:srgbClr>
                </a:solidFill>
                <a:effectLst/>
                <a:uLnTx/>
                <a:uFillTx/>
                <a:latin typeface="Helvetica"/>
                <a:cs typeface="+mj-cs"/>
                <a:sym typeface="Calibri"/>
              </a:rPr>
              <a:t>’ </a:t>
            </a:r>
            <a:r>
              <a:rPr kumimoji="0" lang="en-US" altLang="zh-TW" sz="2200" b="0" i="0" u="none" strike="noStrike" kern="1200" cap="none" spc="0" normalizeH="0" baseline="0" noProof="0" dirty="0" smtClean="0">
                <a:ln>
                  <a:noFill/>
                </a:ln>
                <a:solidFill>
                  <a:srgbClr val="F79646">
                    <a:lumMod val="50000"/>
                  </a:srgbClr>
                </a:solidFill>
                <a:effectLst/>
                <a:uLnTx/>
                <a:uFillTx/>
                <a:latin typeface="Helvetica"/>
                <a:cs typeface="+mj-cs"/>
                <a:sym typeface="Calibri"/>
              </a:rPr>
              <a:t>Testimonial” page </a:t>
            </a:r>
            <a:endParaRPr kumimoji="0" lang="zh-TW" altLang="en-US" sz="2200" b="0" i="0" u="none" strike="noStrike" kern="1200" cap="none" spc="0" normalizeH="0" baseline="0" noProof="0" dirty="0">
              <a:ln>
                <a:noFill/>
              </a:ln>
              <a:solidFill>
                <a:srgbClr val="F79646">
                  <a:lumMod val="50000"/>
                </a:srgbClr>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F79646">
                    <a:lumMod val="50000"/>
                  </a:srgbClr>
                </a:solidFill>
                <a:effectLst/>
                <a:uLnTx/>
                <a:uFillTx/>
                <a:latin typeface="Helvetica"/>
                <a:cs typeface="+mj-cs"/>
                <a:sym typeface="Calibri"/>
              </a:rPr>
              <a:t>Increase customers’ confidence </a:t>
            </a:r>
            <a:endParaRPr kumimoji="0" lang="zh-TW" altLang="en-US" sz="2200" b="0" i="0" u="none" strike="noStrike" kern="1200" cap="none" spc="0" normalizeH="0" baseline="0" noProof="0" dirty="0">
              <a:ln>
                <a:noFill/>
              </a:ln>
              <a:solidFill>
                <a:srgbClr val="F79646">
                  <a:lumMod val="50000"/>
                </a:srgbClr>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9BBB59">
                    <a:lumMod val="75000"/>
                  </a:srgbClr>
                </a:solidFill>
                <a:effectLst/>
                <a:uLnTx/>
                <a:uFillTx/>
                <a:latin typeface="Helvetica"/>
                <a:cs typeface="+mj-cs"/>
                <a:sym typeface="Calibri"/>
              </a:rPr>
              <a:t>Customers can…</a:t>
            </a:r>
            <a:endParaRPr kumimoji="0" lang="zh-TW" altLang="en-US" sz="2200" b="0" i="0" u="none" strike="noStrike" kern="1200" cap="none" spc="0" normalizeH="0" baseline="0" noProof="0" dirty="0">
              <a:ln>
                <a:noFill/>
              </a:ln>
              <a:solidFill>
                <a:srgbClr val="9BBB59">
                  <a:lumMod val="75000"/>
                </a:srgbClr>
              </a:solidFill>
              <a:effectLst/>
              <a:uLnTx/>
              <a:uFillTx/>
              <a:latin typeface="Helvetica"/>
              <a:cs typeface="+mj-cs"/>
              <a:sym typeface="Calibri"/>
            </a:endParaRP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9BBB59">
                    <a:lumMod val="75000"/>
                  </a:srgbClr>
                </a:solidFill>
                <a:effectLst/>
                <a:uLnTx/>
                <a:uFillTx/>
                <a:latin typeface="Helvetica"/>
                <a:cs typeface="+mj-cs"/>
                <a:sym typeface="Calibri"/>
              </a:rPr>
              <a:t>understand the service and equipment</a:t>
            </a:r>
            <a:endParaRPr kumimoji="0" lang="zh-TW" altLang="en-US" sz="2200" b="0" i="0" u="none" strike="noStrike" kern="1200" cap="none" spc="0" normalizeH="0" baseline="0" noProof="0" dirty="0">
              <a:ln>
                <a:noFill/>
              </a:ln>
              <a:solidFill>
                <a:srgbClr val="9BBB59">
                  <a:lumMod val="75000"/>
                </a:srgbClr>
              </a:solidFill>
              <a:effectLst/>
              <a:uLnTx/>
              <a:uFillTx/>
              <a:latin typeface="Helvetica"/>
              <a:cs typeface="+mj-cs"/>
              <a:sym typeface="Calibri"/>
            </a:endParaRP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9BBB59">
                    <a:lumMod val="75000"/>
                  </a:srgbClr>
                </a:solidFill>
                <a:effectLst/>
                <a:uLnTx/>
                <a:uFillTx/>
                <a:latin typeface="Helvetica"/>
                <a:cs typeface="+mj-cs"/>
                <a:sym typeface="Calibri"/>
              </a:rPr>
              <a:t>fill online questionnaire, complete booking and skin analysis</a:t>
            </a:r>
            <a:endParaRPr kumimoji="0" lang="en-HK" sz="2200" b="0" i="0" u="none" strike="noStrike" kern="1200" cap="none" spc="0" normalizeH="0" baseline="0" noProof="0" dirty="0">
              <a:ln>
                <a:noFill/>
              </a:ln>
              <a:solidFill>
                <a:srgbClr val="9BBB59">
                  <a:lumMod val="75000"/>
                </a:srgbClr>
              </a:solidFill>
              <a:effectLst/>
              <a:uLnTx/>
              <a:uFillTx/>
              <a:latin typeface="Helvetica"/>
              <a:cs typeface="+mj-cs"/>
              <a:sym typeface="Calibri"/>
            </a:endParaRPr>
          </a:p>
        </p:txBody>
      </p:sp>
      <p:sp>
        <p:nvSpPr>
          <p:cNvPr id="9" name="文字方塊 8">
            <a:extLst>
              <a:ext uri="{FF2B5EF4-FFF2-40B4-BE49-F238E27FC236}">
                <a16:creationId xmlns:a16="http://schemas.microsoft.com/office/drawing/2014/main" id="{E8385729-A7D9-46B6-B418-2383731B29D4}"/>
              </a:ext>
            </a:extLst>
          </p:cNvPr>
          <p:cNvSpPr txBox="1"/>
          <p:nvPr/>
        </p:nvSpPr>
        <p:spPr>
          <a:xfrm>
            <a:off x="7335671" y="5519272"/>
            <a:ext cx="514520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HK" sz="3600" b="0" i="0" u="none" strike="noStrike" kern="1200" cap="none" spc="0" normalizeH="0" baseline="0" noProof="0" dirty="0">
                <a:ln>
                  <a:noFill/>
                </a:ln>
                <a:solidFill>
                  <a:srgbClr val="000000"/>
                </a:solidFill>
                <a:effectLst/>
                <a:uLnTx/>
                <a:uFillTx/>
                <a:latin typeface="Helvetica"/>
                <a:ea typeface="+mj-ea"/>
                <a:cs typeface="+mj-cs"/>
                <a:sym typeface="Calibri"/>
              </a:rPr>
              <a:t>www.suyanbeauty.com</a:t>
            </a:r>
          </a:p>
        </p:txBody>
      </p:sp>
    </p:spTree>
    <p:extLst>
      <p:ext uri="{BB962C8B-B14F-4D97-AF65-F5344CB8AC3E}">
        <p14:creationId xmlns:p14="http://schemas.microsoft.com/office/powerpoint/2010/main" val="500427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3E5A9C-09CD-4D2F-B414-687B4F96B770}"/>
              </a:ext>
            </a:extLst>
          </p:cNvPr>
          <p:cNvSpPr>
            <a:spLocks noGrp="1"/>
          </p:cNvSpPr>
          <p:nvPr>
            <p:ph type="title"/>
          </p:nvPr>
        </p:nvSpPr>
        <p:spPr/>
        <p:txBody>
          <a:bodyPr/>
          <a:lstStyle/>
          <a:p>
            <a:endParaRPr lang="en-HK"/>
          </a:p>
        </p:txBody>
      </p:sp>
      <p:pic>
        <p:nvPicPr>
          <p:cNvPr id="10" name="圖片 9">
            <a:extLst>
              <a:ext uri="{FF2B5EF4-FFF2-40B4-BE49-F238E27FC236}">
                <a16:creationId xmlns:a16="http://schemas.microsoft.com/office/drawing/2014/main" id="{6A620E4B-65AC-49B5-AA1A-B2C946418C90}"/>
              </a:ext>
            </a:extLst>
          </p:cNvPr>
          <p:cNvPicPr>
            <a:picLocks noChangeAspect="1"/>
          </p:cNvPicPr>
          <p:nvPr/>
        </p:nvPicPr>
        <p:blipFill>
          <a:blip r:embed="rId2"/>
          <a:stretch>
            <a:fillRect/>
          </a:stretch>
        </p:blipFill>
        <p:spPr>
          <a:xfrm>
            <a:off x="5300662" y="2609850"/>
            <a:ext cx="1590675" cy="1638300"/>
          </a:xfrm>
          <a:prstGeom prst="rect">
            <a:avLst/>
          </a:prstGeom>
        </p:spPr>
      </p:pic>
      <p:sp>
        <p:nvSpPr>
          <p:cNvPr id="3" name="文字版面配置區 2">
            <a:extLst>
              <a:ext uri="{FF2B5EF4-FFF2-40B4-BE49-F238E27FC236}">
                <a16:creationId xmlns:a16="http://schemas.microsoft.com/office/drawing/2014/main" id="{B492263B-5EB7-43D6-9119-3A916FE83534}"/>
              </a:ext>
            </a:extLst>
          </p:cNvPr>
          <p:cNvSpPr>
            <a:spLocks noGrp="1"/>
          </p:cNvSpPr>
          <p:nvPr>
            <p:ph type="body" idx="1"/>
          </p:nvPr>
        </p:nvSpPr>
        <p:spPr/>
        <p:txBody>
          <a:bodyPr/>
          <a:lstStyle/>
          <a:p>
            <a:endParaRPr lang="en-HK"/>
          </a:p>
        </p:txBody>
      </p:sp>
      <p:pic>
        <p:nvPicPr>
          <p:cNvPr id="2050" name="Picture 2" descr="Image result for response design">
            <a:extLst>
              <a:ext uri="{FF2B5EF4-FFF2-40B4-BE49-F238E27FC236}">
                <a16:creationId xmlns:a16="http://schemas.microsoft.com/office/drawing/2014/main" id="{FCF4417D-980B-4854-867F-D43B27385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972800" cy="7612380"/>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43A07A24-6354-42B2-887D-D8966088C524}"/>
              </a:ext>
            </a:extLst>
          </p:cNvPr>
          <p:cNvPicPr>
            <a:picLocks noChangeAspect="1"/>
          </p:cNvPicPr>
          <p:nvPr/>
        </p:nvPicPr>
        <p:blipFill>
          <a:blip r:embed="rId4"/>
          <a:stretch>
            <a:fillRect/>
          </a:stretch>
        </p:blipFill>
        <p:spPr>
          <a:xfrm>
            <a:off x="3709850" y="1522153"/>
            <a:ext cx="6596744" cy="3337559"/>
          </a:xfrm>
          <a:prstGeom prst="rect">
            <a:avLst/>
          </a:prstGeom>
        </p:spPr>
      </p:pic>
      <p:pic>
        <p:nvPicPr>
          <p:cNvPr id="6" name="圖片 5">
            <a:extLst>
              <a:ext uri="{FF2B5EF4-FFF2-40B4-BE49-F238E27FC236}">
                <a16:creationId xmlns:a16="http://schemas.microsoft.com/office/drawing/2014/main" id="{3305F5AB-7FEB-4FE6-AA96-C286B271E660}"/>
              </a:ext>
            </a:extLst>
          </p:cNvPr>
          <p:cNvPicPr>
            <a:picLocks noChangeAspect="1"/>
          </p:cNvPicPr>
          <p:nvPr/>
        </p:nvPicPr>
        <p:blipFill>
          <a:blip r:embed="rId5"/>
          <a:stretch>
            <a:fillRect/>
          </a:stretch>
        </p:blipFill>
        <p:spPr>
          <a:xfrm>
            <a:off x="1737360" y="3806190"/>
            <a:ext cx="1554401" cy="2137410"/>
          </a:xfrm>
          <a:prstGeom prst="rect">
            <a:avLst/>
          </a:prstGeom>
        </p:spPr>
      </p:pic>
      <p:pic>
        <p:nvPicPr>
          <p:cNvPr id="7" name="圖片 6">
            <a:extLst>
              <a:ext uri="{FF2B5EF4-FFF2-40B4-BE49-F238E27FC236}">
                <a16:creationId xmlns:a16="http://schemas.microsoft.com/office/drawing/2014/main" id="{34FEF293-0CFB-407A-A00C-46E31CE7BAD9}"/>
              </a:ext>
            </a:extLst>
          </p:cNvPr>
          <p:cNvPicPr>
            <a:picLocks noChangeAspect="1"/>
          </p:cNvPicPr>
          <p:nvPr/>
        </p:nvPicPr>
        <p:blipFill>
          <a:blip r:embed="rId6"/>
          <a:stretch>
            <a:fillRect/>
          </a:stretch>
        </p:blipFill>
        <p:spPr>
          <a:xfrm>
            <a:off x="3350163" y="5126582"/>
            <a:ext cx="751573" cy="1208268"/>
          </a:xfrm>
          <a:prstGeom prst="rect">
            <a:avLst/>
          </a:prstGeom>
        </p:spPr>
      </p:pic>
      <p:sp>
        <p:nvSpPr>
          <p:cNvPr id="9" name="文字方塊 8">
            <a:extLst>
              <a:ext uri="{FF2B5EF4-FFF2-40B4-BE49-F238E27FC236}">
                <a16:creationId xmlns:a16="http://schemas.microsoft.com/office/drawing/2014/main" id="{39241752-14EA-4F98-8CF6-F425C1C50FED}"/>
              </a:ext>
            </a:extLst>
          </p:cNvPr>
          <p:cNvSpPr txBox="1"/>
          <p:nvPr/>
        </p:nvSpPr>
        <p:spPr>
          <a:xfrm>
            <a:off x="3540035" y="274648"/>
            <a:ext cx="713231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HK" sz="5400" b="1" i="0" u="none" strike="noStrike" kern="1200" cap="none" spc="0" normalizeH="0" baseline="0" noProof="0" dirty="0" smtClean="0">
                <a:ln>
                  <a:noFill/>
                </a:ln>
                <a:solidFill>
                  <a:srgbClr val="FF0000"/>
                </a:solidFill>
                <a:effectLst/>
                <a:uLnTx/>
                <a:uFillTx/>
                <a:latin typeface="Helvetica"/>
                <a:cs typeface="Helvetica"/>
              </a:rPr>
              <a:t>INDIANS</a:t>
            </a:r>
            <a:endParaRPr kumimoji="0" lang="zh-TW" altLang="en-US" sz="5400" b="1" i="0" u="none" strike="noStrike" kern="1200" cap="none" spc="0" normalizeH="0" baseline="0" noProof="0" dirty="0">
              <a:ln>
                <a:noFill/>
              </a:ln>
              <a:solidFill>
                <a:srgbClr val="000000"/>
              </a:solidFill>
              <a:effectLst/>
              <a:uLnTx/>
              <a:uFillTx/>
              <a:latin typeface="Helvetica"/>
              <a:cs typeface="Helvetica"/>
            </a:endParaRPr>
          </a:p>
        </p:txBody>
      </p:sp>
      <p:pic>
        <p:nvPicPr>
          <p:cNvPr id="11" name="圖片 10">
            <a:extLst>
              <a:ext uri="{FF2B5EF4-FFF2-40B4-BE49-F238E27FC236}">
                <a16:creationId xmlns:a16="http://schemas.microsoft.com/office/drawing/2014/main" id="{48F1A5E2-1B1C-4D9E-B4D6-2FA572C46A32}"/>
              </a:ext>
            </a:extLst>
          </p:cNvPr>
          <p:cNvPicPr>
            <a:picLocks noChangeAspect="1"/>
          </p:cNvPicPr>
          <p:nvPr/>
        </p:nvPicPr>
        <p:blipFill>
          <a:blip r:embed="rId2"/>
          <a:stretch>
            <a:fillRect/>
          </a:stretch>
        </p:blipFill>
        <p:spPr>
          <a:xfrm>
            <a:off x="682250" y="5196"/>
            <a:ext cx="2466795" cy="2540651"/>
          </a:xfrm>
          <a:prstGeom prst="rect">
            <a:avLst/>
          </a:prstGeom>
        </p:spPr>
      </p:pic>
      <p:sp>
        <p:nvSpPr>
          <p:cNvPr id="13" name="文字方塊 12">
            <a:extLst>
              <a:ext uri="{FF2B5EF4-FFF2-40B4-BE49-F238E27FC236}">
                <a16:creationId xmlns:a16="http://schemas.microsoft.com/office/drawing/2014/main" id="{4FB7B64F-ADFC-4FB8-8243-091F482C343A}"/>
              </a:ext>
            </a:extLst>
          </p:cNvPr>
          <p:cNvSpPr txBox="1"/>
          <p:nvPr/>
        </p:nvSpPr>
        <p:spPr>
          <a:xfrm>
            <a:off x="6543623" y="5881052"/>
            <a:ext cx="683297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HK" sz="3600" b="0" i="0" u="none" strike="noStrike" kern="1200" cap="none" spc="0" normalizeH="0" baseline="0" noProof="0" dirty="0">
                <a:ln>
                  <a:noFill/>
                </a:ln>
                <a:solidFill>
                  <a:srgbClr val="000000"/>
                </a:solidFill>
                <a:effectLst/>
                <a:uLnTx/>
                <a:uFillTx/>
                <a:latin typeface="Calibri"/>
                <a:ea typeface="+mj-ea"/>
                <a:cs typeface="+mj-cs"/>
                <a:sym typeface="Calibri"/>
              </a:rPr>
              <a:t>https://www.hairindians.com</a:t>
            </a:r>
          </a:p>
        </p:txBody>
      </p:sp>
      <p:sp>
        <p:nvSpPr>
          <p:cNvPr id="15" name="文字方塊 14">
            <a:extLst>
              <a:ext uri="{FF2B5EF4-FFF2-40B4-BE49-F238E27FC236}">
                <a16:creationId xmlns:a16="http://schemas.microsoft.com/office/drawing/2014/main" id="{D4681387-B836-408A-839B-D85571F15E3C}"/>
              </a:ext>
            </a:extLst>
          </p:cNvPr>
          <p:cNvSpPr txBox="1"/>
          <p:nvPr/>
        </p:nvSpPr>
        <p:spPr>
          <a:xfrm>
            <a:off x="187621" y="2543126"/>
            <a:ext cx="6356001" cy="37856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000000"/>
                </a:solidFill>
                <a:effectLst/>
                <a:uLnTx/>
                <a:uFillTx/>
                <a:latin typeface="Helvetica"/>
                <a:cs typeface="+mj-cs"/>
                <a:sym typeface="Calibri"/>
              </a:rPr>
              <a:t>Hairstyling and Products Company</a:t>
            </a:r>
            <a:endParaRPr kumimoji="0" lang="zh-TW" altLang="en-US" sz="2000" b="1"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HK" altLang="zh-TW" sz="20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000000"/>
                </a:solidFill>
                <a:effectLst/>
                <a:uLnTx/>
                <a:uFillTx/>
                <a:latin typeface="Helvetica"/>
                <a:cs typeface="+mj-cs"/>
                <a:sym typeface="Calibri"/>
              </a:rPr>
              <a:t>In the past</a:t>
            </a:r>
            <a:endParaRPr kumimoji="0" lang="zh-TW" altLang="en-US" sz="2000" b="0" i="0" u="none" strike="noStrike" kern="1200" cap="none" spc="0" normalizeH="0" baseline="0" noProof="0" dirty="0">
              <a:ln>
                <a:noFill/>
              </a:ln>
              <a:solidFill>
                <a:srgbClr val="000000"/>
              </a:solidFill>
              <a:effectLst/>
              <a:uLnTx/>
              <a:uFillTx/>
              <a:latin typeface="Helvetica"/>
              <a:cs typeface="+mj-cs"/>
              <a:sym typeface="Calibri"/>
            </a:endParaRP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0070C0"/>
                </a:solidFill>
                <a:effectLst/>
                <a:uLnTx/>
                <a:uFillTx/>
                <a:latin typeface="Helvetica"/>
                <a:cs typeface="+mj-cs"/>
                <a:sym typeface="Calibri"/>
              </a:rPr>
              <a:t>employ sales persons for promotion </a:t>
            </a:r>
            <a:endParaRPr kumimoji="0" lang="zh-TW" altLang="en-US" sz="2000" b="0" i="0" u="none" strike="noStrike" kern="1200" cap="none" spc="0" normalizeH="0" baseline="0" noProof="0" dirty="0">
              <a:ln>
                <a:noFill/>
              </a:ln>
              <a:solidFill>
                <a:srgbClr val="0070C0"/>
              </a:solidFill>
              <a:effectLst/>
              <a:uLnTx/>
              <a:uFillTx/>
              <a:latin typeface="Helvetica"/>
              <a:cs typeface="+mj-cs"/>
              <a:sym typeface="Calibri"/>
            </a:endParaRP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0070C0"/>
                </a:solidFill>
                <a:effectLst/>
                <a:uLnTx/>
                <a:uFillTx/>
                <a:latin typeface="Helvetica"/>
                <a:cs typeface="+mj-cs"/>
                <a:sym typeface="Calibri"/>
              </a:rPr>
              <a:t>hire agent to sell products</a:t>
            </a:r>
            <a:endParaRPr kumimoji="0" lang="zh-TW" altLang="en-US" sz="20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1" i="0" u="none" strike="noStrike" kern="1200" cap="none" spc="0" normalizeH="0" baseline="0" noProof="0" dirty="0" smtClean="0">
                <a:ln>
                  <a:noFill/>
                </a:ln>
                <a:solidFill>
                  <a:srgbClr val="000000"/>
                </a:solidFill>
                <a:effectLst/>
                <a:uLnTx/>
                <a:uFillTx/>
                <a:latin typeface="Helvetica"/>
                <a:cs typeface="+mj-cs"/>
                <a:sym typeface="Calibri"/>
              </a:rPr>
              <a:t>After using </a:t>
            </a:r>
            <a:r>
              <a:rPr kumimoji="0" lang="en-US" altLang="zh-TW" sz="2000" b="1" i="0" u="none" strike="noStrike" kern="1200" cap="none" spc="0" normalizeH="0" baseline="0" noProof="0" dirty="0" err="1" smtClean="0">
                <a:ln>
                  <a:noFill/>
                </a:ln>
                <a:solidFill>
                  <a:srgbClr val="000000"/>
                </a:solidFill>
                <a:effectLst/>
                <a:uLnTx/>
                <a:uFillTx/>
                <a:latin typeface="Helvetica"/>
                <a:cs typeface="+mj-cs"/>
                <a:sym typeface="Calibri"/>
              </a:rPr>
              <a:t>WebCenter</a:t>
            </a:r>
            <a:endParaRPr kumimoji="0" lang="zh-TW" altLang="en-US" sz="2000" b="1" i="0" u="none" strike="noStrike" kern="1200" cap="none" spc="0" normalizeH="0" baseline="0" noProof="0" dirty="0">
              <a:ln>
                <a:noFill/>
              </a:ln>
              <a:solidFill>
                <a:srgbClr val="000000"/>
              </a:solidFill>
              <a:effectLst/>
              <a:uLnTx/>
              <a:uFillTx/>
              <a:latin typeface="Helvetica"/>
              <a:cs typeface="+mj-cs"/>
              <a:sym typeface="Calibri"/>
            </a:endParaRP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FF0000"/>
                </a:solidFill>
                <a:effectLst/>
                <a:uLnTx/>
                <a:uFillTx/>
                <a:latin typeface="Helvetica"/>
                <a:cs typeface="+mj-cs"/>
                <a:sym typeface="Calibri"/>
              </a:rPr>
              <a:t>Use online </a:t>
            </a:r>
            <a:r>
              <a:rPr kumimoji="0" lang="en-US" altLang="zh-TW" sz="2000" b="0" i="0" u="none" strike="noStrike" kern="1200" cap="none" spc="0" normalizeH="0" baseline="0" noProof="0" dirty="0">
                <a:ln>
                  <a:noFill/>
                </a:ln>
                <a:solidFill>
                  <a:srgbClr val="FF0000"/>
                </a:solidFill>
                <a:effectLst/>
                <a:uLnTx/>
                <a:uFillTx/>
                <a:latin typeface="Helvetica"/>
                <a:cs typeface="+mj-cs"/>
                <a:sym typeface="Calibri"/>
              </a:rPr>
              <a:t>advertising to attract customers</a:t>
            </a:r>
            <a:r>
              <a:rPr kumimoji="0" lang="en-US" altLang="zh-TW" sz="2000" b="0" i="0" u="none" strike="noStrike" kern="1200" cap="none" spc="0" normalizeH="0" baseline="0" noProof="0" dirty="0" smtClean="0">
                <a:ln>
                  <a:noFill/>
                </a:ln>
                <a:solidFill>
                  <a:srgbClr val="FF0000"/>
                </a:solidFill>
                <a:effectLst/>
                <a:uLnTx/>
                <a:uFillTx/>
                <a:latin typeface="Helvetica"/>
                <a:cs typeface="+mj-cs"/>
                <a:sym typeface="Calibri"/>
              </a:rPr>
              <a:t>, greatly promote the company</a:t>
            </a: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smtClean="0">
                <a:ln>
                  <a:noFill/>
                </a:ln>
                <a:solidFill>
                  <a:srgbClr val="FF0000"/>
                </a:solidFill>
                <a:effectLst/>
                <a:uLnTx/>
                <a:uFillTx/>
                <a:latin typeface="Helvetica"/>
                <a:cs typeface="Helvetica"/>
                <a:sym typeface="Calibri"/>
              </a:rPr>
              <a:t>Reduce </a:t>
            </a:r>
            <a:r>
              <a:rPr kumimoji="0" lang="en-US" altLang="zh-TW" sz="2000" b="0" i="0" u="none" strike="noStrike" kern="1200" cap="none" spc="0" normalizeH="0" baseline="0" noProof="0" dirty="0" smtClean="0">
                <a:ln>
                  <a:noFill/>
                </a:ln>
                <a:solidFill>
                  <a:srgbClr val="FF0000"/>
                </a:solidFill>
                <a:effectLst/>
                <a:uLnTx/>
                <a:uFillTx/>
                <a:latin typeface="Helvetica"/>
                <a:cs typeface="Helvetica"/>
                <a:sym typeface="Calibri"/>
              </a:rPr>
              <a:t>operation cost </a:t>
            </a:r>
            <a:endParaRPr kumimoji="0" lang="zh-TW" altLang="en-US" sz="2000" b="0" i="0" u="none" strike="noStrike" kern="1200" cap="none" spc="0" normalizeH="0" baseline="0" noProof="0" dirty="0">
              <a:ln>
                <a:noFill/>
              </a:ln>
              <a:solidFill>
                <a:srgbClr val="FF0000"/>
              </a:solidFill>
              <a:effectLst/>
              <a:uLnTx/>
              <a:uFillTx/>
              <a:latin typeface="Helvetica"/>
              <a:cs typeface="Helvetica"/>
              <a:sym typeface="Calibri"/>
            </a:endParaRP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FF0000"/>
                </a:solidFill>
                <a:effectLst/>
                <a:uLnTx/>
                <a:uFillTx/>
                <a:latin typeface="Helvetica"/>
                <a:cs typeface="+mj-cs"/>
                <a:sym typeface="Calibri"/>
              </a:rPr>
              <a:t>Provide one-stop services</a:t>
            </a:r>
            <a:endParaRPr kumimoji="0" lang="zh-TW" altLang="en-US" sz="2000" b="0" i="0" u="none" strike="noStrike" kern="1200" cap="none" spc="0" normalizeH="0" baseline="0" noProof="0" dirty="0">
              <a:ln>
                <a:noFill/>
              </a:ln>
              <a:solidFill>
                <a:srgbClr val="FF0000"/>
              </a:solidFill>
              <a:effectLst/>
              <a:uLnTx/>
              <a:uFillTx/>
              <a:latin typeface="Helvetica"/>
              <a:cs typeface="+mj-cs"/>
              <a:sym typeface="Calibri"/>
            </a:endParaRP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smtClean="0">
                <a:ln>
                  <a:noFill/>
                </a:ln>
                <a:solidFill>
                  <a:srgbClr val="FF0000"/>
                </a:solidFill>
                <a:effectLst/>
                <a:uLnTx/>
                <a:uFillTx/>
                <a:latin typeface="Helvetica"/>
                <a:cs typeface="+mj-cs"/>
                <a:sym typeface="Calibri"/>
              </a:rPr>
              <a:t>From product introduction, purchasing and </a:t>
            </a:r>
            <a:r>
              <a:rPr kumimoji="0" lang="en-US" altLang="zh-TW" sz="2000" b="0" i="0" u="none" strike="noStrike" kern="1200" cap="none" spc="0" normalizeH="0" baseline="0" noProof="0" dirty="0">
                <a:ln>
                  <a:noFill/>
                </a:ln>
                <a:solidFill>
                  <a:srgbClr val="FF0000"/>
                </a:solidFill>
                <a:effectLst/>
                <a:uLnTx/>
                <a:uFillTx/>
                <a:latin typeface="Helvetica"/>
                <a:cs typeface="+mj-cs"/>
                <a:sym typeface="Calibri"/>
              </a:rPr>
              <a:t>c</a:t>
            </a:r>
            <a:r>
              <a:rPr kumimoji="0" lang="en-US" altLang="zh-TW" sz="2000" b="0" i="0" u="none" strike="noStrike" kern="1200" cap="none" spc="0" normalizeH="0" baseline="0" noProof="0" dirty="0" smtClean="0">
                <a:ln>
                  <a:noFill/>
                </a:ln>
                <a:solidFill>
                  <a:srgbClr val="FF0000"/>
                </a:solidFill>
                <a:effectLst/>
                <a:uLnTx/>
                <a:uFillTx/>
                <a:latin typeface="Helvetica"/>
                <a:cs typeface="+mj-cs"/>
                <a:sym typeface="Calibri"/>
              </a:rPr>
              <a:t>ustomer service package</a:t>
            </a:r>
            <a:endParaRPr kumimoji="0" lang="en-HK" sz="1600" b="0" i="0" u="none" strike="noStrike" kern="1200" cap="none" spc="0" normalizeH="0" baseline="0" noProof="0" dirty="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852955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sponse design">
            <a:extLst>
              <a:ext uri="{FF2B5EF4-FFF2-40B4-BE49-F238E27FC236}">
                <a16:creationId xmlns:a16="http://schemas.microsoft.com/office/drawing/2014/main" id="{7146AE4E-E45F-4640-BD8A-3297BF475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0564"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3D974E80-739C-4598-862B-07A60E4F458C}"/>
              </a:ext>
            </a:extLst>
          </p:cNvPr>
          <p:cNvPicPr>
            <a:picLocks noChangeAspect="1"/>
          </p:cNvPicPr>
          <p:nvPr/>
        </p:nvPicPr>
        <p:blipFill>
          <a:blip r:embed="rId3"/>
          <a:stretch>
            <a:fillRect/>
          </a:stretch>
        </p:blipFill>
        <p:spPr>
          <a:xfrm>
            <a:off x="1068338" y="1018903"/>
            <a:ext cx="5491808" cy="3474720"/>
          </a:xfrm>
          <a:prstGeom prst="rect">
            <a:avLst/>
          </a:prstGeom>
        </p:spPr>
      </p:pic>
      <p:pic>
        <p:nvPicPr>
          <p:cNvPr id="6" name="圖片 5">
            <a:extLst>
              <a:ext uri="{FF2B5EF4-FFF2-40B4-BE49-F238E27FC236}">
                <a16:creationId xmlns:a16="http://schemas.microsoft.com/office/drawing/2014/main" id="{045DED9D-467C-463E-A1FF-DE68CF1E31B1}"/>
              </a:ext>
            </a:extLst>
          </p:cNvPr>
          <p:cNvPicPr>
            <a:picLocks noChangeAspect="1"/>
          </p:cNvPicPr>
          <p:nvPr/>
        </p:nvPicPr>
        <p:blipFill>
          <a:blip r:embed="rId4"/>
          <a:stretch>
            <a:fillRect/>
          </a:stretch>
        </p:blipFill>
        <p:spPr>
          <a:xfrm>
            <a:off x="9698931" y="3507377"/>
            <a:ext cx="1264253" cy="2109651"/>
          </a:xfrm>
          <a:prstGeom prst="rect">
            <a:avLst/>
          </a:prstGeom>
        </p:spPr>
      </p:pic>
      <p:pic>
        <p:nvPicPr>
          <p:cNvPr id="7" name="圖片 6">
            <a:extLst>
              <a:ext uri="{FF2B5EF4-FFF2-40B4-BE49-F238E27FC236}">
                <a16:creationId xmlns:a16="http://schemas.microsoft.com/office/drawing/2014/main" id="{594CE9C8-EA28-4AD7-9230-34C97ADEFF51}"/>
              </a:ext>
            </a:extLst>
          </p:cNvPr>
          <p:cNvPicPr>
            <a:picLocks noChangeAspect="1"/>
          </p:cNvPicPr>
          <p:nvPr/>
        </p:nvPicPr>
        <p:blipFill>
          <a:blip r:embed="rId5"/>
          <a:stretch>
            <a:fillRect/>
          </a:stretch>
        </p:blipFill>
        <p:spPr>
          <a:xfrm>
            <a:off x="7169747" y="2560322"/>
            <a:ext cx="1967660" cy="2913016"/>
          </a:xfrm>
          <a:prstGeom prst="rect">
            <a:avLst/>
          </a:prstGeom>
        </p:spPr>
      </p:pic>
      <p:pic>
        <p:nvPicPr>
          <p:cNvPr id="8" name="圖片 7">
            <a:extLst>
              <a:ext uri="{FF2B5EF4-FFF2-40B4-BE49-F238E27FC236}">
                <a16:creationId xmlns:a16="http://schemas.microsoft.com/office/drawing/2014/main" id="{0B6A256C-BB69-4AED-AAF2-05720F2BC645}"/>
              </a:ext>
            </a:extLst>
          </p:cNvPr>
          <p:cNvPicPr>
            <a:picLocks noChangeAspect="1"/>
          </p:cNvPicPr>
          <p:nvPr/>
        </p:nvPicPr>
        <p:blipFill>
          <a:blip r:embed="rId6"/>
          <a:stretch>
            <a:fillRect/>
          </a:stretch>
        </p:blipFill>
        <p:spPr>
          <a:xfrm>
            <a:off x="7321088" y="201999"/>
            <a:ext cx="4388297" cy="1332742"/>
          </a:xfrm>
          <a:prstGeom prst="rect">
            <a:avLst/>
          </a:prstGeom>
        </p:spPr>
      </p:pic>
      <p:sp>
        <p:nvSpPr>
          <p:cNvPr id="11" name="矩形 10">
            <a:extLst>
              <a:ext uri="{FF2B5EF4-FFF2-40B4-BE49-F238E27FC236}">
                <a16:creationId xmlns:a16="http://schemas.microsoft.com/office/drawing/2014/main" id="{791936CC-D7E9-42AC-A800-AF962143EAC8}"/>
              </a:ext>
            </a:extLst>
          </p:cNvPr>
          <p:cNvSpPr/>
          <p:nvPr/>
        </p:nvSpPr>
        <p:spPr>
          <a:xfrm>
            <a:off x="298182" y="5855451"/>
            <a:ext cx="6573210" cy="707886"/>
          </a:xfrm>
          <a:prstGeom prst="rect">
            <a:avLst/>
          </a:prstGeom>
          <a:ln w="12700">
            <a:noFill/>
          </a:ln>
        </p:spPr>
        <p:txBody>
          <a:bodyPr wrap="none">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HK" sz="4000" b="0" i="0" u="none" strike="noStrike" kern="1200" cap="none" spc="0" normalizeH="0" baseline="0" noProof="0" dirty="0">
                <a:ln>
                  <a:noFill/>
                </a:ln>
                <a:solidFill>
                  <a:srgbClr val="000000"/>
                </a:solidFill>
                <a:effectLst/>
                <a:uLnTx/>
                <a:uFillTx/>
                <a:latin typeface="Helvetica"/>
                <a:cs typeface="Helvetica"/>
              </a:rPr>
              <a:t>https://www.m1tailorhk.com/</a:t>
            </a:r>
          </a:p>
        </p:txBody>
      </p:sp>
      <p:sp>
        <p:nvSpPr>
          <p:cNvPr id="14" name="文字方塊 13">
            <a:extLst>
              <a:ext uri="{FF2B5EF4-FFF2-40B4-BE49-F238E27FC236}">
                <a16:creationId xmlns:a16="http://schemas.microsoft.com/office/drawing/2014/main" id="{68F96F57-DC08-4DC8-ABEC-51C25FBA8343}"/>
              </a:ext>
            </a:extLst>
          </p:cNvPr>
          <p:cNvSpPr txBox="1"/>
          <p:nvPr/>
        </p:nvSpPr>
        <p:spPr>
          <a:xfrm>
            <a:off x="6871392" y="1662079"/>
            <a:ext cx="5215526" cy="5324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000000"/>
                </a:solidFill>
                <a:effectLst/>
                <a:uLnTx/>
                <a:uFillTx/>
                <a:latin typeface="Helvetica"/>
                <a:cs typeface="+mj-cs"/>
                <a:sym typeface="Calibri"/>
              </a:rPr>
              <a:t>China website</a:t>
            </a:r>
            <a:r>
              <a:rPr kumimoji="0" lang="en-US" altLang="zh-TW" sz="2200" b="0" i="0" u="none" strike="noStrike" kern="1200" cap="none" spc="0" normalizeH="0" baseline="0" noProof="0" dirty="0">
                <a:ln>
                  <a:noFill/>
                </a:ln>
                <a:solidFill>
                  <a:srgbClr val="000000"/>
                </a:solidFill>
                <a:effectLst/>
                <a:uLnTx/>
                <a:uFillTx/>
                <a:latin typeface="Helvetica"/>
                <a:cs typeface="+mj-cs"/>
                <a:sym typeface="Calibri"/>
              </a:rPr>
              <a:t>: The customer is </a:t>
            </a:r>
            <a:r>
              <a:rPr kumimoji="0" lang="en-US" altLang="zh-TW" sz="2200" b="0" i="0" u="none" strike="noStrike" kern="1200" cap="none" spc="0" normalizeH="0" baseline="0" noProof="0" dirty="0" smtClean="0">
                <a:ln>
                  <a:noFill/>
                </a:ln>
                <a:solidFill>
                  <a:srgbClr val="000000"/>
                </a:solidFill>
                <a:effectLst/>
                <a:uLnTx/>
                <a:uFillTx/>
                <a:latin typeface="Helvetica"/>
                <a:cs typeface="+mj-cs"/>
                <a:sym typeface="Calibri"/>
              </a:rPr>
              <a:t>an experienced </a:t>
            </a:r>
            <a:r>
              <a:rPr kumimoji="0" lang="en-US" altLang="zh-TW" sz="2200" b="0" i="0" u="none" strike="noStrike" kern="1200" cap="none" spc="0" normalizeH="0" baseline="0" noProof="0" dirty="0">
                <a:ln>
                  <a:noFill/>
                </a:ln>
                <a:solidFill>
                  <a:srgbClr val="000000"/>
                </a:solidFill>
                <a:effectLst/>
                <a:uLnTx/>
                <a:uFillTx/>
                <a:latin typeface="Helvetica"/>
                <a:cs typeface="+mj-cs"/>
                <a:sym typeface="Calibri"/>
              </a:rPr>
              <a:t>tailor, but due to </a:t>
            </a:r>
            <a:r>
              <a:rPr kumimoji="0" lang="en-US" altLang="zh-TW" sz="2200" b="0" i="0" u="none" strike="noStrike" kern="1200" cap="none" spc="0" normalizeH="0" baseline="0" noProof="0" dirty="0" smtClean="0">
                <a:ln>
                  <a:noFill/>
                </a:ln>
                <a:solidFill>
                  <a:srgbClr val="000000"/>
                </a:solidFill>
                <a:effectLst/>
                <a:uLnTx/>
                <a:uFillTx/>
                <a:latin typeface="Helvetica"/>
                <a:cs typeface="+mj-cs"/>
                <a:sym typeface="Calibri"/>
              </a:rPr>
              <a:t>shop location </a:t>
            </a:r>
            <a:r>
              <a:rPr kumimoji="0" lang="en-US" altLang="zh-TW" sz="2200" b="0" i="0" u="none" strike="noStrike" kern="1200" cap="none" spc="0" normalizeH="0" baseline="0" noProof="0" dirty="0">
                <a:ln>
                  <a:noFill/>
                </a:ln>
                <a:solidFill>
                  <a:srgbClr val="000000"/>
                </a:solidFill>
                <a:effectLst/>
                <a:uLnTx/>
                <a:uFillTx/>
                <a:latin typeface="Helvetica"/>
                <a:cs typeface="+mj-cs"/>
                <a:sym typeface="Calibri"/>
              </a:rPr>
              <a:t>(</a:t>
            </a:r>
            <a:r>
              <a:rPr kumimoji="0" lang="en-US" altLang="zh-TW" sz="2200" b="0" i="0" u="none" strike="noStrike" kern="1200" cap="none" spc="0" normalizeH="0" baseline="0" noProof="0" dirty="0" smtClean="0">
                <a:ln>
                  <a:noFill/>
                </a:ln>
                <a:solidFill>
                  <a:srgbClr val="000000"/>
                </a:solidFill>
                <a:effectLst/>
                <a:uLnTx/>
                <a:uFillTx/>
                <a:latin typeface="Helvetica"/>
                <a:cs typeface="+mj-cs"/>
                <a:sym typeface="Calibri"/>
              </a:rPr>
              <a:t>Shenzhen), the development of its business are limited in </a:t>
            </a:r>
            <a:r>
              <a:rPr kumimoji="0" lang="en-US" altLang="zh-TW" sz="2200" b="0" i="0" u="none" strike="noStrike" kern="1200" cap="none" spc="0" normalizeH="0" baseline="0" noProof="0" dirty="0">
                <a:ln>
                  <a:noFill/>
                </a:ln>
                <a:solidFill>
                  <a:srgbClr val="000000"/>
                </a:solidFill>
                <a:effectLst/>
                <a:uLnTx/>
                <a:uFillTx/>
                <a:latin typeface="Helvetica"/>
                <a:cs typeface="+mj-cs"/>
                <a:sym typeface="Calibri"/>
              </a:rPr>
              <a:t>the </a:t>
            </a:r>
            <a:r>
              <a:rPr kumimoji="0" lang="en-US" altLang="zh-TW" sz="2200" b="0" i="0" u="none" strike="noStrike" kern="1200" cap="none" spc="0" normalizeH="0" baseline="0" noProof="0" dirty="0" smtClean="0">
                <a:ln>
                  <a:noFill/>
                </a:ln>
                <a:solidFill>
                  <a:srgbClr val="000000"/>
                </a:solidFill>
                <a:effectLst/>
                <a:uLnTx/>
                <a:uFillTx/>
                <a:latin typeface="Helvetica"/>
                <a:cs typeface="+mj-cs"/>
                <a:sym typeface="Calibri"/>
              </a:rPr>
              <a:t>area.</a:t>
            </a:r>
            <a:endParaRPr kumimoji="0" lang="en-HK" altLang="zh-TW" sz="2200" b="0" i="0" u="none" strike="noStrike" kern="1200" cap="none" spc="0" normalizeH="0" baseline="0" noProof="0" dirty="0">
              <a:ln>
                <a:noFill/>
              </a:ln>
              <a:solidFill>
                <a:srgbClr val="000000"/>
              </a:solidFill>
              <a:effectLst/>
              <a:uLnTx/>
              <a:uFillTx/>
              <a:latin typeface="Helvetica"/>
              <a:cs typeface="+mj-cs"/>
              <a:sym typeface="Calibri"/>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HK" altLang="zh-TW" sz="22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FF0000"/>
                </a:solidFill>
                <a:effectLst/>
                <a:uLnTx/>
                <a:uFillTx/>
                <a:latin typeface="Helvetica"/>
                <a:cs typeface="+mj-cs"/>
                <a:sym typeface="Calibri"/>
              </a:rPr>
              <a:t>Aim at developing the business throughout China by using the new website</a:t>
            </a:r>
            <a:endParaRPr kumimoji="0" lang="en-HK" altLang="zh-TW" sz="2200" b="0" i="0" u="none" strike="noStrike" kern="1200" cap="none" spc="0" normalizeH="0" baseline="0" noProof="0" dirty="0">
              <a:ln>
                <a:noFill/>
              </a:ln>
              <a:solidFill>
                <a:srgbClr val="FF0000"/>
              </a:solidFill>
              <a:effectLst/>
              <a:uLnTx/>
              <a:uFillTx/>
              <a:latin typeface="Helvetica"/>
              <a:cs typeface="+mj-cs"/>
              <a:sym typeface="Calibri"/>
            </a:endParaRP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HK" altLang="zh-TW" sz="22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0070C0"/>
                </a:solidFill>
                <a:effectLst/>
                <a:uLnTx/>
                <a:uFillTx/>
                <a:latin typeface="Helvetica"/>
                <a:cs typeface="Helvetica"/>
                <a:sym typeface="Calibri"/>
              </a:rPr>
              <a:t>One </a:t>
            </a:r>
            <a:r>
              <a:rPr kumimoji="0" lang="en-US" altLang="zh-TW" sz="2200" b="0" i="0" u="none" strike="noStrike" kern="1200" cap="none" spc="0" normalizeH="0" baseline="0" noProof="0" dirty="0">
                <a:ln>
                  <a:noFill/>
                </a:ln>
                <a:solidFill>
                  <a:srgbClr val="0070C0"/>
                </a:solidFill>
                <a:effectLst/>
                <a:uLnTx/>
                <a:uFillTx/>
                <a:latin typeface="Helvetica"/>
                <a:cs typeface="Helvetica"/>
                <a:sym typeface="Calibri"/>
              </a:rPr>
              <a:t>week after </a:t>
            </a:r>
            <a:r>
              <a:rPr kumimoji="0" lang="en-US" altLang="zh-TW" sz="2200" b="0" i="0" u="none" strike="noStrike" kern="1200" cap="none" spc="0" normalizeH="0" baseline="0" noProof="0" dirty="0" smtClean="0">
                <a:ln>
                  <a:noFill/>
                </a:ln>
                <a:solidFill>
                  <a:srgbClr val="0070C0"/>
                </a:solidFill>
                <a:effectLst/>
                <a:uLnTx/>
                <a:uFillTx/>
                <a:latin typeface="Helvetica"/>
                <a:cs typeface="Helvetica"/>
                <a:sym typeface="Calibri"/>
              </a:rPr>
              <a:t>the website has been set, </a:t>
            </a:r>
            <a:r>
              <a:rPr kumimoji="0" lang="en-US" altLang="zh-TW" sz="2200" b="0" i="0" u="none" strike="noStrike" kern="1200" cap="none" spc="0" normalizeH="0" baseline="0" noProof="0" dirty="0">
                <a:ln>
                  <a:noFill/>
                </a:ln>
                <a:solidFill>
                  <a:srgbClr val="0070C0"/>
                </a:solidFill>
                <a:effectLst/>
                <a:uLnTx/>
                <a:uFillTx/>
                <a:latin typeface="Helvetica"/>
                <a:cs typeface="Helvetica"/>
                <a:sym typeface="Calibri"/>
              </a:rPr>
              <a:t>a </a:t>
            </a:r>
            <a:r>
              <a:rPr kumimoji="0" lang="en-US" altLang="zh-TW" sz="2200" b="0" i="0" u="none" strike="noStrike" kern="1200" cap="none" spc="0" normalizeH="0" baseline="0" noProof="0" dirty="0" smtClean="0">
                <a:ln>
                  <a:noFill/>
                </a:ln>
                <a:solidFill>
                  <a:srgbClr val="0070C0"/>
                </a:solidFill>
                <a:effectLst/>
                <a:uLnTx/>
                <a:uFillTx/>
                <a:latin typeface="Helvetica"/>
                <a:cs typeface="Helvetica"/>
                <a:sym typeface="Calibri"/>
              </a:rPr>
              <a:t>Shanghainese </a:t>
            </a:r>
            <a:r>
              <a:rPr kumimoji="0" lang="en-US" altLang="zh-TW" sz="2200" b="0" i="0" u="none" strike="noStrike" kern="1200" cap="none" spc="0" normalizeH="0" baseline="0" noProof="0" dirty="0">
                <a:ln>
                  <a:noFill/>
                </a:ln>
                <a:solidFill>
                  <a:srgbClr val="0070C0"/>
                </a:solidFill>
                <a:effectLst/>
                <a:uLnTx/>
                <a:uFillTx/>
                <a:latin typeface="Helvetica"/>
                <a:cs typeface="Helvetica"/>
                <a:sym typeface="Calibri"/>
              </a:rPr>
              <a:t>guest </a:t>
            </a:r>
            <a:r>
              <a:rPr kumimoji="0" lang="en-US" altLang="zh-TW" sz="2200" b="0" i="0" u="none" strike="noStrike" kern="1200" cap="none" spc="0" normalizeH="0" baseline="0" noProof="0" dirty="0" smtClean="0">
                <a:ln>
                  <a:noFill/>
                </a:ln>
                <a:solidFill>
                  <a:srgbClr val="0070C0"/>
                </a:solidFill>
                <a:effectLst/>
                <a:uLnTx/>
                <a:uFillTx/>
                <a:latin typeface="Helvetica"/>
                <a:cs typeface="Helvetica"/>
                <a:sym typeface="Calibri"/>
              </a:rPr>
              <a:t>has discovered this website and </a:t>
            </a:r>
            <a:r>
              <a:rPr kumimoji="0" lang="en-US" altLang="zh-TW" sz="2200" b="0" i="0" u="none" strike="noStrike" kern="1200" cap="none" spc="0" normalizeH="0" baseline="0" noProof="0" dirty="0">
                <a:ln>
                  <a:noFill/>
                </a:ln>
                <a:solidFill>
                  <a:srgbClr val="0070C0"/>
                </a:solidFill>
                <a:effectLst/>
                <a:uLnTx/>
                <a:uFillTx/>
                <a:latin typeface="Helvetica"/>
                <a:cs typeface="Helvetica"/>
                <a:sym typeface="Calibri"/>
              </a:rPr>
              <a:t>come to Shenzhen </a:t>
            </a:r>
            <a:r>
              <a:rPr kumimoji="0" lang="en-US" altLang="zh-TW" sz="2200" b="0" i="0" u="none" strike="noStrike" kern="1200" cap="none" spc="0" normalizeH="0" baseline="0" noProof="0" dirty="0" smtClean="0">
                <a:ln>
                  <a:noFill/>
                </a:ln>
                <a:solidFill>
                  <a:srgbClr val="0070C0"/>
                </a:solidFill>
                <a:effectLst/>
                <a:uLnTx/>
                <a:uFillTx/>
                <a:latin typeface="Helvetica"/>
                <a:cs typeface="Helvetica"/>
                <a:sym typeface="Calibri"/>
              </a:rPr>
              <a:t>for ordering tailor-made suit.</a:t>
            </a:r>
            <a:endParaRPr kumimoji="0" lang="en-HK" sz="22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3380810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523"/>
            <a:ext cx="10279657" cy="6858000"/>
          </a:xfrm>
          <a:prstGeom prst="rect">
            <a:avLst/>
          </a:prstGeom>
        </p:spPr>
      </p:pic>
      <p:sp>
        <p:nvSpPr>
          <p:cNvPr id="3" name="Rectangle 2"/>
          <p:cNvSpPr/>
          <p:nvPr/>
        </p:nvSpPr>
        <p:spPr>
          <a:xfrm>
            <a:off x="7563173" y="0"/>
            <a:ext cx="462882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7829226" y="2752177"/>
            <a:ext cx="4096719" cy="1938992"/>
          </a:xfrm>
          <a:prstGeom prst="rect">
            <a:avLst/>
          </a:prstGeom>
        </p:spPr>
        <p:txBody>
          <a:bodyPr wrap="square">
            <a:spAutoFit/>
          </a:bodyPr>
          <a:lstStyle/>
          <a:p>
            <a:pPr marL="457200" marR="0" lvl="0" indent="-4572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MAWC411.COM</a:t>
            </a:r>
          </a:p>
          <a:p>
            <a:pPr marL="457200" marR="0" lvl="0" indent="-4572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WCT 101 &amp; 201 </a:t>
            </a:r>
          </a:p>
          <a:p>
            <a:pPr marL="457200" marR="0" lvl="0" indent="-4572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OVERVIEW WEBINARS</a:t>
            </a:r>
          </a:p>
          <a:p>
            <a:pPr marL="457200" marR="0" lvl="0" indent="-4572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CONTESTS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563171" y="954678"/>
            <a:ext cx="4628827" cy="132343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Calibri"/>
                <a:ea typeface="+mn-ea"/>
                <a:cs typeface="+mn-cs"/>
              </a:rPr>
              <a:t>TRAINING &amp; SUPPORT</a:t>
            </a:r>
            <a:endParaRPr kumimoji="0" lang="en-US" sz="4000" b="0" i="0" u="none" strike="noStrike" kern="1200" cap="all"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60139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p:nvSpPr>
        <p:spPr>
          <a:xfrm>
            <a:off x="3967238" y="255209"/>
            <a:ext cx="4354287" cy="543675"/>
          </a:xfrm>
          <a:prstGeom prst="rect">
            <a:avLst/>
          </a:prstGeom>
          <a:solidFill>
            <a:srgbClr val="00B0F0">
              <a:alpha val="85000"/>
            </a:srgb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sng" strike="noStrike" kern="1200" cap="all" spc="0" normalizeH="0" baseline="0" noProof="0" dirty="0">
                <a:ln>
                  <a:noFill/>
                </a:ln>
                <a:solidFill>
                  <a:prstClr val="white"/>
                </a:solidFill>
                <a:effectLst/>
                <a:uLnTx/>
                <a:uFillTx/>
                <a:latin typeface="Calibri"/>
                <a:ea typeface="+mn-ea"/>
                <a:cs typeface="+mn-cs"/>
              </a:rPr>
              <a:t>www.mawc411.com</a:t>
            </a:r>
          </a:p>
        </p:txBody>
      </p:sp>
    </p:spTree>
    <p:extLst>
      <p:ext uri="{BB962C8B-B14F-4D97-AF65-F5344CB8AC3E}">
        <p14:creationId xmlns:p14="http://schemas.microsoft.com/office/powerpoint/2010/main" val="2463186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4FB0A-8ECD-4142-B438-91FB2410EDD5}"/>
              </a:ext>
            </a:extLst>
          </p:cNvPr>
          <p:cNvPicPr>
            <a:picLocks noChangeAspect="1"/>
          </p:cNvPicPr>
          <p:nvPr/>
        </p:nvPicPr>
        <p:blipFill>
          <a:blip r:embed="rId2"/>
          <a:stretch>
            <a:fillRect/>
          </a:stretch>
        </p:blipFill>
        <p:spPr>
          <a:xfrm>
            <a:off x="0" y="0"/>
            <a:ext cx="12192000" cy="6371422"/>
          </a:xfrm>
          <a:prstGeom prst="rect">
            <a:avLst/>
          </a:prstGeom>
        </p:spPr>
      </p:pic>
    </p:spTree>
    <p:extLst>
      <p:ext uri="{BB962C8B-B14F-4D97-AF65-F5344CB8AC3E}">
        <p14:creationId xmlns:p14="http://schemas.microsoft.com/office/powerpoint/2010/main" val="3735769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WCO &amp; WCO PRO OVERVIEW</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2" name="TextBox 1">
            <a:extLst>
              <a:ext uri="{FF2B5EF4-FFF2-40B4-BE49-F238E27FC236}">
                <a16:creationId xmlns:a16="http://schemas.microsoft.com/office/drawing/2014/main" id="{CA2A8BFC-8E0A-504C-A530-82A35C6ADAD9}"/>
              </a:ext>
            </a:extLst>
          </p:cNvPr>
          <p:cNvSpPr txBox="1"/>
          <p:nvPr/>
        </p:nvSpPr>
        <p:spPr>
          <a:xfrm>
            <a:off x="922195" y="1290441"/>
            <a:ext cx="10616339" cy="584775"/>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0B0F0"/>
                </a:solidFill>
                <a:effectLst/>
                <a:uLnTx/>
                <a:uFillTx/>
                <a:latin typeface="Calibri" panose="020F0502020204030204"/>
                <a:ea typeface="+mn-ea"/>
                <a:cs typeface="+mn-cs"/>
              </a:rPr>
              <a:t>Register at:  WWW.MAWC411.COM</a:t>
            </a:r>
          </a:p>
        </p:txBody>
      </p:sp>
      <p:sp>
        <p:nvSpPr>
          <p:cNvPr id="10" name="Content Placeholder 4">
            <a:extLst>
              <a:ext uri="{FF2B5EF4-FFF2-40B4-BE49-F238E27FC236}">
                <a16:creationId xmlns:a16="http://schemas.microsoft.com/office/drawing/2014/main" id="{E0243503-EC69-467F-A1CD-061EBA2BC7A6}"/>
              </a:ext>
            </a:extLst>
          </p:cNvPr>
          <p:cNvSpPr txBox="1">
            <a:spLocks/>
          </p:cNvSpPr>
          <p:nvPr/>
        </p:nvSpPr>
        <p:spPr>
          <a:xfrm>
            <a:off x="439838" y="2320890"/>
            <a:ext cx="11415868" cy="37095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altLang="zh-TW" sz="3600" b="1" i="0" u="none" strike="noStrike" kern="1200" cap="none" spc="0" normalizeH="0" baseline="0" noProof="0" dirty="0" err="1"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WebCenter</a:t>
            </a:r>
            <a:r>
              <a:rPr kumimoji="0" lang="en-AU" altLang="zh-TW" sz="3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Overview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altLang="zh-TW"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Launch once or twice a month</a:t>
            </a:r>
            <a:r>
              <a:rPr kumimoji="0" lang="zh-TW" altLang="en-US"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HK" altLang="zh-TW"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AU" altLang="zh-TW"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Market America</a:t>
            </a:r>
            <a:r>
              <a:rPr kumimoji="0" lang="en-US" altLang="zh-TW"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sz="3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Program including: The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maWebCenters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Product, Market Place, Retail Profits, BV, The System and The Support that exists for all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WebCenter</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Owners.</a:t>
            </a:r>
          </a:p>
        </p:txBody>
      </p:sp>
    </p:spTree>
    <p:extLst>
      <p:ext uri="{BB962C8B-B14F-4D97-AF65-F5344CB8AC3E}">
        <p14:creationId xmlns:p14="http://schemas.microsoft.com/office/powerpoint/2010/main" val="252956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F30CDB0-EB8D-1F4D-89FD-B727C6AA4B9C}"/>
              </a:ext>
            </a:extLst>
          </p:cNvPr>
          <p:cNvSpPr/>
          <p:nvPr/>
        </p:nvSpPr>
        <p:spPr>
          <a:xfrm>
            <a:off x="234466" y="30826"/>
            <a:ext cx="11801359" cy="31406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D92D663-9BA2-7745-940F-ECC1E3E2DA10}"/>
              </a:ext>
            </a:extLst>
          </p:cNvPr>
          <p:cNvSpPr txBox="1"/>
          <p:nvPr/>
        </p:nvSpPr>
        <p:spPr>
          <a:xfrm>
            <a:off x="2086015" y="72300"/>
            <a:ext cx="7765656" cy="830997"/>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UNIVERSITY </a:t>
            </a:r>
            <a:r>
              <a:rPr kumimoji="0" lang="en-US" sz="2400" b="0" i="0" u="none" strike="noStrike" kern="1200" cap="none" spc="0" normalizeH="0" baseline="0" noProof="0" dirty="0" smtClean="0">
                <a:ln>
                  <a:noFill/>
                </a:ln>
                <a:solidFill>
                  <a:prstClr val="white"/>
                </a:solidFill>
                <a:effectLst/>
                <a:uLnTx/>
                <a:uFillTx/>
                <a:latin typeface="Helvetica" pitchFamily="2" charset="0"/>
                <a:ea typeface="+mn-ea"/>
                <a:cs typeface="+mn-cs"/>
              </a:rPr>
              <a:t>MAJORS</a:t>
            </a:r>
            <a:r>
              <a:rPr kumimoji="0" lang="zh-TW" altLang="en-US" sz="2400" b="0" i="0" u="none" strike="noStrike" kern="1200" cap="none" spc="0" normalizeH="0" baseline="0" noProof="0" dirty="0" smtClean="0">
                <a:ln>
                  <a:noFill/>
                </a:ln>
                <a:solidFill>
                  <a:prstClr val="white"/>
                </a:solidFill>
                <a:effectLst/>
                <a:uLnTx/>
                <a:uFillTx/>
                <a:latin typeface="Helvetica" pitchFamily="2" charset="0"/>
                <a:ea typeface="新細明體" panose="02020500000000000000" pitchFamily="18" charset="-120"/>
                <a:cs typeface="+mn-cs"/>
              </a:rPr>
              <a:t> </a:t>
            </a:r>
            <a:r>
              <a:rPr kumimoji="0" lang="en-US" sz="2400" b="0" i="0" u="none" strike="noStrike" kern="1200" cap="none" spc="0" normalizeH="0" baseline="0" noProof="0" dirty="0" smtClean="0">
                <a:ln>
                  <a:noFill/>
                </a:ln>
                <a:solidFill>
                  <a:prstClr val="white"/>
                </a:solidFill>
                <a:effectLst/>
                <a:uLnTx/>
                <a:uFillTx/>
                <a:latin typeface="Helvetica" pitchFamily="2" charset="0"/>
                <a:ea typeface="+mn-ea"/>
                <a:cs typeface="+mn-cs"/>
              </a:rPr>
              <a:t>&amp;</a:t>
            </a: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
            </a:r>
            <a:b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AREAS OF SPECIALIZATION</a:t>
            </a:r>
          </a:p>
        </p:txBody>
      </p:sp>
      <p:cxnSp>
        <p:nvCxnSpPr>
          <p:cNvPr id="18" name="Straight Connector 17">
            <a:extLst>
              <a:ext uri="{FF2B5EF4-FFF2-40B4-BE49-F238E27FC236}">
                <a16:creationId xmlns:a16="http://schemas.microsoft.com/office/drawing/2014/main" id="{EDBCEF09-4D05-0148-BAE4-209971965302}"/>
              </a:ext>
            </a:extLst>
          </p:cNvPr>
          <p:cNvCxnSpPr>
            <a:cxnSpLocks/>
          </p:cNvCxnSpPr>
          <p:nvPr/>
        </p:nvCxnSpPr>
        <p:spPr>
          <a:xfrm flipV="1">
            <a:off x="3958602" y="775468"/>
            <a:ext cx="4151718" cy="199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CFD5C51B-59CB-F844-B061-EBE70229AD80}"/>
              </a:ext>
            </a:extLst>
          </p:cNvPr>
          <p:cNvSpPr>
            <a:spLocks noGrp="1"/>
          </p:cNvSpPr>
          <p:nvPr>
            <p:ph idx="1"/>
          </p:nvPr>
        </p:nvSpPr>
        <p:spPr>
          <a:xfrm>
            <a:off x="984410" y="821677"/>
            <a:ext cx="10301469" cy="2413023"/>
          </a:xfrm>
        </p:spPr>
        <p:txBody>
          <a:bodyPr>
            <a:noAutofit/>
          </a:bodyPr>
          <a:lstStyle/>
          <a:p>
            <a:pPr marL="0" indent="0" algn="ctr">
              <a:spcBef>
                <a:spcPts val="0"/>
              </a:spcBef>
              <a:spcAft>
                <a:spcPts val="1800"/>
              </a:spcAft>
              <a:buNone/>
            </a:pPr>
            <a:r>
              <a:rPr lang="en-US" sz="1800" dirty="0">
                <a:solidFill>
                  <a:schemeClr val="bg1"/>
                </a:solidFill>
                <a:latin typeface="Helvetica" pitchFamily="2" charset="0"/>
                <a:cs typeface="Arial"/>
              </a:rPr>
              <a:t>Exclusive Brands &amp; Services</a:t>
            </a:r>
          </a:p>
          <a:p>
            <a:pPr marL="0" indent="0" algn="ctr">
              <a:spcBef>
                <a:spcPts val="0"/>
              </a:spcBef>
              <a:spcAft>
                <a:spcPts val="1800"/>
              </a:spcAft>
              <a:buNone/>
            </a:pPr>
            <a:r>
              <a:rPr lang="en-US" sz="1800" dirty="0">
                <a:solidFill>
                  <a:schemeClr val="bg1"/>
                </a:solidFill>
                <a:latin typeface="Helvetica" pitchFamily="2" charset="0"/>
                <a:cs typeface="Arial"/>
              </a:rPr>
              <a:t>Proven sales system, support tools &amp; education</a:t>
            </a:r>
          </a:p>
          <a:p>
            <a:pPr marL="0" indent="0" algn="ctr">
              <a:spcBef>
                <a:spcPts val="0"/>
              </a:spcBef>
              <a:spcAft>
                <a:spcPts val="1800"/>
              </a:spcAft>
              <a:buNone/>
            </a:pPr>
            <a:r>
              <a:rPr lang="en-US" sz="1800" dirty="0">
                <a:solidFill>
                  <a:schemeClr val="bg1"/>
                </a:solidFill>
                <a:latin typeface="Helvetica" pitchFamily="2" charset="0"/>
                <a:cs typeface="Arial"/>
              </a:rPr>
              <a:t>Give &amp; Get referrals within your team</a:t>
            </a:r>
          </a:p>
          <a:p>
            <a:pPr marL="0" indent="0" algn="ctr">
              <a:spcBef>
                <a:spcPts val="0"/>
              </a:spcBef>
              <a:spcAft>
                <a:spcPts val="1800"/>
              </a:spcAft>
              <a:buNone/>
            </a:pPr>
            <a:r>
              <a:rPr lang="en-US" sz="1800" dirty="0">
                <a:solidFill>
                  <a:schemeClr val="bg1"/>
                </a:solidFill>
                <a:latin typeface="Helvetica" pitchFamily="2" charset="0"/>
                <a:cs typeface="Arial"/>
              </a:rPr>
              <a:t>PICK ONE OR TWO – LEARN TO EDIFY YOUR TEAM!</a:t>
            </a:r>
          </a:p>
          <a:p>
            <a:pPr marL="0" indent="0" algn="ctr">
              <a:spcBef>
                <a:spcPts val="0"/>
              </a:spcBef>
              <a:spcAft>
                <a:spcPts val="1800"/>
              </a:spcAft>
              <a:buNone/>
            </a:pPr>
            <a:r>
              <a:rPr lang="en-US" sz="1800" dirty="0">
                <a:solidFill>
                  <a:schemeClr val="bg1"/>
                </a:solidFill>
                <a:latin typeface="Helvetica" pitchFamily="2" charset="0"/>
                <a:cs typeface="Arial"/>
              </a:rPr>
              <a:t>Almost every division touches the B2B sector in some way, at some points </a:t>
            </a:r>
          </a:p>
        </p:txBody>
      </p:sp>
      <p:pic>
        <p:nvPicPr>
          <p:cNvPr id="9" name="Picture 8">
            <a:extLst>
              <a:ext uri="{FF2B5EF4-FFF2-40B4-BE49-F238E27FC236}">
                <a16:creationId xmlns:a16="http://schemas.microsoft.com/office/drawing/2014/main" id="{C51A56B1-904D-8B4A-A631-AB349B23198D}"/>
              </a:ext>
            </a:extLst>
          </p:cNvPr>
          <p:cNvPicPr>
            <a:picLocks noChangeAspect="1"/>
          </p:cNvPicPr>
          <p:nvPr/>
        </p:nvPicPr>
        <p:blipFill>
          <a:blip r:embed="rId3"/>
          <a:stretch>
            <a:fillRect/>
          </a:stretch>
        </p:blipFill>
        <p:spPr>
          <a:xfrm>
            <a:off x="0" y="3303391"/>
            <a:ext cx="3898900" cy="3494620"/>
          </a:xfrm>
          <a:prstGeom prst="rect">
            <a:avLst/>
          </a:prstGeom>
        </p:spPr>
      </p:pic>
      <p:pic>
        <p:nvPicPr>
          <p:cNvPr id="10" name="Picture 9">
            <a:extLst>
              <a:ext uri="{FF2B5EF4-FFF2-40B4-BE49-F238E27FC236}">
                <a16:creationId xmlns:a16="http://schemas.microsoft.com/office/drawing/2014/main" id="{621314EA-DDF5-D04E-8D13-49298F6356FE}"/>
              </a:ext>
            </a:extLst>
          </p:cNvPr>
          <p:cNvPicPr>
            <a:picLocks noChangeAspect="1"/>
          </p:cNvPicPr>
          <p:nvPr/>
        </p:nvPicPr>
        <p:blipFill>
          <a:blip r:embed="rId4"/>
          <a:stretch>
            <a:fillRect/>
          </a:stretch>
        </p:blipFill>
        <p:spPr>
          <a:xfrm>
            <a:off x="4147003" y="3369010"/>
            <a:ext cx="3976281" cy="3363381"/>
          </a:xfrm>
          <a:prstGeom prst="rect">
            <a:avLst/>
          </a:prstGeom>
        </p:spPr>
      </p:pic>
      <p:pic>
        <p:nvPicPr>
          <p:cNvPr id="11" name="Picture 10">
            <a:extLst>
              <a:ext uri="{FF2B5EF4-FFF2-40B4-BE49-F238E27FC236}">
                <a16:creationId xmlns:a16="http://schemas.microsoft.com/office/drawing/2014/main" id="{E5EB0A94-D820-104B-84FA-A2FE933C0B85}"/>
              </a:ext>
            </a:extLst>
          </p:cNvPr>
          <p:cNvPicPr>
            <a:picLocks noChangeAspect="1"/>
          </p:cNvPicPr>
          <p:nvPr/>
        </p:nvPicPr>
        <p:blipFill>
          <a:blip r:embed="rId5"/>
          <a:stretch>
            <a:fillRect/>
          </a:stretch>
        </p:blipFill>
        <p:spPr>
          <a:xfrm>
            <a:off x="8218269" y="3369010"/>
            <a:ext cx="3817556" cy="3392688"/>
          </a:xfrm>
          <a:prstGeom prst="rect">
            <a:avLst/>
          </a:prstGeom>
        </p:spPr>
      </p:pic>
    </p:spTree>
    <p:extLst>
      <p:ext uri="{BB962C8B-B14F-4D97-AF65-F5344CB8AC3E}">
        <p14:creationId xmlns:p14="http://schemas.microsoft.com/office/powerpoint/2010/main" val="407370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WCT 101</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348343" y="1825625"/>
            <a:ext cx="8257315"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WCT 101:  Succeeding with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WebCenters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WCT101 is designed to give you a simple and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duplicatable</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system for building your UnFranchise as a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WebCenter</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Owner.</a:t>
            </a:r>
            <a:b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Product: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Market, Shopping Annuity and Comparing and studying the competitive advantages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WebCenter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products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System:</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Team &amp; resources,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WebCenter</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goal setting , 5C – Workshop for consultation and the management system in the back-end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Learning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Business Building: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Expanding your business through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WebCenters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C946AB7-7D16-47AA-9C19-77DE31E679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2595" y="1290441"/>
            <a:ext cx="3068227" cy="5143500"/>
          </a:xfrm>
          <a:prstGeom prst="rect">
            <a:avLst/>
          </a:prstGeom>
        </p:spPr>
      </p:pic>
    </p:spTree>
    <p:extLst>
      <p:ext uri="{BB962C8B-B14F-4D97-AF65-F5344CB8AC3E}">
        <p14:creationId xmlns:p14="http://schemas.microsoft.com/office/powerpoint/2010/main" val="275646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WCT 201</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4229793" y="1341776"/>
            <a:ext cx="7767458" cy="53130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WCT 201: Advanced Selling &amp; </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Networking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WCT201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designed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the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WebCenter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Owner who completed the WCT101 to prepare for the next stage of his/her business.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The Strategy: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Redefining goals, everyday procedures, organization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Marketing research: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qualitative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comparisons, Industry studies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Advanced Retailing</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Find out the potentials, business commutation, explore strangers and sponsor customers, create your customer base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Advanced </a:t>
            </a:r>
            <a:r>
              <a:rPr kumimoji="0" lang="en-US" sz="1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WebCenter</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 tools: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Reports and advanced tools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Business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Building:</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Recruiting potentials, monitor the trainees and </a:t>
            </a: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WebCenter</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Onwers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BA687CC-D5DB-4D69-BD48-2340400E02D6}"/>
              </a:ext>
            </a:extLst>
          </p:cNvPr>
          <p:cNvGrpSpPr/>
          <p:nvPr/>
        </p:nvGrpSpPr>
        <p:grpSpPr>
          <a:xfrm>
            <a:off x="567595" y="1290441"/>
            <a:ext cx="3428694" cy="5143500"/>
            <a:chOff x="0" y="0"/>
            <a:chExt cx="3428694" cy="5143500"/>
          </a:xfrm>
        </p:grpSpPr>
        <p:pic>
          <p:nvPicPr>
            <p:cNvPr id="12" name="Picture 11">
              <a:extLst>
                <a:ext uri="{FF2B5EF4-FFF2-40B4-BE49-F238E27FC236}">
                  <a16:creationId xmlns:a16="http://schemas.microsoft.com/office/drawing/2014/main" id="{2EFDD656-BB20-4D22-808A-ACEFE0A56E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a:extLst>
                <a:ext uri="{FF2B5EF4-FFF2-40B4-BE49-F238E27FC236}">
                  <a16:creationId xmlns:a16="http://schemas.microsoft.com/office/drawing/2014/main" id="{110CA7C1-6F0A-499E-AE76-E2B340A5C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2593642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19117" y="5851441"/>
            <a:ext cx="184731" cy="461664"/>
          </a:xfrm>
          <a:prstGeom prst="rect">
            <a:avLst/>
          </a:prstGeom>
          <a:noFill/>
        </p:spPr>
        <p:txBody>
          <a:bodyPr wrap="none" lIns="91311" tIns="45676" rIns="91311" bIns="45676"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959565" y="376327"/>
            <a:ext cx="184731" cy="461664"/>
          </a:xfrm>
          <a:prstGeom prst="rect">
            <a:avLst/>
          </a:prstGeom>
          <a:noFill/>
        </p:spPr>
        <p:txBody>
          <a:bodyPr wrap="none" lIns="91311" tIns="45676" rIns="91311" bIns="45676"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161405" y="868751"/>
            <a:ext cx="11930049" cy="1274195"/>
          </a:xfrm>
          <a:prstGeom prst="rect">
            <a:avLst/>
          </a:prstGeom>
        </p:spPr>
        <p:txBody>
          <a:bodyPr wrap="square" lIns="91311" tIns="45676" rIns="91311" bIns="45676">
            <a:spAutoFit/>
          </a:bodyPr>
          <a:lstStyle/>
          <a:p>
            <a:pPr marL="0" marR="0" lvl="0" indent="0" algn="ctr" defTabSz="1217372"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Century Gothic"/>
              </a:rPr>
              <a:t>A PROVEN, DUPLICATABLE, SYSTEM TO PROVIDE </a:t>
            </a:r>
          </a:p>
          <a:p>
            <a:pPr marL="0" marR="0" lvl="0" indent="0" algn="ctr" defTabSz="1217372"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Century Gothic"/>
              </a:rPr>
              <a:t>SMALL BUSINESS OWNERS AN EFFECTIVE INTERNET PRESENCE</a:t>
            </a:r>
          </a:p>
        </p:txBody>
      </p:sp>
      <p:sp>
        <p:nvSpPr>
          <p:cNvPr id="17" name="Rectangle 16"/>
          <p:cNvSpPr/>
          <p:nvPr/>
        </p:nvSpPr>
        <p:spPr>
          <a:xfrm>
            <a:off x="161404" y="2377396"/>
            <a:ext cx="11930049" cy="732574"/>
          </a:xfrm>
          <a:prstGeom prst="rect">
            <a:avLst/>
          </a:prstGeom>
        </p:spPr>
        <p:txBody>
          <a:bodyPr wrap="square" lIns="91311" tIns="45676" rIns="91311" bIns="45676">
            <a:spAutoFit/>
          </a:bodyPr>
          <a:lstStyle/>
          <a:p>
            <a:pPr marL="0" marR="0" lvl="0" indent="0" algn="ctr" defTabSz="1217372" rtl="0" eaLnBrk="1" fontAlgn="auto" latinLnBrk="0" hangingPunct="1">
              <a:lnSpc>
                <a:spcPct val="12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Calibri"/>
                <a:ea typeface="+mn-ea"/>
                <a:cs typeface="Century Gothic"/>
              </a:rPr>
              <a:t>TOGETHER, WE HELP BUSINESSES AND ORGANIZATIONS WITH:</a:t>
            </a:r>
          </a:p>
        </p:txBody>
      </p:sp>
      <p:sp>
        <p:nvSpPr>
          <p:cNvPr id="19" name="Rectangle 18"/>
          <p:cNvSpPr/>
          <p:nvPr/>
        </p:nvSpPr>
        <p:spPr>
          <a:xfrm>
            <a:off x="197227" y="3552559"/>
            <a:ext cx="5661596"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marR="0" lvl="1" indent="0" algn="l" defTabSz="1217372" rtl="0" eaLnBrk="1" fontAlgn="auto" latinLnBrk="0" hangingPunct="1">
              <a:lnSpc>
                <a:spcPct val="100000"/>
              </a:lnSpc>
              <a:spcBef>
                <a:spcPts val="0"/>
              </a:spcBef>
              <a:spcAft>
                <a:spcPts val="0"/>
              </a:spcAft>
              <a:buClrTx/>
              <a:buSzTx/>
              <a:buFontTx/>
              <a:buNone/>
              <a:tabLst/>
              <a:defRPr/>
            </a:pPr>
            <a:r>
              <a:rPr kumimoji="0" lang="en-US" sz="2100" b="1" i="0" u="none" strike="noStrike" kern="1200" cap="all" spc="0" normalizeH="0" baseline="0" noProof="0" dirty="0">
                <a:ln>
                  <a:noFill/>
                </a:ln>
                <a:solidFill>
                  <a:prstClr val="white"/>
                </a:solidFill>
                <a:effectLst/>
                <a:uLnTx/>
                <a:uFillTx/>
                <a:latin typeface="Calibri"/>
                <a:ea typeface="ＭＳ Ｐゴシック" charset="0"/>
                <a:cs typeface="Century Gothic"/>
              </a:rPr>
              <a:t>Increasing Revenues</a:t>
            </a:r>
          </a:p>
        </p:txBody>
      </p:sp>
      <p:sp>
        <p:nvSpPr>
          <p:cNvPr id="20" name="Rectangle 19"/>
          <p:cNvSpPr/>
          <p:nvPr/>
        </p:nvSpPr>
        <p:spPr>
          <a:xfrm>
            <a:off x="197227" y="4466959"/>
            <a:ext cx="5661596"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marR="0" lvl="1" indent="0" algn="l" defTabSz="1217372" rtl="0" eaLnBrk="1" fontAlgn="auto" latinLnBrk="0" hangingPunct="1">
              <a:lnSpc>
                <a:spcPct val="120000"/>
              </a:lnSpc>
              <a:spcBef>
                <a:spcPts val="0"/>
              </a:spcBef>
              <a:spcAft>
                <a:spcPts val="0"/>
              </a:spcAft>
              <a:buClrTx/>
              <a:buSzTx/>
              <a:buFontTx/>
              <a:buNone/>
              <a:tabLst/>
              <a:defRPr/>
            </a:pPr>
            <a:r>
              <a:rPr kumimoji="0" lang="en-US" sz="2100" b="1" i="0" u="none" strike="noStrike" kern="1200" cap="all" spc="0" normalizeH="0" baseline="0" noProof="0" dirty="0">
                <a:ln>
                  <a:noFill/>
                </a:ln>
                <a:solidFill>
                  <a:prstClr val="white"/>
                </a:solidFill>
                <a:effectLst/>
                <a:uLnTx/>
                <a:uFillTx/>
                <a:latin typeface="Calibri"/>
                <a:ea typeface="ＭＳ Ｐゴシック" charset="0"/>
                <a:cs typeface="Century Gothic"/>
              </a:rPr>
              <a:t>Decreasing Expenses</a:t>
            </a:r>
          </a:p>
        </p:txBody>
      </p:sp>
      <p:sp>
        <p:nvSpPr>
          <p:cNvPr id="21" name="Rectangle 20"/>
          <p:cNvSpPr/>
          <p:nvPr/>
        </p:nvSpPr>
        <p:spPr>
          <a:xfrm>
            <a:off x="201157" y="5381359"/>
            <a:ext cx="5657664"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marR="0" lvl="1" indent="0" algn="l" defTabSz="1217372" rtl="0" eaLnBrk="1" fontAlgn="auto" latinLnBrk="0" hangingPunct="1">
              <a:lnSpc>
                <a:spcPct val="120000"/>
              </a:lnSpc>
              <a:spcBef>
                <a:spcPts val="0"/>
              </a:spcBef>
              <a:spcAft>
                <a:spcPts val="0"/>
              </a:spcAft>
              <a:buClrTx/>
              <a:buSzTx/>
              <a:buFontTx/>
              <a:buNone/>
              <a:tabLst/>
              <a:defRPr/>
            </a:pPr>
            <a:r>
              <a:rPr kumimoji="0" lang="en-US" sz="2100" b="1" i="0" u="none" strike="noStrike" kern="1200" cap="all" spc="0" normalizeH="0" baseline="0" noProof="0" dirty="0">
                <a:ln>
                  <a:noFill/>
                </a:ln>
                <a:solidFill>
                  <a:prstClr val="white"/>
                </a:solidFill>
                <a:effectLst/>
                <a:uLnTx/>
                <a:uFillTx/>
                <a:latin typeface="Calibri"/>
                <a:ea typeface="ＭＳ Ｐゴシック" charset="0"/>
                <a:cs typeface="Century Gothic"/>
              </a:rPr>
              <a:t>Increasing Customer Satisfaction</a:t>
            </a:r>
          </a:p>
        </p:txBody>
      </p:sp>
      <p:sp>
        <p:nvSpPr>
          <p:cNvPr id="22" name="Rectangle 21"/>
          <p:cNvSpPr/>
          <p:nvPr/>
        </p:nvSpPr>
        <p:spPr>
          <a:xfrm>
            <a:off x="6237196" y="3552559"/>
            <a:ext cx="5728717"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273913" marR="0" lvl="1" indent="0" algn="r" defTabSz="1217372" rtl="0" eaLnBrk="1" fontAlgn="auto" latinLnBrk="0" hangingPunct="1">
              <a:lnSpc>
                <a:spcPct val="120000"/>
              </a:lnSpc>
              <a:spcBef>
                <a:spcPts val="0"/>
              </a:spcBef>
              <a:spcAft>
                <a:spcPts val="0"/>
              </a:spcAft>
              <a:buClrTx/>
              <a:buSzTx/>
              <a:buFontTx/>
              <a:buNone/>
              <a:tabLst/>
              <a:defRPr/>
            </a:pPr>
            <a:r>
              <a:rPr kumimoji="0" lang="en-US" sz="2100" b="1" i="0" u="none" strike="noStrike" kern="1200" cap="all" spc="0" normalizeH="0" baseline="0" noProof="0" dirty="0">
                <a:ln>
                  <a:noFill/>
                </a:ln>
                <a:solidFill>
                  <a:prstClr val="white"/>
                </a:solidFill>
                <a:effectLst/>
                <a:uLnTx/>
                <a:uFillTx/>
                <a:latin typeface="Calibri"/>
                <a:ea typeface="ＭＳ Ｐゴシック" charset="0"/>
                <a:cs typeface="Century Gothic"/>
              </a:rPr>
              <a:t>STREAMLINING BUSINESS PRACTICES </a:t>
            </a:r>
          </a:p>
        </p:txBody>
      </p:sp>
      <p:sp>
        <p:nvSpPr>
          <p:cNvPr id="23" name="Rectangle 22"/>
          <p:cNvSpPr/>
          <p:nvPr/>
        </p:nvSpPr>
        <p:spPr>
          <a:xfrm>
            <a:off x="6237195" y="4465078"/>
            <a:ext cx="5733916"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marR="0" lvl="1" indent="0" algn="r" defTabSz="1217372" rtl="0" eaLnBrk="1" fontAlgn="auto" latinLnBrk="0" hangingPunct="1">
              <a:lnSpc>
                <a:spcPct val="120000"/>
              </a:lnSpc>
              <a:spcBef>
                <a:spcPts val="0"/>
              </a:spcBef>
              <a:spcAft>
                <a:spcPts val="0"/>
              </a:spcAft>
              <a:buClrTx/>
              <a:buSzTx/>
              <a:buFontTx/>
              <a:buNone/>
              <a:tabLst/>
              <a:defRPr/>
            </a:pPr>
            <a:r>
              <a:rPr kumimoji="0" lang="en-US" sz="2100" b="1" i="0" u="none" strike="noStrike" kern="1200" cap="all" spc="0" normalizeH="0" baseline="0" noProof="0" dirty="0">
                <a:ln>
                  <a:noFill/>
                </a:ln>
                <a:solidFill>
                  <a:prstClr val="white"/>
                </a:solidFill>
                <a:effectLst/>
                <a:uLnTx/>
                <a:uFillTx/>
                <a:latin typeface="Calibri"/>
                <a:ea typeface="ＭＳ Ｐゴシック" charset="0"/>
                <a:cs typeface="Century Gothic"/>
              </a:rPr>
              <a:t>INCREASING ENGAGEMENT</a:t>
            </a:r>
          </a:p>
        </p:txBody>
      </p:sp>
      <p:sp>
        <p:nvSpPr>
          <p:cNvPr id="24" name="Rectangle 23"/>
          <p:cNvSpPr/>
          <p:nvPr/>
        </p:nvSpPr>
        <p:spPr>
          <a:xfrm>
            <a:off x="6237196" y="5454155"/>
            <a:ext cx="5728717"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marR="0" lvl="1" indent="0" algn="r" defTabSz="1217372" rtl="0" eaLnBrk="1" fontAlgn="auto" latinLnBrk="0" hangingPunct="1">
              <a:lnSpc>
                <a:spcPct val="120000"/>
              </a:lnSpc>
              <a:spcBef>
                <a:spcPts val="0"/>
              </a:spcBef>
              <a:spcAft>
                <a:spcPts val="0"/>
              </a:spcAft>
              <a:buClrTx/>
              <a:buSzTx/>
              <a:buFontTx/>
              <a:buNone/>
              <a:tabLst/>
              <a:defRPr/>
            </a:pPr>
            <a:r>
              <a:rPr kumimoji="0" lang="en-US" sz="2100" b="1" i="0" u="none" strike="noStrike" kern="1200" cap="all" spc="0" normalizeH="0" baseline="0" noProof="0" dirty="0">
                <a:ln>
                  <a:noFill/>
                </a:ln>
                <a:solidFill>
                  <a:prstClr val="white"/>
                </a:solidFill>
                <a:effectLst/>
                <a:uLnTx/>
                <a:uFillTx/>
                <a:latin typeface="Calibri"/>
                <a:ea typeface="ＭＳ Ｐゴシック" charset="0"/>
                <a:cs typeface="Century Gothic"/>
              </a:rPr>
              <a:t>MARKETING THEIR BUSINESS</a:t>
            </a:r>
          </a:p>
        </p:txBody>
      </p:sp>
    </p:spTree>
    <p:extLst>
      <p:ext uri="{BB962C8B-B14F-4D97-AF65-F5344CB8AC3E}">
        <p14:creationId xmlns:p14="http://schemas.microsoft.com/office/powerpoint/2010/main" val="120013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842" y="1"/>
            <a:ext cx="12550877" cy="6858000"/>
          </a:xfrm>
          <a:prstGeom prst="rect">
            <a:avLst/>
          </a:prstGeom>
        </p:spPr>
      </p:pic>
      <p:sp>
        <p:nvSpPr>
          <p:cNvPr id="8" name="Oval 7"/>
          <p:cNvSpPr/>
          <p:nvPr/>
        </p:nvSpPr>
        <p:spPr>
          <a:xfrm>
            <a:off x="2502440" y="2991441"/>
            <a:ext cx="2460521" cy="239620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Helvetica" pitchFamily="2" charset="0"/>
                <a:cs typeface="Helvetica"/>
              </a:rPr>
              <a:t>YOU</a:t>
            </a:r>
            <a:r>
              <a:rPr kumimoji="0" lang="en-US" sz="2200" b="0" i="0" u="none" strike="noStrike" kern="0" cap="none" spc="0" normalizeH="0" baseline="0" noProof="0" dirty="0">
                <a:ln>
                  <a:noFill/>
                </a:ln>
                <a:solidFill>
                  <a:srgbClr val="FFFFFF"/>
                </a:solidFill>
                <a:effectLst/>
                <a:uLnTx/>
                <a:uFillTx/>
                <a:latin typeface="Helvetica" pitchFamily="2" charset="0"/>
                <a:cs typeface="Helvetica"/>
              </a:rPr>
              <a:t/>
            </a:r>
            <a:br>
              <a:rPr kumimoji="0" lang="en-US" sz="2200" b="0" i="0" u="none" strike="noStrike" kern="0" cap="none" spc="0" normalizeH="0" baseline="0" noProof="0" dirty="0">
                <a:ln>
                  <a:noFill/>
                </a:ln>
                <a:solidFill>
                  <a:srgbClr val="FFFFFF"/>
                </a:solidFill>
                <a:effectLst/>
                <a:uLnTx/>
                <a:uFillTx/>
                <a:latin typeface="Helvetica" pitchFamily="2" charset="0"/>
                <a:cs typeface="Helvetica"/>
              </a:rPr>
            </a:br>
            <a:r>
              <a:rPr kumimoji="0" lang="en-US" sz="2200" b="0" i="0" u="none" strike="noStrike" kern="0" cap="none" spc="0" normalizeH="0" baseline="0" noProof="0" dirty="0">
                <a:ln>
                  <a:noFill/>
                </a:ln>
                <a:solidFill>
                  <a:srgbClr val="FFFFFF"/>
                </a:solidFill>
                <a:effectLst/>
                <a:uLnTx/>
                <a:uFillTx/>
                <a:latin typeface="Helvetica" pitchFamily="2" charset="0"/>
                <a:cs typeface="Helvetica"/>
              </a:rPr>
              <a:t>TALK TO BUSINESS OWNERS &amp; SET APTS.</a:t>
            </a:r>
          </a:p>
        </p:txBody>
      </p:sp>
      <p:sp>
        <p:nvSpPr>
          <p:cNvPr id="10" name="TextBox 9"/>
          <p:cNvSpPr txBox="1"/>
          <p:nvPr/>
        </p:nvSpPr>
        <p:spPr>
          <a:xfrm>
            <a:off x="1422401" y="903265"/>
            <a:ext cx="101824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Calibri"/>
                <a:ea typeface="+mn-ea"/>
                <a:cs typeface="Helvetica"/>
              </a:rPr>
              <a:t>A PROVEN SYSTEM FOR SUCCESS</a:t>
            </a:r>
          </a:p>
        </p:txBody>
      </p:sp>
      <p:sp>
        <p:nvSpPr>
          <p:cNvPr id="12" name="Oval 11"/>
          <p:cNvSpPr/>
          <p:nvPr/>
        </p:nvSpPr>
        <p:spPr>
          <a:xfrm>
            <a:off x="5334333" y="2991441"/>
            <a:ext cx="2445570" cy="2396202"/>
          </a:xfrm>
          <a:prstGeom prst="ellipse">
            <a:avLst/>
          </a:prstGeom>
          <a:solidFill>
            <a:schemeClr val="tx1">
              <a:lumMod val="65000"/>
              <a:lumOff val="35000"/>
            </a:schemeClr>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en-US" sz="2800" b="1"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OUR TEAMS</a:t>
            </a: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en-US"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SALES,</a:t>
            </a: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en-US"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DESIGN, DIGITAL</a:t>
            </a:r>
          </a:p>
        </p:txBody>
      </p:sp>
      <p:sp>
        <p:nvSpPr>
          <p:cNvPr id="15" name="Oval 14"/>
          <p:cNvSpPr/>
          <p:nvPr/>
        </p:nvSpPr>
        <p:spPr>
          <a:xfrm>
            <a:off x="8086090" y="2991441"/>
            <a:ext cx="2460521" cy="239620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Helvetica" pitchFamily="2" charset="0"/>
                <a:cs typeface="Helvetica"/>
              </a:rPr>
              <a:t>YOUR CLIENT</a:t>
            </a:r>
          </a:p>
          <a:p>
            <a:pPr marL="0" marR="0" lvl="0" indent="0" algn="ctr" defTabSz="608778"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Helvetica" pitchFamily="2" charset="0"/>
                <a:cs typeface="Helvetica"/>
              </a:rPr>
              <a:t>GREAT SITE &amp; SUPPORT</a:t>
            </a:r>
          </a:p>
        </p:txBody>
      </p:sp>
    </p:spTree>
    <p:extLst>
      <p:ext uri="{BB962C8B-B14F-4D97-AF65-F5344CB8AC3E}">
        <p14:creationId xmlns:p14="http://schemas.microsoft.com/office/powerpoint/2010/main" val="409759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3236925"/>
          </a:xfrm>
          <a:prstGeom prst="rect">
            <a:avLst/>
          </a:prstGeom>
        </p:spPr>
      </p:pic>
      <p:sp>
        <p:nvSpPr>
          <p:cNvPr id="6" name="Title 1"/>
          <p:cNvSpPr txBox="1">
            <a:spLocks/>
          </p:cNvSpPr>
          <p:nvPr/>
        </p:nvSpPr>
        <p:spPr>
          <a:xfrm>
            <a:off x="244167" y="3048491"/>
            <a:ext cx="11639623"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33" b="1" i="0" u="none" strike="noStrike" kern="1200" cap="all" spc="0" normalizeH="0" baseline="0" noProof="0" dirty="0">
                <a:ln>
                  <a:noFill/>
                </a:ln>
                <a:solidFill>
                  <a:srgbClr val="00B0F0"/>
                </a:solidFill>
                <a:effectLst/>
                <a:uLnTx/>
                <a:uFillTx/>
                <a:latin typeface="Pathway Gothic One" charset="0"/>
                <a:ea typeface="Pathway Gothic One" charset="0"/>
                <a:cs typeface="Pathway Gothic One" charset="0"/>
              </a:rPr>
              <a:t>A COMPREHENSIVE DIGITAL STRATEGY</a:t>
            </a:r>
          </a:p>
        </p:txBody>
      </p:sp>
      <p:grpSp>
        <p:nvGrpSpPr>
          <p:cNvPr id="15" name="Group 14"/>
          <p:cNvGrpSpPr/>
          <p:nvPr/>
        </p:nvGrpSpPr>
        <p:grpSpPr>
          <a:xfrm>
            <a:off x="4330790" y="3641880"/>
            <a:ext cx="3848205" cy="896132"/>
            <a:chOff x="157597" y="3783017"/>
            <a:chExt cx="2886154" cy="579636"/>
          </a:xfrm>
        </p:grpSpPr>
        <p:sp>
          <p:nvSpPr>
            <p:cNvPr id="8" name="Rectangle 7"/>
            <p:cNvSpPr/>
            <p:nvPr/>
          </p:nvSpPr>
          <p:spPr>
            <a:xfrm>
              <a:off x="157597" y="3804489"/>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srgbClr val="FFFFFF"/>
                </a:solidFill>
                <a:effectLst/>
                <a:uLnTx/>
                <a:uFillTx/>
                <a:latin typeface="Pathway Gothic One" charset="0"/>
                <a:ea typeface="Pathway Gothic One" charset="0"/>
                <a:cs typeface="Pathway Gothic One" charset="0"/>
              </a:endParaRPr>
            </a:p>
          </p:txBody>
        </p:sp>
        <p:sp>
          <p:nvSpPr>
            <p:cNvPr id="12" name="TextBox 11"/>
            <p:cNvSpPr txBox="1"/>
            <p:nvPr/>
          </p:nvSpPr>
          <p:spPr>
            <a:xfrm>
              <a:off x="207465" y="3783017"/>
              <a:ext cx="2836286" cy="325199"/>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160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MERCHANT</a:t>
              </a:r>
              <a:r>
                <a:rPr kumimoji="0" lang="en-US" sz="2533"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 </a:t>
              </a:r>
              <a:r>
                <a:rPr kumimoji="0" 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SERVICES</a:t>
              </a:r>
              <a:endParaRPr kumimoji="0" lang="en-US" sz="2533"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endParaRPr>
            </a:p>
          </p:txBody>
        </p:sp>
      </p:grpSp>
      <p:grpSp>
        <p:nvGrpSpPr>
          <p:cNvPr id="16" name="Group 15"/>
          <p:cNvGrpSpPr/>
          <p:nvPr/>
        </p:nvGrpSpPr>
        <p:grpSpPr>
          <a:xfrm>
            <a:off x="260574" y="3641880"/>
            <a:ext cx="3783724" cy="896132"/>
            <a:chOff x="183125" y="3267150"/>
            <a:chExt cx="2837793" cy="579636"/>
          </a:xfrm>
        </p:grpSpPr>
        <p:sp>
          <p:nvSpPr>
            <p:cNvPr id="17" name="Rectangle 16"/>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srgbClr val="FFFFFF"/>
                </a:solidFill>
                <a:effectLst/>
                <a:uLnTx/>
                <a:uFillTx/>
                <a:latin typeface="Pathway Gothic One" charset="0"/>
                <a:ea typeface="Pathway Gothic One" charset="0"/>
                <a:cs typeface="Pathway Gothic One" charset="0"/>
              </a:endParaRPr>
            </a:p>
          </p:txBody>
        </p:sp>
        <p:sp>
          <p:nvSpPr>
            <p:cNvPr id="18" name="TextBox 17"/>
            <p:cNvSpPr txBox="1"/>
            <p:nvPr/>
          </p:nvSpPr>
          <p:spPr>
            <a:xfrm>
              <a:off x="297182" y="3267150"/>
              <a:ext cx="2679635" cy="325199"/>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160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ONLINE SOLUTIONS</a:t>
              </a:r>
            </a:p>
          </p:txBody>
        </p:sp>
      </p:grpSp>
      <p:grpSp>
        <p:nvGrpSpPr>
          <p:cNvPr id="20" name="Group 19"/>
          <p:cNvGrpSpPr/>
          <p:nvPr/>
        </p:nvGrpSpPr>
        <p:grpSpPr>
          <a:xfrm>
            <a:off x="8344321" y="3659153"/>
            <a:ext cx="3783724" cy="878857"/>
            <a:chOff x="183125" y="3288622"/>
            <a:chExt cx="2837793" cy="558164"/>
          </a:xfrm>
        </p:grpSpPr>
        <p:sp>
          <p:nvSpPr>
            <p:cNvPr id="21" name="Rectangle 20"/>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srgbClr val="FFFFFF"/>
                </a:solidFill>
                <a:effectLst/>
                <a:uLnTx/>
                <a:uFillTx/>
                <a:latin typeface="Pathway Gothic One" charset="0"/>
                <a:ea typeface="Pathway Gothic One" charset="0"/>
                <a:cs typeface="Pathway Gothic One" charset="0"/>
              </a:endParaRPr>
            </a:p>
          </p:txBody>
        </p:sp>
        <p:sp>
          <p:nvSpPr>
            <p:cNvPr id="22" name="TextBox 21"/>
            <p:cNvSpPr txBox="1"/>
            <p:nvPr/>
          </p:nvSpPr>
          <p:spPr>
            <a:xfrm>
              <a:off x="183125" y="3288622"/>
              <a:ext cx="2814746" cy="319308"/>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160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CUSTOMERS</a:t>
              </a:r>
            </a:p>
          </p:txBody>
        </p:sp>
      </p:grpSp>
      <p:sp>
        <p:nvSpPr>
          <p:cNvPr id="23" name="TextBox 22"/>
          <p:cNvSpPr txBox="1"/>
          <p:nvPr/>
        </p:nvSpPr>
        <p:spPr>
          <a:xfrm>
            <a:off x="4646638" y="4653748"/>
            <a:ext cx="3308196" cy="1107996"/>
          </a:xfrm>
          <a:prstGeom prst="rect">
            <a:avLst/>
          </a:prstGeom>
          <a:noFill/>
        </p:spPr>
        <p:txBody>
          <a:bodyPr wrap="square" rtlCol="0">
            <a:spAutoFit/>
          </a:bodyPr>
          <a:lstStyle/>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altLang="zh-TW"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BANKING</a:t>
            </a:r>
            <a:r>
              <a:rPr kumimoji="0" lang="zh-TW" alt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 </a:t>
            </a:r>
            <a:r>
              <a:rPr kumimoji="0" lang="en-US" altLang="zh-TW"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SERVICE</a:t>
            </a:r>
          </a:p>
          <a:p>
            <a:pPr marL="342900" marR="0" lvl="0" indent="-342900" algn="l" defTabSz="9130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LOGISTIC</a:t>
            </a:r>
            <a:r>
              <a:rPr kumimoji="0" lang="zh-TW" alt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 </a:t>
            </a:r>
            <a:r>
              <a:rPr kumimoji="0" lang="en-US" altLang="zh-TW"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SERVICE</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altLang="zh-TW"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E</a:t>
            </a:r>
            <a:r>
              <a:rPr kumimoji="0" lang="zh-TW" alt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 </a:t>
            </a:r>
            <a:r>
              <a:rPr kumimoji="0" lang="en-US" altLang="zh-TW"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INVOICE</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p:txBody>
      </p:sp>
      <p:sp>
        <p:nvSpPr>
          <p:cNvPr id="24" name="TextBox 23"/>
          <p:cNvSpPr txBox="1"/>
          <p:nvPr/>
        </p:nvSpPr>
        <p:spPr>
          <a:xfrm>
            <a:off x="8597448" y="4634297"/>
            <a:ext cx="3594553" cy="1785104"/>
          </a:xfrm>
          <a:prstGeom prst="rect">
            <a:avLst/>
          </a:prstGeom>
          <a:noFill/>
        </p:spPr>
        <p:txBody>
          <a:bodyPr wrap="square" rtlCol="0">
            <a:spAutoFit/>
          </a:bodyPr>
          <a:lstStyle/>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SHOP.COM PARTNER</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SHOP LOCAL</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PREFERRED CUSTOMER PROGRAM </a:t>
            </a:r>
          </a:p>
        </p:txBody>
      </p:sp>
      <p:sp>
        <p:nvSpPr>
          <p:cNvPr id="25" name="TextBox 24"/>
          <p:cNvSpPr txBox="1"/>
          <p:nvPr/>
        </p:nvSpPr>
        <p:spPr>
          <a:xfrm>
            <a:off x="498337" y="4653746"/>
            <a:ext cx="3308196" cy="2123658"/>
          </a:xfrm>
          <a:prstGeom prst="rect">
            <a:avLst/>
          </a:prstGeom>
          <a:noFill/>
        </p:spPr>
        <p:txBody>
          <a:bodyPr wrap="square" rtlCol="0">
            <a:spAutoFit/>
          </a:bodyPr>
          <a:lstStyle/>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WEBSITES</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ECOMMERCE</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GOOGLE</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SOCIAL MEDIA</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CONTENT</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COMMUNICATION</a:t>
            </a:r>
          </a:p>
        </p:txBody>
      </p:sp>
    </p:spTree>
    <p:extLst>
      <p:ext uri="{BB962C8B-B14F-4D97-AF65-F5344CB8AC3E}">
        <p14:creationId xmlns:p14="http://schemas.microsoft.com/office/powerpoint/2010/main" val="258776318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37963" y="1089105"/>
            <a:ext cx="6705600" cy="711200"/>
          </a:xfrm>
          <a:prstGeom prst="rect">
            <a:avLst/>
          </a:prstGeom>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867" b="1" i="0" u="none" strike="noStrike" kern="1200" cap="all" spc="0" normalizeH="0" baseline="0" noProof="0" dirty="0">
                <a:ln>
                  <a:noFill/>
                </a:ln>
                <a:solidFill>
                  <a:srgbClr val="00B0F0"/>
                </a:solidFill>
                <a:effectLst/>
                <a:uLnTx/>
                <a:uFillTx/>
                <a:latin typeface="Calibri"/>
                <a:ea typeface="+mj-ea"/>
                <a:cs typeface="+mj-cs"/>
              </a:rPr>
              <a:t>MORE THAN JUST A WEBSITE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4" y="0"/>
            <a:ext cx="4090969" cy="6858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9317" y="1718664"/>
            <a:ext cx="7932683" cy="3795588"/>
          </a:xfrm>
          <a:prstGeom prst="rect">
            <a:avLst/>
          </a:prstGeom>
        </p:spPr>
      </p:pic>
      <p:sp>
        <p:nvSpPr>
          <p:cNvPr id="4" name="TextBox 3">
            <a:extLst>
              <a:ext uri="{FF2B5EF4-FFF2-40B4-BE49-F238E27FC236}">
                <a16:creationId xmlns:a16="http://schemas.microsoft.com/office/drawing/2014/main" id="{07056954-8530-4C1E-B897-1ED8B15A65A3}"/>
              </a:ext>
            </a:extLst>
          </p:cNvPr>
          <p:cNvSpPr txBox="1"/>
          <p:nvPr/>
        </p:nvSpPr>
        <p:spPr>
          <a:xfrm>
            <a:off x="4601882" y="5432611"/>
            <a:ext cx="6227483" cy="523220"/>
          </a:xfrm>
          <a:prstGeom prst="rect">
            <a:avLst/>
          </a:prstGeom>
          <a:noFill/>
        </p:spPr>
        <p:txBody>
          <a:bodyPr wrap="square"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Pathway Gothic One"/>
                <a:cs typeface="Helvetica"/>
              </a:rPr>
              <a:t>DIGITAL MARKETING PRODUCTS</a:t>
            </a:r>
          </a:p>
        </p:txBody>
      </p:sp>
      <p:sp>
        <p:nvSpPr>
          <p:cNvPr id="5" name="TextBox 4">
            <a:extLst>
              <a:ext uri="{FF2B5EF4-FFF2-40B4-BE49-F238E27FC236}">
                <a16:creationId xmlns:a16="http://schemas.microsoft.com/office/drawing/2014/main" id="{A46E257B-908F-43ED-ACA1-D7081DCE57F0}"/>
              </a:ext>
            </a:extLst>
          </p:cNvPr>
          <p:cNvSpPr txBox="1"/>
          <p:nvPr/>
        </p:nvSpPr>
        <p:spPr>
          <a:xfrm>
            <a:off x="4624834" y="6106356"/>
            <a:ext cx="7201648" cy="261610"/>
          </a:xfrm>
          <a:prstGeom prst="rect">
            <a:avLst/>
          </a:prstGeom>
          <a:noFill/>
        </p:spPr>
        <p:txBody>
          <a:bodyPr wrap="square"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a:cs typeface="Helvetica"/>
              </a:rPr>
              <a:t>Design, SEO, Google Ads, Social Media Management, Facebook Ads, Online Reputation management, Content Writing</a:t>
            </a:r>
          </a:p>
        </p:txBody>
      </p:sp>
    </p:spTree>
    <p:extLst>
      <p:ext uri="{BB962C8B-B14F-4D97-AF65-F5344CB8AC3E}">
        <p14:creationId xmlns:p14="http://schemas.microsoft.com/office/powerpoint/2010/main" val="245457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552" y="0"/>
            <a:ext cx="5299364" cy="685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2" name="TextBox 1"/>
          <p:cNvSpPr txBox="1"/>
          <p:nvPr/>
        </p:nvSpPr>
        <p:spPr>
          <a:xfrm>
            <a:off x="123382" y="5904523"/>
            <a:ext cx="2809004" cy="830997"/>
          </a:xfrm>
          <a:prstGeom prst="rect">
            <a:avLst/>
          </a:prstGeom>
          <a:noFill/>
        </p:spPr>
        <p:txBody>
          <a:bodyPr wrap="square"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DCFD"/>
                </a:solidFill>
                <a:effectLst/>
                <a:uLnTx/>
                <a:uFillTx/>
                <a:latin typeface="Calibri" panose="020F0502020204030204"/>
                <a:ea typeface="+mn-ea"/>
                <a:cs typeface="+mn-cs"/>
              </a:rPr>
              <a:t>Web Site Features </a:t>
            </a:r>
            <a:endParaRPr kumimoji="0" lang="en-US" sz="2400" b="1" i="0" u="none" strike="noStrike" kern="1200" cap="none" spc="0" normalizeH="0" baseline="0" noProof="0" dirty="0" smtClean="0">
              <a:ln>
                <a:noFill/>
              </a:ln>
              <a:solidFill>
                <a:srgbClr val="04DCFD"/>
              </a:solidFill>
              <a:effectLst/>
              <a:uLnTx/>
              <a:uFillTx/>
              <a:latin typeface="Calibri" panose="020F0502020204030204"/>
              <a:ea typeface="+mn-ea"/>
              <a:cs typeface="+mn-cs"/>
            </a:endParaRPr>
          </a:p>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4DCFD"/>
                </a:solidFill>
                <a:effectLst/>
                <a:uLnTx/>
                <a:uFillTx/>
                <a:latin typeface="Calibri" panose="020F0502020204030204"/>
                <a:ea typeface="+mn-ea"/>
                <a:cs typeface="+mn-cs"/>
              </a:rPr>
              <a:t>and Benefits </a:t>
            </a:r>
            <a:r>
              <a:rPr kumimoji="0" lang="en-US" sz="2400" b="1" i="0" u="none" strike="noStrike" kern="1200" cap="none" spc="0" normalizeH="0" baseline="0" noProof="0" dirty="0">
                <a:ln>
                  <a:noFill/>
                </a:ln>
                <a:solidFill>
                  <a:srgbClr val="04DCFD"/>
                </a:solidFill>
                <a:effectLst/>
                <a:uLnTx/>
                <a:uFillTx/>
                <a:latin typeface="Calibri" panose="020F0502020204030204"/>
                <a:ea typeface="+mn-ea"/>
                <a:cs typeface="+mn-cs"/>
              </a:rPr>
              <a:t>Guide</a:t>
            </a:r>
          </a:p>
        </p:txBody>
      </p:sp>
    </p:spTree>
    <p:extLst>
      <p:ext uri="{BB962C8B-B14F-4D97-AF65-F5344CB8AC3E}">
        <p14:creationId xmlns:p14="http://schemas.microsoft.com/office/powerpoint/2010/main" val="10487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579008" y="395065"/>
            <a:ext cx="7612993" cy="2964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B0F0"/>
                </a:solidFill>
                <a:effectLst/>
                <a:uLnTx/>
                <a:uFillTx/>
                <a:latin typeface="Calibri" panose="020F0502020204030204"/>
                <a:ea typeface="+mn-ea"/>
                <a:cs typeface="+mn-cs"/>
              </a:rPr>
              <a:t>UFO PROFITABILITY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When considering any business venture, you want to evaluate how it can impact your income long &amp; short term.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71090" y="2232628"/>
            <a:ext cx="6222124" cy="1672253"/>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SHORT TERM GOALS</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Your short-term financial goals can typically be</a:t>
            </a:r>
            <a:b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handled by increasing cash flow</a:t>
            </a:r>
            <a:b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(RETAIL PROFITS)</a:t>
            </a:r>
          </a:p>
        </p:txBody>
      </p:sp>
      <p:sp>
        <p:nvSpPr>
          <p:cNvPr id="8" name="Rectangle 7"/>
          <p:cNvSpPr/>
          <p:nvPr/>
        </p:nvSpPr>
        <p:spPr>
          <a:xfrm>
            <a:off x="5171089" y="4480560"/>
            <a:ext cx="6222124" cy="1672253"/>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LONG TERM GOALS</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Your long-term financial goals can typically be </a:t>
            </a:r>
            <a:b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handled by increasing ongoing income</a:t>
            </a:r>
            <a:b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(MPCP)</a:t>
            </a:r>
          </a:p>
        </p:txBody>
      </p:sp>
    </p:spTree>
    <p:extLst>
      <p:ext uri="{BB962C8B-B14F-4D97-AF65-F5344CB8AC3E}">
        <p14:creationId xmlns:p14="http://schemas.microsoft.com/office/powerpoint/2010/main" val="271483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892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entagon 7"/>
          <p:cNvSpPr/>
          <p:nvPr/>
        </p:nvSpPr>
        <p:spPr>
          <a:xfrm flipH="1">
            <a:off x="1625600" y="3835400"/>
            <a:ext cx="4267200" cy="11176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a:noFill/>
                </a:ln>
                <a:solidFill>
                  <a:prstClr val="white"/>
                </a:solidFill>
                <a:effectLst/>
                <a:uLnTx/>
                <a:uFillTx/>
                <a:latin typeface="Calibri"/>
                <a:ea typeface="+mn-ea"/>
                <a:cs typeface="+mn-cs"/>
              </a:rPr>
              <a:t>BV</a:t>
            </a:r>
          </a:p>
        </p:txBody>
      </p:sp>
      <p:sp>
        <p:nvSpPr>
          <p:cNvPr id="7" name="Pentagon 6"/>
          <p:cNvSpPr/>
          <p:nvPr/>
        </p:nvSpPr>
        <p:spPr>
          <a:xfrm>
            <a:off x="0" y="2514600"/>
            <a:ext cx="4267200" cy="11176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a:noFill/>
                </a:ln>
                <a:solidFill>
                  <a:prstClr val="white"/>
                </a:solidFill>
                <a:effectLst/>
                <a:uLnTx/>
                <a:uFillTx/>
                <a:latin typeface="Calibri"/>
                <a:ea typeface="+mn-ea"/>
                <a:cs typeface="+mn-cs"/>
              </a:rPr>
              <a:t>Retail</a:t>
            </a:r>
            <a:r>
              <a:rPr kumimoji="0" lang="en-US" sz="2667" b="1" i="0" u="none" strike="noStrike" kern="1200" cap="all" spc="0" normalizeH="0" baseline="0" noProof="0" dirty="0">
                <a:ln>
                  <a:noFill/>
                </a:ln>
                <a:solidFill>
                  <a:prstClr val="white"/>
                </a:solidFill>
                <a:effectLst/>
                <a:uLnTx/>
                <a:uFillTx/>
                <a:latin typeface="Calibri"/>
                <a:ea typeface="+mn-ea"/>
                <a:cs typeface="+mn-cs"/>
              </a:rPr>
              <a:t> </a:t>
            </a:r>
            <a:r>
              <a:rPr kumimoji="0" lang="en-US" sz="3200" b="1" i="0" u="none" strike="noStrike" kern="1200" cap="all" spc="0" normalizeH="0" baseline="0" noProof="0" dirty="0">
                <a:ln>
                  <a:noFill/>
                </a:ln>
                <a:solidFill>
                  <a:prstClr val="white"/>
                </a:solidFill>
                <a:effectLst/>
                <a:uLnTx/>
                <a:uFillTx/>
                <a:latin typeface="Calibri"/>
                <a:ea typeface="+mn-ea"/>
                <a:cs typeface="+mn-cs"/>
              </a:rPr>
              <a:t>Profit</a:t>
            </a:r>
          </a:p>
        </p:txBody>
      </p:sp>
      <p:sp>
        <p:nvSpPr>
          <p:cNvPr id="9" name="Pentagon 8"/>
          <p:cNvSpPr/>
          <p:nvPr/>
        </p:nvSpPr>
        <p:spPr>
          <a:xfrm>
            <a:off x="0" y="5156200"/>
            <a:ext cx="4267200" cy="11176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a:noFill/>
                </a:ln>
                <a:solidFill>
                  <a:prstClr val="white"/>
                </a:solidFill>
                <a:effectLst/>
                <a:uLnTx/>
                <a:uFillTx/>
                <a:latin typeface="Calibri"/>
                <a:ea typeface="+mn-ea"/>
                <a:cs typeface="+mn-cs"/>
              </a:rPr>
              <a:t>Growth Potential</a:t>
            </a:r>
          </a:p>
        </p:txBody>
      </p:sp>
      <p:sp>
        <p:nvSpPr>
          <p:cNvPr id="10" name="Rectangle 9"/>
          <p:cNvSpPr/>
          <p:nvPr/>
        </p:nvSpPr>
        <p:spPr>
          <a:xfrm>
            <a:off x="0" y="875110"/>
            <a:ext cx="5181600" cy="140564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all" spc="0" normalizeH="0" baseline="0" noProof="0" dirty="0">
                <a:ln>
                  <a:noFill/>
                </a:ln>
                <a:solidFill>
                  <a:prstClr val="white"/>
                </a:solidFill>
                <a:effectLst/>
                <a:uLnTx/>
                <a:uFillTx/>
                <a:latin typeface="Calibri"/>
                <a:ea typeface="+mn-ea"/>
                <a:cs typeface="+mn-cs"/>
              </a:rPr>
              <a:t>Let’s take a look at earning potential</a:t>
            </a:r>
          </a:p>
        </p:txBody>
      </p:sp>
      <p:sp>
        <p:nvSpPr>
          <p:cNvPr id="11" name="Rectangle 10"/>
          <p:cNvSpPr/>
          <p:nvPr/>
        </p:nvSpPr>
        <p:spPr>
          <a:xfrm>
            <a:off x="6074979" y="3835401"/>
            <a:ext cx="5969876" cy="2431371"/>
          </a:xfrm>
          <a:prstGeom prst="rect">
            <a:avLst/>
          </a:prstGeom>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black">
                    <a:lumMod val="85000"/>
                    <a:lumOff val="15000"/>
                  </a:prstClr>
                </a:solidFill>
                <a:effectLst/>
                <a:uLnTx/>
                <a:uFillTx/>
                <a:latin typeface="Calibri"/>
                <a:ea typeface="+mn-ea"/>
                <a:cs typeface="+mn-cs"/>
              </a:rPr>
              <a:t>BV</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Website Sale: </a:t>
            </a: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230 BV</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Active Website Client: </a:t>
            </a: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30 BV / mo.</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Digital Marketing Sale: </a:t>
            </a: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5-100 BV &amp; Profit/mo.</a:t>
            </a:r>
          </a:p>
        </p:txBody>
      </p:sp>
      <p:sp>
        <p:nvSpPr>
          <p:cNvPr id="12" name="Rectangle 11"/>
          <p:cNvSpPr/>
          <p:nvPr/>
        </p:nvSpPr>
        <p:spPr>
          <a:xfrm>
            <a:off x="6074979" y="185104"/>
            <a:ext cx="5761420" cy="2985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black">
                    <a:lumMod val="85000"/>
                    <a:lumOff val="15000"/>
                  </a:prstClr>
                </a:solidFill>
                <a:effectLst/>
                <a:uLnTx/>
                <a:uFillTx/>
                <a:latin typeface="Calibri"/>
                <a:ea typeface="+mn-ea"/>
                <a:cs typeface="+mn-cs"/>
              </a:rPr>
              <a:t>AVERAGE WEBSITE RETAIL PROFITS </a:t>
            </a:r>
            <a:endParaRPr kumimoji="0" lang="en-US" sz="2933"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USA, MX, CAN, AU: </a:t>
            </a: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$500-$1,000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UK: </a:t>
            </a: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£700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HK: </a:t>
            </a: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HK $7,700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TW: </a:t>
            </a:r>
            <a:r>
              <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NT $32,000 </a:t>
            </a:r>
          </a:p>
        </p:txBody>
      </p:sp>
      <p:sp>
        <p:nvSpPr>
          <p:cNvPr id="3" name="Rectangle 2"/>
          <p:cNvSpPr/>
          <p:nvPr/>
        </p:nvSpPr>
        <p:spPr>
          <a:xfrm>
            <a:off x="145080" y="6311984"/>
            <a:ext cx="11859798"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rPr>
              <a:t>The income levels mentioned in the following presentation are for illustration purposes only. They are not intended to represent the income of a typical Market Hong Kong </a:t>
            </a:r>
            <a:r>
              <a:rPr kumimoji="0" lang="en-US" altLang="zh-TW" sz="900" b="1" i="0" u="none" strike="noStrike" kern="1200" cap="none" spc="0" normalizeH="0" baseline="0" noProof="0" dirty="0" err="1">
                <a:ln>
                  <a:noFill/>
                </a:ln>
                <a:solidFill>
                  <a:prstClr val="black"/>
                </a:solidFill>
                <a:effectLst/>
                <a:uLnTx/>
                <a:uFillTx/>
                <a:latin typeface="Calibri" panose="020F0502020204030204"/>
                <a:ea typeface="Apple LiGothic" pitchFamily="2" charset="-120"/>
                <a:cs typeface="Heiti TC Light"/>
              </a:rPr>
              <a:t>UnFranchise</a:t>
            </a:r>
            <a:r>
              <a:rPr kumimoji="0" lang="en-US" altLang="zh-TW" sz="900" b="1"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rPr>
              <a:t> ™Owner</a:t>
            </a:r>
            <a:r>
              <a:rPr kumimoji="0" lang="en-US" sz="900" b="1"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rPr>
              <a:t>, nor are they intended to represent that any given Independent </a:t>
            </a:r>
            <a:r>
              <a:rPr kumimoji="0" lang="en-US" altLang="zh-TW" sz="900" b="1" i="0" u="none" strike="noStrike" kern="1200" cap="none" spc="0" normalizeH="0" baseline="0" noProof="0" dirty="0" err="1">
                <a:ln>
                  <a:noFill/>
                </a:ln>
                <a:solidFill>
                  <a:prstClr val="black"/>
                </a:solidFill>
                <a:effectLst/>
                <a:uLnTx/>
                <a:uFillTx/>
                <a:latin typeface="Calibri" panose="020F0502020204030204"/>
                <a:ea typeface="Apple LiGothic" pitchFamily="2" charset="-120"/>
                <a:cs typeface="Heiti TC Light"/>
              </a:rPr>
              <a:t>UnFranchise</a:t>
            </a:r>
            <a:r>
              <a:rPr kumimoji="0" lang="en-US" altLang="zh-TW" sz="900" b="1"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rPr>
              <a:t> ™ Owner</a:t>
            </a:r>
            <a:r>
              <a:rPr kumimoji="0" lang="en-US" sz="900" b="1"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rPr>
              <a:t> will earn income in that amount. The success of any Market Hong Kong Independent </a:t>
            </a:r>
            <a:r>
              <a:rPr kumimoji="0" lang="en-US" altLang="zh-TW" sz="900" b="1" i="0" u="none" strike="noStrike" kern="1200" cap="none" spc="0" normalizeH="0" baseline="0" noProof="0" dirty="0" err="1">
                <a:ln>
                  <a:noFill/>
                </a:ln>
                <a:solidFill>
                  <a:prstClr val="black"/>
                </a:solidFill>
                <a:effectLst/>
                <a:uLnTx/>
                <a:uFillTx/>
                <a:latin typeface="Calibri" panose="020F0502020204030204"/>
                <a:ea typeface="Apple LiGothic" pitchFamily="2" charset="-120"/>
                <a:cs typeface="Heiti TC Light"/>
              </a:rPr>
              <a:t>UnFranchise</a:t>
            </a:r>
            <a:r>
              <a:rPr kumimoji="0" lang="en-US" altLang="zh-TW" sz="900" b="1"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rPr>
              <a:t> ™ Owner</a:t>
            </a:r>
            <a:r>
              <a:rPr kumimoji="0" lang="en-US" sz="900" b="1"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rPr>
              <a:t> will depend upon the amount of hard work, talent, and dedication which he or she devotes to building his or her Market Hong Kong Business.</a:t>
            </a:r>
            <a:endParaRPr kumimoji="0" lang="en-US" sz="900" b="0" i="0" u="none" strike="noStrike" kern="1200" cap="none" spc="0" normalizeH="0" baseline="0" noProof="0" dirty="0">
              <a:ln>
                <a:noFill/>
              </a:ln>
              <a:solidFill>
                <a:prstClr val="black"/>
              </a:solidFill>
              <a:effectLst/>
              <a:uLnTx/>
              <a:uFillTx/>
              <a:latin typeface="Calibri" panose="020F0502020204030204"/>
              <a:ea typeface="Apple LiGothic" pitchFamily="2" charset="-120"/>
              <a:cs typeface="Heiti TC Light"/>
            </a:endParaRPr>
          </a:p>
        </p:txBody>
      </p:sp>
    </p:spTree>
    <p:extLst>
      <p:ext uri="{BB962C8B-B14F-4D97-AF65-F5344CB8AC3E}">
        <p14:creationId xmlns:p14="http://schemas.microsoft.com/office/powerpoint/2010/main" val="33120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1F9B254D-5DD4-A049-897C-9387142AE210}"/>
    </a:ext>
  </a:extLst>
</a:theme>
</file>

<file path=ppt/theme/theme2.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ebcenter Main Stage MAIC" id="{E39271F8-A1BE-3E4B-AB2C-18B39946B532}" vid="{7E8A02A1-BBC8-8145-8FEA-362E9DADF680}"/>
    </a:ext>
  </a:extLst>
</a:theme>
</file>

<file path=ppt/theme/theme3.xml><?xml version="1.0" encoding="utf-8"?>
<a:theme xmlns:a="http://schemas.openxmlformats.org/drawingml/2006/main" name="8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1016</Words>
  <Application>Microsoft Office PowerPoint</Application>
  <PresentationFormat>Widescreen</PresentationFormat>
  <Paragraphs>181</Paragraphs>
  <Slides>21</Slides>
  <Notes>9</Notes>
  <HiddenSlides>1</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Apple LiGothic</vt:lpstr>
      <vt:lpstr>DIN-Medium</vt:lpstr>
      <vt:lpstr>Heiti TC Light</vt:lpstr>
      <vt:lpstr>Helvetica Regular</vt:lpstr>
      <vt:lpstr>ＭＳ Ｐゴシック</vt:lpstr>
      <vt:lpstr>Pathway Gothic One</vt:lpstr>
      <vt:lpstr>微軟正黑體</vt:lpstr>
      <vt:lpstr>新細明體</vt:lpstr>
      <vt:lpstr>Arial</vt:lpstr>
      <vt:lpstr>Calibri</vt:lpstr>
      <vt:lpstr>Calibri Light</vt:lpstr>
      <vt:lpstr>Century Gothic</vt:lpstr>
      <vt:lpstr>Helvetica</vt:lpstr>
      <vt:lpstr>1_Office Theme</vt:lpstr>
      <vt:lpstr>4_Office Theme</vt:lpstr>
      <vt:lpstr>8_Office Theme</vt:lpstr>
      <vt:lpstr>10_Office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Brand New Customer Services in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1</cp:revision>
  <dcterms:created xsi:type="dcterms:W3CDTF">2018-10-23T07:08:09Z</dcterms:created>
  <dcterms:modified xsi:type="dcterms:W3CDTF">2018-10-23T07:08:56Z</dcterms:modified>
</cp:coreProperties>
</file>